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38"/>
  </p:notesMasterIdLst>
  <p:sldIdLst>
    <p:sldId id="348" r:id="rId2"/>
    <p:sldId id="349" r:id="rId3"/>
    <p:sldId id="453" r:id="rId4"/>
    <p:sldId id="454" r:id="rId5"/>
    <p:sldId id="357" r:id="rId6"/>
    <p:sldId id="419" r:id="rId7"/>
    <p:sldId id="449" r:id="rId8"/>
    <p:sldId id="455" r:id="rId9"/>
    <p:sldId id="456" r:id="rId10"/>
    <p:sldId id="434" r:id="rId11"/>
    <p:sldId id="457" r:id="rId12"/>
    <p:sldId id="406" r:id="rId13"/>
    <p:sldId id="458" r:id="rId14"/>
    <p:sldId id="459" r:id="rId15"/>
    <p:sldId id="460" r:id="rId16"/>
    <p:sldId id="461" r:id="rId17"/>
    <p:sldId id="352" r:id="rId18"/>
    <p:sldId id="462" r:id="rId19"/>
    <p:sldId id="463" r:id="rId20"/>
    <p:sldId id="464" r:id="rId21"/>
    <p:sldId id="465" r:id="rId22"/>
    <p:sldId id="467" r:id="rId23"/>
    <p:sldId id="447" r:id="rId24"/>
    <p:sldId id="448" r:id="rId25"/>
    <p:sldId id="430" r:id="rId26"/>
    <p:sldId id="431" r:id="rId27"/>
    <p:sldId id="468" r:id="rId28"/>
    <p:sldId id="436" r:id="rId29"/>
    <p:sldId id="440" r:id="rId30"/>
    <p:sldId id="441" r:id="rId31"/>
    <p:sldId id="469" r:id="rId32"/>
    <p:sldId id="470" r:id="rId33"/>
    <p:sldId id="445" r:id="rId34"/>
    <p:sldId id="450" r:id="rId35"/>
    <p:sldId id="451" r:id="rId36"/>
    <p:sldId id="47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CC"/>
    <a:srgbClr val="990000"/>
    <a:srgbClr val="0000FF"/>
    <a:srgbClr val="CCFFCC"/>
    <a:srgbClr val="99FF99"/>
    <a:srgbClr val="FF0000"/>
    <a:srgbClr val="006600"/>
    <a:srgbClr val="C6E0B4"/>
    <a:srgbClr val="77A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8" autoAdjust="0"/>
    <p:restoredTop sz="94660"/>
  </p:normalViewPr>
  <p:slideViewPr>
    <p:cSldViewPr>
      <p:cViewPr varScale="1">
        <p:scale>
          <a:sx n="93" d="100"/>
          <a:sy n="93" d="100"/>
        </p:scale>
        <p:origin x="3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42DF05-A02A-4123-9A2A-03E40FADE3C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  <a:ea typeface="標楷體" panose="03000509000000000000" pitchFamily="65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8EF9-5096-4A25-B9AA-39F2ABD5E1B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38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FE47-BAA9-4EB5-BA19-592514297F8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008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FF9D-AA8B-49CB-A760-E37547FD31A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579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10148"/>
          </a:xfrm>
        </p:spPr>
        <p:txBody>
          <a:bodyPr>
            <a:normAutofit/>
          </a:bodyPr>
          <a:lstStyle>
            <a:lvl1pPr>
              <a:defRPr sz="4400">
                <a:latin typeface="Constantia" panose="02030602050306030303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40768"/>
            <a:ext cx="7543801" cy="4896544"/>
          </a:xfrm>
        </p:spPr>
        <p:txBody>
          <a:bodyPr>
            <a:normAutofit/>
          </a:bodyPr>
          <a:lstStyle>
            <a:lvl1pPr marL="179388" indent="-179388">
              <a:buFont typeface="Arial" panose="020B0604020202020204" pitchFamily="34" charset="0"/>
              <a:buChar char="•"/>
              <a:defRPr sz="2800">
                <a:latin typeface="+mn-lt"/>
                <a:ea typeface="標楷體" panose="03000509000000000000" pitchFamily="65" charset="-120"/>
              </a:defRPr>
            </a:lvl1pPr>
            <a:lvl2pPr marL="384048" indent="-182880">
              <a:buFont typeface="Arial" panose="020B0604020202020204" pitchFamily="34" charset="0"/>
              <a:buChar char="•"/>
              <a:defRPr sz="2400">
                <a:latin typeface="+mn-lt"/>
                <a:ea typeface="標楷體" panose="03000509000000000000" pitchFamily="65" charset="-120"/>
              </a:defRPr>
            </a:lvl2pPr>
            <a:lvl3pPr marL="566928" indent="-182880">
              <a:buFont typeface="Arial" panose="020B0604020202020204" pitchFamily="34" charset="0"/>
              <a:buChar char="•"/>
              <a:defRPr sz="1800">
                <a:latin typeface="+mn-lt"/>
                <a:ea typeface="標楷體" panose="03000509000000000000" pitchFamily="65" charset="-120"/>
              </a:defRPr>
            </a:lvl3pPr>
            <a:lvl4pPr marL="749808" indent="-182880">
              <a:buFont typeface="Arial" panose="020B0604020202020204" pitchFamily="34" charset="0"/>
              <a:buChar char="•"/>
              <a:defRPr sz="1800">
                <a:latin typeface="+mn-lt"/>
                <a:ea typeface="標楷體" panose="03000509000000000000" pitchFamily="65" charset="-120"/>
              </a:defRPr>
            </a:lvl4pPr>
            <a:lvl5pPr marL="932688" indent="-182880">
              <a:buFont typeface="Arial" panose="020B0604020202020204" pitchFamily="34" charset="0"/>
              <a:buChar char="•"/>
              <a:defRPr sz="1800">
                <a:latin typeface="+mn-lt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B9722529-9C35-4A5A-893F-00EE68CAF6D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7002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3FC5-C754-4DD9-9B43-86302514C2A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717748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87167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A9E9-C9F8-4A81-95AE-4A0B639FF4E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474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CCD6-9FEE-408E-8A21-BB1224123B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326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26740-8885-43E9-9AE0-46A01EDC0E5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366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3F2C-40F6-45F7-A44B-AA53C56FD88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19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722529-9C35-4A5A-893F-00EE68CAF6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196752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73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slide" Target="slide18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slide" Target="slide14.x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4.emf"/><Relationship Id="rId4" Type="http://schemas.openxmlformats.org/officeDocument/2006/relationships/oleObject" Target="../embeddings/Microsoft_Excel_97-2003_Worksheet.xls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9.emf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emf"/><Relationship Id="rId5" Type="http://schemas.openxmlformats.org/officeDocument/2006/relationships/image" Target="../media/image14.e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Microsoft_Excel_97-2003_Worksheet1.xls"/><Relationship Id="rId9" Type="http://schemas.openxmlformats.org/officeDocument/2006/relationships/image" Target="../media/image17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9.emf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Microsoft_Excel_97-2003_Worksheet2.xls"/><Relationship Id="rId9" Type="http://schemas.openxmlformats.org/officeDocument/2006/relationships/image" Target="../media/image18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7.bin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Microsoft_Excel_97-2003_Worksheet3.xls"/><Relationship Id="rId11" Type="http://schemas.openxmlformats.org/officeDocument/2006/relationships/image" Target="../media/image17.emf"/><Relationship Id="rId5" Type="http://schemas.openxmlformats.org/officeDocument/2006/relationships/image" Target="../media/image19.emf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18.emf"/><Relationship Id="rId9" Type="http://schemas.openxmlformats.org/officeDocument/2006/relationships/image" Target="../media/image15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Structures, Unions, and Enumerations</a:t>
            </a:r>
          </a:p>
        </p:txBody>
      </p:sp>
      <p:sp>
        <p:nvSpPr>
          <p:cNvPr id="27443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Chapter 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6C05-EE5B-4FAD-A9C8-90500823B9EF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Declaring Structure Array (16.3)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03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TW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PersonData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student[10];</a:t>
            </a:r>
          </a:p>
        </p:txBody>
      </p:sp>
      <p:graphicFrame>
        <p:nvGraphicFramePr>
          <p:cNvPr id="382985" name="Object 9"/>
          <p:cNvGraphicFramePr>
            <a:graphicFrameLocks noChangeAspect="1"/>
          </p:cNvGraphicFramePr>
          <p:nvPr>
            <p:extLst/>
          </p:nvPr>
        </p:nvGraphicFramePr>
        <p:xfrm>
          <a:off x="323850" y="3165475"/>
          <a:ext cx="26225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9" name="工作表" r:id="rId3" imgW="2600336" imgH="952513" progId="Excel.Sheet.8">
                  <p:embed/>
                </p:oleObj>
              </mc:Choice>
              <mc:Fallback>
                <p:oleObj name="工作表" r:id="rId3" imgW="2600336" imgH="952513" progId="Excel.Sheet.8">
                  <p:embed/>
                  <p:pic>
                    <p:nvPicPr>
                      <p:cNvPr id="3829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165475"/>
                        <a:ext cx="262255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86" name="Text Box 10"/>
          <p:cNvSpPr txBox="1">
            <a:spLocks noChangeArrowheads="1"/>
          </p:cNvSpPr>
          <p:nvPr/>
        </p:nvSpPr>
        <p:spPr bwMode="auto">
          <a:xfrm>
            <a:off x="258763" y="2781300"/>
            <a:ext cx="200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student[0]</a:t>
            </a:r>
          </a:p>
        </p:txBody>
      </p:sp>
      <p:sp>
        <p:nvSpPr>
          <p:cNvPr id="382988" name="Text Box 12"/>
          <p:cNvSpPr txBox="1">
            <a:spLocks noChangeArrowheads="1"/>
          </p:cNvSpPr>
          <p:nvPr/>
        </p:nvSpPr>
        <p:spPr bwMode="auto">
          <a:xfrm>
            <a:off x="6234113" y="2781300"/>
            <a:ext cx="200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FF6600"/>
                </a:solidFill>
                <a:latin typeface="Courier New" panose="02070309020205020404" pitchFamily="49" charset="0"/>
              </a:rPr>
              <a:t>student[9]</a:t>
            </a:r>
          </a:p>
        </p:txBody>
      </p:sp>
      <p:sp>
        <p:nvSpPr>
          <p:cNvPr id="382989" name="Text Box 13"/>
          <p:cNvSpPr txBox="1">
            <a:spLocks noChangeArrowheads="1"/>
          </p:cNvSpPr>
          <p:nvPr/>
        </p:nvSpPr>
        <p:spPr bwMode="auto">
          <a:xfrm>
            <a:off x="5435600" y="3381375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0">
                <a:solidFill>
                  <a:schemeClr val="accent2"/>
                </a:solidFill>
              </a:rPr>
              <a:t>‧‧‧</a:t>
            </a:r>
          </a:p>
        </p:txBody>
      </p:sp>
      <p:sp>
        <p:nvSpPr>
          <p:cNvPr id="382990" name="Rectangle 14"/>
          <p:cNvSpPr>
            <a:spLocks noChangeArrowheads="1"/>
          </p:cNvSpPr>
          <p:nvPr/>
        </p:nvSpPr>
        <p:spPr bwMode="auto">
          <a:xfrm>
            <a:off x="250825" y="2708275"/>
            <a:ext cx="8713788" cy="1584325"/>
          </a:xfrm>
          <a:prstGeom prst="rect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2991" name="Text Box 15"/>
          <p:cNvSpPr txBox="1">
            <a:spLocks noChangeArrowheads="1"/>
          </p:cNvSpPr>
          <p:nvPr/>
        </p:nvSpPr>
        <p:spPr bwMode="auto">
          <a:xfrm>
            <a:off x="107950" y="2276475"/>
            <a:ext cx="182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student[]</a:t>
            </a:r>
          </a:p>
        </p:txBody>
      </p:sp>
      <p:graphicFrame>
        <p:nvGraphicFramePr>
          <p:cNvPr id="382992" name="Object 16"/>
          <p:cNvGraphicFramePr>
            <a:graphicFrameLocks noChangeAspect="1"/>
          </p:cNvGraphicFramePr>
          <p:nvPr>
            <p:extLst/>
          </p:nvPr>
        </p:nvGraphicFramePr>
        <p:xfrm>
          <a:off x="2916238" y="3165475"/>
          <a:ext cx="26225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0" name="工作表" r:id="rId5" imgW="2600336" imgH="952513" progId="Excel.Sheet.8">
                  <p:embed/>
                </p:oleObj>
              </mc:Choice>
              <mc:Fallback>
                <p:oleObj name="工作表" r:id="rId5" imgW="2600336" imgH="952513" progId="Excel.Sheet.8">
                  <p:embed/>
                  <p:pic>
                    <p:nvPicPr>
                      <p:cNvPr id="38299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165475"/>
                        <a:ext cx="262255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93" name="Object 17"/>
          <p:cNvGraphicFramePr>
            <a:graphicFrameLocks noChangeAspect="1"/>
          </p:cNvGraphicFramePr>
          <p:nvPr>
            <p:extLst/>
          </p:nvPr>
        </p:nvGraphicFramePr>
        <p:xfrm>
          <a:off x="6300788" y="3165475"/>
          <a:ext cx="26225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1" name="工作表" r:id="rId7" imgW="2600336" imgH="952513" progId="Excel.Sheet.8">
                  <p:embed/>
                </p:oleObj>
              </mc:Choice>
              <mc:Fallback>
                <p:oleObj name="工作表" r:id="rId7" imgW="2600336" imgH="952513" progId="Excel.Sheet.8">
                  <p:embed/>
                  <p:pic>
                    <p:nvPicPr>
                      <p:cNvPr id="38299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165475"/>
                        <a:ext cx="262255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94" name="Text Box 18"/>
          <p:cNvSpPr txBox="1">
            <a:spLocks noChangeArrowheads="1"/>
          </p:cNvSpPr>
          <p:nvPr/>
        </p:nvSpPr>
        <p:spPr bwMode="auto">
          <a:xfrm>
            <a:off x="2843213" y="2805113"/>
            <a:ext cx="200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FF6600"/>
                </a:solidFill>
                <a:latin typeface="Courier New" panose="02070309020205020404" pitchFamily="49" charset="0"/>
              </a:rPr>
              <a:t>student[1]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B0EEE0-F607-425A-8F96-FEFC2F95E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Initializing When Defining (16.3)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77162B-D0C5-4528-A953-DE4A6274E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Ex:</a:t>
            </a:r>
          </a:p>
          <a:p>
            <a:pPr>
              <a:buFontTx/>
              <a:buNone/>
            </a:pPr>
            <a:r>
              <a:rPr lang="en-US" altLang="zh-TW" dirty="0"/>
              <a:t>	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PersonData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student[10]={</a:t>
            </a:r>
            <a:b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莊孝維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, 19,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'M’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lang="en-US" altLang="zh-TW" dirty="0">
                <a:latin typeface="Garamond" panose="02020404030301010803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solidFill>
                  <a:srgbClr val="0066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// student[0]</a:t>
            </a:r>
            <a:br>
              <a:rPr lang="en-US" altLang="zh-TW" dirty="0"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林志零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, 20,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'F'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lang="en-US" altLang="zh-TW" dirty="0">
                <a:latin typeface="Garamond" panose="02020404030301010803" pitchFamily="18" charset="0"/>
                <a:cs typeface="Courier New" panose="02070309020205020404" pitchFamily="49" charset="0"/>
              </a:rPr>
              <a:t>  </a:t>
            </a:r>
            <a:r>
              <a:rPr lang="en-US" altLang="zh-TW" dirty="0">
                <a:solidFill>
                  <a:srgbClr val="0066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// student[1]</a:t>
            </a:r>
            <a:r>
              <a:rPr lang="en-US" altLang="zh-TW" dirty="0"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b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r>
              <a:rPr lang="en-US" altLang="zh-TW" dirty="0"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6600"/>
                </a:solidFill>
                <a:latin typeface="Garamond" panose="02020404030301010803" pitchFamily="18" charset="0"/>
                <a:cs typeface="Courier New" panose="02070309020205020404" pitchFamily="49" charset="0"/>
              </a:rPr>
              <a:t>//name, age, sex</a:t>
            </a:r>
            <a:r>
              <a:rPr lang="en-US" altLang="zh-TW" dirty="0"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b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altLang="zh-TW" dirty="0"/>
              <a:t>The initial data are given in</a:t>
            </a:r>
            <a:br>
              <a:rPr lang="en-US" altLang="zh-TW" dirty="0"/>
            </a:br>
            <a:r>
              <a:rPr lang="en-US" altLang="zh-TW" dirty="0"/>
              <a:t>the order of members in the structure and</a:t>
            </a:r>
            <a:br>
              <a:rPr lang="en-US" altLang="zh-TW" dirty="0"/>
            </a:br>
            <a:r>
              <a:rPr lang="en-US" altLang="zh-TW" dirty="0"/>
              <a:t>the order of elements in the array.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F0B3AD-6983-47B5-8F95-CF7B1BDB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317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126E2-9492-45A4-90EB-9B97C6B7B0FE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Declaring Structure Variables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r>
              <a:rPr lang="en-US" altLang="zh-TW" dirty="0"/>
              <a:t>The following statements are also legal: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Info{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	} info1, info2;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	} info1, info2;</a:t>
            </a:r>
            <a:endParaRPr lang="en-US" altLang="zh-TW" b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4500563" y="3356992"/>
            <a:ext cx="44640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3400" indent="-5334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127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TW" sz="2800" b="0" dirty="0">
                <a:solidFill>
                  <a:srgbClr val="0099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	</a:t>
            </a:r>
            <a:r>
              <a:rPr lang="en-US" altLang="zh-TW" sz="2800" b="0" dirty="0">
                <a:solidFill>
                  <a:srgbClr val="009900"/>
                </a:solidFill>
                <a:ea typeface="標楷體" panose="03000509000000000000" pitchFamily="65" charset="-120"/>
              </a:rPr>
              <a:t>define </a:t>
            </a:r>
            <a:r>
              <a:rPr lang="en-US" altLang="zh-TW" sz="2800" b="0" dirty="0">
                <a:solidFill>
                  <a:srgbClr val="FF3300"/>
                </a:solidFill>
                <a:latin typeface="Constantia" panose="02030602050306030303" pitchFamily="18" charset="0"/>
                <a:ea typeface="標楷體" panose="03000509000000000000" pitchFamily="65" charset="-120"/>
              </a:rPr>
              <a:t>variables</a:t>
            </a:r>
            <a:r>
              <a:rPr lang="en-US" altLang="zh-TW" sz="2800" b="0" dirty="0">
                <a:solidFill>
                  <a:srgbClr val="009900"/>
                </a:solidFill>
                <a:ea typeface="標楷體" panose="03000509000000000000" pitchFamily="65" charset="-120"/>
              </a:rPr>
              <a:t> immediately after the definition of a structure</a:t>
            </a:r>
          </a:p>
        </p:txBody>
      </p:sp>
      <p:sp>
        <p:nvSpPr>
          <p:cNvPr id="334854" name="Line 6"/>
          <p:cNvSpPr>
            <a:spLocks noChangeShapeType="1"/>
          </p:cNvSpPr>
          <p:nvPr/>
        </p:nvSpPr>
        <p:spPr bwMode="auto">
          <a:xfrm flipH="1" flipV="1">
            <a:off x="4500563" y="3574479"/>
            <a:ext cx="431800" cy="35877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4855" name="Line 7"/>
          <p:cNvSpPr>
            <a:spLocks noChangeShapeType="1"/>
          </p:cNvSpPr>
          <p:nvPr/>
        </p:nvSpPr>
        <p:spPr bwMode="auto">
          <a:xfrm flipH="1">
            <a:off x="4572000" y="4509517"/>
            <a:ext cx="431800" cy="431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A3128-0706-4C42-8059-E559D7B0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Declaring Structure Variables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C46243-864B-4D72-91D8-F02B862BF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following statements are also legal: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Info{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	} info1, info2;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	} info1, info2;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58AA34-C738-4F3E-84E6-521A0BAB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B0B48E-2D98-4580-9CAC-CBDC37542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859" y="2674590"/>
            <a:ext cx="39088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3400" indent="-5334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127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indent="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TW" sz="2800" b="0" dirty="0">
                <a:solidFill>
                  <a:srgbClr val="009900"/>
                </a:solidFill>
                <a:latin typeface="+mn-lt"/>
                <a:ea typeface="標楷體" panose="03000509000000000000" pitchFamily="65" charset="-120"/>
              </a:rPr>
              <a:t>define </a:t>
            </a:r>
            <a:r>
              <a:rPr lang="en-US" altLang="zh-TW" sz="2800" b="1" dirty="0">
                <a:solidFill>
                  <a:srgbClr val="FF6600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variables</a:t>
            </a:r>
            <a:r>
              <a:rPr lang="en-US" altLang="zh-TW" sz="2800" b="0" dirty="0">
                <a:solidFill>
                  <a:srgbClr val="009900"/>
                </a:solidFill>
                <a:latin typeface="+mn-lt"/>
                <a:ea typeface="標楷體" panose="03000509000000000000" pitchFamily="65" charset="-120"/>
              </a:rPr>
              <a:t> immediately after the definition of a structure</a:t>
            </a: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DDD3FF46-C63B-4335-82AA-E9A511C91C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95935" y="2780928"/>
            <a:ext cx="598923" cy="28803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F691E2D8-79C2-4F8E-84E5-23694F9873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80608" y="3645023"/>
            <a:ext cx="591392" cy="398561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40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492EE5-F9BB-45D8-B540-ECA46071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Accessing Members of 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A7F291-2F14-436D-8EED-8BBD7EEE7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b="1" dirty="0">
                <a:solidFill>
                  <a:srgbClr val="993366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/>
              <a:t>: </a:t>
            </a:r>
            <a:r>
              <a:rPr lang="en-US" altLang="zh-TW" i="1" dirty="0"/>
              <a:t>structure member operator</a:t>
            </a:r>
            <a:br>
              <a:rPr lang="en-US" altLang="zh-TW" i="1" dirty="0"/>
            </a:br>
            <a:r>
              <a:rPr lang="en-US" altLang="zh-TW" dirty="0"/>
              <a:t>(</a:t>
            </a:r>
            <a:r>
              <a:rPr lang="en-US" altLang="zh-TW" i="1" dirty="0"/>
              <a:t>dot operator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CCF745-3420-42BA-8BD7-994FDABC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14</a:t>
            </a:fld>
            <a:endParaRPr lang="en-US" altLang="zh-TW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D5021E3-4FCC-42B8-B7ED-1228F3DA59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046931"/>
              </p:ext>
            </p:extLst>
          </p:nvPr>
        </p:nvGraphicFramePr>
        <p:xfrm>
          <a:off x="2433638" y="3263900"/>
          <a:ext cx="30099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6" name="工作表" r:id="rId3" imgW="2991018" imgH="952513" progId="Excel.Sheet.8">
                  <p:embed/>
                </p:oleObj>
              </mc:Choice>
              <mc:Fallback>
                <p:oleObj name="工作表" r:id="rId3" imgW="2991018" imgH="952513" progId="Excel.Sheet.8">
                  <p:embed/>
                  <p:pic>
                    <p:nvPicPr>
                      <p:cNvPr id="3389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3263900"/>
                        <a:ext cx="30099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id="{386BE861-0DA2-45EE-ACE4-58409BD82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873375"/>
            <a:ext cx="1462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player1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1607160D-58A0-41E6-BB9D-AC668C499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2924175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player1.name</a:t>
            </a: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409FB168-3685-45AF-96A6-5CEB0F67ED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6825" y="3213100"/>
            <a:ext cx="719138" cy="28733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5FBDD731-94E7-44D4-AD5F-996409FA6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4221163"/>
            <a:ext cx="2192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player1.sex</a:t>
            </a: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042FE336-6150-494B-9B69-B3FBD9E23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4005263"/>
            <a:ext cx="1150938" cy="360362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236B2053-F725-435B-80DD-21139174D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675" y="4294188"/>
            <a:ext cx="2192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player1.age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8E07EB27-04A1-4BD6-87E2-598FDD78A0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2275" y="4005263"/>
            <a:ext cx="935038" cy="360362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EF535AE7-7E63-43D2-8256-A074E327F2D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6420" y="3284984"/>
            <a:ext cx="215900" cy="3587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Text Box 18">
            <a:hlinkClick r:id="rId5" action="ppaction://hlinksldjump"/>
            <a:extLst>
              <a:ext uri="{FF2B5EF4-FFF2-40B4-BE49-F238E27FC236}">
                <a16:creationId xmlns:a16="http://schemas.microsoft.com/office/drawing/2014/main" id="{D517C372-654A-478B-AF96-C8D660288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1427" y="5661248"/>
            <a:ext cx="1022350" cy="347663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/>
          <a:p>
            <a:r>
              <a:rPr lang="en-US" altLang="zh-TW" b="0">
                <a:sym typeface="Wingdings 3" panose="05040102010807070707" pitchFamily="18" charset="2"/>
              </a:rPr>
              <a:t></a:t>
            </a:r>
            <a:r>
              <a:rPr lang="en-US" altLang="zh-TW" b="0"/>
              <a:t>See </a:t>
            </a:r>
            <a:r>
              <a:rPr lang="en-US" altLang="zh-TW" b="0">
                <a:latin typeface="Lucida Console" panose="020B0609040504020204" pitchFamily="49" charset="0"/>
              </a:rPr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263896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62CA0-A189-436F-AED8-BCC673F7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Accessing Members of 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A1CDCB-2E7A-4486-8EA7-F1058A42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b="1" dirty="0">
                <a:solidFill>
                  <a:srgbClr val="993366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/>
              <a:t>: </a:t>
            </a:r>
            <a:r>
              <a:rPr lang="en-US" altLang="zh-TW" i="1" dirty="0"/>
              <a:t>structure member operator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en-US" altLang="zh-TW" i="1" dirty="0"/>
              <a:t>dot operator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Ex:</a:t>
            </a:r>
            <a:br>
              <a:rPr lang="en-US" altLang="zh-TW" dirty="0"/>
            </a:b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PersonData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player1;</a:t>
            </a:r>
            <a:b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 player1.name, 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莊孝維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player1.age = 19;</a:t>
            </a:r>
            <a:b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player1.sex = 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'M’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321050" lvl="1" indent="0">
              <a:buNone/>
            </a:pPr>
            <a:r>
              <a:rPr lang="en-US" altLang="zh-TW" dirty="0">
                <a:solidFill>
                  <a:srgbClr val="008000"/>
                </a:solidFill>
                <a:latin typeface="Garamond" panose="02020404030301010803" pitchFamily="18" charset="0"/>
              </a:rPr>
              <a:t>// true for female, false for male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4240D3-665C-43D8-B889-AD4099D8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3A023259-9036-450B-889D-3330B8CD9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936" y="3140968"/>
            <a:ext cx="1008063" cy="0"/>
          </a:xfrm>
          <a:prstGeom prst="line">
            <a:avLst/>
          </a:prstGeom>
          <a:noFill/>
          <a:ln w="508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F35553F6-1C1E-4E1F-A72E-D846026FD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3768" y="3501008"/>
            <a:ext cx="792162" cy="0"/>
          </a:xfrm>
          <a:prstGeom prst="line">
            <a:avLst/>
          </a:prstGeom>
          <a:noFill/>
          <a:ln w="508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AFCDB432-335E-4E42-A8DB-1F7E13A7B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3768" y="3861370"/>
            <a:ext cx="792162" cy="0"/>
          </a:xfrm>
          <a:prstGeom prst="line">
            <a:avLst/>
          </a:prstGeom>
          <a:noFill/>
          <a:ln w="508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8229BF75-7827-4A0E-B23D-D68E815D44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589426"/>
              </p:ext>
            </p:extLst>
          </p:nvPr>
        </p:nvGraphicFramePr>
        <p:xfrm>
          <a:off x="1187624" y="4822578"/>
          <a:ext cx="30099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9" name="工作表" r:id="rId3" imgW="2991018" imgH="952513" progId="Excel.Sheet.8">
                  <p:embed/>
                </p:oleObj>
              </mc:Choice>
              <mc:Fallback>
                <p:oleObj name="工作表" r:id="rId3" imgW="2991018" imgH="952513" progId="Excel.Sheet.8">
                  <p:embed/>
                  <p:pic>
                    <p:nvPicPr>
                      <p:cNvPr id="279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822578"/>
                        <a:ext cx="300990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>
            <a:extLst>
              <a:ext uri="{FF2B5EF4-FFF2-40B4-BE49-F238E27FC236}">
                <a16:creationId xmlns:a16="http://schemas.microsoft.com/office/drawing/2014/main" id="{34C85818-F5C3-4FC5-845B-9DADEB705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399" y="4432053"/>
            <a:ext cx="1462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player1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02F9F63B-3F4F-46D0-81AF-F853C5F39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186" y="5182940"/>
            <a:ext cx="5177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age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529D0F9A-1C29-43DA-B2BF-67A12FA97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486" y="5182940"/>
            <a:ext cx="4857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sex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3B67D5CB-72D0-4424-9691-C4A05C5B7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186" y="4749553"/>
            <a:ext cx="7168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08279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3ED8A9D1-0889-4783-92D1-D9E0F5A5A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42" y="2636912"/>
            <a:ext cx="7251342" cy="172819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2E5B858-4412-4E29-AC2A-5AF16D1D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Assignment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A86202-DE2C-4AB7-8771-5F2925DD0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assign a variable's content as the other variable's content directly by </a:t>
            </a:r>
            <a:r>
              <a:rPr lang="en-US" altLang="zh-TW" dirty="0">
                <a:solidFill>
                  <a:srgbClr val="993366"/>
                </a:solidFill>
              </a:rPr>
              <a:t>=</a:t>
            </a:r>
            <a:r>
              <a:rPr lang="en-US" altLang="zh-TW" dirty="0"/>
              <a:t> if they are of the same structure.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age,sex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player1, player2;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player1.age = 34; player1.sex = 1;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player2 = player1;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C51B0D-B911-4BCC-BD6C-190092FC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E2F60E-4088-43DD-820E-6060BBE71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877" y="5120805"/>
            <a:ext cx="1079500" cy="50482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F6A1858-B921-4AAD-A549-9123616BF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965" y="5120805"/>
            <a:ext cx="1079500" cy="50482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F821969-378F-47F6-90B5-DD437B52D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652" y="5120805"/>
            <a:ext cx="1079500" cy="50482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365C77B8-659D-4E4E-A6C8-307119381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152" y="5120805"/>
            <a:ext cx="1079500" cy="50482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4DF0873E-5F8D-47AA-A514-F112C0726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440" y="4689005"/>
            <a:ext cx="1462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player1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94CDF254-8CD5-4A5C-A0E3-88CE0C4EE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602" y="4689005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player2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3BC28F4D-92D3-4882-96D3-937EBD964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440" y="5049368"/>
            <a:ext cx="4794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age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7F848B52-3011-4D59-B8BD-50BF81558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627" y="5049368"/>
            <a:ext cx="4794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age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2F2FDE8B-8F02-4BCF-AEF5-144AD0D6E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2940" y="5049368"/>
            <a:ext cx="45249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sex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DF44D84B-A4BE-474C-94F9-C5789BA53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127" y="5049368"/>
            <a:ext cx="45249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sex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59D874B1-1925-462C-BBC4-F9A691622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877" y="5120805"/>
            <a:ext cx="1079500" cy="50482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b="0"/>
              <a:t>34</a:t>
            </a: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BF7E6544-702A-4E76-AFE3-2735CF412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377" y="5120805"/>
            <a:ext cx="1079500" cy="50482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b="0"/>
              <a:t>1</a:t>
            </a: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EF30E88B-2EEC-4A50-9CD6-EB4B5A1FE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065" y="5120805"/>
            <a:ext cx="1079500" cy="50482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b="0"/>
              <a:t>34</a:t>
            </a: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62C11D82-7E21-460A-9CEA-B7D782BEF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152" y="5120805"/>
            <a:ext cx="1079500" cy="50482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b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8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03D7-8629-4598-95CD-FD1040211556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Pointer to Structure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169988" algn="l"/>
              </a:tabLst>
            </a:pPr>
            <a:r>
              <a:rPr lang="en-US" altLang="zh-TW" dirty="0"/>
              <a:t>Ex:	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PersonData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player1, *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  <a:tabLst>
                <a:tab pos="1169988" algn="l"/>
              </a:tabLst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&amp;player1;</a:t>
            </a:r>
          </a:p>
        </p:txBody>
      </p:sp>
      <p:graphicFrame>
        <p:nvGraphicFramePr>
          <p:cNvPr id="278532" name="Object 4"/>
          <p:cNvGraphicFramePr>
            <a:graphicFrameLocks noChangeAspect="1"/>
          </p:cNvGraphicFramePr>
          <p:nvPr>
            <p:extLst/>
          </p:nvPr>
        </p:nvGraphicFramePr>
        <p:xfrm>
          <a:off x="4225925" y="3938588"/>
          <a:ext cx="30099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0" name="工作表" r:id="rId3" imgW="2991018" imgH="952513" progId="Excel.Sheet.8">
                  <p:embed/>
                </p:oleObj>
              </mc:Choice>
              <mc:Fallback>
                <p:oleObj name="工作表" r:id="rId3" imgW="2991018" imgH="952513" progId="Excel.Sheet.8">
                  <p:embed/>
                  <p:pic>
                    <p:nvPicPr>
                      <p:cNvPr id="278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925" y="3938588"/>
                        <a:ext cx="300990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3" name="Text Box 5"/>
          <p:cNvSpPr txBox="1">
            <a:spLocks noChangeArrowheads="1"/>
          </p:cNvSpPr>
          <p:nvPr/>
        </p:nvSpPr>
        <p:spPr bwMode="auto">
          <a:xfrm>
            <a:off x="4203700" y="3548063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player1</a:t>
            </a:r>
          </a:p>
        </p:txBody>
      </p:sp>
      <p:sp>
        <p:nvSpPr>
          <p:cNvPr id="278534" name="Text Box 6"/>
          <p:cNvSpPr txBox="1">
            <a:spLocks noChangeArrowheads="1"/>
          </p:cNvSpPr>
          <p:nvPr/>
        </p:nvSpPr>
        <p:spPr bwMode="auto">
          <a:xfrm>
            <a:off x="2112963" y="306863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mPtr</a:t>
            </a:r>
            <a:endParaRPr lang="en-US" altLang="zh-TW" sz="2400" b="1" dirty="0">
              <a:solidFill>
                <a:srgbClr val="FF6600"/>
              </a:solidFill>
              <a:latin typeface="Courier New" panose="02070309020205020404" pitchFamily="49" charset="0"/>
            </a:endParaRPr>
          </a:p>
        </p:txBody>
      </p:sp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2063750" y="3429000"/>
            <a:ext cx="9366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8536" name="Line 8"/>
          <p:cNvSpPr>
            <a:spLocks noChangeShapeType="1"/>
          </p:cNvSpPr>
          <p:nvPr/>
        </p:nvSpPr>
        <p:spPr bwMode="auto">
          <a:xfrm>
            <a:off x="2495550" y="3644900"/>
            <a:ext cx="1728788" cy="4318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AB172-B4A9-4810-A090-AC849571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Accessing Members of 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8D5495-74BF-46C1-970A-137EFC97C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TW" b="1" dirty="0">
                <a:solidFill>
                  <a:srgbClr val="993366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/>
              <a:t>: </a:t>
            </a:r>
            <a:r>
              <a:rPr lang="en-US" altLang="zh-TW" i="1" dirty="0"/>
              <a:t>structure pointer operator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en-US" altLang="zh-TW" i="1" dirty="0"/>
              <a:t>arrow operator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273B48-7A89-4D50-881F-AE7EBF99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18</a:t>
            </a:fld>
            <a:endParaRPr lang="en-US" altLang="zh-TW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5444FA1-4895-4919-B8AD-94307E88DC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360205"/>
              </p:ext>
            </p:extLst>
          </p:nvPr>
        </p:nvGraphicFramePr>
        <p:xfrm>
          <a:off x="2843808" y="3501008"/>
          <a:ext cx="30099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9" name="工作表" r:id="rId3" imgW="2991018" imgH="952513" progId="Excel.Sheet.8">
                  <p:embed/>
                </p:oleObj>
              </mc:Choice>
              <mc:Fallback>
                <p:oleObj name="工作表" r:id="rId3" imgW="2991018" imgH="952513" progId="Excel.Sheet.8">
                  <p:embed/>
                  <p:pic>
                    <p:nvPicPr>
                      <p:cNvPr id="3450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501008"/>
                        <a:ext cx="300990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id="{4EF67510-0699-485B-8022-8D73CBCB3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583" y="3110483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player1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0471A9EB-6531-45D3-9D20-AB50E586C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696" y="3188270"/>
            <a:ext cx="200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mPtr</a:t>
            </a:r>
            <a:r>
              <a:rPr lang="en-US" altLang="zh-TW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-&gt;name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8EFBC51C-8078-4DF0-947B-B155FA20D3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996" y="3450208"/>
            <a:ext cx="719137" cy="287337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19302B4F-96ED-4700-A6A5-2B4A636F7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796" y="4529708"/>
            <a:ext cx="182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mPtr</a:t>
            </a:r>
            <a:r>
              <a:rPr lang="en-US" altLang="zh-TW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-&gt;sex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516FE68F-5D48-41CC-A5F7-17E075A9F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2896" y="4242370"/>
            <a:ext cx="1150937" cy="360363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0D142B2C-77F3-4958-8407-8CBB0B80C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846" y="4531295"/>
            <a:ext cx="182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mPtr</a:t>
            </a:r>
            <a:r>
              <a:rPr lang="en-US" altLang="zh-TW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-&gt;age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3A471ACD-DDA4-4876-97FB-3A7A5B8FA9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2446" y="4242370"/>
            <a:ext cx="935037" cy="360363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3B8C8C08-B3C4-4E62-BF5C-F11A847760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15758" y="3547045"/>
            <a:ext cx="215900" cy="3587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D8EECCEF-DA90-49FB-84B2-E1D23B419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733" y="2683445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mPtr</a:t>
            </a:r>
            <a:endParaRPr lang="en-US" altLang="zh-TW" sz="2400" b="1" dirty="0">
              <a:solidFill>
                <a:srgbClr val="FF6600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1EDA24-214D-4843-8FA5-B7A3094FB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521" y="3043808"/>
            <a:ext cx="9366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13F3CBD5-57E0-4A8A-8D6F-7D0E574FF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7321" y="3259708"/>
            <a:ext cx="1139825" cy="4318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" name="Text Box 16">
            <a:hlinkClick r:id="rId5" action="ppaction://hlinksldjump"/>
            <a:extLst>
              <a:ext uri="{FF2B5EF4-FFF2-40B4-BE49-F238E27FC236}">
                <a16:creationId xmlns:a16="http://schemas.microsoft.com/office/drawing/2014/main" id="{E99EA988-52DE-44A1-9A59-24E6FFAE1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9496" y="5779070"/>
            <a:ext cx="884237" cy="347663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/>
          <a:p>
            <a:r>
              <a:rPr lang="en-US" altLang="zh-TW" b="0" dirty="0">
                <a:sym typeface="Wingdings 3" panose="05040102010807070707" pitchFamily="18" charset="2"/>
              </a:rPr>
              <a:t></a:t>
            </a:r>
            <a:r>
              <a:rPr lang="en-US" altLang="zh-TW" b="0" dirty="0"/>
              <a:t>See </a:t>
            </a:r>
            <a:r>
              <a:rPr lang="en-US" altLang="zh-TW" b="0" dirty="0">
                <a:latin typeface="Lucida Console" panose="020B060904050402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649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DA001-CD31-4202-B8DB-82E4F5F1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Accessing Members of 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EFC796-3470-4EB9-9AF9-ADBB5AC9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TW" b="1" dirty="0">
                <a:solidFill>
                  <a:srgbClr val="993366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/>
              <a:t>: </a:t>
            </a:r>
            <a:r>
              <a:rPr lang="en-US" altLang="zh-TW" i="1" dirty="0"/>
              <a:t>structure pointer operator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en-US" altLang="zh-TW" i="1" dirty="0"/>
              <a:t>arrow operator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例：</a:t>
            </a:r>
            <a:br>
              <a:rPr lang="zh-TW" altLang="en-US" dirty="0"/>
            </a:b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PersonData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player1, *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=&amp;player1;</a:t>
            </a:r>
            <a:b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-&gt;name, 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莊孝維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-&gt;age = 19;</a:t>
            </a:r>
            <a:b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-&gt;sex = 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'M'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830353-64A8-4EB9-B6B8-2211AF18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EF328082-AF9E-45DC-B4BD-8A350CE0C2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3387" y="3140968"/>
            <a:ext cx="1122292" cy="0"/>
          </a:xfrm>
          <a:prstGeom prst="line">
            <a:avLst/>
          </a:prstGeom>
          <a:noFill/>
          <a:ln w="508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DD5C2184-9B20-4E37-9136-09DF6457B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4979" y="3501008"/>
            <a:ext cx="1010837" cy="0"/>
          </a:xfrm>
          <a:prstGeom prst="line">
            <a:avLst/>
          </a:prstGeom>
          <a:noFill/>
          <a:ln w="508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834A18BC-3742-4592-A2BC-D8B3006BA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4979" y="3861048"/>
            <a:ext cx="1010837" cy="0"/>
          </a:xfrm>
          <a:prstGeom prst="line">
            <a:avLst/>
          </a:prstGeom>
          <a:noFill/>
          <a:ln w="508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CDEE4A2C-A2A8-43C9-87E7-65B6BCB78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929" y="4203043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mPtr</a:t>
            </a:r>
            <a:endParaRPr lang="en-US" altLang="zh-TW" sz="2400" b="1" dirty="0">
              <a:solidFill>
                <a:srgbClr val="FF66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953959C-AA9F-42CB-8FB3-C0B011FAC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716" y="4563405"/>
            <a:ext cx="9366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C56F3B45-F1CB-4C0E-AA9D-0E761C63B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516" y="4779305"/>
            <a:ext cx="1139825" cy="4318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1" name="Object 12">
            <a:extLst>
              <a:ext uri="{FF2B5EF4-FFF2-40B4-BE49-F238E27FC236}">
                <a16:creationId xmlns:a16="http://schemas.microsoft.com/office/drawing/2014/main" id="{E42BF893-EC75-40D1-923D-99199A9D3E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234029"/>
              </p:ext>
            </p:extLst>
          </p:nvPr>
        </p:nvGraphicFramePr>
        <p:xfrm>
          <a:off x="2915816" y="4995205"/>
          <a:ext cx="30099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3" name="工作表" r:id="rId3" imgW="2991018" imgH="952513" progId="Excel.Sheet.8">
                  <p:embed/>
                </p:oleObj>
              </mc:Choice>
              <mc:Fallback>
                <p:oleObj name="工作表" r:id="rId3" imgW="2991018" imgH="952513" progId="Excel.Sheet.8">
                  <p:embed/>
                  <p:pic>
                    <p:nvPicPr>
                      <p:cNvPr id="3461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995205"/>
                        <a:ext cx="30099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3">
            <a:extLst>
              <a:ext uri="{FF2B5EF4-FFF2-40B4-BE49-F238E27FC236}">
                <a16:creationId xmlns:a16="http://schemas.microsoft.com/office/drawing/2014/main" id="{377F61C3-91DD-4133-9D66-99B3ED7BF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3591" y="4604680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player1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350AE3DB-44D1-4248-862C-FAB2F732A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379" y="5355568"/>
            <a:ext cx="5177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age</a:t>
            </a: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522F0559-A6D2-4C6B-A279-1ED5D24BB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679" y="5355568"/>
            <a:ext cx="4857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sex</a:t>
            </a: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CBEA24C3-9334-4F4C-BA30-C9587C08A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379" y="4922180"/>
            <a:ext cx="7168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400377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 Structure (</a:t>
            </a:r>
            <a:r>
              <a:rPr lang="zh-TW" altLang="en-US"/>
              <a:t>資料結構</a:t>
            </a:r>
            <a:r>
              <a:rPr lang="en-US" altLang="zh-TW"/>
              <a:t>)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Content of data</a:t>
            </a:r>
          </a:p>
          <a:p>
            <a:pPr lvl="1"/>
            <a:r>
              <a:rPr lang="en-US" altLang="zh-TW" dirty="0"/>
              <a:t>Attributes of an object</a:t>
            </a:r>
          </a:p>
          <a:p>
            <a:pPr lvl="2"/>
            <a:r>
              <a:rPr lang="en-US" altLang="zh-TW" dirty="0"/>
              <a:t>Person:	name, age, sex, …</a:t>
            </a:r>
          </a:p>
          <a:p>
            <a:pPr lvl="2"/>
            <a:r>
              <a:rPr lang="en-US" altLang="zh-TW" dirty="0"/>
              <a:t>A poker card:	suit (</a:t>
            </a:r>
            <a:r>
              <a:rPr lang="zh-TW" altLang="en-US" dirty="0"/>
              <a:t>花色</a:t>
            </a:r>
            <a:r>
              <a:rPr lang="en-US" altLang="zh-TW" dirty="0"/>
              <a:t>), face (</a:t>
            </a:r>
            <a:r>
              <a:rPr lang="zh-TW" altLang="en-US" dirty="0"/>
              <a:t>點數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Columns of a record</a:t>
            </a:r>
          </a:p>
          <a:p>
            <a:pPr lvl="2"/>
            <a:r>
              <a:rPr lang="en-US" altLang="zh-TW" dirty="0"/>
              <a:t>Book-Borrowing:	</a:t>
            </a:r>
            <a:r>
              <a:rPr lang="en-US" altLang="zh-TW" dirty="0" err="1"/>
              <a:t>book_title</a:t>
            </a:r>
            <a:r>
              <a:rPr lang="en-US" altLang="zh-TW" dirty="0"/>
              <a:t>, </a:t>
            </a:r>
            <a:r>
              <a:rPr lang="en-US" altLang="zh-TW" dirty="0" err="1"/>
              <a:t>book_ID</a:t>
            </a:r>
            <a:r>
              <a:rPr lang="en-US" altLang="zh-TW" dirty="0"/>
              <a:t>, borrower, date</a:t>
            </a:r>
          </a:p>
          <a:p>
            <a:r>
              <a:rPr lang="en-US" altLang="zh-TW" dirty="0"/>
              <a:t>It is convenient if we can save them in a structure.</a:t>
            </a:r>
          </a:p>
          <a:p>
            <a:pPr lvl="1"/>
            <a:r>
              <a:rPr lang="en-US" altLang="zh-TW" dirty="0"/>
              <a:t>data structure (</a:t>
            </a:r>
            <a:r>
              <a:rPr lang="zh-TW" altLang="en-US" dirty="0"/>
              <a:t>資料結構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C54F-2145-45AD-B1F9-14C448D1B5C6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64DFC3-BC9E-46B8-A05A-2EC6337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Accessing Members of 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E47763-2164-4AF4-A923-D32C35961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PersonData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player1, *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&amp;player1;</a:t>
            </a:r>
          </a:p>
          <a:p>
            <a:pPr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&amp;player1.age);</a:t>
            </a:r>
          </a:p>
          <a:p>
            <a:pPr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&amp;(player1.age));</a:t>
            </a:r>
          </a:p>
          <a:p>
            <a:pPr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"%d\n"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, player1.age);</a:t>
            </a:r>
          </a:p>
          <a:p>
            <a:pPr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"%d\n"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mPtr.age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"%d\n"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-&gt;age);</a:t>
            </a:r>
          </a:p>
          <a:p>
            <a:pPr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"%d\n"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, (*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).age);</a:t>
            </a:r>
          </a:p>
          <a:p>
            <a:pPr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"%d\n"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mPtr.age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A9A106-DB88-4650-83E3-2D2A3DB2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F500DA28-1DB4-494C-A88B-90072DA6C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353172"/>
            <a:ext cx="466794" cy="388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altLang="zh-TW" sz="2800" b="0" dirty="0">
                <a:sym typeface="Wingdings" panose="05000000000000000000" pitchFamily="2" charset="2"/>
              </a:rPr>
              <a:t>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altLang="zh-TW" sz="2800" b="0" dirty="0">
                <a:sym typeface="Wingdings" panose="05000000000000000000" pitchFamily="2" charset="2"/>
              </a:rPr>
              <a:t>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altLang="zh-TW" sz="2800" b="0" dirty="0">
                <a:sym typeface="Wingdings" panose="05000000000000000000" pitchFamily="2" charset="2"/>
              </a:rPr>
              <a:t>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altLang="zh-TW" sz="2800" b="0" dirty="0">
                <a:sym typeface="Wingdings" panose="05000000000000000000" pitchFamily="2" charset="2"/>
              </a:rPr>
              <a:t>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altLang="zh-TW" sz="2800" b="0" dirty="0">
                <a:sym typeface="Wingdings" panose="05000000000000000000" pitchFamily="2" charset="2"/>
              </a:rPr>
              <a:t>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altLang="zh-TW" sz="2800" b="0" dirty="0">
                <a:sym typeface="Wingdings" panose="05000000000000000000" pitchFamily="2" charset="2"/>
              </a:rPr>
              <a:t>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altLang="zh-TW" sz="2800" b="0" dirty="0">
                <a:sym typeface="Wingdings" panose="05000000000000000000" pitchFamily="2" charset="2"/>
              </a:rPr>
              <a:t>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BB35771-C158-47F7-BE28-E632FC75D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6148636"/>
            <a:ext cx="4137025" cy="6223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/>
          <a:p>
            <a:r>
              <a:rPr lang="en-US" altLang="zh-TW" b="0"/>
              <a:t>Dot operator has higher preference than</a:t>
            </a:r>
            <a:br>
              <a:rPr lang="en-US" altLang="zh-TW" b="0"/>
            </a:br>
            <a:r>
              <a:rPr lang="en-US" altLang="zh-TW" b="0"/>
              <a:t>dereferencing operator.</a:t>
            </a:r>
          </a:p>
        </p:txBody>
      </p:sp>
    </p:spTree>
    <p:extLst>
      <p:ext uri="{BB962C8B-B14F-4D97-AF65-F5344CB8AC3E}">
        <p14:creationId xmlns:p14="http://schemas.microsoft.com/office/powerpoint/2010/main" val="176165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>
            <a:extLst>
              <a:ext uri="{FF2B5EF4-FFF2-40B4-BE49-F238E27FC236}">
                <a16:creationId xmlns:a16="http://schemas.microsoft.com/office/drawing/2014/main" id="{8C541535-1C9D-46CC-95C9-096A2259E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05" y="3305051"/>
            <a:ext cx="4957731" cy="1295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6BF13A-63FF-44C1-9246-07AFBCCE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Pointer to 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0C3958-0E58-4E26-B021-BC2D136D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NOTE!!</a:t>
            </a:r>
            <a:r>
              <a:rPr lang="en-US" altLang="zh-TW" dirty="0"/>
              <a:t> A pointer is just a variable with 4 bytes.  No memory of its reference type will be allocated at definition time.</a:t>
            </a:r>
          </a:p>
          <a:p>
            <a:pPr lvl="1"/>
            <a:r>
              <a:rPr lang="en-US" altLang="zh-TW" dirty="0"/>
              <a:t>So you have to define a real variable of this type</a:t>
            </a:r>
            <a:br>
              <a:rPr lang="en-US" altLang="zh-TW" dirty="0"/>
            </a:br>
            <a:r>
              <a:rPr lang="en-US" altLang="zh-TW" dirty="0"/>
              <a:t>and let pointer refer to it before you use this pointer.</a:t>
            </a:r>
          </a:p>
          <a:p>
            <a:pPr lvl="1">
              <a:buFontTx/>
              <a:buNone/>
              <a:tabLst>
                <a:tab pos="809625" algn="l"/>
              </a:tabLst>
            </a:pPr>
            <a:r>
              <a:rPr lang="en-US" altLang="zh-TW" dirty="0">
                <a:latin typeface="Lucida Console" panose="020B0609040504020204" pitchFamily="49" charset="0"/>
              </a:rPr>
              <a:t>Ex:</a:t>
            </a:r>
            <a:r>
              <a:rPr lang="en-US" altLang="zh-TW" dirty="0"/>
              <a:t>	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PersonData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  <a:tabLst>
                <a:tab pos="809625" algn="l"/>
              </a:tabLst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	  	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PersonData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player1;</a:t>
            </a:r>
          </a:p>
          <a:p>
            <a:pPr lvl="1">
              <a:buFontTx/>
              <a:buNone/>
              <a:tabLst>
                <a:tab pos="809625" algn="l"/>
              </a:tabLst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	  	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&amp;player1;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C53698-059E-45AA-A9AF-37065CBA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A49B64AE-4EC7-4907-98F0-F7AB52A15A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48752" y="5214081"/>
            <a:ext cx="660400" cy="720725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768D6940-3CCB-49B5-8FA9-AADC2A9277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834875"/>
              </p:ext>
            </p:extLst>
          </p:nvPr>
        </p:nvGraphicFramePr>
        <p:xfrm>
          <a:off x="3571202" y="5120418"/>
          <a:ext cx="30099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4" name="工作表" r:id="rId3" imgW="2991018" imgH="952513" progId="Excel.Sheet.8">
                  <p:embed/>
                </p:oleObj>
              </mc:Choice>
              <mc:Fallback>
                <p:oleObj name="工作表" r:id="rId3" imgW="2991018" imgH="952513" progId="Excel.Sheet.8">
                  <p:embed/>
                  <p:pic>
                    <p:nvPicPr>
                      <p:cNvPr id="3471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202" y="5120418"/>
                        <a:ext cx="30099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>
            <a:extLst>
              <a:ext uri="{FF2B5EF4-FFF2-40B4-BE49-F238E27FC236}">
                <a16:creationId xmlns:a16="http://schemas.microsoft.com/office/drawing/2014/main" id="{0CF75A07-2471-4013-A10A-3B3272CC3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977" y="4729893"/>
            <a:ext cx="1462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player1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75850679-4BBA-4B2C-8681-574B7BA16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4005064"/>
            <a:ext cx="3406775" cy="0"/>
          </a:xfrm>
          <a:prstGeom prst="line">
            <a:avLst/>
          </a:prstGeom>
          <a:noFill/>
          <a:ln w="508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05E272B5-A2B7-437B-8A18-9FD4CF18C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4437112"/>
            <a:ext cx="2808288" cy="0"/>
          </a:xfrm>
          <a:prstGeom prst="line">
            <a:avLst/>
          </a:prstGeom>
          <a:noFill/>
          <a:ln w="508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057B740A-165B-4058-8D59-01632A074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089" y="463781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mPtr</a:t>
            </a:r>
            <a:endParaRPr lang="en-US" altLang="zh-TW" sz="2400" b="1" dirty="0">
              <a:solidFill>
                <a:srgbClr val="FF6600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2A251EA1-30DF-4DA6-AF74-3A1F45D3B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877" y="4998181"/>
            <a:ext cx="9366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F07F4695-03EF-4807-96D2-6EF04143E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8677" y="5234718"/>
            <a:ext cx="1130300" cy="195263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E706CDCB-4AF1-4B28-B696-9EF66FF01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832" y="2852936"/>
            <a:ext cx="4104406" cy="0"/>
          </a:xfrm>
          <a:prstGeom prst="line">
            <a:avLst/>
          </a:prstGeom>
          <a:noFill/>
          <a:ln w="508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0FEDC818-EE41-4D96-A293-A36D6F670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3212976"/>
            <a:ext cx="2520255" cy="0"/>
          </a:xfrm>
          <a:prstGeom prst="line">
            <a:avLst/>
          </a:prstGeom>
          <a:noFill/>
          <a:ln w="508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35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E2673C-B17B-4CD0-A330-C96401D9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Structures as Arguments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F3C780-E653-4A44-ABC6-7C1C0D4FA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3" y="1340768"/>
            <a:ext cx="8424936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Example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PersonData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pd);</a:t>
            </a:r>
            <a:r>
              <a:rPr lang="en-US" altLang="zh-TW" i="1" dirty="0">
                <a:solidFill>
                  <a:srgbClr val="008000"/>
                </a:solidFill>
              </a:rPr>
              <a:t> </a:t>
            </a:r>
            <a:r>
              <a:rPr lang="en-US" altLang="zh-TW" dirty="0">
                <a:solidFill>
                  <a:srgbClr val="008000"/>
                </a:solidFill>
              </a:rPr>
              <a:t>// in C</a:t>
            </a:r>
          </a:p>
          <a:p>
            <a:pPr marL="0" lvl="0" indent="0">
              <a:buClr>
                <a:srgbClr val="1CADE4"/>
              </a:buClr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PersonData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pd);</a:t>
            </a:r>
            <a:r>
              <a:rPr lang="en-US" altLang="zh-TW" sz="2000" dirty="0"/>
              <a:t> </a:t>
            </a:r>
            <a:r>
              <a:rPr lang="en-US" altLang="zh-TW" dirty="0">
                <a:solidFill>
                  <a:srgbClr val="008000"/>
                </a:solidFill>
              </a:rPr>
              <a:t>// in C++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Note that it is call by value!</a:t>
            </a:r>
          </a:p>
          <a:p>
            <a:r>
              <a:rPr lang="en-US" altLang="zh-TW" dirty="0"/>
              <a:t>If you want to modify the content of the variable,</a:t>
            </a:r>
            <a:br>
              <a:rPr lang="en-US" altLang="zh-TW" dirty="0"/>
            </a:br>
            <a:r>
              <a:rPr lang="en-US" altLang="zh-TW" i="1" dirty="0">
                <a:solidFill>
                  <a:srgbClr val="008000"/>
                </a:solidFill>
              </a:rPr>
              <a:t>call by reference</a:t>
            </a:r>
            <a:r>
              <a:rPr lang="en-US" altLang="zh-TW" dirty="0"/>
              <a:t> instead.</a:t>
            </a:r>
          </a:p>
          <a:p>
            <a:pPr marL="0" lvl="0" indent="0">
              <a:buClr>
                <a:srgbClr val="1CADE4"/>
              </a:buClr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PersonData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*pd);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8000"/>
                </a:solidFill>
              </a:rPr>
              <a:t>// in C</a:t>
            </a:r>
          </a:p>
          <a:p>
            <a:pPr marL="0" lvl="0" indent="0">
              <a:buClr>
                <a:srgbClr val="1CADE4"/>
              </a:buClr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PersonData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*pd);</a:t>
            </a:r>
            <a:r>
              <a:rPr lang="en-US" altLang="zh-TW" sz="2000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8000"/>
                </a:solidFill>
              </a:rPr>
              <a:t>// in C++</a:t>
            </a:r>
          </a:p>
          <a:p>
            <a:pPr marL="0" lv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BCDB1E-93C5-4317-8238-949BD66F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646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as Return Values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340768"/>
            <a:ext cx="7853497" cy="4896544"/>
          </a:xfrm>
        </p:spPr>
        <p:txBody>
          <a:bodyPr/>
          <a:lstStyle/>
          <a:p>
            <a:r>
              <a:rPr lang="en-US" altLang="zh-TW" dirty="0"/>
              <a:t>Returning a structure</a:t>
            </a:r>
          </a:p>
          <a:p>
            <a:pPr marL="0" lvl="0" indent="0">
              <a:buNone/>
            </a:pPr>
            <a:r>
              <a:rPr lang="en-US" altLang="zh-TW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PersonData</a:t>
            </a:r>
            <a:r>
              <a:rPr lang="en-US" altLang="zh-TW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altLang="zh-TW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  <a:r>
              <a:rPr lang="en-US" altLang="zh-TW" sz="2800" dirty="0">
                <a:solidFill>
                  <a:srgbClr val="000000"/>
                </a:solidFill>
              </a:rPr>
              <a:t> </a:t>
            </a:r>
            <a:r>
              <a:rPr lang="en-US" altLang="zh-TW" sz="28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in C</a:t>
            </a:r>
          </a:p>
          <a:p>
            <a:pPr marL="0" indent="0">
              <a:buNone/>
            </a:pPr>
            <a:r>
              <a:rPr lang="en-US" altLang="zh-TW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PersonData</a:t>
            </a:r>
            <a:r>
              <a:rPr lang="en-US" altLang="zh-TW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altLang="zh-TW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  <a:r>
              <a:rPr lang="en-US" altLang="zh-TW" sz="2800" dirty="0">
                <a:solidFill>
                  <a:srgbClr val="000000"/>
                </a:solidFill>
              </a:rPr>
              <a:t> </a:t>
            </a:r>
            <a:r>
              <a:rPr lang="en-US" altLang="zh-TW" sz="2800" dirty="0">
                <a:solidFill>
                  <a:srgbClr val="008000"/>
                </a:solidFill>
              </a:rPr>
              <a:t>// in C++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Returning a pointer to a structure</a:t>
            </a:r>
          </a:p>
          <a:p>
            <a:pPr marL="0" lvl="0" indent="0">
              <a:buNone/>
            </a:pPr>
            <a:r>
              <a:rPr lang="en-US" altLang="zh-TW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PersonData</a:t>
            </a:r>
            <a:r>
              <a:rPr lang="en-US" altLang="zh-TW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TW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altLang="zh-TW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  <a:r>
              <a:rPr lang="en-US" altLang="zh-TW" sz="2800" dirty="0">
                <a:solidFill>
                  <a:srgbClr val="000000"/>
                </a:solidFill>
              </a:rPr>
              <a:t> </a:t>
            </a:r>
            <a:r>
              <a:rPr lang="en-US" altLang="zh-TW" sz="2800" dirty="0">
                <a:solidFill>
                  <a:srgbClr val="008000"/>
                </a:solidFill>
              </a:rPr>
              <a:t>// in C</a:t>
            </a:r>
            <a:endParaRPr lang="en-US" altLang="zh-TW" sz="2000" dirty="0">
              <a:solidFill>
                <a:srgbClr val="FF3300"/>
              </a:solidFill>
            </a:endParaRPr>
          </a:p>
          <a:p>
            <a:pPr marL="0" lvl="0" indent="0">
              <a:buNone/>
            </a:pPr>
            <a:r>
              <a:rPr lang="en-US" altLang="zh-TW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PersonData</a:t>
            </a:r>
            <a:r>
              <a:rPr lang="en-US" altLang="zh-TW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TW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altLang="zh-TW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  <a:r>
              <a:rPr lang="en-US" altLang="zh-TW" sz="2800" dirty="0">
                <a:solidFill>
                  <a:srgbClr val="000000"/>
                </a:solidFill>
              </a:rPr>
              <a:t> </a:t>
            </a:r>
            <a:r>
              <a:rPr lang="en-US" altLang="zh-TW" sz="2800" dirty="0">
                <a:solidFill>
                  <a:srgbClr val="008000"/>
                </a:solidFill>
              </a:rPr>
              <a:t>// in C++</a:t>
            </a:r>
            <a:endParaRPr lang="en-US" altLang="zh-TW" sz="2000" dirty="0">
              <a:solidFill>
                <a:srgbClr val="FF33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7056-E806-4EEC-80B4-A12707F65980}" type="slidenum">
              <a:rPr lang="en-US" altLang="zh-TW" smtClean="0"/>
              <a:pPr/>
              <a:t>23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66650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6CCE-EF97-4D98-A8A3-E541D811487F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Practice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Define a data structure for student data.</a:t>
            </a:r>
          </a:p>
          <a:p>
            <a:pPr lvl="1"/>
            <a:r>
              <a:rPr lang="en-US" altLang="zh-TW"/>
              <a:t>What attributes do we need to save?  What are their types?</a:t>
            </a:r>
          </a:p>
          <a:p>
            <a:r>
              <a:rPr kumimoji="0" lang="en-US" altLang="zh-TW"/>
              <a:t>Write a function to create a new student.</a:t>
            </a:r>
          </a:p>
          <a:p>
            <a:r>
              <a:rPr kumimoji="0" lang="en-US" altLang="zh-TW"/>
              <a:t>Define 100 </a:t>
            </a:r>
            <a:r>
              <a:rPr lang="en-US" altLang="zh-TW"/>
              <a:t>students</a:t>
            </a:r>
            <a:r>
              <a:rPr kumimoji="0" lang="en-US" altLang="zh-TW"/>
              <a:t>.  Create some (</a:t>
            </a:r>
            <a:r>
              <a:rPr kumimoji="0" lang="en-US" altLang="zh-TW">
                <a:sym typeface="Symbol" panose="05050102010706020507" pitchFamily="18" charset="2"/>
              </a:rPr>
              <a:t></a:t>
            </a:r>
            <a:r>
              <a:rPr kumimoji="0" lang="en-US" altLang="zh-TW"/>
              <a:t> 100) real students.</a:t>
            </a:r>
          </a:p>
          <a:p>
            <a:r>
              <a:rPr kumimoji="0" lang="en-US" altLang="zh-TW"/>
              <a:t>Print these data out.</a:t>
            </a:r>
          </a:p>
          <a:p>
            <a:r>
              <a:rPr kumimoji="0" lang="en-US" altLang="zh-TW"/>
              <a:t>Count students whose ages are 21.</a:t>
            </a:r>
          </a:p>
        </p:txBody>
      </p:sp>
    </p:spTree>
    <p:extLst>
      <p:ext uri="{BB962C8B-B14F-4D97-AF65-F5344CB8AC3E}">
        <p14:creationId xmlns:p14="http://schemas.microsoft.com/office/powerpoint/2010/main" val="45910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2012-BF93-4180-8D93-6760A710FF31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Structure Comparison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same as strings, you cannot compare two variables of the same structure by </a:t>
            </a:r>
            <a:r>
              <a:rPr lang="en-US" altLang="zh-TW" dirty="0">
                <a:solidFill>
                  <a:srgbClr val="7030A0"/>
                </a:solidFill>
              </a:rPr>
              <a:t>==</a:t>
            </a:r>
            <a:r>
              <a:rPr lang="en-US" altLang="zh-TW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For strings (i.e. char *), </a:t>
            </a:r>
            <a:r>
              <a:rPr lang="en-US" altLang="zh-TW" dirty="0">
                <a:solidFill>
                  <a:srgbClr val="7030A0"/>
                </a:solidFill>
              </a:rPr>
              <a:t>==</a:t>
            </a:r>
            <a:r>
              <a:rPr lang="en-US" altLang="zh-TW" dirty="0"/>
              <a:t> means two pointers refer to the same address.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For structures, </a:t>
            </a:r>
            <a:r>
              <a:rPr lang="en-US" altLang="zh-TW" dirty="0">
                <a:solidFill>
                  <a:srgbClr val="7030A0"/>
                </a:solidFill>
              </a:rPr>
              <a:t>==</a:t>
            </a:r>
            <a:r>
              <a:rPr lang="en-US" altLang="zh-TW" dirty="0"/>
              <a:t> is undefined.</a:t>
            </a:r>
          </a:p>
          <a:p>
            <a:pPr lvl="2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dirty="0">
                <a:latin typeface="Lucida Console" panose="020B0609040504020204" pitchFamily="49" charset="0"/>
              </a:rPr>
              <a:t> (player1 == player2) …</a:t>
            </a:r>
          </a:p>
          <a:p>
            <a:pPr lvl="1"/>
            <a:endParaRPr lang="en-US" altLang="zh-TW" dirty="0"/>
          </a:p>
        </p:txBody>
      </p:sp>
      <p:sp>
        <p:nvSpPr>
          <p:cNvPr id="364548" name="Text Box 4"/>
          <p:cNvSpPr txBox="1">
            <a:spLocks noChangeArrowheads="1"/>
          </p:cNvSpPr>
          <p:nvPr/>
        </p:nvSpPr>
        <p:spPr bwMode="auto">
          <a:xfrm>
            <a:off x="1260475" y="4618038"/>
            <a:ext cx="6983413" cy="1187450"/>
          </a:xfrm>
          <a:prstGeom prst="rect">
            <a:avLst/>
          </a:prstGeom>
          <a:solidFill>
            <a:srgbClr val="CCFFCC">
              <a:alpha val="7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b="0" dirty="0"/>
              <a:t>Compile error C2676: binary '==' : '</a:t>
            </a:r>
            <a:r>
              <a:rPr lang="en-US" altLang="zh-TW" sz="2400" b="0" dirty="0" err="1"/>
              <a:t>struct</a:t>
            </a:r>
            <a:r>
              <a:rPr lang="en-US" altLang="zh-TW" sz="2400" b="0" dirty="0"/>
              <a:t> person' does not define this operator or a conversion to a type acceptable to the predefined operator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8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5504-51AA-4F31-B9DD-8FF6FBA0B85F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Structure Comparison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So…</a:t>
            </a:r>
          </a:p>
          <a:p>
            <a:pPr lvl="1"/>
            <a:r>
              <a:rPr lang="en-US" altLang="zh-TW"/>
              <a:t>Write a function to compare two variables of the same structure by comparing all the members of the structure.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9407C-8963-4B0D-80E5-43870B65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C2153C-0E24-45E7-A2EB-99BA0D5B9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340768"/>
            <a:ext cx="4274036" cy="4896544"/>
          </a:xfrm>
        </p:spPr>
        <p:txBody>
          <a:bodyPr/>
          <a:lstStyle/>
          <a:p>
            <a:r>
              <a:rPr lang="en-US" altLang="zh-TW" dirty="0"/>
              <a:t>Write a function to compare if two </a:t>
            </a:r>
            <a:r>
              <a:rPr lang="en-US" altLang="zh-TW" dirty="0" err="1"/>
              <a:t>PersonData</a:t>
            </a:r>
            <a:r>
              <a:rPr lang="en-US" altLang="zh-TW" dirty="0"/>
              <a:t> variables have the same values.</a:t>
            </a:r>
          </a:p>
          <a:p>
            <a:r>
              <a:rPr lang="en-US" altLang="zh-TW" dirty="0"/>
              <a:t>Write a function to initialize a </a:t>
            </a:r>
            <a:r>
              <a:rPr lang="en-US" altLang="zh-TW" dirty="0" err="1"/>
              <a:t>PersonData</a:t>
            </a:r>
            <a:r>
              <a:rPr lang="en-US" altLang="zh-TW" dirty="0"/>
              <a:t> variable as follows:</a:t>
            </a:r>
            <a:br>
              <a:rPr lang="en-US" altLang="zh-TW" dirty="0"/>
            </a:br>
            <a:r>
              <a:rPr lang="en-US" altLang="zh-TW" dirty="0"/>
              <a:t>{"</a:t>
            </a:r>
            <a:r>
              <a:rPr lang="zh-TW" altLang="en-US" dirty="0"/>
              <a:t>無名氏</a:t>
            </a:r>
            <a:r>
              <a:rPr lang="en-US" altLang="zh-TW" dirty="0"/>
              <a:t>", 0, 'F'}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41DFC4-A764-46D7-A72E-C54E5F4E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27</a:t>
            </a:fld>
            <a:endParaRPr lang="en-US" altLang="zh-T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6E5104-E464-4057-9D39-68E17A7CB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1379208"/>
            <a:ext cx="3312368" cy="2049792"/>
          </a:xfrm>
          <a:prstGeom prst="rect">
            <a:avLst/>
          </a:prstGeom>
          <a:solidFill>
            <a:srgbClr val="CCFFCC">
              <a:alpha val="7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typedef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struct</a:t>
            </a:r>
            <a:r>
              <a:rPr lang="en-US" altLang="zh-TW" sz="24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name[20];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age;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sex;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 </a:t>
            </a:r>
            <a:r>
              <a:rPr lang="en-US" altLang="zh-TW" sz="24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PersonData</a:t>
            </a:r>
            <a:r>
              <a:rPr lang="en-US" altLang="zh-TW" sz="24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83906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A512-2864-4756-8457-67E60AAC11A6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Nested Structures (16.3) 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TW" sz="2800" dirty="0"/>
              <a:t>A member of a structure can be a structure of another type.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dirty="0"/>
              <a:t>Ex: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year, month, day;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DateData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name[20];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DateData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birthdate;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PersonData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PersonData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mySon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mySon.birthdate.day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26;</a:t>
            </a:r>
          </a:p>
        </p:txBody>
      </p:sp>
      <p:graphicFrame>
        <p:nvGraphicFramePr>
          <p:cNvPr id="387076" name="Object 4"/>
          <p:cNvGraphicFramePr>
            <a:graphicFrameLocks noChangeAspect="1"/>
          </p:cNvGraphicFramePr>
          <p:nvPr/>
        </p:nvGraphicFramePr>
        <p:xfrm>
          <a:off x="5651500" y="2708275"/>
          <a:ext cx="27717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6" name="工作表" r:id="rId3" imgW="2771775" imgH="1076147" progId="Excel.Sheet.8">
                  <p:embed/>
                </p:oleObj>
              </mc:Choice>
              <mc:Fallback>
                <p:oleObj name="工作表" r:id="rId3" imgW="2771775" imgH="1076147" progId="Excel.Sheet.8">
                  <p:embed/>
                  <p:pic>
                    <p:nvPicPr>
                      <p:cNvPr id="387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708275"/>
                        <a:ext cx="2771775" cy="1071563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77" name="Text Box 5"/>
          <p:cNvSpPr txBox="1">
            <a:spLocks noChangeArrowheads="1"/>
          </p:cNvSpPr>
          <p:nvPr/>
        </p:nvSpPr>
        <p:spPr bwMode="auto">
          <a:xfrm>
            <a:off x="5580063" y="2276475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mySon</a:t>
            </a:r>
            <a:endParaRPr lang="en-US" altLang="zh-TW" sz="2400" b="1" dirty="0">
              <a:solidFill>
                <a:srgbClr val="FF6600"/>
              </a:solidFill>
              <a:latin typeface="Courier New" panose="02070309020205020404" pitchFamily="49" charset="0"/>
            </a:endParaRPr>
          </a:p>
        </p:txBody>
      </p:sp>
      <p:sp>
        <p:nvSpPr>
          <p:cNvPr id="387078" name="Text Box 6"/>
          <p:cNvSpPr txBox="1">
            <a:spLocks noChangeArrowheads="1"/>
          </p:cNvSpPr>
          <p:nvPr/>
        </p:nvSpPr>
        <p:spPr bwMode="auto">
          <a:xfrm>
            <a:off x="5580063" y="2660650"/>
            <a:ext cx="6559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name</a:t>
            </a:r>
          </a:p>
        </p:txBody>
      </p:sp>
      <p:sp>
        <p:nvSpPr>
          <p:cNvPr id="387079" name="Text Box 7"/>
          <p:cNvSpPr txBox="1">
            <a:spLocks noChangeArrowheads="1"/>
          </p:cNvSpPr>
          <p:nvPr/>
        </p:nvSpPr>
        <p:spPr bwMode="auto">
          <a:xfrm>
            <a:off x="5580063" y="3163888"/>
            <a:ext cx="9596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birthdate</a:t>
            </a:r>
          </a:p>
        </p:txBody>
      </p:sp>
      <p:sp>
        <p:nvSpPr>
          <p:cNvPr id="387088" name="Line 16"/>
          <p:cNvSpPr>
            <a:spLocks noChangeShapeType="1"/>
          </p:cNvSpPr>
          <p:nvPr/>
        </p:nvSpPr>
        <p:spPr bwMode="auto">
          <a:xfrm>
            <a:off x="1907704" y="6021288"/>
            <a:ext cx="1656184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7089" name="Line 17"/>
          <p:cNvSpPr>
            <a:spLocks noChangeShapeType="1"/>
          </p:cNvSpPr>
          <p:nvPr/>
        </p:nvSpPr>
        <p:spPr bwMode="auto">
          <a:xfrm>
            <a:off x="3563888" y="6093296"/>
            <a:ext cx="719138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87080" name="Group 8"/>
          <p:cNvGrpSpPr>
            <a:grpSpLocks/>
          </p:cNvGrpSpPr>
          <p:nvPr/>
        </p:nvGrpSpPr>
        <p:grpSpPr bwMode="auto">
          <a:xfrm>
            <a:off x="5657750" y="3263083"/>
            <a:ext cx="2754313" cy="554038"/>
            <a:chOff x="3560" y="2024"/>
            <a:chExt cx="1735" cy="349"/>
          </a:xfrm>
        </p:grpSpPr>
        <p:sp>
          <p:nvSpPr>
            <p:cNvPr id="387081" name="Text Box 9"/>
            <p:cNvSpPr txBox="1">
              <a:spLocks noChangeArrowheads="1"/>
            </p:cNvSpPr>
            <p:nvPr/>
          </p:nvSpPr>
          <p:spPr bwMode="auto">
            <a:xfrm>
              <a:off x="3953" y="2160"/>
              <a:ext cx="34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year</a:t>
              </a:r>
            </a:p>
          </p:txBody>
        </p:sp>
        <p:sp>
          <p:nvSpPr>
            <p:cNvPr id="387082" name="Text Box 10"/>
            <p:cNvSpPr txBox="1">
              <a:spLocks noChangeArrowheads="1"/>
            </p:cNvSpPr>
            <p:nvPr/>
          </p:nvSpPr>
          <p:spPr bwMode="auto">
            <a:xfrm>
              <a:off x="4323" y="2160"/>
              <a:ext cx="46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month</a:t>
              </a:r>
            </a:p>
          </p:txBody>
        </p:sp>
        <p:sp>
          <p:nvSpPr>
            <p:cNvPr id="387083" name="Text Box 11"/>
            <p:cNvSpPr txBox="1">
              <a:spLocks noChangeArrowheads="1"/>
            </p:cNvSpPr>
            <p:nvPr/>
          </p:nvSpPr>
          <p:spPr bwMode="auto">
            <a:xfrm>
              <a:off x="4993" y="2160"/>
              <a:ext cx="30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day</a:t>
              </a:r>
            </a:p>
          </p:txBody>
        </p:sp>
        <p:sp>
          <p:nvSpPr>
            <p:cNvPr id="387084" name="Rectangle 12"/>
            <p:cNvSpPr>
              <a:spLocks noChangeArrowheads="1"/>
            </p:cNvSpPr>
            <p:nvPr/>
          </p:nvSpPr>
          <p:spPr bwMode="auto">
            <a:xfrm>
              <a:off x="3560" y="2024"/>
              <a:ext cx="726" cy="322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7085" name="Rectangle 13"/>
            <p:cNvSpPr>
              <a:spLocks noChangeArrowheads="1"/>
            </p:cNvSpPr>
            <p:nvPr/>
          </p:nvSpPr>
          <p:spPr bwMode="auto">
            <a:xfrm>
              <a:off x="4286" y="2024"/>
              <a:ext cx="499" cy="322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7086" name="Rectangle 14"/>
            <p:cNvSpPr>
              <a:spLocks noChangeArrowheads="1"/>
            </p:cNvSpPr>
            <p:nvPr/>
          </p:nvSpPr>
          <p:spPr bwMode="auto">
            <a:xfrm>
              <a:off x="4785" y="2024"/>
              <a:ext cx="499" cy="322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5651499" y="3250383"/>
            <a:ext cx="2736851" cy="529456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591109" y="3255899"/>
            <a:ext cx="797242" cy="523939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87087" name="Text Box 15"/>
          <p:cNvSpPr txBox="1">
            <a:spLocks noChangeArrowheads="1"/>
          </p:cNvSpPr>
          <p:nvPr/>
        </p:nvSpPr>
        <p:spPr bwMode="auto">
          <a:xfrm>
            <a:off x="7667625" y="3213100"/>
            <a:ext cx="581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b="0"/>
              <a:t>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7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7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7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7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7" grpId="0"/>
      <p:bldP spid="387078" grpId="0"/>
      <p:bldP spid="387079" grpId="0"/>
      <p:bldP spid="2" grpId="0" animBg="1"/>
      <p:bldP spid="20" grpId="0" animBg="1"/>
      <p:bldP spid="38708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198" name="Picture 6" descr="curveParen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5229225"/>
            <a:ext cx="1512887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2196" name="Rectangle 4"/>
          <p:cNvSpPr>
            <a:spLocks noChangeArrowheads="1"/>
          </p:cNvSpPr>
          <p:nvPr/>
        </p:nvSpPr>
        <p:spPr bwMode="auto">
          <a:xfrm>
            <a:off x="5867400" y="188913"/>
            <a:ext cx="3095625" cy="1817687"/>
          </a:xfrm>
          <a:prstGeom prst="rect">
            <a:avLst/>
          </a:prstGeom>
          <a:solidFill>
            <a:schemeClr val="accent1"/>
          </a:solidFill>
          <a:ln w="508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200" b="1" dirty="0" err="1">
                <a:latin typeface="Courier New" panose="02070309020205020404" pitchFamily="49" charset="0"/>
              </a:rPr>
              <a:t>typedef</a:t>
            </a:r>
            <a:r>
              <a:rPr lang="en-US" altLang="zh-TW" sz="2200" b="1" dirty="0">
                <a:latin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struct</a:t>
            </a:r>
            <a:r>
              <a:rPr lang="en-US" altLang="zh-TW" sz="2200" b="1" dirty="0">
                <a:latin typeface="Courier New" panose="02070309020205020404" pitchFamily="49" charset="0"/>
              </a:rPr>
              <a:t> {</a:t>
            </a:r>
          </a:p>
          <a:p>
            <a:r>
              <a:rPr lang="en-US" altLang="zh-TW" sz="2200" b="1" dirty="0">
                <a:latin typeface="Courier New" panose="02070309020205020404" pitchFamily="49" charset="0"/>
              </a:rPr>
              <a:t>  char name[20];</a:t>
            </a:r>
          </a:p>
          <a:p>
            <a:r>
              <a:rPr lang="en-US" altLang="zh-TW" sz="2200" b="1" dirty="0">
                <a:latin typeface="Courier New" panose="02070309020205020404" pitchFamily="49" charset="0"/>
              </a:rPr>
              <a:t>  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2200" b="1" dirty="0">
                <a:latin typeface="Courier New" panose="02070309020205020404" pitchFamily="49" charset="0"/>
              </a:rPr>
              <a:t> population;</a:t>
            </a:r>
          </a:p>
          <a:p>
            <a:r>
              <a:rPr lang="en-US" altLang="zh-TW" sz="2200" b="1" dirty="0">
                <a:latin typeface="Courier New" panose="02070309020205020404" pitchFamily="49" charset="0"/>
              </a:rPr>
              <a:t>  double area;</a:t>
            </a:r>
          </a:p>
          <a:p>
            <a:r>
              <a:rPr lang="en-US" altLang="zh-TW" sz="2200" b="1" dirty="0">
                <a:latin typeface="Courier New" panose="02070309020205020404" pitchFamily="49" charset="0"/>
              </a:rPr>
              <a:t>} City ;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1E268B57-0ED8-4AA9-993B-9175DB677EF8}"/>
              </a:ext>
            </a:extLst>
          </p:cNvPr>
          <p:cNvGrpSpPr/>
          <p:nvPr/>
        </p:nvGrpSpPr>
        <p:grpSpPr>
          <a:xfrm>
            <a:off x="6156325" y="2348880"/>
            <a:ext cx="2568575" cy="1196975"/>
            <a:chOff x="6156325" y="2565400"/>
            <a:chExt cx="2568575" cy="1196975"/>
          </a:xfrm>
        </p:grpSpPr>
        <p:sp>
          <p:nvSpPr>
            <p:cNvPr id="392203" name="Text Box 11"/>
            <p:cNvSpPr txBox="1">
              <a:spLocks noChangeArrowheads="1"/>
            </p:cNvSpPr>
            <p:nvPr/>
          </p:nvSpPr>
          <p:spPr bwMode="auto">
            <a:xfrm>
              <a:off x="6516688" y="2852738"/>
              <a:ext cx="65594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name</a:t>
              </a:r>
            </a:p>
          </p:txBody>
        </p:sp>
        <p:sp>
          <p:nvSpPr>
            <p:cNvPr id="392204" name="Text Box 12"/>
            <p:cNvSpPr txBox="1">
              <a:spLocks noChangeArrowheads="1"/>
            </p:cNvSpPr>
            <p:nvPr/>
          </p:nvSpPr>
          <p:spPr bwMode="auto">
            <a:xfrm>
              <a:off x="7786688" y="3163888"/>
              <a:ext cx="55226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area</a:t>
              </a:r>
            </a:p>
          </p:txBody>
        </p:sp>
        <p:sp>
          <p:nvSpPr>
            <p:cNvPr id="392205" name="Text Box 13"/>
            <p:cNvSpPr txBox="1">
              <a:spLocks noChangeArrowheads="1"/>
            </p:cNvSpPr>
            <p:nvPr/>
          </p:nvSpPr>
          <p:spPr bwMode="auto">
            <a:xfrm>
              <a:off x="6516688" y="3163888"/>
              <a:ext cx="109004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population</a:t>
              </a:r>
            </a:p>
          </p:txBody>
        </p:sp>
        <p:graphicFrame>
          <p:nvGraphicFramePr>
            <p:cNvPr id="39219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0478333"/>
                </p:ext>
              </p:extLst>
            </p:nvPr>
          </p:nvGraphicFramePr>
          <p:xfrm>
            <a:off x="6588125" y="2924175"/>
            <a:ext cx="2136775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22" name="Worksheet" r:id="rId4" imgW="2124115" imgH="828521" progId="Excel.Sheet.8">
                    <p:embed/>
                  </p:oleObj>
                </mc:Choice>
                <mc:Fallback>
                  <p:oleObj name="Worksheet" r:id="rId4" imgW="2124115" imgH="828521" progId="Excel.Sheet.8">
                    <p:embed/>
                    <p:pic>
                      <p:nvPicPr>
                        <p:cNvPr id="39219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8125" y="2924175"/>
                          <a:ext cx="2136775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2201" name="Text Box 9"/>
            <p:cNvSpPr txBox="1">
              <a:spLocks noChangeArrowheads="1"/>
            </p:cNvSpPr>
            <p:nvPr/>
          </p:nvSpPr>
          <p:spPr bwMode="auto">
            <a:xfrm>
              <a:off x="6156325" y="2565400"/>
              <a:ext cx="1193800" cy="42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200" b="1" dirty="0" err="1">
                  <a:solidFill>
                    <a:srgbClr val="FF6600"/>
                  </a:solidFill>
                  <a:latin typeface="Courier New" panose="02070309020205020404" pitchFamily="49" charset="0"/>
                </a:rPr>
                <a:t>taipei</a:t>
              </a:r>
              <a:endParaRPr lang="en-US" altLang="zh-TW" sz="2200" b="1" dirty="0">
                <a:solidFill>
                  <a:srgbClr val="FF66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76089582-E99F-44D4-B701-619664B17CEF}"/>
              </a:ext>
            </a:extLst>
          </p:cNvPr>
          <p:cNvGrpSpPr/>
          <p:nvPr/>
        </p:nvGrpSpPr>
        <p:grpSpPr>
          <a:xfrm>
            <a:off x="6156325" y="3572843"/>
            <a:ext cx="2568575" cy="1198562"/>
            <a:chOff x="6156325" y="3789363"/>
            <a:chExt cx="2568575" cy="1198562"/>
          </a:xfrm>
        </p:grpSpPr>
        <p:sp>
          <p:nvSpPr>
            <p:cNvPr id="392206" name="Text Box 14"/>
            <p:cNvSpPr txBox="1">
              <a:spLocks noChangeArrowheads="1"/>
            </p:cNvSpPr>
            <p:nvPr/>
          </p:nvSpPr>
          <p:spPr bwMode="auto">
            <a:xfrm>
              <a:off x="6516688" y="4076700"/>
              <a:ext cx="65594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name</a:t>
              </a:r>
            </a:p>
          </p:txBody>
        </p:sp>
        <p:sp>
          <p:nvSpPr>
            <p:cNvPr id="392207" name="Text Box 15"/>
            <p:cNvSpPr txBox="1">
              <a:spLocks noChangeArrowheads="1"/>
            </p:cNvSpPr>
            <p:nvPr/>
          </p:nvSpPr>
          <p:spPr bwMode="auto">
            <a:xfrm>
              <a:off x="7786688" y="4387850"/>
              <a:ext cx="55226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area</a:t>
              </a:r>
            </a:p>
          </p:txBody>
        </p:sp>
        <p:sp>
          <p:nvSpPr>
            <p:cNvPr id="392208" name="Text Box 16"/>
            <p:cNvSpPr txBox="1">
              <a:spLocks noChangeArrowheads="1"/>
            </p:cNvSpPr>
            <p:nvPr/>
          </p:nvSpPr>
          <p:spPr bwMode="auto">
            <a:xfrm>
              <a:off x="6516688" y="4387850"/>
              <a:ext cx="109004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population</a:t>
              </a:r>
            </a:p>
          </p:txBody>
        </p:sp>
        <p:graphicFrame>
          <p:nvGraphicFramePr>
            <p:cNvPr id="39220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7977515"/>
                </p:ext>
              </p:extLst>
            </p:nvPr>
          </p:nvGraphicFramePr>
          <p:xfrm>
            <a:off x="6588125" y="4149725"/>
            <a:ext cx="2136775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23" name="工作表" r:id="rId6" imgW="2124075" imgH="828650" progId="Excel.Sheet.8">
                    <p:embed/>
                  </p:oleObj>
                </mc:Choice>
                <mc:Fallback>
                  <p:oleObj name="工作表" r:id="rId6" imgW="2124075" imgH="828650" progId="Excel.Sheet.8">
                    <p:embed/>
                    <p:pic>
                      <p:nvPicPr>
                        <p:cNvPr id="39220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8125" y="4149725"/>
                          <a:ext cx="2136775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2202" name="Text Box 10"/>
            <p:cNvSpPr txBox="1">
              <a:spLocks noChangeArrowheads="1"/>
            </p:cNvSpPr>
            <p:nvPr/>
          </p:nvSpPr>
          <p:spPr bwMode="auto">
            <a:xfrm>
              <a:off x="6156325" y="3789363"/>
              <a:ext cx="1362075" cy="42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200" b="1" dirty="0" err="1">
                  <a:solidFill>
                    <a:srgbClr val="FF6600"/>
                  </a:solidFill>
                  <a:latin typeface="Courier New" panose="02070309020205020404" pitchFamily="49" charset="0"/>
                </a:rPr>
                <a:t>keelung</a:t>
              </a:r>
              <a:endParaRPr lang="en-US" altLang="zh-TW" sz="2200" b="1" dirty="0">
                <a:solidFill>
                  <a:srgbClr val="FF66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392211" name="Rectangle 19"/>
          <p:cNvSpPr>
            <a:spLocks noChangeArrowheads="1"/>
          </p:cNvSpPr>
          <p:nvPr/>
        </p:nvSpPr>
        <p:spPr bwMode="auto">
          <a:xfrm>
            <a:off x="209550" y="5540375"/>
            <a:ext cx="5905500" cy="7620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 cmpd="dbl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200" b="1" dirty="0">
                <a:latin typeface="Courier New" panose="02070309020205020404" pitchFamily="49" charset="0"/>
              </a:rPr>
              <a:t>City 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taipei</a:t>
            </a:r>
            <a:r>
              <a:rPr lang="en-US" altLang="zh-TW" sz="2200" b="1" dirty="0">
                <a:latin typeface="Courier New" panose="02070309020205020404" pitchFamily="49" charset="0"/>
              </a:rPr>
              <a:t> = {"Taipei", 2000000},</a:t>
            </a:r>
          </a:p>
          <a:p>
            <a:r>
              <a:rPr lang="en-US" altLang="zh-TW" sz="2200" b="1" dirty="0">
                <a:latin typeface="Courier New" panose="02070309020205020404" pitchFamily="49" charset="0"/>
              </a:rPr>
              <a:t>    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keelung</a:t>
            </a:r>
            <a:r>
              <a:rPr lang="en-US" altLang="zh-TW" sz="2200" b="1" dirty="0">
                <a:latin typeface="Courier New" panose="02070309020205020404" pitchFamily="49" charset="0"/>
              </a:rPr>
              <a:t> = {"Keelung", 200000};</a:t>
            </a:r>
          </a:p>
        </p:txBody>
      </p:sp>
      <p:sp>
        <p:nvSpPr>
          <p:cNvPr id="392212" name="Rectangle 20"/>
          <p:cNvSpPr>
            <a:spLocks noChangeArrowheads="1"/>
          </p:cNvSpPr>
          <p:nvPr/>
        </p:nvSpPr>
        <p:spPr bwMode="auto">
          <a:xfrm>
            <a:off x="457200" y="274638"/>
            <a:ext cx="5410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4400">
                <a:solidFill>
                  <a:schemeClr val="tx2"/>
                </a:solidFill>
                <a:latin typeface="Comic Sans MS" panose="030F0702030302020204" pitchFamily="66" charset="0"/>
                <a:ea typeface="標楷體" panose="03000509000000000000" pitchFamily="65" charset="-120"/>
              </a:defRPr>
            </a:lvl1pPr>
            <a:lvl2pPr>
              <a:defRPr kumimoji="1" sz="4400">
                <a:solidFill>
                  <a:schemeClr val="tx2"/>
                </a:solidFill>
                <a:latin typeface="Comic Sans MS" panose="030F0702030302020204" pitchFamily="66" charset="0"/>
                <a:ea typeface="標楷體" panose="03000509000000000000" pitchFamily="65" charset="-120"/>
              </a:defRPr>
            </a:lvl2pPr>
            <a:lvl3pPr>
              <a:defRPr kumimoji="1" sz="4400">
                <a:solidFill>
                  <a:schemeClr val="tx2"/>
                </a:solidFill>
                <a:latin typeface="Comic Sans MS" panose="030F0702030302020204" pitchFamily="66" charset="0"/>
                <a:ea typeface="標楷體" panose="03000509000000000000" pitchFamily="65" charset="-120"/>
              </a:defRPr>
            </a:lvl3pPr>
            <a:lvl4pPr>
              <a:defRPr kumimoji="1" sz="4400">
                <a:solidFill>
                  <a:schemeClr val="tx2"/>
                </a:solidFill>
                <a:latin typeface="Comic Sans MS" panose="030F0702030302020204" pitchFamily="66" charset="0"/>
                <a:ea typeface="標楷體" panose="03000509000000000000" pitchFamily="65" charset="-120"/>
              </a:defRPr>
            </a:lvl4pPr>
            <a:lvl5pPr>
              <a:defRPr kumimoji="1" sz="4400">
                <a:solidFill>
                  <a:schemeClr val="tx2"/>
                </a:solidFill>
                <a:latin typeface="Comic Sans MS" panose="030F0702030302020204" pitchFamily="66" charset="0"/>
                <a:ea typeface="標楷體" panose="03000509000000000000" pitchFamily="65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omic Sans MS" panose="030F0702030302020204" pitchFamily="66" charset="0"/>
                <a:ea typeface="標楷體" panose="03000509000000000000" pitchFamily="65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omic Sans MS" panose="030F0702030302020204" pitchFamily="66" charset="0"/>
                <a:ea typeface="標楷體" panose="03000509000000000000" pitchFamily="65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omic Sans MS" panose="030F0702030302020204" pitchFamily="66" charset="0"/>
                <a:ea typeface="標楷體" panose="03000509000000000000" pitchFamily="65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omic Sans MS" panose="030F0702030302020204" pitchFamily="66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sz="3600" b="0"/>
              <a:t>Objects vs. Structures</a:t>
            </a:r>
            <a:br>
              <a:rPr lang="en-US" altLang="zh-TW" sz="3600" b="0"/>
            </a:br>
            <a:r>
              <a:rPr lang="en-US" altLang="zh-TW" sz="3200" b="0"/>
              <a:t>An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803164-B7BD-49DD-AA6E-C87511A2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Types (16.2)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651DEB-8442-4A0B-8EB5-510909C7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Syntax:</a:t>
            </a:r>
          </a:p>
          <a:p>
            <a:pPr>
              <a:buFontTx/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StructureName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member1;</a:t>
            </a:r>
          </a:p>
          <a:p>
            <a:pPr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member2;</a:t>
            </a:r>
          </a:p>
          <a:p>
            <a:pPr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BD9056-2978-4C72-BA39-679ACC8C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98162B5-99C5-4A50-94B5-F62BAFAA5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350" y="3569421"/>
            <a:ext cx="3529013" cy="2456057"/>
          </a:xfrm>
          <a:prstGeom prst="rect">
            <a:avLst/>
          </a:prstGeom>
          <a:solidFill>
            <a:srgbClr val="CCFFCC">
              <a:alpha val="7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TW" sz="2400" b="0" dirty="0">
                <a:ea typeface="標楷體" panose="03000509000000000000" pitchFamily="65" charset="-120"/>
              </a:rPr>
              <a:t>Ex: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dirty="0" err="1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struct</a:t>
            </a:r>
            <a:r>
              <a:rPr lang="en-US" altLang="zh-TW" sz="24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PersonData</a:t>
            </a:r>
            <a:r>
              <a:rPr lang="en-US" altLang="zh-TW" sz="24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</a:t>
            </a:r>
            <a:r>
              <a:rPr lang="en-US" altLang="zh-TW" sz="2400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char</a:t>
            </a:r>
            <a:r>
              <a:rPr lang="en-US" altLang="zh-TW" sz="24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name[20];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</a:t>
            </a:r>
            <a:r>
              <a:rPr lang="en-US" altLang="zh-TW" sz="2400" dirty="0" err="1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age;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  </a:t>
            </a:r>
            <a:r>
              <a:rPr lang="en-US" altLang="zh-TW" sz="2400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char</a:t>
            </a:r>
            <a:r>
              <a:rPr lang="en-US" altLang="zh-TW" sz="24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sex;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BC7029B9-50F3-47CF-980D-96804DA21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261" y="2278087"/>
            <a:ext cx="1295400" cy="0"/>
          </a:xfrm>
          <a:prstGeom prst="line">
            <a:avLst/>
          </a:prstGeom>
          <a:noFill/>
          <a:ln w="508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3BEE4CB2-ADF7-458E-A696-38F671002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0" y="4366468"/>
            <a:ext cx="1152525" cy="0"/>
          </a:xfrm>
          <a:prstGeom prst="line">
            <a:avLst/>
          </a:prstGeom>
          <a:noFill/>
          <a:ln w="508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86F9E760-8CA9-422A-9094-445953D359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2661" y="1773262"/>
            <a:ext cx="215900" cy="2889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910142D5-134F-488D-86F7-C1DC3899B6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8561" y="2278087"/>
            <a:ext cx="2808288" cy="0"/>
          </a:xfrm>
          <a:prstGeom prst="line">
            <a:avLst/>
          </a:prstGeom>
          <a:noFill/>
          <a:ln w="508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5A2E2FFB-287E-4049-AD72-19FAFE861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7142" y="4365104"/>
            <a:ext cx="1873250" cy="0"/>
          </a:xfrm>
          <a:prstGeom prst="line">
            <a:avLst/>
          </a:prstGeom>
          <a:noFill/>
          <a:ln w="508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52351D82-7D92-41F5-A476-B6F3B45A67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1086" y="1628800"/>
            <a:ext cx="215900" cy="2889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61BFDA20-BB75-4876-A0C2-4D489F8B0D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7864" y="2852936"/>
            <a:ext cx="1511300" cy="1587"/>
          </a:xfrm>
          <a:prstGeom prst="line">
            <a:avLst/>
          </a:prstGeom>
          <a:noFill/>
          <a:ln w="508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ADA39225-6D5B-45C8-BE84-23E7D77C65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563" y="4725144"/>
            <a:ext cx="720725" cy="0"/>
          </a:xfrm>
          <a:prstGeom prst="line">
            <a:avLst/>
          </a:prstGeom>
          <a:noFill/>
          <a:ln w="508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8">
            <a:extLst>
              <a:ext uri="{FF2B5EF4-FFF2-40B4-BE49-F238E27FC236}">
                <a16:creationId xmlns:a16="http://schemas.microsoft.com/office/drawing/2014/main" id="{8EC47F94-F7ED-45AE-AE59-B6E37AF1F3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0032" y="2347987"/>
            <a:ext cx="215900" cy="2889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Line 19">
            <a:extLst>
              <a:ext uri="{FF2B5EF4-FFF2-40B4-BE49-F238E27FC236}">
                <a16:creationId xmlns:a16="http://schemas.microsoft.com/office/drawing/2014/main" id="{805D5CEA-8ED2-4199-8EBB-E37CCB117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4961" y="2852936"/>
            <a:ext cx="1728788" cy="0"/>
          </a:xfrm>
          <a:prstGeom prst="line">
            <a:avLst/>
          </a:prstGeom>
          <a:noFill/>
          <a:ln w="508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id="{70D0A82A-26C2-478A-B5EB-717C9FFE37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104" y="4726831"/>
            <a:ext cx="792162" cy="0"/>
          </a:xfrm>
          <a:prstGeom prst="line">
            <a:avLst/>
          </a:prstGeom>
          <a:noFill/>
          <a:ln w="508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id="{F12907A6-F4C7-4E98-9843-353BA3C07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624" y="2420962"/>
            <a:ext cx="287337" cy="2159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" name="Line 23">
            <a:extLst>
              <a:ext uri="{FF2B5EF4-FFF2-40B4-BE49-F238E27FC236}">
                <a16:creationId xmlns:a16="http://schemas.microsoft.com/office/drawing/2014/main" id="{0DD0424C-C7D6-4FC0-B994-DA84B798CB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560" y="4436790"/>
            <a:ext cx="215900" cy="36036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" name="Text Box 25">
            <a:extLst>
              <a:ext uri="{FF2B5EF4-FFF2-40B4-BE49-F238E27FC236}">
                <a16:creationId xmlns:a16="http://schemas.microsoft.com/office/drawing/2014/main" id="{5A167117-77B9-405C-ACB4-8A837EC2E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4930" y="1282477"/>
            <a:ext cx="3802063" cy="4381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/>
          <a:p>
            <a:r>
              <a:rPr lang="en-US" altLang="zh-TW" sz="2400" b="0">
                <a:solidFill>
                  <a:srgbClr val="008000"/>
                </a:solidFill>
                <a:ea typeface="標楷體" panose="03000509000000000000" pitchFamily="65" charset="-120"/>
              </a:rPr>
              <a:t>A pair of curve parentheses</a:t>
            </a: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B471B708-C516-4CBD-BCD5-44B9763008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92080" y="1771923"/>
            <a:ext cx="215900" cy="2889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" name="Text Box 26">
            <a:extLst>
              <a:ext uri="{FF2B5EF4-FFF2-40B4-BE49-F238E27FC236}">
                <a16:creationId xmlns:a16="http://schemas.microsoft.com/office/drawing/2014/main" id="{2678303A-93D6-4BBF-952E-72C6B3DBF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4904220"/>
            <a:ext cx="2949575" cy="4381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/>
          <a:p>
            <a:r>
              <a:rPr lang="en-US" altLang="zh-TW" sz="2400" b="0" dirty="0">
                <a:solidFill>
                  <a:srgbClr val="008000"/>
                </a:solidFill>
                <a:ea typeface="標楷體" panose="03000509000000000000" pitchFamily="65" charset="-120"/>
              </a:rPr>
              <a:t>NOTE!! Ended with </a:t>
            </a:r>
            <a:r>
              <a:rPr lang="en-US" altLang="zh-TW" sz="2400" b="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;</a:t>
            </a:r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19409FE1-5DB3-4481-893C-B0515B2310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87624" y="4510385"/>
            <a:ext cx="215900" cy="35877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7">
            <a:extLst>
              <a:ext uri="{FF2B5EF4-FFF2-40B4-BE49-F238E27FC236}">
                <a16:creationId xmlns:a16="http://schemas.microsoft.com/office/drawing/2014/main" id="{2393E9D9-76B7-46C1-B7BB-AD2B81E0C7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3115" y="5877272"/>
            <a:ext cx="288925" cy="21748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8">
            <a:extLst>
              <a:ext uri="{FF2B5EF4-FFF2-40B4-BE49-F238E27FC236}">
                <a16:creationId xmlns:a16="http://schemas.microsoft.com/office/drawing/2014/main" id="{F0488A3C-1246-4DED-9997-195D1477C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44532" y="3861048"/>
            <a:ext cx="215900" cy="2889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8DA34E68-D55F-4143-9C3A-D866FC6AC1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92775" y="5877272"/>
            <a:ext cx="287337" cy="24288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" name="Line 30">
            <a:extLst>
              <a:ext uri="{FF2B5EF4-FFF2-40B4-BE49-F238E27FC236}">
                <a16:creationId xmlns:a16="http://schemas.microsoft.com/office/drawing/2014/main" id="{0FE95C29-8B15-4C3E-A49F-CF17F9D63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6296" y="4725144"/>
            <a:ext cx="576262" cy="0"/>
          </a:xfrm>
          <a:prstGeom prst="line">
            <a:avLst/>
          </a:prstGeom>
          <a:noFill/>
          <a:ln w="508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8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35" name="Text Box 19"/>
          <p:cNvSpPr txBox="1">
            <a:spLocks noChangeArrowheads="1"/>
          </p:cNvSpPr>
          <p:nvPr/>
        </p:nvSpPr>
        <p:spPr bwMode="auto">
          <a:xfrm>
            <a:off x="2379845" y="2554086"/>
            <a:ext cx="4794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age</a:t>
            </a:r>
          </a:p>
        </p:txBody>
      </p:sp>
      <p:sp>
        <p:nvSpPr>
          <p:cNvPr id="393236" name="Text Box 20"/>
          <p:cNvSpPr txBox="1">
            <a:spLocks noChangeArrowheads="1"/>
          </p:cNvSpPr>
          <p:nvPr/>
        </p:nvSpPr>
        <p:spPr bwMode="auto">
          <a:xfrm>
            <a:off x="722495" y="2554086"/>
            <a:ext cx="6559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name</a:t>
            </a:r>
          </a:p>
        </p:txBody>
      </p:sp>
      <p:sp>
        <p:nvSpPr>
          <p:cNvPr id="393237" name="Text Box 21"/>
          <p:cNvSpPr txBox="1">
            <a:spLocks noChangeArrowheads="1"/>
          </p:cNvSpPr>
          <p:nvPr/>
        </p:nvSpPr>
        <p:spPr bwMode="auto">
          <a:xfrm>
            <a:off x="722495" y="2914448"/>
            <a:ext cx="1027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birthplace</a:t>
            </a:r>
          </a:p>
        </p:txBody>
      </p:sp>
      <p:sp>
        <p:nvSpPr>
          <p:cNvPr id="393238" name="Text Box 22"/>
          <p:cNvSpPr txBox="1">
            <a:spLocks noChangeArrowheads="1"/>
          </p:cNvSpPr>
          <p:nvPr/>
        </p:nvSpPr>
        <p:spPr bwMode="auto">
          <a:xfrm>
            <a:off x="2379845" y="2914448"/>
            <a:ext cx="10615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>
                    <a:lumMod val="50000"/>
                  </a:schemeClr>
                </a:solidFill>
              </a:rPr>
              <a:t>livingplace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3218" name="Picture 2" descr="curveParen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5229225"/>
            <a:ext cx="1512887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3219" name="Rectangle 3"/>
          <p:cNvSpPr>
            <a:spLocks noChangeArrowheads="1"/>
          </p:cNvSpPr>
          <p:nvPr/>
        </p:nvSpPr>
        <p:spPr bwMode="auto">
          <a:xfrm>
            <a:off x="5867400" y="188913"/>
            <a:ext cx="3095625" cy="1817687"/>
          </a:xfrm>
          <a:prstGeom prst="rect">
            <a:avLst/>
          </a:prstGeom>
          <a:solidFill>
            <a:schemeClr val="accent1"/>
          </a:solidFill>
          <a:ln w="508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200" b="1" dirty="0" err="1">
                <a:latin typeface="Courier New" panose="02070309020205020404" pitchFamily="49" charset="0"/>
              </a:rPr>
              <a:t>typedef</a:t>
            </a:r>
            <a:r>
              <a:rPr lang="en-US" altLang="zh-TW" sz="2200" b="1" dirty="0">
                <a:latin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struct</a:t>
            </a:r>
            <a:r>
              <a:rPr lang="en-US" altLang="zh-TW" sz="2200" b="1" dirty="0">
                <a:latin typeface="Courier New" panose="02070309020205020404" pitchFamily="49" charset="0"/>
              </a:rPr>
              <a:t> {</a:t>
            </a:r>
          </a:p>
          <a:p>
            <a:r>
              <a:rPr lang="en-US" altLang="zh-TW" sz="2200" b="1" dirty="0">
                <a:latin typeface="Courier New" panose="02070309020205020404" pitchFamily="49" charset="0"/>
              </a:rPr>
              <a:t>  char name[20];</a:t>
            </a:r>
          </a:p>
          <a:p>
            <a:r>
              <a:rPr lang="en-US" altLang="zh-TW" sz="2200" b="1" dirty="0">
                <a:latin typeface="Courier New" panose="02070309020205020404" pitchFamily="49" charset="0"/>
              </a:rPr>
              <a:t>  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2200" b="1" dirty="0">
                <a:latin typeface="Courier New" panose="02070309020205020404" pitchFamily="49" charset="0"/>
              </a:rPr>
              <a:t> population;</a:t>
            </a:r>
          </a:p>
          <a:p>
            <a:r>
              <a:rPr lang="en-US" altLang="zh-TW" sz="2200" b="1" dirty="0">
                <a:latin typeface="Courier New" panose="02070309020205020404" pitchFamily="49" charset="0"/>
              </a:rPr>
              <a:t>  double area;</a:t>
            </a:r>
          </a:p>
          <a:p>
            <a:r>
              <a:rPr lang="en-US" altLang="zh-TW" sz="2200" b="1" dirty="0">
                <a:latin typeface="Courier New" panose="02070309020205020404" pitchFamily="49" charset="0"/>
              </a:rPr>
              <a:t>} City ;</a:t>
            </a:r>
          </a:p>
        </p:txBody>
      </p:sp>
      <p:sp>
        <p:nvSpPr>
          <p:cNvPr id="393220" name="Rectangle 4"/>
          <p:cNvSpPr>
            <a:spLocks noChangeArrowheads="1"/>
          </p:cNvSpPr>
          <p:nvPr/>
        </p:nvSpPr>
        <p:spPr bwMode="auto">
          <a:xfrm>
            <a:off x="935038" y="188913"/>
            <a:ext cx="4273550" cy="1817687"/>
          </a:xfrm>
          <a:prstGeom prst="rect">
            <a:avLst/>
          </a:prstGeom>
          <a:solidFill>
            <a:srgbClr val="CCFFCC"/>
          </a:solidFill>
          <a:ln w="50800" cmpd="dbl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200" b="1" dirty="0" err="1">
                <a:latin typeface="Courier New" panose="02070309020205020404" pitchFamily="49" charset="0"/>
              </a:rPr>
              <a:t>typedef</a:t>
            </a:r>
            <a:r>
              <a:rPr lang="en-US" altLang="zh-TW" sz="2200" b="1" dirty="0">
                <a:latin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struct</a:t>
            </a:r>
            <a:r>
              <a:rPr lang="en-US" altLang="zh-TW" sz="2200" b="1" dirty="0">
                <a:latin typeface="Courier New" panose="02070309020205020404" pitchFamily="49" charset="0"/>
              </a:rPr>
              <a:t> {</a:t>
            </a:r>
          </a:p>
          <a:p>
            <a:r>
              <a:rPr lang="en-US" altLang="zh-TW" sz="2200" b="1" dirty="0">
                <a:latin typeface="Courier New" panose="02070309020205020404" pitchFamily="49" charset="0"/>
              </a:rPr>
              <a:t> char name[20]; 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2200" b="1" dirty="0">
                <a:latin typeface="Courier New" panose="02070309020205020404" pitchFamily="49" charset="0"/>
              </a:rPr>
              <a:t> age;</a:t>
            </a:r>
          </a:p>
          <a:p>
            <a:r>
              <a:rPr lang="en-US" altLang="zh-TW" sz="2200" b="1" dirty="0">
                <a:latin typeface="Courier New" panose="02070309020205020404" pitchFamily="49" charset="0"/>
              </a:rPr>
              <a:t> City *birthplace,</a:t>
            </a:r>
          </a:p>
          <a:p>
            <a:r>
              <a:rPr lang="en-US" altLang="zh-TW" sz="2200" b="1" dirty="0">
                <a:latin typeface="Courier New" panose="02070309020205020404" pitchFamily="49" charset="0"/>
              </a:rPr>
              <a:t>      *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livingplace</a:t>
            </a:r>
            <a:r>
              <a:rPr lang="en-US" altLang="zh-TW" sz="22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2200" b="1" dirty="0">
                <a:latin typeface="Courier New" panose="02070309020205020404" pitchFamily="49" charset="0"/>
              </a:rPr>
              <a:t>} Person ; </a:t>
            </a:r>
          </a:p>
        </p:txBody>
      </p:sp>
      <p:sp>
        <p:nvSpPr>
          <p:cNvPr id="393233" name="Rectangle 17"/>
          <p:cNvSpPr>
            <a:spLocks noChangeArrowheads="1"/>
          </p:cNvSpPr>
          <p:nvPr/>
        </p:nvSpPr>
        <p:spPr bwMode="auto">
          <a:xfrm>
            <a:off x="215900" y="5547320"/>
            <a:ext cx="4727575" cy="7620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 cmpd="dbl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200" b="1" dirty="0">
                <a:latin typeface="Courier New" panose="02070309020205020404" pitchFamily="49" charset="0"/>
              </a:rPr>
              <a:t>person 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mary</a:t>
            </a:r>
            <a:r>
              <a:rPr lang="en-US" altLang="zh-TW" sz="2200" b="1" dirty="0">
                <a:latin typeface="Courier New" panose="02070309020205020404" pitchFamily="49" charset="0"/>
              </a:rPr>
              <a:t> = {"Mary", 32},</a:t>
            </a:r>
          </a:p>
          <a:p>
            <a:r>
              <a:rPr lang="en-US" altLang="zh-TW" sz="2200" b="1" dirty="0">
                <a:latin typeface="Courier New" panose="02070309020205020404" pitchFamily="49" charset="0"/>
              </a:rPr>
              <a:t>      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susan</a:t>
            </a:r>
            <a:r>
              <a:rPr lang="en-US" altLang="zh-TW" sz="2200" b="1" dirty="0">
                <a:latin typeface="Courier New" panose="02070309020205020404" pitchFamily="49" charset="0"/>
              </a:rPr>
              <a:t> = {"Susan", 5};</a:t>
            </a:r>
          </a:p>
        </p:txBody>
      </p:sp>
      <p:sp>
        <p:nvSpPr>
          <p:cNvPr id="393241" name="Oval 25"/>
          <p:cNvSpPr>
            <a:spLocks noChangeArrowheads="1"/>
          </p:cNvSpPr>
          <p:nvPr/>
        </p:nvSpPr>
        <p:spPr bwMode="auto">
          <a:xfrm>
            <a:off x="1514657" y="3058911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3242" name="Oval 26"/>
          <p:cNvSpPr>
            <a:spLocks noChangeArrowheads="1"/>
          </p:cNvSpPr>
          <p:nvPr/>
        </p:nvSpPr>
        <p:spPr bwMode="auto">
          <a:xfrm>
            <a:off x="3098982" y="3058911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3243" name="Line 27"/>
          <p:cNvSpPr>
            <a:spLocks noChangeShapeType="1"/>
          </p:cNvSpPr>
          <p:nvPr/>
        </p:nvSpPr>
        <p:spPr bwMode="auto">
          <a:xfrm>
            <a:off x="1587682" y="3130348"/>
            <a:ext cx="142875" cy="431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3244" name="Line 28"/>
          <p:cNvSpPr>
            <a:spLocks noChangeShapeType="1"/>
          </p:cNvSpPr>
          <p:nvPr/>
        </p:nvSpPr>
        <p:spPr bwMode="auto">
          <a:xfrm>
            <a:off x="3172007" y="3130348"/>
            <a:ext cx="215900" cy="431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3245" name="Text Box 29"/>
          <p:cNvSpPr txBox="1">
            <a:spLocks noChangeArrowheads="1"/>
          </p:cNvSpPr>
          <p:nvPr/>
        </p:nvSpPr>
        <p:spPr bwMode="auto">
          <a:xfrm>
            <a:off x="1659120" y="3346248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?</a:t>
            </a:r>
          </a:p>
        </p:txBody>
      </p:sp>
      <p:sp>
        <p:nvSpPr>
          <p:cNvPr id="393246" name="Text Box 30"/>
          <p:cNvSpPr txBox="1">
            <a:spLocks noChangeArrowheads="1"/>
          </p:cNvSpPr>
          <p:nvPr/>
        </p:nvSpPr>
        <p:spPr bwMode="auto">
          <a:xfrm>
            <a:off x="3305357" y="332084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?</a:t>
            </a:r>
          </a:p>
        </p:txBody>
      </p:sp>
      <p:sp>
        <p:nvSpPr>
          <p:cNvPr id="393247" name="Text Box 31"/>
          <p:cNvSpPr txBox="1">
            <a:spLocks noChangeArrowheads="1"/>
          </p:cNvSpPr>
          <p:nvPr/>
        </p:nvSpPr>
        <p:spPr bwMode="auto">
          <a:xfrm>
            <a:off x="579620" y="226674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mary</a:t>
            </a:r>
            <a:endParaRPr lang="en-US" altLang="zh-TW" sz="2400" b="1" dirty="0">
              <a:solidFill>
                <a:srgbClr val="FF6600"/>
              </a:solidFill>
              <a:latin typeface="Courier New" panose="02070309020205020404" pitchFamily="49" charset="0"/>
            </a:endParaRPr>
          </a:p>
        </p:txBody>
      </p:sp>
      <p:sp>
        <p:nvSpPr>
          <p:cNvPr id="393248" name="Text Box 32"/>
          <p:cNvSpPr txBox="1">
            <a:spLocks noChangeArrowheads="1"/>
          </p:cNvSpPr>
          <p:nvPr/>
        </p:nvSpPr>
        <p:spPr bwMode="auto">
          <a:xfrm>
            <a:off x="2389370" y="3947911"/>
            <a:ext cx="4794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age</a:t>
            </a:r>
          </a:p>
        </p:txBody>
      </p:sp>
      <p:sp>
        <p:nvSpPr>
          <p:cNvPr id="393249" name="Text Box 33"/>
          <p:cNvSpPr txBox="1">
            <a:spLocks noChangeArrowheads="1"/>
          </p:cNvSpPr>
          <p:nvPr/>
        </p:nvSpPr>
        <p:spPr bwMode="auto">
          <a:xfrm>
            <a:off x="732020" y="3947911"/>
            <a:ext cx="6559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name</a:t>
            </a:r>
          </a:p>
        </p:txBody>
      </p:sp>
      <p:sp>
        <p:nvSpPr>
          <p:cNvPr id="393250" name="Text Box 34"/>
          <p:cNvSpPr txBox="1">
            <a:spLocks noChangeArrowheads="1"/>
          </p:cNvSpPr>
          <p:nvPr/>
        </p:nvSpPr>
        <p:spPr bwMode="auto">
          <a:xfrm>
            <a:off x="732020" y="4308273"/>
            <a:ext cx="1027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birthplace</a:t>
            </a:r>
          </a:p>
        </p:txBody>
      </p:sp>
      <p:sp>
        <p:nvSpPr>
          <p:cNvPr id="393251" name="Text Box 35"/>
          <p:cNvSpPr txBox="1">
            <a:spLocks noChangeArrowheads="1"/>
          </p:cNvSpPr>
          <p:nvPr/>
        </p:nvSpPr>
        <p:spPr bwMode="auto">
          <a:xfrm>
            <a:off x="2389370" y="4308273"/>
            <a:ext cx="10615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>
                    <a:lumMod val="50000"/>
                  </a:schemeClr>
                </a:solidFill>
              </a:rPr>
              <a:t>livingplace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3253" name="Oval 37"/>
          <p:cNvSpPr>
            <a:spLocks noChangeArrowheads="1"/>
          </p:cNvSpPr>
          <p:nvPr/>
        </p:nvSpPr>
        <p:spPr bwMode="auto">
          <a:xfrm>
            <a:off x="1524182" y="4452736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3254" name="Oval 38"/>
          <p:cNvSpPr>
            <a:spLocks noChangeArrowheads="1"/>
          </p:cNvSpPr>
          <p:nvPr/>
        </p:nvSpPr>
        <p:spPr bwMode="auto">
          <a:xfrm>
            <a:off x="3108507" y="4452736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3255" name="Line 39"/>
          <p:cNvSpPr>
            <a:spLocks noChangeShapeType="1"/>
          </p:cNvSpPr>
          <p:nvPr/>
        </p:nvSpPr>
        <p:spPr bwMode="auto">
          <a:xfrm>
            <a:off x="1597207" y="4524173"/>
            <a:ext cx="13335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3256" name="Line 40"/>
          <p:cNvSpPr>
            <a:spLocks noChangeShapeType="1"/>
          </p:cNvSpPr>
          <p:nvPr/>
        </p:nvSpPr>
        <p:spPr bwMode="auto">
          <a:xfrm>
            <a:off x="3181532" y="4524173"/>
            <a:ext cx="215900" cy="431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3257" name="Text Box 41"/>
          <p:cNvSpPr txBox="1">
            <a:spLocks noChangeArrowheads="1"/>
          </p:cNvSpPr>
          <p:nvPr/>
        </p:nvSpPr>
        <p:spPr bwMode="auto">
          <a:xfrm>
            <a:off x="1659120" y="471467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?</a:t>
            </a:r>
          </a:p>
        </p:txBody>
      </p:sp>
      <p:sp>
        <p:nvSpPr>
          <p:cNvPr id="393258" name="Text Box 42"/>
          <p:cNvSpPr txBox="1">
            <a:spLocks noChangeArrowheads="1"/>
          </p:cNvSpPr>
          <p:nvPr/>
        </p:nvSpPr>
        <p:spPr bwMode="auto">
          <a:xfrm>
            <a:off x="3314882" y="471467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?</a:t>
            </a:r>
          </a:p>
        </p:txBody>
      </p:sp>
      <p:sp>
        <p:nvSpPr>
          <p:cNvPr id="393259" name="Text Box 43"/>
          <p:cNvSpPr txBox="1">
            <a:spLocks noChangeArrowheads="1"/>
          </p:cNvSpPr>
          <p:nvPr/>
        </p:nvSpPr>
        <p:spPr bwMode="auto">
          <a:xfrm>
            <a:off x="589145" y="366057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susan</a:t>
            </a:r>
            <a:endParaRPr lang="en-US" altLang="zh-TW" sz="2400" b="1" dirty="0">
              <a:solidFill>
                <a:srgbClr val="FF66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C08BF565-81C5-4EB6-B273-2F52701A3D60}"/>
              </a:ext>
            </a:extLst>
          </p:cNvPr>
          <p:cNvGrpSpPr/>
          <p:nvPr/>
        </p:nvGrpSpPr>
        <p:grpSpPr>
          <a:xfrm>
            <a:off x="6156325" y="2348880"/>
            <a:ext cx="2568575" cy="1196975"/>
            <a:chOff x="6156325" y="2565400"/>
            <a:chExt cx="2568575" cy="1196975"/>
          </a:xfrm>
        </p:grpSpPr>
        <p:sp>
          <p:nvSpPr>
            <p:cNvPr id="43" name="Text Box 11">
              <a:extLst>
                <a:ext uri="{FF2B5EF4-FFF2-40B4-BE49-F238E27FC236}">
                  <a16:creationId xmlns:a16="http://schemas.microsoft.com/office/drawing/2014/main" id="{CE0A03A6-F528-4041-A240-5C059AD85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688" y="2852738"/>
              <a:ext cx="65594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name</a:t>
              </a:r>
            </a:p>
          </p:txBody>
        </p:sp>
        <p:sp>
          <p:nvSpPr>
            <p:cNvPr id="44" name="Text Box 12">
              <a:extLst>
                <a:ext uri="{FF2B5EF4-FFF2-40B4-BE49-F238E27FC236}">
                  <a16:creationId xmlns:a16="http://schemas.microsoft.com/office/drawing/2014/main" id="{5F84D8ED-81C8-4D0F-A3FB-C9CD74B50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6688" y="3163888"/>
              <a:ext cx="55226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area</a:t>
              </a:r>
            </a:p>
          </p:txBody>
        </p:sp>
        <p:sp>
          <p:nvSpPr>
            <p:cNvPr id="45" name="Text Box 13">
              <a:extLst>
                <a:ext uri="{FF2B5EF4-FFF2-40B4-BE49-F238E27FC236}">
                  <a16:creationId xmlns:a16="http://schemas.microsoft.com/office/drawing/2014/main" id="{ECE3D9E4-2468-47C3-9332-2F95B16D7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688" y="3163888"/>
              <a:ext cx="109004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population</a:t>
              </a:r>
            </a:p>
          </p:txBody>
        </p:sp>
        <p:graphicFrame>
          <p:nvGraphicFramePr>
            <p:cNvPr id="46" name="Object 7">
              <a:extLst>
                <a:ext uri="{FF2B5EF4-FFF2-40B4-BE49-F238E27FC236}">
                  <a16:creationId xmlns:a16="http://schemas.microsoft.com/office/drawing/2014/main" id="{310CE133-1254-4B2E-B8C9-479BAD0DC18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4143097"/>
                </p:ext>
              </p:extLst>
            </p:nvPr>
          </p:nvGraphicFramePr>
          <p:xfrm>
            <a:off x="6588125" y="2924175"/>
            <a:ext cx="2136775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0" name="Worksheet" r:id="rId4" imgW="2124115" imgH="828521" progId="Excel.Sheet.8">
                    <p:embed/>
                  </p:oleObj>
                </mc:Choice>
                <mc:Fallback>
                  <p:oleObj name="Worksheet" r:id="rId4" imgW="2124115" imgH="828521" progId="Excel.Sheet.8">
                    <p:embed/>
                    <p:pic>
                      <p:nvPicPr>
                        <p:cNvPr id="39219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8125" y="2924175"/>
                          <a:ext cx="2136775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Text Box 9">
              <a:extLst>
                <a:ext uri="{FF2B5EF4-FFF2-40B4-BE49-F238E27FC236}">
                  <a16:creationId xmlns:a16="http://schemas.microsoft.com/office/drawing/2014/main" id="{3313FA2C-F2B4-407A-8A03-9E11E9771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6325" y="2565400"/>
              <a:ext cx="1193800" cy="42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200" b="1" dirty="0" err="1">
                  <a:solidFill>
                    <a:srgbClr val="FF6600"/>
                  </a:solidFill>
                  <a:latin typeface="Courier New" panose="02070309020205020404" pitchFamily="49" charset="0"/>
                </a:rPr>
                <a:t>taipei</a:t>
              </a:r>
              <a:endParaRPr lang="en-US" altLang="zh-TW" sz="2200" b="1" dirty="0">
                <a:solidFill>
                  <a:srgbClr val="FF66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0ADCBE6F-2180-4D44-A56F-0E1AFB89438E}"/>
              </a:ext>
            </a:extLst>
          </p:cNvPr>
          <p:cNvGrpSpPr/>
          <p:nvPr/>
        </p:nvGrpSpPr>
        <p:grpSpPr>
          <a:xfrm>
            <a:off x="6156325" y="3572843"/>
            <a:ext cx="2568575" cy="1198562"/>
            <a:chOff x="6156325" y="3789363"/>
            <a:chExt cx="2568575" cy="1198562"/>
          </a:xfrm>
        </p:grpSpPr>
        <p:sp>
          <p:nvSpPr>
            <p:cNvPr id="49" name="Text Box 14">
              <a:extLst>
                <a:ext uri="{FF2B5EF4-FFF2-40B4-BE49-F238E27FC236}">
                  <a16:creationId xmlns:a16="http://schemas.microsoft.com/office/drawing/2014/main" id="{9662DF97-C298-4EE9-81F8-3F268A37F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688" y="4076700"/>
              <a:ext cx="65594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name</a:t>
              </a:r>
            </a:p>
          </p:txBody>
        </p:sp>
        <p:sp>
          <p:nvSpPr>
            <p:cNvPr id="50" name="Text Box 15">
              <a:extLst>
                <a:ext uri="{FF2B5EF4-FFF2-40B4-BE49-F238E27FC236}">
                  <a16:creationId xmlns:a16="http://schemas.microsoft.com/office/drawing/2014/main" id="{22C54947-F347-45F1-9A93-BAA75BC30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6688" y="4387850"/>
              <a:ext cx="55226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area</a:t>
              </a:r>
            </a:p>
          </p:txBody>
        </p:sp>
        <p:sp>
          <p:nvSpPr>
            <p:cNvPr id="51" name="Text Box 16">
              <a:extLst>
                <a:ext uri="{FF2B5EF4-FFF2-40B4-BE49-F238E27FC236}">
                  <a16:creationId xmlns:a16="http://schemas.microsoft.com/office/drawing/2014/main" id="{D4414660-CC9C-47F7-A1CE-9936876F0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688" y="4387850"/>
              <a:ext cx="109004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population</a:t>
              </a:r>
            </a:p>
          </p:txBody>
        </p:sp>
        <p:graphicFrame>
          <p:nvGraphicFramePr>
            <p:cNvPr id="52" name="Object 8">
              <a:extLst>
                <a:ext uri="{FF2B5EF4-FFF2-40B4-BE49-F238E27FC236}">
                  <a16:creationId xmlns:a16="http://schemas.microsoft.com/office/drawing/2014/main" id="{FFC1957B-BC58-4405-93F3-14CD780EB84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9232121"/>
                </p:ext>
              </p:extLst>
            </p:nvPr>
          </p:nvGraphicFramePr>
          <p:xfrm>
            <a:off x="6588125" y="4149725"/>
            <a:ext cx="2136775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1" name="工作表" r:id="rId6" imgW="2124075" imgH="828650" progId="Excel.Sheet.8">
                    <p:embed/>
                  </p:oleObj>
                </mc:Choice>
                <mc:Fallback>
                  <p:oleObj name="工作表" r:id="rId6" imgW="2124075" imgH="828650" progId="Excel.Sheet.8">
                    <p:embed/>
                    <p:pic>
                      <p:nvPicPr>
                        <p:cNvPr id="39220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8125" y="4149725"/>
                          <a:ext cx="2136775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Text Box 10">
              <a:extLst>
                <a:ext uri="{FF2B5EF4-FFF2-40B4-BE49-F238E27FC236}">
                  <a16:creationId xmlns:a16="http://schemas.microsoft.com/office/drawing/2014/main" id="{8657C8ED-F258-4A49-8FF4-EB26F9BA4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6325" y="3789363"/>
              <a:ext cx="1362075" cy="42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200" b="1" dirty="0" err="1">
                  <a:solidFill>
                    <a:srgbClr val="FF6600"/>
                  </a:solidFill>
                  <a:latin typeface="Courier New" panose="02070309020205020404" pitchFamily="49" charset="0"/>
                </a:rPr>
                <a:t>keelung</a:t>
              </a:r>
              <a:endParaRPr lang="en-US" altLang="zh-TW" sz="2200" b="1" dirty="0">
                <a:solidFill>
                  <a:srgbClr val="FF6600"/>
                </a:solidFill>
                <a:latin typeface="Courier New" panose="02070309020205020404" pitchFamily="49" charset="0"/>
              </a:endParaRPr>
            </a:p>
          </p:txBody>
        </p:sp>
      </p:grpSp>
      <p:graphicFrame>
        <p:nvGraphicFramePr>
          <p:cNvPr id="3932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663462"/>
              </p:ext>
            </p:extLst>
          </p:nvPr>
        </p:nvGraphicFramePr>
        <p:xfrm>
          <a:off x="795520" y="2625523"/>
          <a:ext cx="33591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2" name="工作表" r:id="rId8" imgW="3362325" imgH="714451" progId="Excel.Sheet.8">
                  <p:embed/>
                </p:oleObj>
              </mc:Choice>
              <mc:Fallback>
                <p:oleObj name="工作表" r:id="rId8" imgW="3362325" imgH="714451" progId="Excel.Sheet.8">
                  <p:embed/>
                  <p:pic>
                    <p:nvPicPr>
                      <p:cNvPr id="3932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520" y="2625523"/>
                        <a:ext cx="335915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5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072287"/>
              </p:ext>
            </p:extLst>
          </p:nvPr>
        </p:nvGraphicFramePr>
        <p:xfrm>
          <a:off x="805045" y="4019348"/>
          <a:ext cx="33591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3" name="工作表" r:id="rId10" imgW="3362325" imgH="714451" progId="Excel.Sheet.8">
                  <p:embed/>
                </p:oleObj>
              </mc:Choice>
              <mc:Fallback>
                <p:oleObj name="工作表" r:id="rId10" imgW="3362325" imgH="714451" progId="Excel.Sheet.8">
                  <p:embed/>
                  <p:pic>
                    <p:nvPicPr>
                      <p:cNvPr id="39325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045" y="4019348"/>
                        <a:ext cx="335915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35" grpId="0"/>
      <p:bldP spid="393236" grpId="0"/>
      <p:bldP spid="393237" grpId="0"/>
      <p:bldP spid="393238" grpId="0"/>
      <p:bldP spid="393245" grpId="0"/>
      <p:bldP spid="393246" grpId="0"/>
      <p:bldP spid="393247" grpId="0"/>
      <p:bldP spid="393248" grpId="0"/>
      <p:bldP spid="393249" grpId="0"/>
      <p:bldP spid="393250" grpId="0"/>
      <p:bldP spid="393251" grpId="0"/>
      <p:bldP spid="393257" grpId="0"/>
      <p:bldP spid="393258" grpId="0"/>
      <p:bldP spid="39325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35" name="Text Box 19"/>
          <p:cNvSpPr txBox="1">
            <a:spLocks noChangeArrowheads="1"/>
          </p:cNvSpPr>
          <p:nvPr/>
        </p:nvSpPr>
        <p:spPr bwMode="auto">
          <a:xfrm>
            <a:off x="2379845" y="2554086"/>
            <a:ext cx="4794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age</a:t>
            </a:r>
          </a:p>
        </p:txBody>
      </p:sp>
      <p:sp>
        <p:nvSpPr>
          <p:cNvPr id="393236" name="Text Box 20"/>
          <p:cNvSpPr txBox="1">
            <a:spLocks noChangeArrowheads="1"/>
          </p:cNvSpPr>
          <p:nvPr/>
        </p:nvSpPr>
        <p:spPr bwMode="auto">
          <a:xfrm>
            <a:off x="722495" y="2554086"/>
            <a:ext cx="6559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name</a:t>
            </a:r>
          </a:p>
        </p:txBody>
      </p:sp>
      <p:sp>
        <p:nvSpPr>
          <p:cNvPr id="393237" name="Text Box 21"/>
          <p:cNvSpPr txBox="1">
            <a:spLocks noChangeArrowheads="1"/>
          </p:cNvSpPr>
          <p:nvPr/>
        </p:nvSpPr>
        <p:spPr bwMode="auto">
          <a:xfrm>
            <a:off x="722495" y="2914448"/>
            <a:ext cx="1027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birthplace</a:t>
            </a:r>
          </a:p>
        </p:txBody>
      </p:sp>
      <p:sp>
        <p:nvSpPr>
          <p:cNvPr id="393238" name="Text Box 22"/>
          <p:cNvSpPr txBox="1">
            <a:spLocks noChangeArrowheads="1"/>
          </p:cNvSpPr>
          <p:nvPr/>
        </p:nvSpPr>
        <p:spPr bwMode="auto">
          <a:xfrm>
            <a:off x="2379845" y="2914448"/>
            <a:ext cx="10615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>
                    <a:lumMod val="50000"/>
                  </a:schemeClr>
                </a:solidFill>
              </a:rPr>
              <a:t>livingplace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3218" name="Picture 2" descr="curveParen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5229225"/>
            <a:ext cx="1512887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3219" name="Rectangle 3"/>
          <p:cNvSpPr>
            <a:spLocks noChangeArrowheads="1"/>
          </p:cNvSpPr>
          <p:nvPr/>
        </p:nvSpPr>
        <p:spPr bwMode="auto">
          <a:xfrm>
            <a:off x="5867400" y="188913"/>
            <a:ext cx="3095625" cy="1817687"/>
          </a:xfrm>
          <a:prstGeom prst="rect">
            <a:avLst/>
          </a:prstGeom>
          <a:solidFill>
            <a:schemeClr val="accent1"/>
          </a:solidFill>
          <a:ln w="508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200" b="1" dirty="0" err="1">
                <a:latin typeface="Courier New" panose="02070309020205020404" pitchFamily="49" charset="0"/>
              </a:rPr>
              <a:t>typedef</a:t>
            </a:r>
            <a:r>
              <a:rPr lang="en-US" altLang="zh-TW" sz="2200" b="1" dirty="0">
                <a:latin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struct</a:t>
            </a:r>
            <a:r>
              <a:rPr lang="en-US" altLang="zh-TW" sz="2200" b="1" dirty="0">
                <a:latin typeface="Courier New" panose="02070309020205020404" pitchFamily="49" charset="0"/>
              </a:rPr>
              <a:t> {</a:t>
            </a:r>
          </a:p>
          <a:p>
            <a:r>
              <a:rPr lang="en-US" altLang="zh-TW" sz="2200" b="1" dirty="0">
                <a:latin typeface="Courier New" panose="02070309020205020404" pitchFamily="49" charset="0"/>
              </a:rPr>
              <a:t>  char name[20];</a:t>
            </a:r>
          </a:p>
          <a:p>
            <a:r>
              <a:rPr lang="en-US" altLang="zh-TW" sz="2200" b="1" dirty="0">
                <a:latin typeface="Courier New" panose="02070309020205020404" pitchFamily="49" charset="0"/>
              </a:rPr>
              <a:t>  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2200" b="1" dirty="0">
                <a:latin typeface="Courier New" panose="02070309020205020404" pitchFamily="49" charset="0"/>
              </a:rPr>
              <a:t> population;</a:t>
            </a:r>
          </a:p>
          <a:p>
            <a:r>
              <a:rPr lang="en-US" altLang="zh-TW" sz="2200" b="1" dirty="0">
                <a:latin typeface="Courier New" panose="02070309020205020404" pitchFamily="49" charset="0"/>
              </a:rPr>
              <a:t>  double area;</a:t>
            </a:r>
          </a:p>
          <a:p>
            <a:r>
              <a:rPr lang="en-US" altLang="zh-TW" sz="2200" b="1" dirty="0">
                <a:latin typeface="Courier New" panose="02070309020205020404" pitchFamily="49" charset="0"/>
              </a:rPr>
              <a:t>} City ;</a:t>
            </a:r>
          </a:p>
        </p:txBody>
      </p:sp>
      <p:sp>
        <p:nvSpPr>
          <p:cNvPr id="393220" name="Rectangle 4"/>
          <p:cNvSpPr>
            <a:spLocks noChangeArrowheads="1"/>
          </p:cNvSpPr>
          <p:nvPr/>
        </p:nvSpPr>
        <p:spPr bwMode="auto">
          <a:xfrm>
            <a:off x="935038" y="188913"/>
            <a:ext cx="4273550" cy="1817687"/>
          </a:xfrm>
          <a:prstGeom prst="rect">
            <a:avLst/>
          </a:prstGeom>
          <a:solidFill>
            <a:srgbClr val="CCFFCC"/>
          </a:solidFill>
          <a:ln w="50800" cmpd="dbl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200" b="1" dirty="0" err="1">
                <a:latin typeface="Courier New" panose="02070309020205020404" pitchFamily="49" charset="0"/>
              </a:rPr>
              <a:t>typedef</a:t>
            </a:r>
            <a:r>
              <a:rPr lang="en-US" altLang="zh-TW" sz="2200" b="1" dirty="0">
                <a:latin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struct</a:t>
            </a:r>
            <a:r>
              <a:rPr lang="en-US" altLang="zh-TW" sz="2200" b="1" dirty="0">
                <a:latin typeface="Courier New" panose="02070309020205020404" pitchFamily="49" charset="0"/>
              </a:rPr>
              <a:t> {</a:t>
            </a:r>
          </a:p>
          <a:p>
            <a:r>
              <a:rPr lang="en-US" altLang="zh-TW" sz="2200" b="1" dirty="0">
                <a:latin typeface="Courier New" panose="02070309020205020404" pitchFamily="49" charset="0"/>
              </a:rPr>
              <a:t> char name[20]; 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2200" b="1" dirty="0">
                <a:latin typeface="Courier New" panose="02070309020205020404" pitchFamily="49" charset="0"/>
              </a:rPr>
              <a:t> age;</a:t>
            </a:r>
          </a:p>
          <a:p>
            <a:r>
              <a:rPr lang="en-US" altLang="zh-TW" sz="2200" b="1" dirty="0">
                <a:latin typeface="Courier New" panose="02070309020205020404" pitchFamily="49" charset="0"/>
              </a:rPr>
              <a:t> City *birthplace,</a:t>
            </a:r>
          </a:p>
          <a:p>
            <a:r>
              <a:rPr lang="en-US" altLang="zh-TW" sz="2200" b="1" dirty="0">
                <a:latin typeface="Courier New" panose="02070309020205020404" pitchFamily="49" charset="0"/>
              </a:rPr>
              <a:t>      *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livingplace</a:t>
            </a:r>
            <a:r>
              <a:rPr lang="en-US" altLang="zh-TW" sz="22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2200" b="1" dirty="0">
                <a:latin typeface="Courier New" panose="02070309020205020404" pitchFamily="49" charset="0"/>
              </a:rPr>
              <a:t>} Person ; </a:t>
            </a:r>
          </a:p>
        </p:txBody>
      </p:sp>
      <p:sp>
        <p:nvSpPr>
          <p:cNvPr id="393241" name="Oval 25"/>
          <p:cNvSpPr>
            <a:spLocks noChangeArrowheads="1"/>
          </p:cNvSpPr>
          <p:nvPr/>
        </p:nvSpPr>
        <p:spPr bwMode="auto">
          <a:xfrm>
            <a:off x="1514657" y="3058911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3242" name="Oval 26"/>
          <p:cNvSpPr>
            <a:spLocks noChangeArrowheads="1"/>
          </p:cNvSpPr>
          <p:nvPr/>
        </p:nvSpPr>
        <p:spPr bwMode="auto">
          <a:xfrm>
            <a:off x="3098982" y="3058911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3243" name="Line 27"/>
          <p:cNvSpPr>
            <a:spLocks noChangeShapeType="1"/>
          </p:cNvSpPr>
          <p:nvPr/>
        </p:nvSpPr>
        <p:spPr bwMode="auto">
          <a:xfrm>
            <a:off x="1587682" y="3130348"/>
            <a:ext cx="142875" cy="431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3244" name="Line 28"/>
          <p:cNvSpPr>
            <a:spLocks noChangeShapeType="1"/>
          </p:cNvSpPr>
          <p:nvPr/>
        </p:nvSpPr>
        <p:spPr bwMode="auto">
          <a:xfrm>
            <a:off x="3172007" y="3130348"/>
            <a:ext cx="215900" cy="431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3247" name="Text Box 31"/>
          <p:cNvSpPr txBox="1">
            <a:spLocks noChangeArrowheads="1"/>
          </p:cNvSpPr>
          <p:nvPr/>
        </p:nvSpPr>
        <p:spPr bwMode="auto">
          <a:xfrm>
            <a:off x="579620" y="226674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mary</a:t>
            </a:r>
            <a:endParaRPr lang="en-US" altLang="zh-TW" sz="2400" b="1" dirty="0">
              <a:solidFill>
                <a:srgbClr val="FF6600"/>
              </a:solidFill>
              <a:latin typeface="Courier New" panose="02070309020205020404" pitchFamily="49" charset="0"/>
            </a:endParaRPr>
          </a:p>
        </p:txBody>
      </p:sp>
      <p:sp>
        <p:nvSpPr>
          <p:cNvPr id="393248" name="Text Box 32"/>
          <p:cNvSpPr txBox="1">
            <a:spLocks noChangeArrowheads="1"/>
          </p:cNvSpPr>
          <p:nvPr/>
        </p:nvSpPr>
        <p:spPr bwMode="auto">
          <a:xfrm>
            <a:off x="2389370" y="3947911"/>
            <a:ext cx="4794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age</a:t>
            </a:r>
          </a:p>
        </p:txBody>
      </p:sp>
      <p:sp>
        <p:nvSpPr>
          <p:cNvPr id="393249" name="Text Box 33"/>
          <p:cNvSpPr txBox="1">
            <a:spLocks noChangeArrowheads="1"/>
          </p:cNvSpPr>
          <p:nvPr/>
        </p:nvSpPr>
        <p:spPr bwMode="auto">
          <a:xfrm>
            <a:off x="732020" y="3947911"/>
            <a:ext cx="6559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name</a:t>
            </a:r>
          </a:p>
        </p:txBody>
      </p:sp>
      <p:sp>
        <p:nvSpPr>
          <p:cNvPr id="393250" name="Text Box 34"/>
          <p:cNvSpPr txBox="1">
            <a:spLocks noChangeArrowheads="1"/>
          </p:cNvSpPr>
          <p:nvPr/>
        </p:nvSpPr>
        <p:spPr bwMode="auto">
          <a:xfrm>
            <a:off x="732020" y="4308273"/>
            <a:ext cx="1027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birthplace</a:t>
            </a:r>
          </a:p>
        </p:txBody>
      </p:sp>
      <p:sp>
        <p:nvSpPr>
          <p:cNvPr id="393251" name="Text Box 35"/>
          <p:cNvSpPr txBox="1">
            <a:spLocks noChangeArrowheads="1"/>
          </p:cNvSpPr>
          <p:nvPr/>
        </p:nvSpPr>
        <p:spPr bwMode="auto">
          <a:xfrm>
            <a:off x="2389370" y="4308273"/>
            <a:ext cx="10615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>
                    <a:lumMod val="50000"/>
                  </a:schemeClr>
                </a:solidFill>
              </a:rPr>
              <a:t>livingplace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3253" name="Oval 37"/>
          <p:cNvSpPr>
            <a:spLocks noChangeArrowheads="1"/>
          </p:cNvSpPr>
          <p:nvPr/>
        </p:nvSpPr>
        <p:spPr bwMode="auto">
          <a:xfrm>
            <a:off x="1524182" y="4452736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3254" name="Oval 38"/>
          <p:cNvSpPr>
            <a:spLocks noChangeArrowheads="1"/>
          </p:cNvSpPr>
          <p:nvPr/>
        </p:nvSpPr>
        <p:spPr bwMode="auto">
          <a:xfrm>
            <a:off x="3108507" y="4452736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3255" name="Line 39"/>
          <p:cNvSpPr>
            <a:spLocks noChangeShapeType="1"/>
          </p:cNvSpPr>
          <p:nvPr/>
        </p:nvSpPr>
        <p:spPr bwMode="auto">
          <a:xfrm>
            <a:off x="1597207" y="4524173"/>
            <a:ext cx="13335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3256" name="Line 40"/>
          <p:cNvSpPr>
            <a:spLocks noChangeShapeType="1"/>
          </p:cNvSpPr>
          <p:nvPr/>
        </p:nvSpPr>
        <p:spPr bwMode="auto">
          <a:xfrm>
            <a:off x="3181532" y="4524173"/>
            <a:ext cx="215900" cy="431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3257" name="Text Box 41"/>
          <p:cNvSpPr txBox="1">
            <a:spLocks noChangeArrowheads="1"/>
          </p:cNvSpPr>
          <p:nvPr/>
        </p:nvSpPr>
        <p:spPr bwMode="auto">
          <a:xfrm>
            <a:off x="1659120" y="471467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?</a:t>
            </a:r>
          </a:p>
        </p:txBody>
      </p:sp>
      <p:sp>
        <p:nvSpPr>
          <p:cNvPr id="393258" name="Text Box 42"/>
          <p:cNvSpPr txBox="1">
            <a:spLocks noChangeArrowheads="1"/>
          </p:cNvSpPr>
          <p:nvPr/>
        </p:nvSpPr>
        <p:spPr bwMode="auto">
          <a:xfrm>
            <a:off x="3314882" y="471467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?</a:t>
            </a:r>
          </a:p>
        </p:txBody>
      </p:sp>
      <p:sp>
        <p:nvSpPr>
          <p:cNvPr id="393259" name="Text Box 43"/>
          <p:cNvSpPr txBox="1">
            <a:spLocks noChangeArrowheads="1"/>
          </p:cNvSpPr>
          <p:nvPr/>
        </p:nvSpPr>
        <p:spPr bwMode="auto">
          <a:xfrm>
            <a:off x="589145" y="366057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susan</a:t>
            </a:r>
            <a:endParaRPr lang="en-US" altLang="zh-TW" sz="2400" b="1" dirty="0">
              <a:solidFill>
                <a:srgbClr val="FF66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C08BF565-81C5-4EB6-B273-2F52701A3D60}"/>
              </a:ext>
            </a:extLst>
          </p:cNvPr>
          <p:cNvGrpSpPr/>
          <p:nvPr/>
        </p:nvGrpSpPr>
        <p:grpSpPr>
          <a:xfrm>
            <a:off x="6156325" y="2348880"/>
            <a:ext cx="2568575" cy="1196975"/>
            <a:chOff x="6156325" y="2565400"/>
            <a:chExt cx="2568575" cy="1196975"/>
          </a:xfrm>
        </p:grpSpPr>
        <p:sp>
          <p:nvSpPr>
            <p:cNvPr id="43" name="Text Box 11">
              <a:extLst>
                <a:ext uri="{FF2B5EF4-FFF2-40B4-BE49-F238E27FC236}">
                  <a16:creationId xmlns:a16="http://schemas.microsoft.com/office/drawing/2014/main" id="{CE0A03A6-F528-4041-A240-5C059AD85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688" y="2852738"/>
              <a:ext cx="65594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name</a:t>
              </a:r>
            </a:p>
          </p:txBody>
        </p:sp>
        <p:sp>
          <p:nvSpPr>
            <p:cNvPr id="44" name="Text Box 12">
              <a:extLst>
                <a:ext uri="{FF2B5EF4-FFF2-40B4-BE49-F238E27FC236}">
                  <a16:creationId xmlns:a16="http://schemas.microsoft.com/office/drawing/2014/main" id="{5F84D8ED-81C8-4D0F-A3FB-C9CD74B50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6688" y="3163888"/>
              <a:ext cx="55226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area</a:t>
              </a:r>
            </a:p>
          </p:txBody>
        </p:sp>
        <p:sp>
          <p:nvSpPr>
            <p:cNvPr id="45" name="Text Box 13">
              <a:extLst>
                <a:ext uri="{FF2B5EF4-FFF2-40B4-BE49-F238E27FC236}">
                  <a16:creationId xmlns:a16="http://schemas.microsoft.com/office/drawing/2014/main" id="{ECE3D9E4-2468-47C3-9332-2F95B16D7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688" y="3163888"/>
              <a:ext cx="109004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population</a:t>
              </a:r>
            </a:p>
          </p:txBody>
        </p:sp>
        <p:graphicFrame>
          <p:nvGraphicFramePr>
            <p:cNvPr id="46" name="Object 7">
              <a:extLst>
                <a:ext uri="{FF2B5EF4-FFF2-40B4-BE49-F238E27FC236}">
                  <a16:creationId xmlns:a16="http://schemas.microsoft.com/office/drawing/2014/main" id="{310CE133-1254-4B2E-B8C9-479BAD0DC1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88125" y="2924175"/>
            <a:ext cx="2136775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0" name="Worksheet" r:id="rId4" imgW="2124115" imgH="828521" progId="Excel.Sheet.8">
                    <p:embed/>
                  </p:oleObj>
                </mc:Choice>
                <mc:Fallback>
                  <p:oleObj name="Worksheet" r:id="rId4" imgW="2124115" imgH="828521" progId="Excel.Sheet.8">
                    <p:embed/>
                    <p:pic>
                      <p:nvPicPr>
                        <p:cNvPr id="46" name="Object 7">
                          <a:extLst>
                            <a:ext uri="{FF2B5EF4-FFF2-40B4-BE49-F238E27FC236}">
                              <a16:creationId xmlns:a16="http://schemas.microsoft.com/office/drawing/2014/main" id="{310CE133-1254-4B2E-B8C9-479BAD0DC1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8125" y="2924175"/>
                          <a:ext cx="2136775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Text Box 9">
              <a:extLst>
                <a:ext uri="{FF2B5EF4-FFF2-40B4-BE49-F238E27FC236}">
                  <a16:creationId xmlns:a16="http://schemas.microsoft.com/office/drawing/2014/main" id="{3313FA2C-F2B4-407A-8A03-9E11E9771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6325" y="2565400"/>
              <a:ext cx="1193800" cy="42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200" b="1" dirty="0" err="1">
                  <a:solidFill>
                    <a:srgbClr val="FF6600"/>
                  </a:solidFill>
                  <a:latin typeface="Courier New" panose="02070309020205020404" pitchFamily="49" charset="0"/>
                </a:rPr>
                <a:t>taipei</a:t>
              </a:r>
              <a:endParaRPr lang="en-US" altLang="zh-TW" sz="2200" b="1" dirty="0">
                <a:solidFill>
                  <a:srgbClr val="FF66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0ADCBE6F-2180-4D44-A56F-0E1AFB89438E}"/>
              </a:ext>
            </a:extLst>
          </p:cNvPr>
          <p:cNvGrpSpPr/>
          <p:nvPr/>
        </p:nvGrpSpPr>
        <p:grpSpPr>
          <a:xfrm>
            <a:off x="6156325" y="3572843"/>
            <a:ext cx="2568575" cy="1198562"/>
            <a:chOff x="6156325" y="3789363"/>
            <a:chExt cx="2568575" cy="1198562"/>
          </a:xfrm>
        </p:grpSpPr>
        <p:sp>
          <p:nvSpPr>
            <p:cNvPr id="49" name="Text Box 14">
              <a:extLst>
                <a:ext uri="{FF2B5EF4-FFF2-40B4-BE49-F238E27FC236}">
                  <a16:creationId xmlns:a16="http://schemas.microsoft.com/office/drawing/2014/main" id="{9662DF97-C298-4EE9-81F8-3F268A37F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688" y="4076700"/>
              <a:ext cx="65594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name</a:t>
              </a:r>
            </a:p>
          </p:txBody>
        </p:sp>
        <p:sp>
          <p:nvSpPr>
            <p:cNvPr id="50" name="Text Box 15">
              <a:extLst>
                <a:ext uri="{FF2B5EF4-FFF2-40B4-BE49-F238E27FC236}">
                  <a16:creationId xmlns:a16="http://schemas.microsoft.com/office/drawing/2014/main" id="{22C54947-F347-45F1-9A93-BAA75BC30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6688" y="4387850"/>
              <a:ext cx="55226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area</a:t>
              </a:r>
            </a:p>
          </p:txBody>
        </p:sp>
        <p:sp>
          <p:nvSpPr>
            <p:cNvPr id="51" name="Text Box 16">
              <a:extLst>
                <a:ext uri="{FF2B5EF4-FFF2-40B4-BE49-F238E27FC236}">
                  <a16:creationId xmlns:a16="http://schemas.microsoft.com/office/drawing/2014/main" id="{D4414660-CC9C-47F7-A1CE-9936876F0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688" y="4387850"/>
              <a:ext cx="109004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population</a:t>
              </a:r>
            </a:p>
          </p:txBody>
        </p:sp>
        <p:graphicFrame>
          <p:nvGraphicFramePr>
            <p:cNvPr id="52" name="Object 8">
              <a:extLst>
                <a:ext uri="{FF2B5EF4-FFF2-40B4-BE49-F238E27FC236}">
                  <a16:creationId xmlns:a16="http://schemas.microsoft.com/office/drawing/2014/main" id="{FFC1957B-BC58-4405-93F3-14CD780EB8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88125" y="4149725"/>
            <a:ext cx="2136775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1" name="工作表" r:id="rId6" imgW="2124075" imgH="828650" progId="Excel.Sheet.8">
                    <p:embed/>
                  </p:oleObj>
                </mc:Choice>
                <mc:Fallback>
                  <p:oleObj name="工作表" r:id="rId6" imgW="2124075" imgH="828650" progId="Excel.Sheet.8">
                    <p:embed/>
                    <p:pic>
                      <p:nvPicPr>
                        <p:cNvPr id="52" name="Object 8">
                          <a:extLst>
                            <a:ext uri="{FF2B5EF4-FFF2-40B4-BE49-F238E27FC236}">
                              <a16:creationId xmlns:a16="http://schemas.microsoft.com/office/drawing/2014/main" id="{FFC1957B-BC58-4405-93F3-14CD780EB8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8125" y="4149725"/>
                          <a:ext cx="2136775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Text Box 10">
              <a:extLst>
                <a:ext uri="{FF2B5EF4-FFF2-40B4-BE49-F238E27FC236}">
                  <a16:creationId xmlns:a16="http://schemas.microsoft.com/office/drawing/2014/main" id="{8657C8ED-F258-4A49-8FF4-EB26F9BA4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6325" y="3789363"/>
              <a:ext cx="1362075" cy="42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200" b="1" dirty="0" err="1">
                  <a:solidFill>
                    <a:srgbClr val="FF6600"/>
                  </a:solidFill>
                  <a:latin typeface="Courier New" panose="02070309020205020404" pitchFamily="49" charset="0"/>
                </a:rPr>
                <a:t>keelung</a:t>
              </a:r>
              <a:endParaRPr lang="en-US" altLang="zh-TW" sz="2200" b="1" dirty="0">
                <a:solidFill>
                  <a:srgbClr val="FF6600"/>
                </a:solidFill>
                <a:latin typeface="Courier New" panose="02070309020205020404" pitchFamily="49" charset="0"/>
              </a:endParaRPr>
            </a:p>
          </p:txBody>
        </p:sp>
      </p:grpSp>
      <p:graphicFrame>
        <p:nvGraphicFramePr>
          <p:cNvPr id="393252" name="Object 36"/>
          <p:cNvGraphicFramePr>
            <a:graphicFrameLocks noChangeAspect="1"/>
          </p:cNvGraphicFramePr>
          <p:nvPr/>
        </p:nvGraphicFramePr>
        <p:xfrm>
          <a:off x="805045" y="4019348"/>
          <a:ext cx="33591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2" name="工作表" r:id="rId8" imgW="3362325" imgH="714451" progId="Excel.Sheet.8">
                  <p:embed/>
                </p:oleObj>
              </mc:Choice>
              <mc:Fallback>
                <p:oleObj name="工作表" r:id="rId8" imgW="3362325" imgH="714451" progId="Excel.Sheet.8">
                  <p:embed/>
                  <p:pic>
                    <p:nvPicPr>
                      <p:cNvPr id="39325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045" y="4019348"/>
                        <a:ext cx="335915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29">
            <a:extLst>
              <a:ext uri="{FF2B5EF4-FFF2-40B4-BE49-F238E27FC236}">
                <a16:creationId xmlns:a16="http://schemas.microsoft.com/office/drawing/2014/main" id="{A93CA65F-4BD3-47FB-8343-4AB746021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9120" y="3346248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?</a:t>
            </a:r>
          </a:p>
        </p:txBody>
      </p:sp>
      <p:sp>
        <p:nvSpPr>
          <p:cNvPr id="55" name="Text Box 30">
            <a:extLst>
              <a:ext uri="{FF2B5EF4-FFF2-40B4-BE49-F238E27FC236}">
                <a16:creationId xmlns:a16="http://schemas.microsoft.com/office/drawing/2014/main" id="{AE948DA1-7F4E-4B6C-9368-4367413D4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5357" y="332084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?</a:t>
            </a:r>
          </a:p>
        </p:txBody>
      </p:sp>
      <p:cxnSp>
        <p:nvCxnSpPr>
          <p:cNvPr id="56" name="AutoShape 43">
            <a:extLst>
              <a:ext uri="{FF2B5EF4-FFF2-40B4-BE49-F238E27FC236}">
                <a16:creationId xmlns:a16="http://schemas.microsoft.com/office/drawing/2014/main" id="{C3B9F746-F800-4C90-B33D-7010E8608F83}"/>
              </a:ext>
            </a:extLst>
          </p:cNvPr>
          <p:cNvCxnSpPr>
            <a:cxnSpLocks noChangeShapeType="1"/>
            <a:stCxn id="393243" idx="0"/>
            <a:endCxn id="49" idx="1"/>
          </p:cNvCxnSpPr>
          <p:nvPr/>
        </p:nvCxnSpPr>
        <p:spPr bwMode="auto">
          <a:xfrm rot="16200000" flipH="1">
            <a:off x="3602631" y="1115399"/>
            <a:ext cx="899109" cy="4929006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42">
            <a:extLst>
              <a:ext uri="{FF2B5EF4-FFF2-40B4-BE49-F238E27FC236}">
                <a16:creationId xmlns:a16="http://schemas.microsoft.com/office/drawing/2014/main" id="{8E468271-D4E6-4183-BE87-8DCED287546D}"/>
              </a:ext>
            </a:extLst>
          </p:cNvPr>
          <p:cNvCxnSpPr>
            <a:cxnSpLocks noChangeShapeType="1"/>
            <a:stCxn id="393244" idx="0"/>
            <a:endCxn id="43" idx="1"/>
          </p:cNvCxnSpPr>
          <p:nvPr/>
        </p:nvCxnSpPr>
        <p:spPr bwMode="auto">
          <a:xfrm rot="5400000" flipH="1" flipV="1">
            <a:off x="4681920" y="1295581"/>
            <a:ext cx="324853" cy="3344681"/>
          </a:xfrm>
          <a:prstGeom prst="curvedConnector4">
            <a:avLst>
              <a:gd name="adj1" fmla="val -136787"/>
              <a:gd name="adj2" fmla="val 53227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 21">
            <a:extLst>
              <a:ext uri="{FF2B5EF4-FFF2-40B4-BE49-F238E27FC236}">
                <a16:creationId xmlns:a16="http://schemas.microsoft.com/office/drawing/2014/main" id="{99182B32-0FDD-4F6A-901C-D3D9CC5AF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5201324"/>
            <a:ext cx="7129462" cy="1107996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 cmpd="dbl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2200" dirty="0"/>
              <a:t>//</a:t>
            </a:r>
            <a:r>
              <a:rPr lang="en-US" altLang="zh-TW" sz="2200" b="0" dirty="0"/>
              <a:t> Mary was born in Keelung and lives in Taipei now</a:t>
            </a:r>
          </a:p>
          <a:p>
            <a:r>
              <a:rPr lang="en-US" altLang="zh-TW" sz="2200" b="1" dirty="0" err="1">
                <a:latin typeface="Courier New" panose="02070309020205020404" pitchFamily="49" charset="0"/>
              </a:rPr>
              <a:t>mary.birthplace</a:t>
            </a:r>
            <a:r>
              <a:rPr lang="en-US" altLang="zh-TW" sz="2200" b="1" dirty="0">
                <a:latin typeface="Courier New" panose="02070309020205020404" pitchFamily="49" charset="0"/>
              </a:rPr>
              <a:t> = &amp;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keelung</a:t>
            </a:r>
            <a:r>
              <a:rPr lang="en-US" altLang="zh-TW" sz="22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2200" b="1" dirty="0" err="1">
                <a:latin typeface="Courier New" panose="02070309020205020404" pitchFamily="49" charset="0"/>
              </a:rPr>
              <a:t>mary.livingplace</a:t>
            </a:r>
            <a:r>
              <a:rPr lang="en-US" altLang="zh-TW" sz="2200" b="1" dirty="0">
                <a:latin typeface="Courier New" panose="02070309020205020404" pitchFamily="49" charset="0"/>
              </a:rPr>
              <a:t> = &amp;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taipei</a:t>
            </a:r>
            <a:r>
              <a:rPr lang="en-US" altLang="zh-TW" sz="2200" b="1" dirty="0">
                <a:latin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393234" name="Object 18"/>
          <p:cNvGraphicFramePr>
            <a:graphicFrameLocks noChangeAspect="1"/>
          </p:cNvGraphicFramePr>
          <p:nvPr/>
        </p:nvGraphicFramePr>
        <p:xfrm>
          <a:off x="795520" y="2625523"/>
          <a:ext cx="33591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3" name="工作表" r:id="rId10" imgW="3362325" imgH="714451" progId="Excel.Sheet.8">
                  <p:embed/>
                </p:oleObj>
              </mc:Choice>
              <mc:Fallback>
                <p:oleObj name="工作表" r:id="rId10" imgW="3362325" imgH="714451" progId="Excel.Sheet.8">
                  <p:embed/>
                  <p:pic>
                    <p:nvPicPr>
                      <p:cNvPr id="3932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520" y="2625523"/>
                        <a:ext cx="335915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452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393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393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43" grpId="0" animBg="1"/>
      <p:bldP spid="393244" grpId="0" animBg="1"/>
      <p:bldP spid="54" grpId="0"/>
      <p:bldP spid="5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252" name="Object 36"/>
          <p:cNvGraphicFramePr>
            <a:graphicFrameLocks noChangeAspect="1"/>
          </p:cNvGraphicFramePr>
          <p:nvPr/>
        </p:nvGraphicFramePr>
        <p:xfrm>
          <a:off x="805045" y="4019348"/>
          <a:ext cx="33591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" name="工作表" r:id="rId3" imgW="3362325" imgH="714451" progId="Excel.Sheet.8">
                  <p:embed/>
                </p:oleObj>
              </mc:Choice>
              <mc:Fallback>
                <p:oleObj name="工作表" r:id="rId3" imgW="3362325" imgH="714451" progId="Excel.Sheet.8">
                  <p:embed/>
                  <p:pic>
                    <p:nvPicPr>
                      <p:cNvPr id="39325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045" y="4019348"/>
                        <a:ext cx="335915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35" name="Text Box 19"/>
          <p:cNvSpPr txBox="1">
            <a:spLocks noChangeArrowheads="1"/>
          </p:cNvSpPr>
          <p:nvPr/>
        </p:nvSpPr>
        <p:spPr bwMode="auto">
          <a:xfrm>
            <a:off x="2379845" y="2554086"/>
            <a:ext cx="4794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age</a:t>
            </a:r>
          </a:p>
        </p:txBody>
      </p:sp>
      <p:sp>
        <p:nvSpPr>
          <p:cNvPr id="393236" name="Text Box 20"/>
          <p:cNvSpPr txBox="1">
            <a:spLocks noChangeArrowheads="1"/>
          </p:cNvSpPr>
          <p:nvPr/>
        </p:nvSpPr>
        <p:spPr bwMode="auto">
          <a:xfrm>
            <a:off x="722495" y="2554086"/>
            <a:ext cx="6559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name</a:t>
            </a:r>
          </a:p>
        </p:txBody>
      </p:sp>
      <p:sp>
        <p:nvSpPr>
          <p:cNvPr id="393237" name="Text Box 21"/>
          <p:cNvSpPr txBox="1">
            <a:spLocks noChangeArrowheads="1"/>
          </p:cNvSpPr>
          <p:nvPr/>
        </p:nvSpPr>
        <p:spPr bwMode="auto">
          <a:xfrm>
            <a:off x="722495" y="2914448"/>
            <a:ext cx="1027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birthplace</a:t>
            </a:r>
          </a:p>
        </p:txBody>
      </p:sp>
      <p:sp>
        <p:nvSpPr>
          <p:cNvPr id="393238" name="Text Box 22"/>
          <p:cNvSpPr txBox="1">
            <a:spLocks noChangeArrowheads="1"/>
          </p:cNvSpPr>
          <p:nvPr/>
        </p:nvSpPr>
        <p:spPr bwMode="auto">
          <a:xfrm>
            <a:off x="2379845" y="2914448"/>
            <a:ext cx="10615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>
                    <a:lumMod val="50000"/>
                  </a:schemeClr>
                </a:solidFill>
              </a:rPr>
              <a:t>livingplace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3218" name="Picture 2" descr="curveParent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5229225"/>
            <a:ext cx="1512887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3219" name="Rectangle 3"/>
          <p:cNvSpPr>
            <a:spLocks noChangeArrowheads="1"/>
          </p:cNvSpPr>
          <p:nvPr/>
        </p:nvSpPr>
        <p:spPr bwMode="auto">
          <a:xfrm>
            <a:off x="5867400" y="188913"/>
            <a:ext cx="3095625" cy="1817687"/>
          </a:xfrm>
          <a:prstGeom prst="rect">
            <a:avLst/>
          </a:prstGeom>
          <a:solidFill>
            <a:schemeClr val="accent1"/>
          </a:solidFill>
          <a:ln w="508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200" b="1" dirty="0" err="1">
                <a:latin typeface="Courier New" panose="02070309020205020404" pitchFamily="49" charset="0"/>
              </a:rPr>
              <a:t>typedef</a:t>
            </a:r>
            <a:r>
              <a:rPr lang="en-US" altLang="zh-TW" sz="2200" b="1" dirty="0">
                <a:latin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struct</a:t>
            </a:r>
            <a:r>
              <a:rPr lang="en-US" altLang="zh-TW" sz="2200" b="1" dirty="0">
                <a:latin typeface="Courier New" panose="02070309020205020404" pitchFamily="49" charset="0"/>
              </a:rPr>
              <a:t> {</a:t>
            </a:r>
          </a:p>
          <a:p>
            <a:r>
              <a:rPr lang="en-US" altLang="zh-TW" sz="2200" b="1" dirty="0">
                <a:latin typeface="Courier New" panose="02070309020205020404" pitchFamily="49" charset="0"/>
              </a:rPr>
              <a:t>  char name[20];</a:t>
            </a:r>
          </a:p>
          <a:p>
            <a:r>
              <a:rPr lang="en-US" altLang="zh-TW" sz="2200" b="1" dirty="0">
                <a:latin typeface="Courier New" panose="02070309020205020404" pitchFamily="49" charset="0"/>
              </a:rPr>
              <a:t>  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2200" b="1" dirty="0">
                <a:latin typeface="Courier New" panose="02070309020205020404" pitchFamily="49" charset="0"/>
              </a:rPr>
              <a:t> population;</a:t>
            </a:r>
          </a:p>
          <a:p>
            <a:r>
              <a:rPr lang="en-US" altLang="zh-TW" sz="2200" b="1" dirty="0">
                <a:latin typeface="Courier New" panose="02070309020205020404" pitchFamily="49" charset="0"/>
              </a:rPr>
              <a:t>  double area;</a:t>
            </a:r>
          </a:p>
          <a:p>
            <a:r>
              <a:rPr lang="en-US" altLang="zh-TW" sz="2200" b="1" dirty="0">
                <a:latin typeface="Courier New" panose="02070309020205020404" pitchFamily="49" charset="0"/>
              </a:rPr>
              <a:t>} City ;</a:t>
            </a:r>
          </a:p>
        </p:txBody>
      </p:sp>
      <p:sp>
        <p:nvSpPr>
          <p:cNvPr id="393220" name="Rectangle 4"/>
          <p:cNvSpPr>
            <a:spLocks noChangeArrowheads="1"/>
          </p:cNvSpPr>
          <p:nvPr/>
        </p:nvSpPr>
        <p:spPr bwMode="auto">
          <a:xfrm>
            <a:off x="935038" y="188913"/>
            <a:ext cx="4273550" cy="1817687"/>
          </a:xfrm>
          <a:prstGeom prst="rect">
            <a:avLst/>
          </a:prstGeom>
          <a:solidFill>
            <a:srgbClr val="CCFFCC"/>
          </a:solidFill>
          <a:ln w="50800" cmpd="dbl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200" b="1" dirty="0" err="1">
                <a:latin typeface="Courier New" panose="02070309020205020404" pitchFamily="49" charset="0"/>
              </a:rPr>
              <a:t>typedef</a:t>
            </a:r>
            <a:r>
              <a:rPr lang="en-US" altLang="zh-TW" sz="2200" b="1" dirty="0">
                <a:latin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struct</a:t>
            </a:r>
            <a:r>
              <a:rPr lang="en-US" altLang="zh-TW" sz="2200" b="1" dirty="0">
                <a:latin typeface="Courier New" panose="02070309020205020404" pitchFamily="49" charset="0"/>
              </a:rPr>
              <a:t> {</a:t>
            </a:r>
          </a:p>
          <a:p>
            <a:r>
              <a:rPr lang="en-US" altLang="zh-TW" sz="2200" b="1" dirty="0">
                <a:latin typeface="Courier New" panose="02070309020205020404" pitchFamily="49" charset="0"/>
              </a:rPr>
              <a:t> char name[20]; 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int</a:t>
            </a:r>
            <a:r>
              <a:rPr lang="en-US" altLang="zh-TW" sz="2200" b="1" dirty="0">
                <a:latin typeface="Courier New" panose="02070309020205020404" pitchFamily="49" charset="0"/>
              </a:rPr>
              <a:t> age;</a:t>
            </a:r>
          </a:p>
          <a:p>
            <a:r>
              <a:rPr lang="en-US" altLang="zh-TW" sz="2200" b="1" dirty="0">
                <a:latin typeface="Courier New" panose="02070309020205020404" pitchFamily="49" charset="0"/>
              </a:rPr>
              <a:t> City *birthplace,</a:t>
            </a:r>
          </a:p>
          <a:p>
            <a:r>
              <a:rPr lang="en-US" altLang="zh-TW" sz="2200" b="1" dirty="0">
                <a:latin typeface="Courier New" panose="02070309020205020404" pitchFamily="49" charset="0"/>
              </a:rPr>
              <a:t>      *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livingplace</a:t>
            </a:r>
            <a:r>
              <a:rPr lang="en-US" altLang="zh-TW" sz="22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2200" b="1" dirty="0">
                <a:latin typeface="Courier New" panose="02070309020205020404" pitchFamily="49" charset="0"/>
              </a:rPr>
              <a:t>} Person ; </a:t>
            </a:r>
          </a:p>
        </p:txBody>
      </p:sp>
      <p:sp>
        <p:nvSpPr>
          <p:cNvPr id="393241" name="Oval 25"/>
          <p:cNvSpPr>
            <a:spLocks noChangeArrowheads="1"/>
          </p:cNvSpPr>
          <p:nvPr/>
        </p:nvSpPr>
        <p:spPr bwMode="auto">
          <a:xfrm>
            <a:off x="1514657" y="3058911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3242" name="Oval 26"/>
          <p:cNvSpPr>
            <a:spLocks noChangeArrowheads="1"/>
          </p:cNvSpPr>
          <p:nvPr/>
        </p:nvSpPr>
        <p:spPr bwMode="auto">
          <a:xfrm>
            <a:off x="3098982" y="3058911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3247" name="Text Box 31"/>
          <p:cNvSpPr txBox="1">
            <a:spLocks noChangeArrowheads="1"/>
          </p:cNvSpPr>
          <p:nvPr/>
        </p:nvSpPr>
        <p:spPr bwMode="auto">
          <a:xfrm>
            <a:off x="579620" y="226674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mary</a:t>
            </a:r>
            <a:endParaRPr lang="en-US" altLang="zh-TW" sz="2400" b="1" dirty="0">
              <a:solidFill>
                <a:srgbClr val="FF6600"/>
              </a:solidFill>
              <a:latin typeface="Courier New" panose="02070309020205020404" pitchFamily="49" charset="0"/>
            </a:endParaRPr>
          </a:p>
        </p:txBody>
      </p:sp>
      <p:sp>
        <p:nvSpPr>
          <p:cNvPr id="393248" name="Text Box 32"/>
          <p:cNvSpPr txBox="1">
            <a:spLocks noChangeArrowheads="1"/>
          </p:cNvSpPr>
          <p:nvPr/>
        </p:nvSpPr>
        <p:spPr bwMode="auto">
          <a:xfrm>
            <a:off x="2389370" y="3947911"/>
            <a:ext cx="4794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age</a:t>
            </a:r>
          </a:p>
        </p:txBody>
      </p:sp>
      <p:sp>
        <p:nvSpPr>
          <p:cNvPr id="393249" name="Text Box 33"/>
          <p:cNvSpPr txBox="1">
            <a:spLocks noChangeArrowheads="1"/>
          </p:cNvSpPr>
          <p:nvPr/>
        </p:nvSpPr>
        <p:spPr bwMode="auto">
          <a:xfrm>
            <a:off x="732020" y="3947911"/>
            <a:ext cx="6559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name</a:t>
            </a:r>
          </a:p>
        </p:txBody>
      </p:sp>
      <p:sp>
        <p:nvSpPr>
          <p:cNvPr id="393250" name="Text Box 34"/>
          <p:cNvSpPr txBox="1">
            <a:spLocks noChangeArrowheads="1"/>
          </p:cNvSpPr>
          <p:nvPr/>
        </p:nvSpPr>
        <p:spPr bwMode="auto">
          <a:xfrm>
            <a:off x="732020" y="4308273"/>
            <a:ext cx="1027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birthplace</a:t>
            </a:r>
          </a:p>
        </p:txBody>
      </p:sp>
      <p:sp>
        <p:nvSpPr>
          <p:cNvPr id="393251" name="Text Box 35"/>
          <p:cNvSpPr txBox="1">
            <a:spLocks noChangeArrowheads="1"/>
          </p:cNvSpPr>
          <p:nvPr/>
        </p:nvSpPr>
        <p:spPr bwMode="auto">
          <a:xfrm>
            <a:off x="2389370" y="4308273"/>
            <a:ext cx="10615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chemeClr val="bg1">
                    <a:lumMod val="50000"/>
                  </a:schemeClr>
                </a:solidFill>
              </a:rPr>
              <a:t>livingplace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3253" name="Oval 37"/>
          <p:cNvSpPr>
            <a:spLocks noChangeArrowheads="1"/>
          </p:cNvSpPr>
          <p:nvPr/>
        </p:nvSpPr>
        <p:spPr bwMode="auto">
          <a:xfrm>
            <a:off x="1524182" y="4452736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3254" name="Oval 38"/>
          <p:cNvSpPr>
            <a:spLocks noChangeArrowheads="1"/>
          </p:cNvSpPr>
          <p:nvPr/>
        </p:nvSpPr>
        <p:spPr bwMode="auto">
          <a:xfrm>
            <a:off x="3108507" y="4452736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3255" name="Line 39"/>
          <p:cNvSpPr>
            <a:spLocks noChangeShapeType="1"/>
          </p:cNvSpPr>
          <p:nvPr/>
        </p:nvSpPr>
        <p:spPr bwMode="auto">
          <a:xfrm>
            <a:off x="1597207" y="4524173"/>
            <a:ext cx="133350" cy="406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3256" name="Line 40"/>
          <p:cNvSpPr>
            <a:spLocks noChangeShapeType="1"/>
          </p:cNvSpPr>
          <p:nvPr/>
        </p:nvSpPr>
        <p:spPr bwMode="auto">
          <a:xfrm>
            <a:off x="3181532" y="4524173"/>
            <a:ext cx="215900" cy="431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3257" name="Text Box 41"/>
          <p:cNvSpPr txBox="1">
            <a:spLocks noChangeArrowheads="1"/>
          </p:cNvSpPr>
          <p:nvPr/>
        </p:nvSpPr>
        <p:spPr bwMode="auto">
          <a:xfrm>
            <a:off x="1659120" y="471467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?</a:t>
            </a:r>
          </a:p>
        </p:txBody>
      </p:sp>
      <p:sp>
        <p:nvSpPr>
          <p:cNvPr id="393258" name="Text Box 42"/>
          <p:cNvSpPr txBox="1">
            <a:spLocks noChangeArrowheads="1"/>
          </p:cNvSpPr>
          <p:nvPr/>
        </p:nvSpPr>
        <p:spPr bwMode="auto">
          <a:xfrm>
            <a:off x="3314882" y="471467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/>
              <a:t>?</a:t>
            </a:r>
          </a:p>
        </p:txBody>
      </p:sp>
      <p:sp>
        <p:nvSpPr>
          <p:cNvPr id="393259" name="Text Box 43"/>
          <p:cNvSpPr txBox="1">
            <a:spLocks noChangeArrowheads="1"/>
          </p:cNvSpPr>
          <p:nvPr/>
        </p:nvSpPr>
        <p:spPr bwMode="auto">
          <a:xfrm>
            <a:off x="589145" y="3660573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susan</a:t>
            </a:r>
            <a:endParaRPr lang="en-US" altLang="zh-TW" sz="2400" b="1" dirty="0">
              <a:solidFill>
                <a:srgbClr val="FF66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C08BF565-81C5-4EB6-B273-2F52701A3D60}"/>
              </a:ext>
            </a:extLst>
          </p:cNvPr>
          <p:cNvGrpSpPr/>
          <p:nvPr/>
        </p:nvGrpSpPr>
        <p:grpSpPr>
          <a:xfrm>
            <a:off x="6156325" y="2348880"/>
            <a:ext cx="2568575" cy="1196975"/>
            <a:chOff x="6156325" y="2565400"/>
            <a:chExt cx="2568575" cy="1196975"/>
          </a:xfrm>
        </p:grpSpPr>
        <p:sp>
          <p:nvSpPr>
            <p:cNvPr id="43" name="Text Box 11">
              <a:extLst>
                <a:ext uri="{FF2B5EF4-FFF2-40B4-BE49-F238E27FC236}">
                  <a16:creationId xmlns:a16="http://schemas.microsoft.com/office/drawing/2014/main" id="{CE0A03A6-F528-4041-A240-5C059AD85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688" y="2852738"/>
              <a:ext cx="65594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name</a:t>
              </a:r>
            </a:p>
          </p:txBody>
        </p:sp>
        <p:sp>
          <p:nvSpPr>
            <p:cNvPr id="44" name="Text Box 12">
              <a:extLst>
                <a:ext uri="{FF2B5EF4-FFF2-40B4-BE49-F238E27FC236}">
                  <a16:creationId xmlns:a16="http://schemas.microsoft.com/office/drawing/2014/main" id="{5F84D8ED-81C8-4D0F-A3FB-C9CD74B50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6688" y="3163888"/>
              <a:ext cx="55226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area</a:t>
              </a:r>
            </a:p>
          </p:txBody>
        </p:sp>
        <p:sp>
          <p:nvSpPr>
            <p:cNvPr id="45" name="Text Box 13">
              <a:extLst>
                <a:ext uri="{FF2B5EF4-FFF2-40B4-BE49-F238E27FC236}">
                  <a16:creationId xmlns:a16="http://schemas.microsoft.com/office/drawing/2014/main" id="{ECE3D9E4-2468-47C3-9332-2F95B16D7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688" y="3163888"/>
              <a:ext cx="109004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population</a:t>
              </a:r>
            </a:p>
          </p:txBody>
        </p:sp>
        <p:graphicFrame>
          <p:nvGraphicFramePr>
            <p:cNvPr id="46" name="Object 7">
              <a:extLst>
                <a:ext uri="{FF2B5EF4-FFF2-40B4-BE49-F238E27FC236}">
                  <a16:creationId xmlns:a16="http://schemas.microsoft.com/office/drawing/2014/main" id="{310CE133-1254-4B2E-B8C9-479BAD0DC1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88125" y="2924175"/>
            <a:ext cx="2136775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59" name="Worksheet" r:id="rId6" imgW="2124115" imgH="828521" progId="Excel.Sheet.8">
                    <p:embed/>
                  </p:oleObj>
                </mc:Choice>
                <mc:Fallback>
                  <p:oleObj name="Worksheet" r:id="rId6" imgW="2124115" imgH="828521" progId="Excel.Sheet.8">
                    <p:embed/>
                    <p:pic>
                      <p:nvPicPr>
                        <p:cNvPr id="46" name="Object 7">
                          <a:extLst>
                            <a:ext uri="{FF2B5EF4-FFF2-40B4-BE49-F238E27FC236}">
                              <a16:creationId xmlns:a16="http://schemas.microsoft.com/office/drawing/2014/main" id="{310CE133-1254-4B2E-B8C9-479BAD0DC1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8125" y="2924175"/>
                          <a:ext cx="2136775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Text Box 9">
              <a:extLst>
                <a:ext uri="{FF2B5EF4-FFF2-40B4-BE49-F238E27FC236}">
                  <a16:creationId xmlns:a16="http://schemas.microsoft.com/office/drawing/2014/main" id="{3313FA2C-F2B4-407A-8A03-9E11E9771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6325" y="2565400"/>
              <a:ext cx="1193800" cy="42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200" b="1" dirty="0" err="1">
                  <a:solidFill>
                    <a:srgbClr val="FF6600"/>
                  </a:solidFill>
                  <a:latin typeface="Courier New" panose="02070309020205020404" pitchFamily="49" charset="0"/>
                </a:rPr>
                <a:t>taipei</a:t>
              </a:r>
              <a:endParaRPr lang="en-US" altLang="zh-TW" sz="2200" b="1" dirty="0">
                <a:solidFill>
                  <a:srgbClr val="FF66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0ADCBE6F-2180-4D44-A56F-0E1AFB89438E}"/>
              </a:ext>
            </a:extLst>
          </p:cNvPr>
          <p:cNvGrpSpPr/>
          <p:nvPr/>
        </p:nvGrpSpPr>
        <p:grpSpPr>
          <a:xfrm>
            <a:off x="6156325" y="3572843"/>
            <a:ext cx="2568575" cy="1198562"/>
            <a:chOff x="6156325" y="3789363"/>
            <a:chExt cx="2568575" cy="1198562"/>
          </a:xfrm>
        </p:grpSpPr>
        <p:sp>
          <p:nvSpPr>
            <p:cNvPr id="49" name="Text Box 14">
              <a:extLst>
                <a:ext uri="{FF2B5EF4-FFF2-40B4-BE49-F238E27FC236}">
                  <a16:creationId xmlns:a16="http://schemas.microsoft.com/office/drawing/2014/main" id="{9662DF97-C298-4EE9-81F8-3F268A37F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688" y="4076700"/>
              <a:ext cx="65594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name</a:t>
              </a:r>
            </a:p>
          </p:txBody>
        </p:sp>
        <p:sp>
          <p:nvSpPr>
            <p:cNvPr id="50" name="Text Box 15">
              <a:extLst>
                <a:ext uri="{FF2B5EF4-FFF2-40B4-BE49-F238E27FC236}">
                  <a16:creationId xmlns:a16="http://schemas.microsoft.com/office/drawing/2014/main" id="{22C54947-F347-45F1-9A93-BAA75BC30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6688" y="4387850"/>
              <a:ext cx="55226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area</a:t>
              </a:r>
            </a:p>
          </p:txBody>
        </p:sp>
        <p:sp>
          <p:nvSpPr>
            <p:cNvPr id="51" name="Text Box 16">
              <a:extLst>
                <a:ext uri="{FF2B5EF4-FFF2-40B4-BE49-F238E27FC236}">
                  <a16:creationId xmlns:a16="http://schemas.microsoft.com/office/drawing/2014/main" id="{D4414660-CC9C-47F7-A1CE-9936876F0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688" y="4387850"/>
              <a:ext cx="109004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population</a:t>
              </a:r>
            </a:p>
          </p:txBody>
        </p:sp>
        <p:graphicFrame>
          <p:nvGraphicFramePr>
            <p:cNvPr id="52" name="Object 8">
              <a:extLst>
                <a:ext uri="{FF2B5EF4-FFF2-40B4-BE49-F238E27FC236}">
                  <a16:creationId xmlns:a16="http://schemas.microsoft.com/office/drawing/2014/main" id="{FFC1957B-BC58-4405-93F3-14CD780EB8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88125" y="4149725"/>
            <a:ext cx="2136775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60" name="工作表" r:id="rId8" imgW="2124075" imgH="828650" progId="Excel.Sheet.8">
                    <p:embed/>
                  </p:oleObj>
                </mc:Choice>
                <mc:Fallback>
                  <p:oleObj name="工作表" r:id="rId8" imgW="2124075" imgH="828650" progId="Excel.Sheet.8">
                    <p:embed/>
                    <p:pic>
                      <p:nvPicPr>
                        <p:cNvPr id="52" name="Object 8">
                          <a:extLst>
                            <a:ext uri="{FF2B5EF4-FFF2-40B4-BE49-F238E27FC236}">
                              <a16:creationId xmlns:a16="http://schemas.microsoft.com/office/drawing/2014/main" id="{FFC1957B-BC58-4405-93F3-14CD780EB8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8125" y="4149725"/>
                          <a:ext cx="2136775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Text Box 10">
              <a:extLst>
                <a:ext uri="{FF2B5EF4-FFF2-40B4-BE49-F238E27FC236}">
                  <a16:creationId xmlns:a16="http://schemas.microsoft.com/office/drawing/2014/main" id="{8657C8ED-F258-4A49-8FF4-EB26F9BA4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6325" y="3789363"/>
              <a:ext cx="1362075" cy="42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200" b="1" dirty="0" err="1">
                  <a:solidFill>
                    <a:srgbClr val="FF6600"/>
                  </a:solidFill>
                  <a:latin typeface="Courier New" panose="02070309020205020404" pitchFamily="49" charset="0"/>
                </a:rPr>
                <a:t>keelung</a:t>
              </a:r>
              <a:endParaRPr lang="en-US" altLang="zh-TW" sz="2200" b="1" dirty="0">
                <a:solidFill>
                  <a:srgbClr val="FF6600"/>
                </a:solidFill>
                <a:latin typeface="Courier New" panose="02070309020205020404" pitchFamily="49" charset="0"/>
              </a:endParaRPr>
            </a:p>
          </p:txBody>
        </p:sp>
      </p:grpSp>
      <p:cxnSp>
        <p:nvCxnSpPr>
          <p:cNvPr id="56" name="AutoShape 43">
            <a:extLst>
              <a:ext uri="{FF2B5EF4-FFF2-40B4-BE49-F238E27FC236}">
                <a16:creationId xmlns:a16="http://schemas.microsoft.com/office/drawing/2014/main" id="{C3B9F746-F800-4C90-B33D-7010E8608F83}"/>
              </a:ext>
            </a:extLst>
          </p:cNvPr>
          <p:cNvCxnSpPr>
            <a:cxnSpLocks noChangeShapeType="1"/>
            <a:endCxn id="49" idx="1"/>
          </p:cNvCxnSpPr>
          <p:nvPr/>
        </p:nvCxnSpPr>
        <p:spPr bwMode="auto">
          <a:xfrm rot="16200000" flipH="1">
            <a:off x="3602631" y="1115399"/>
            <a:ext cx="899109" cy="4929006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42">
            <a:extLst>
              <a:ext uri="{FF2B5EF4-FFF2-40B4-BE49-F238E27FC236}">
                <a16:creationId xmlns:a16="http://schemas.microsoft.com/office/drawing/2014/main" id="{8E468271-D4E6-4183-BE87-8DCED287546D}"/>
              </a:ext>
            </a:extLst>
          </p:cNvPr>
          <p:cNvCxnSpPr>
            <a:cxnSpLocks noChangeShapeType="1"/>
            <a:endCxn id="43" idx="1"/>
          </p:cNvCxnSpPr>
          <p:nvPr/>
        </p:nvCxnSpPr>
        <p:spPr bwMode="auto">
          <a:xfrm rot="5400000" flipH="1" flipV="1">
            <a:off x="4681920" y="1295581"/>
            <a:ext cx="324853" cy="3344681"/>
          </a:xfrm>
          <a:prstGeom prst="curvedConnector4">
            <a:avLst>
              <a:gd name="adj1" fmla="val -136787"/>
              <a:gd name="adj2" fmla="val 53227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 21">
            <a:extLst>
              <a:ext uri="{FF2B5EF4-FFF2-40B4-BE49-F238E27FC236}">
                <a16:creationId xmlns:a16="http://schemas.microsoft.com/office/drawing/2014/main" id="{99182B32-0FDD-4F6A-901C-D3D9CC5AF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5539879"/>
            <a:ext cx="7129462" cy="769441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 cmpd="dbl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TW" sz="2200" dirty="0"/>
              <a:t>//</a:t>
            </a:r>
            <a:r>
              <a:rPr lang="en-US" altLang="zh-TW" sz="2200" b="0" dirty="0"/>
              <a:t> </a:t>
            </a:r>
            <a:r>
              <a:rPr lang="en-US" altLang="zh-TW" sz="2200" dirty="0"/>
              <a:t>Susan lives with Mary</a:t>
            </a:r>
          </a:p>
          <a:p>
            <a:r>
              <a:rPr lang="en-US" altLang="zh-TW" sz="2200" b="1" dirty="0" err="1">
                <a:latin typeface="Courier New" panose="02070309020205020404" pitchFamily="49" charset="0"/>
              </a:rPr>
              <a:t>susan.livingplace</a:t>
            </a:r>
            <a:r>
              <a:rPr lang="en-US" altLang="zh-TW" sz="2200" b="1" dirty="0">
                <a:latin typeface="Courier New" panose="02070309020205020404" pitchFamily="49" charset="0"/>
              </a:rPr>
              <a:t> = </a:t>
            </a:r>
            <a:r>
              <a:rPr lang="en-US" altLang="zh-TW" sz="2200" b="1" dirty="0" err="1">
                <a:latin typeface="Courier New" panose="02070309020205020404" pitchFamily="49" charset="0"/>
              </a:rPr>
              <a:t>mary.livingplace</a:t>
            </a:r>
            <a:r>
              <a:rPr lang="en-US" altLang="zh-TW" sz="2200" b="1" dirty="0">
                <a:latin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393234" name="Object 18"/>
          <p:cNvGraphicFramePr>
            <a:graphicFrameLocks noChangeAspect="1"/>
          </p:cNvGraphicFramePr>
          <p:nvPr/>
        </p:nvGraphicFramePr>
        <p:xfrm>
          <a:off x="795520" y="2625523"/>
          <a:ext cx="33591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1" name="工作表" r:id="rId10" imgW="3362325" imgH="714451" progId="Excel.Sheet.8">
                  <p:embed/>
                </p:oleObj>
              </mc:Choice>
              <mc:Fallback>
                <p:oleObj name="工作表" r:id="rId10" imgW="3362325" imgH="714451" progId="Excel.Sheet.8">
                  <p:embed/>
                  <p:pic>
                    <p:nvPicPr>
                      <p:cNvPr id="3932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520" y="2625523"/>
                        <a:ext cx="335915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AutoShape 44">
            <a:extLst>
              <a:ext uri="{FF2B5EF4-FFF2-40B4-BE49-F238E27FC236}">
                <a16:creationId xmlns:a16="http://schemas.microsoft.com/office/drawing/2014/main" id="{28C360F0-9B52-479B-844B-04001EE506E2}"/>
              </a:ext>
            </a:extLst>
          </p:cNvPr>
          <p:cNvCxnSpPr>
            <a:cxnSpLocks noChangeShapeType="1"/>
            <a:stCxn id="393256" idx="0"/>
            <a:endCxn id="43" idx="1"/>
          </p:cNvCxnSpPr>
          <p:nvPr/>
        </p:nvCxnSpPr>
        <p:spPr bwMode="auto">
          <a:xfrm rot="5400000" flipH="1" flipV="1">
            <a:off x="3989771" y="1997256"/>
            <a:ext cx="1718678" cy="3335156"/>
          </a:xfrm>
          <a:prstGeom prst="curvedConnector4">
            <a:avLst>
              <a:gd name="adj1" fmla="val -31833"/>
              <a:gd name="adj2" fmla="val 53237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6350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93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393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56" grpId="0" animBg="1"/>
      <p:bldP spid="39325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BD0B-1AC8-4E3C-B5B5-DE140074252E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Practice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Define a data structure for course data.</a:t>
            </a:r>
          </a:p>
          <a:p>
            <a:r>
              <a:rPr lang="en-US" altLang="zh-TW"/>
              <a:t>Define a data structure for course enrolling.</a:t>
            </a:r>
          </a:p>
          <a:p>
            <a:r>
              <a:rPr lang="en-US" altLang="zh-TW"/>
              <a:t>Write functions to new courses and enrollments</a:t>
            </a:r>
          </a:p>
          <a:p>
            <a:r>
              <a:rPr lang="en-US" altLang="zh-TW"/>
              <a:t>Build a database about students taking courses.</a:t>
            </a:r>
          </a:p>
          <a:p>
            <a:r>
              <a:rPr lang="en-US" altLang="zh-TW"/>
              <a:t>Count the number of students in each course.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BD0B-1AC8-4E3C-B5B5-DE140074252E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Practice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Input city data</a:t>
            </a:r>
          </a:p>
          <a:p>
            <a:r>
              <a:rPr lang="en-US" altLang="zh-TW" dirty="0"/>
              <a:t>Input person data (with birthplaces and living places)</a:t>
            </a:r>
          </a:p>
          <a:p>
            <a:r>
              <a:rPr lang="en-US" altLang="zh-TW" dirty="0"/>
              <a:t>Count the population of all cities</a:t>
            </a:r>
          </a:p>
          <a:p>
            <a:pPr lvl="1"/>
            <a:r>
              <a:rPr lang="en-US" altLang="zh-TW" dirty="0"/>
              <a:t>Reset all population to 0</a:t>
            </a:r>
          </a:p>
          <a:p>
            <a:pPr lvl="1"/>
            <a:r>
              <a:rPr lang="en-US" altLang="zh-TW" dirty="0"/>
              <a:t>For each person, add 1 to his/her living place</a:t>
            </a:r>
          </a:p>
          <a:p>
            <a:r>
              <a:rPr lang="en-US" altLang="zh-TW" dirty="0"/>
              <a:t>Count senior people in all cities</a:t>
            </a:r>
          </a:p>
        </p:txBody>
      </p:sp>
    </p:spTree>
    <p:extLst>
      <p:ext uri="{BB962C8B-B14F-4D97-AF65-F5344CB8AC3E}">
        <p14:creationId xmlns:p14="http://schemas.microsoft.com/office/powerpoint/2010/main" val="345323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Incomplete 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What if we need two structure types having pointers which point to each other?</a:t>
            </a:r>
          </a:p>
          <a:p>
            <a:endParaRPr lang="en-US" altLang="zh-TW" dirty="0"/>
          </a:p>
          <a:p>
            <a:pPr lvl="1">
              <a:lnSpc>
                <a:spcPct val="80000"/>
              </a:lnSpc>
              <a:buNone/>
            </a:pP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bType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 };</a:t>
            </a:r>
            <a:endParaRPr lang="en-US" altLang="zh-TW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bType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 };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solution is using the incomplete type.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7056-E806-4EEC-80B4-A12707F65980}" type="slidenum">
              <a:rPr lang="en-US" altLang="zh-TW" smtClean="0"/>
              <a:pPr/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533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20EE3-349B-489F-B509-05AD2A56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Incomplete Type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8569ED-56E8-45C6-98BA-A3AE307FE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solution is using the incomplete type.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bType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bType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 };</a:t>
            </a:r>
            <a:endParaRPr lang="en-US" altLang="zh-TW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bType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 };</a:t>
            </a:r>
          </a:p>
          <a:p>
            <a:pPr lvl="8">
              <a:lnSpc>
                <a:spcPct val="80000"/>
              </a:lnSpc>
              <a:buFontTx/>
              <a:buNone/>
            </a:pPr>
            <a:endParaRPr lang="zh-TW" altLang="en-US" dirty="0"/>
          </a:p>
          <a:p>
            <a:r>
              <a:rPr lang="en-US" altLang="zh-TW" dirty="0"/>
              <a:t>Incomplete type with typedef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bTypeT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bType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bType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bTypeT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aType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 };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D6C62D-626D-4B35-80D3-39594B11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490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436E6-23CE-45D9-B607-55646BB4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Variables (16.1)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665AE8-FBEA-47CF-B2B4-85FAB7848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dirty="0"/>
              <a:t> defines a new variable type (</a:t>
            </a:r>
            <a:r>
              <a:rPr lang="zh-TW" altLang="en-US" dirty="0"/>
              <a:t>資料型態</a:t>
            </a:r>
            <a:r>
              <a:rPr lang="en-US" altLang="zh-TW" dirty="0"/>
              <a:t>), not a new variable.</a:t>
            </a:r>
          </a:p>
          <a:p>
            <a:r>
              <a:rPr lang="en-US" altLang="zh-TW" dirty="0"/>
              <a:t>We can use a defined structure type to declare variables.</a:t>
            </a:r>
          </a:p>
          <a:p>
            <a:pPr lvl="1">
              <a:buFontTx/>
              <a:buNone/>
            </a:pPr>
            <a:r>
              <a:rPr lang="en-US" altLang="zh-TW" dirty="0"/>
              <a:t>Ex (in C):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PersonData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player1, player2;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PersonData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student[10];</a:t>
            </a:r>
          </a:p>
          <a:p>
            <a:pPr lvl="1">
              <a:buFontTx/>
              <a:buNone/>
            </a:pPr>
            <a:r>
              <a:rPr lang="en-US" altLang="zh-TW" dirty="0"/>
              <a:t>(in C++):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PersonData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player1, player2;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4612B6-C28D-414C-A6AD-33C99EA6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593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96FC-AE2E-46F4-B951-8ACC1D40C669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Courier New" panose="02070309020205020404" pitchFamily="49" charset="0"/>
              </a:rPr>
              <a:t>typedef</a:t>
            </a:r>
            <a:r>
              <a:rPr lang="en-US" altLang="zh-TW" dirty="0"/>
              <a:t> (16.2) 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To give an alias name</a:t>
            </a:r>
          </a:p>
          <a:p>
            <a:pPr lvl="1"/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AgeType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AgeType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age[20];</a:t>
            </a:r>
          </a:p>
          <a:p>
            <a:pPr lvl="1"/>
            <a:endParaRPr lang="en-US" altLang="zh-TW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PersonData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Ptype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Ptype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student[20];</a:t>
            </a:r>
          </a:p>
        </p:txBody>
      </p:sp>
      <p:sp>
        <p:nvSpPr>
          <p:cNvPr id="283652" name="Line 4"/>
          <p:cNvSpPr>
            <a:spLocks noChangeShapeType="1"/>
          </p:cNvSpPr>
          <p:nvPr/>
        </p:nvSpPr>
        <p:spPr bwMode="auto">
          <a:xfrm>
            <a:off x="2587625" y="2155211"/>
            <a:ext cx="647700" cy="0"/>
          </a:xfrm>
          <a:prstGeom prst="line">
            <a:avLst/>
          </a:prstGeom>
          <a:noFill/>
          <a:ln w="508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5010151" y="1268935"/>
            <a:ext cx="1906587" cy="4381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/>
          <a:p>
            <a:r>
              <a:rPr lang="en-US" altLang="zh-TW" sz="2400" b="0">
                <a:solidFill>
                  <a:srgbClr val="008000"/>
                </a:solidFill>
                <a:ea typeface="標楷體" panose="03000509000000000000" pitchFamily="65" charset="-120"/>
              </a:rPr>
              <a:t>original name</a:t>
            </a:r>
          </a:p>
        </p:txBody>
      </p:sp>
      <p:sp>
        <p:nvSpPr>
          <p:cNvPr id="283654" name="Line 6"/>
          <p:cNvSpPr>
            <a:spLocks noChangeShapeType="1"/>
          </p:cNvSpPr>
          <p:nvPr/>
        </p:nvSpPr>
        <p:spPr bwMode="auto">
          <a:xfrm flipV="1">
            <a:off x="3209926" y="1557860"/>
            <a:ext cx="1800225" cy="287337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3655" name="Line 7"/>
          <p:cNvSpPr>
            <a:spLocks noChangeShapeType="1"/>
          </p:cNvSpPr>
          <p:nvPr/>
        </p:nvSpPr>
        <p:spPr bwMode="auto">
          <a:xfrm>
            <a:off x="3347864" y="2155211"/>
            <a:ext cx="1368152" cy="0"/>
          </a:xfrm>
          <a:prstGeom prst="line">
            <a:avLst/>
          </a:prstGeom>
          <a:noFill/>
          <a:ln w="50800" cmpd="dbl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3656" name="Text Box 8"/>
          <p:cNvSpPr txBox="1">
            <a:spLocks noChangeArrowheads="1"/>
          </p:cNvSpPr>
          <p:nvPr/>
        </p:nvSpPr>
        <p:spPr bwMode="auto">
          <a:xfrm>
            <a:off x="4823619" y="2123009"/>
            <a:ext cx="1481138" cy="4381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/>
          <a:p>
            <a:r>
              <a:rPr lang="en-US" altLang="zh-TW" sz="2400" b="0" dirty="0">
                <a:solidFill>
                  <a:srgbClr val="993366"/>
                </a:solidFill>
                <a:ea typeface="標楷體" panose="03000509000000000000" pitchFamily="65" charset="-120"/>
              </a:rPr>
              <a:t>new name</a:t>
            </a:r>
          </a:p>
        </p:txBody>
      </p:sp>
      <p:sp>
        <p:nvSpPr>
          <p:cNvPr id="283658" name="Line 10"/>
          <p:cNvSpPr>
            <a:spLocks noChangeShapeType="1"/>
          </p:cNvSpPr>
          <p:nvPr/>
        </p:nvSpPr>
        <p:spPr bwMode="auto">
          <a:xfrm flipV="1">
            <a:off x="2694481" y="3361518"/>
            <a:ext cx="3101655" cy="0"/>
          </a:xfrm>
          <a:prstGeom prst="line">
            <a:avLst/>
          </a:prstGeom>
          <a:noFill/>
          <a:ln w="508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3659" name="Text Box 11"/>
          <p:cNvSpPr txBox="1">
            <a:spLocks noChangeArrowheads="1"/>
          </p:cNvSpPr>
          <p:nvPr/>
        </p:nvSpPr>
        <p:spPr bwMode="auto">
          <a:xfrm>
            <a:off x="6567776" y="2493368"/>
            <a:ext cx="1906587" cy="4381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/>
          <a:p>
            <a:r>
              <a:rPr lang="en-US" altLang="zh-TW" sz="2400" b="0" dirty="0">
                <a:solidFill>
                  <a:srgbClr val="008000"/>
                </a:solidFill>
                <a:ea typeface="標楷體" panose="03000509000000000000" pitchFamily="65" charset="-120"/>
              </a:rPr>
              <a:t>original name</a:t>
            </a:r>
          </a:p>
        </p:txBody>
      </p:sp>
      <p:sp>
        <p:nvSpPr>
          <p:cNvPr id="283660" name="Line 12"/>
          <p:cNvSpPr>
            <a:spLocks noChangeShapeType="1"/>
          </p:cNvSpPr>
          <p:nvPr/>
        </p:nvSpPr>
        <p:spPr bwMode="auto">
          <a:xfrm flipV="1">
            <a:off x="5270788" y="2780705"/>
            <a:ext cx="1296988" cy="28733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3661" name="Line 13"/>
          <p:cNvSpPr>
            <a:spLocks noChangeShapeType="1"/>
          </p:cNvSpPr>
          <p:nvPr/>
        </p:nvSpPr>
        <p:spPr bwMode="auto">
          <a:xfrm>
            <a:off x="5956301" y="3361518"/>
            <a:ext cx="919956" cy="0"/>
          </a:xfrm>
          <a:prstGeom prst="line">
            <a:avLst/>
          </a:prstGeom>
          <a:noFill/>
          <a:ln w="50800" cmpd="dbl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3662" name="Text Box 14"/>
          <p:cNvSpPr txBox="1">
            <a:spLocks noChangeArrowheads="1"/>
          </p:cNvSpPr>
          <p:nvPr/>
        </p:nvSpPr>
        <p:spPr bwMode="auto">
          <a:xfrm>
            <a:off x="5963444" y="3505534"/>
            <a:ext cx="1481137" cy="4381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>
            <a:spAutoFit/>
          </a:bodyPr>
          <a:lstStyle/>
          <a:p>
            <a:r>
              <a:rPr lang="en-US" altLang="zh-TW" sz="2400" b="0" dirty="0">
                <a:solidFill>
                  <a:srgbClr val="993366"/>
                </a:solidFill>
                <a:ea typeface="標楷體" panose="03000509000000000000" pitchFamily="65" charset="-120"/>
              </a:rPr>
              <a:t>new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3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3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3" grpId="0" animBg="1"/>
      <p:bldP spid="283656" grpId="0" animBg="1"/>
      <p:bldP spid="283659" grpId="0" animBg="1"/>
      <p:bldP spid="2836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24395-936D-4BC0-81D6-2A2AE5CCEBF9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Examples of </a:t>
            </a:r>
            <a:r>
              <a:rPr lang="en-US" altLang="zh-TW" b="1" dirty="0">
                <a:latin typeface="Courier New" panose="02070309020205020404" pitchFamily="49" charset="0"/>
              </a:rPr>
              <a:t>typedef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AgeType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PersonData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Ptype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id[13], nickname[100];</a:t>
            </a:r>
          </a:p>
          <a:p>
            <a:pPr lvl="1"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loginTimes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status;</a:t>
            </a:r>
          </a:p>
          <a:p>
            <a:pPr lvl="1"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BBSidData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Courier New" panose="02070309020205020404" pitchFamily="49" charset="0"/>
              </a:rPr>
              <a:t>typedef</a:t>
            </a:r>
            <a:r>
              <a:rPr lang="en-US" altLang="zh-TW" dirty="0"/>
              <a:t> (16.2)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If you do not want to type </a:t>
            </a:r>
            <a:r>
              <a:rPr lang="en-US" altLang="zh-TW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2800" dirty="0"/>
              <a:t> every time you want to use it in C, try using </a:t>
            </a:r>
            <a:r>
              <a:rPr lang="en-US" altLang="zh-TW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TW" sz="2800" dirty="0"/>
              <a:t> to get rid of it.</a:t>
            </a:r>
            <a:br>
              <a:rPr lang="en-US" altLang="zh-TW" sz="2800" dirty="0"/>
            </a:b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s_BBSuserData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id[13], nickname[100];</a:t>
            </a:r>
          </a:p>
          <a:p>
            <a:pPr lvl="1"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loginTimes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status;</a:t>
            </a:r>
          </a:p>
          <a:p>
            <a:pPr lvl="1"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>
              <a:buFontTx/>
              <a:buNone/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s_BBSuserData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BBSuserData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BBSuserData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user[100];</a:t>
            </a:r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7056-E806-4EEC-80B4-A12707F65980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552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B6CC32-3BD4-4D62-8684-BA8A84E3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Declaring Structure Variables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5E6B06-C7F9-4AD9-BBC0-5FDD8926B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name[20];</a:t>
            </a:r>
            <a:b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  <a:b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sex;</a:t>
            </a:r>
            <a:b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PersonData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PersonData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player1, player2;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FB040-B5EB-40ED-9B3B-9805FE87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8</a:t>
            </a:fld>
            <a:endParaRPr lang="en-US" altLang="zh-TW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E8AD71E-228A-463B-A24B-5273A8B9D0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986274"/>
              </p:ext>
            </p:extLst>
          </p:nvPr>
        </p:nvGraphicFramePr>
        <p:xfrm>
          <a:off x="1259458" y="4559969"/>
          <a:ext cx="30099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8" name="工作表" r:id="rId3" imgW="2991018" imgH="952513" progId="Excel.Sheet.8">
                  <p:embed/>
                </p:oleObj>
              </mc:Choice>
              <mc:Fallback>
                <p:oleObj name="工作表" r:id="rId3" imgW="2991018" imgH="952513" progId="Excel.Sheet.8">
                  <p:embed/>
                  <p:pic>
                    <p:nvPicPr>
                      <p:cNvPr id="390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458" y="4559969"/>
                        <a:ext cx="30099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id="{1C9022D2-66B0-4CB8-87BB-75BEC32A2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233" y="4169444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player1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50C9F79-A1EC-47D3-9D02-DE83A184D3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01958"/>
              </p:ext>
            </p:extLst>
          </p:nvPr>
        </p:nvGraphicFramePr>
        <p:xfrm>
          <a:off x="4644008" y="4559969"/>
          <a:ext cx="30099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9" name="工作表" r:id="rId5" imgW="2991018" imgH="952513" progId="Excel.Sheet.8">
                  <p:embed/>
                </p:oleObj>
              </mc:Choice>
              <mc:Fallback>
                <p:oleObj name="工作表" r:id="rId5" imgW="2991018" imgH="952513" progId="Excel.Sheet.8">
                  <p:embed/>
                  <p:pic>
                    <p:nvPicPr>
                      <p:cNvPr id="3901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4559969"/>
                        <a:ext cx="30099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>
            <a:extLst>
              <a:ext uri="{FF2B5EF4-FFF2-40B4-BE49-F238E27FC236}">
                <a16:creationId xmlns:a16="http://schemas.microsoft.com/office/drawing/2014/main" id="{0F2BC7C1-7BF9-4927-8C5F-1977CFC08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783" y="4169444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player2</a:t>
            </a:r>
          </a:p>
        </p:txBody>
      </p:sp>
    </p:spTree>
    <p:extLst>
      <p:ext uri="{BB962C8B-B14F-4D97-AF65-F5344CB8AC3E}">
        <p14:creationId xmlns:p14="http://schemas.microsoft.com/office/powerpoint/2010/main" val="141340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BE90F-8B7F-4CF9-A4E8-BBD331C1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Declaring Structure Variables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8B28B4-5037-41D6-AB45-A084BDF9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name[20];</a:t>
            </a:r>
            <a:b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  <a:b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sex;</a:t>
            </a:r>
            <a:b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PersonData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PersonData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player1 = {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莊孝維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, 19, 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'M‘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player2 = {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林志零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, 20, 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290349-08C5-48E8-836E-F2F70869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9</a:t>
            </a:fld>
            <a:endParaRPr lang="en-US" altLang="zh-TW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E0BDD1F-339B-4054-9AF0-238793E1F9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524739"/>
              </p:ext>
            </p:extLst>
          </p:nvPr>
        </p:nvGraphicFramePr>
        <p:xfrm>
          <a:off x="1417910" y="4755629"/>
          <a:ext cx="30099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0" name="工作表" r:id="rId3" imgW="2991018" imgH="952513" progId="Excel.Sheet.8">
                  <p:embed/>
                </p:oleObj>
              </mc:Choice>
              <mc:Fallback>
                <p:oleObj name="工作表" r:id="rId3" imgW="2991018" imgH="952513" progId="Excel.Sheet.8">
                  <p:embed/>
                  <p:pic>
                    <p:nvPicPr>
                      <p:cNvPr id="389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910" y="4755629"/>
                        <a:ext cx="30099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id="{ADE84406-6FD8-467D-AFB3-04F4F88F1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685" y="4365104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player1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FC9B9C6-5A20-4E1B-8D89-E5CC7A1B2E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879088"/>
              </p:ext>
            </p:extLst>
          </p:nvPr>
        </p:nvGraphicFramePr>
        <p:xfrm>
          <a:off x="4802460" y="4755629"/>
          <a:ext cx="30099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1" name="工作表" r:id="rId5" imgW="2991018" imgH="952513" progId="Excel.Sheet.8">
                  <p:embed/>
                </p:oleObj>
              </mc:Choice>
              <mc:Fallback>
                <p:oleObj name="工作表" r:id="rId5" imgW="2991018" imgH="952513" progId="Excel.Sheet.8">
                  <p:embed/>
                  <p:pic>
                    <p:nvPicPr>
                      <p:cNvPr id="3891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460" y="4755629"/>
                        <a:ext cx="30099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>
            <a:extLst>
              <a:ext uri="{FF2B5EF4-FFF2-40B4-BE49-F238E27FC236}">
                <a16:creationId xmlns:a16="http://schemas.microsoft.com/office/drawing/2014/main" id="{2F4D3F1C-4DBE-466B-9819-87D73DA2C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0235" y="4365104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player2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CC785DD0-59C8-4B42-AF40-DA93CCCB0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473" y="5115992"/>
            <a:ext cx="5177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age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0C2E5497-3BAF-4578-B4A2-4D9BE02AF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773" y="5115992"/>
            <a:ext cx="4857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sex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622E9C7B-396C-465C-B052-9C742D33B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473" y="4682604"/>
            <a:ext cx="7168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name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024A444D-5572-4903-9758-B3BDA8188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1023" y="5115992"/>
            <a:ext cx="5177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age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B3D9F9CD-1F2B-40B0-B6A7-C5881BE2D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323" y="5115992"/>
            <a:ext cx="4857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sex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167236C0-3A04-43B7-895F-0B7AEAB2B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1023" y="4682604"/>
            <a:ext cx="7168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name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02EE02C6-716A-4BEB-9AB2-9D23110D86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4800" y="1959534"/>
            <a:ext cx="576263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E356A8BB-716B-4E8B-9505-6F64C3E7C6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4800" y="2348880"/>
            <a:ext cx="576263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43D74810-16C9-492B-9136-6598FB193F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4800" y="2708920"/>
            <a:ext cx="576263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BEBF4640-7ADB-496C-A6DE-4821578C0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751" y="2101230"/>
            <a:ext cx="2189574" cy="461665"/>
          </a:xfrm>
          <a:prstGeom prst="rect">
            <a:avLst/>
          </a:prstGeom>
          <a:solidFill>
            <a:srgbClr val="CCFFCC"/>
          </a:solidFill>
          <a:ln w="38100" cmpd="dbl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b="0">
                <a:solidFill>
                  <a:srgbClr val="008000"/>
                </a:solidFill>
              </a:rPr>
              <a:t>members; fields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A413C3B0-5750-42AE-8142-37A29AD36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8035" y="5859363"/>
            <a:ext cx="1116395" cy="461665"/>
          </a:xfrm>
          <a:prstGeom prst="rect">
            <a:avLst/>
          </a:prstGeom>
          <a:solidFill>
            <a:srgbClr val="CCFFCC"/>
          </a:solidFill>
          <a:ln w="38100" cmpd="dbl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b="0">
                <a:solidFill>
                  <a:srgbClr val="008000"/>
                </a:solidFill>
              </a:rPr>
              <a:t>records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DA84E607-5D24-483A-A945-AE4C7D5296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92103" y="5827191"/>
            <a:ext cx="534664" cy="246063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6081EE4C-EFAF-42BB-BCE1-893241BDF5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2449" y="5770887"/>
            <a:ext cx="534664" cy="332529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40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4931</TotalTime>
  <Words>1981</Words>
  <Application>Microsoft Office PowerPoint</Application>
  <PresentationFormat>如螢幕大小 (4:3)</PresentationFormat>
  <Paragraphs>420</Paragraphs>
  <Slides>36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36</vt:i4>
      </vt:variant>
    </vt:vector>
  </HeadingPairs>
  <TitlesOfParts>
    <vt:vector size="53" baseType="lpstr">
      <vt:lpstr>新細明體</vt:lpstr>
      <vt:lpstr>標楷體</vt:lpstr>
      <vt:lpstr>Arial</vt:lpstr>
      <vt:lpstr>Calibri</vt:lpstr>
      <vt:lpstr>Calibri Light</vt:lpstr>
      <vt:lpstr>Comic Sans MS</vt:lpstr>
      <vt:lpstr>Constantia</vt:lpstr>
      <vt:lpstr>Courier New</vt:lpstr>
      <vt:lpstr>Garamond</vt:lpstr>
      <vt:lpstr>Lucida Console</vt:lpstr>
      <vt:lpstr>Symbol</vt:lpstr>
      <vt:lpstr>Times New Roman</vt:lpstr>
      <vt:lpstr>Wingdings</vt:lpstr>
      <vt:lpstr>Wingdings 3</vt:lpstr>
      <vt:lpstr>回顧</vt:lpstr>
      <vt:lpstr>工作表</vt:lpstr>
      <vt:lpstr>Microsoft Excel 97-2003 工作表</vt:lpstr>
      <vt:lpstr>Structures, Unions, and Enumerations</vt:lpstr>
      <vt:lpstr>Data Structure (資料結構)</vt:lpstr>
      <vt:lpstr>Structure Types (16.2)</vt:lpstr>
      <vt:lpstr>Structure Variables (16.1)</vt:lpstr>
      <vt:lpstr>typedef (16.2) </vt:lpstr>
      <vt:lpstr>Examples of typedef</vt:lpstr>
      <vt:lpstr>typedef (16.2) </vt:lpstr>
      <vt:lpstr>Declaring Structure Variables</vt:lpstr>
      <vt:lpstr>Declaring Structure Variables</vt:lpstr>
      <vt:lpstr>Declaring Structure Array (16.3)</vt:lpstr>
      <vt:lpstr>Initializing When Defining (16.3)</vt:lpstr>
      <vt:lpstr>Declaring Structure Variables</vt:lpstr>
      <vt:lpstr>Declaring Structure Variables</vt:lpstr>
      <vt:lpstr>Accessing Members of Structure</vt:lpstr>
      <vt:lpstr>Accessing Members of Structure</vt:lpstr>
      <vt:lpstr>Structure Assignment</vt:lpstr>
      <vt:lpstr>Pointer to Structure</vt:lpstr>
      <vt:lpstr>Accessing Members of Structure</vt:lpstr>
      <vt:lpstr>Accessing Members of Structure</vt:lpstr>
      <vt:lpstr>Accessing Members of Structure</vt:lpstr>
      <vt:lpstr>Pointer to Structure</vt:lpstr>
      <vt:lpstr>Structures as Arguments</vt:lpstr>
      <vt:lpstr>Structure as Return Values</vt:lpstr>
      <vt:lpstr>Practice</vt:lpstr>
      <vt:lpstr>Structure Comparison</vt:lpstr>
      <vt:lpstr>Structure Comparison</vt:lpstr>
      <vt:lpstr>Practice</vt:lpstr>
      <vt:lpstr>Nested Structures (16.3) </vt:lpstr>
      <vt:lpstr>PowerPoint 簡報</vt:lpstr>
      <vt:lpstr>PowerPoint 簡報</vt:lpstr>
      <vt:lpstr>PowerPoint 簡報</vt:lpstr>
      <vt:lpstr>PowerPoint 簡報</vt:lpstr>
      <vt:lpstr>Practice</vt:lpstr>
      <vt:lpstr>Practice</vt:lpstr>
      <vt:lpstr>Incomplete Type</vt:lpstr>
      <vt:lpstr>Incomplete Type</vt:lpstr>
    </vt:vector>
  </TitlesOfParts>
  <Company>NLP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</dc:title>
  <dc:creator>cjlin</dc:creator>
  <cp:lastModifiedBy>user</cp:lastModifiedBy>
  <cp:revision>387</cp:revision>
  <dcterms:created xsi:type="dcterms:W3CDTF">2004-09-26T13:49:34Z</dcterms:created>
  <dcterms:modified xsi:type="dcterms:W3CDTF">2023-11-28T19:30:08Z</dcterms:modified>
</cp:coreProperties>
</file>