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18"/>
  </p:notesMasterIdLst>
  <p:sldIdLst>
    <p:sldId id="386" r:id="rId2"/>
    <p:sldId id="442" r:id="rId3"/>
    <p:sldId id="443" r:id="rId4"/>
    <p:sldId id="424" r:id="rId5"/>
    <p:sldId id="444" r:id="rId6"/>
    <p:sldId id="445" r:id="rId7"/>
    <p:sldId id="446" r:id="rId8"/>
    <p:sldId id="447" r:id="rId9"/>
    <p:sldId id="448" r:id="rId10"/>
    <p:sldId id="430" r:id="rId11"/>
    <p:sldId id="431" r:id="rId12"/>
    <p:sldId id="449" r:id="rId13"/>
    <p:sldId id="450" r:id="rId14"/>
    <p:sldId id="451" r:id="rId15"/>
    <p:sldId id="440" r:id="rId16"/>
    <p:sldId id="452" r:id="rId1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6600"/>
    <a:srgbClr val="990000"/>
    <a:srgbClr val="CCFF99"/>
    <a:srgbClr val="663300"/>
    <a:srgbClr val="FF9900"/>
    <a:srgbClr val="4D4D4D"/>
    <a:srgbClr val="CC0066"/>
    <a:srgbClr val="66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>
      <p:cViewPr varScale="1">
        <p:scale>
          <a:sx n="112" d="100"/>
          <a:sy n="112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Loops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Chap </a:t>
            </a:r>
            <a:r>
              <a:rPr lang="en-US" altLang="zh-TW" dirty="0" smtClean="0"/>
              <a:t>6, Part </a:t>
            </a:r>
            <a:r>
              <a:rPr lang="en-US" altLang="zh-TW" dirty="0" smtClean="0"/>
              <a:t>II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58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DF9-9448-42D2-868C-53497A039C8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Empty Condition Part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Becomes infinite loop (not recommended)</a:t>
            </a:r>
          </a:p>
          <a:p>
            <a:r>
              <a:rPr lang="en-US" altLang="zh-TW" dirty="0"/>
              <a:t>You have to write statements in the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-body which can exit the loop.</a:t>
            </a:r>
          </a:p>
          <a:p>
            <a:pPr lvl="1"/>
            <a:r>
              <a:rPr kumimoji="0" lang="en-US" altLang="zh-TW" dirty="0"/>
              <a:t>by </a:t>
            </a:r>
            <a:r>
              <a:rPr kumimoji="0"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break</a:t>
            </a:r>
            <a:r>
              <a:rPr kumimoji="0" lang="en-US" altLang="zh-TW" dirty="0"/>
              <a:t> statement, introduced later</a:t>
            </a:r>
          </a:p>
          <a:p>
            <a:r>
              <a:rPr kumimoji="0" lang="en-US" altLang="zh-TW" dirty="0"/>
              <a:t>It is better to implement infinite loop with </a:t>
            </a:r>
            <a:r>
              <a:rPr kumimoji="0"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kumimoji="0" lang="en-US" altLang="zh-TW" dirty="0"/>
              <a:t>.</a:t>
            </a:r>
            <a:endParaRPr kumimoji="0" lang="en-US" altLang="zh-TW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8E-B76C-485B-BA86-22D9F43D643A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Infinite Loop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Here are two general infinite loops:</a:t>
            </a:r>
          </a:p>
          <a:p>
            <a:pPr>
              <a:buFontTx/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	while</a:t>
            </a:r>
            <a:r>
              <a:rPr kumimoji="0" lang="en-US" altLang="zh-TW" sz="2400" dirty="0">
                <a:latin typeface="Lucida Console" panose="020B0609040504020204" pitchFamily="49" charset="0"/>
              </a:rPr>
              <a:t> (1) {</a:t>
            </a:r>
          </a:p>
          <a:p>
            <a:pPr>
              <a:buFontTx/>
              <a:buNone/>
            </a:pPr>
            <a:r>
              <a:rPr kumimoji="0" lang="en-US" altLang="zh-TW" sz="2400" dirty="0">
                <a:latin typeface="Lucida Console" panose="020B0609040504020204" pitchFamily="49" charset="0"/>
              </a:rPr>
              <a:t>   …………</a:t>
            </a:r>
          </a:p>
          <a:p>
            <a:pPr>
              <a:buFontTx/>
              <a:buNone/>
            </a:pPr>
            <a:r>
              <a:rPr kumimoji="0" lang="en-US" altLang="zh-TW" sz="2400" dirty="0">
                <a:latin typeface="Lucida Console" panose="020B0609040504020204" pitchFamily="49" charset="0"/>
              </a:rPr>
              <a:t>	}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</a:pPr>
            <a:r>
              <a:rPr kumimoji="0"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	while</a:t>
            </a:r>
            <a:r>
              <a:rPr kumimoji="0" lang="en-US" altLang="zh-TW" sz="2400" dirty="0">
                <a:latin typeface="Lucida Console" panose="020B0609040504020204" pitchFamily="49" charset="0"/>
              </a:rPr>
              <a:t> (</a:t>
            </a:r>
            <a:r>
              <a:rPr kumimoji="0"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true</a:t>
            </a:r>
            <a:r>
              <a:rPr kumimoji="0" lang="en-US" altLang="zh-TW" sz="2400" dirty="0">
                <a:latin typeface="Lucida Console" panose="020B0609040504020204" pitchFamily="49" charset="0"/>
              </a:rPr>
              <a:t>) {</a:t>
            </a:r>
          </a:p>
          <a:p>
            <a:pPr>
              <a:buFontTx/>
              <a:buNone/>
            </a:pPr>
            <a:r>
              <a:rPr kumimoji="0" lang="en-US" altLang="zh-TW" sz="2400" dirty="0">
                <a:latin typeface="Lucida Console" panose="020B0609040504020204" pitchFamily="49" charset="0"/>
              </a:rPr>
              <a:t>   …………</a:t>
            </a:r>
          </a:p>
          <a:p>
            <a:pPr>
              <a:buFontTx/>
              <a:buNone/>
            </a:pPr>
            <a:r>
              <a:rPr kumimoji="0" lang="en-US" altLang="zh-TW" sz="2400" dirty="0">
                <a:latin typeface="Lucida Console" panose="020B0609040504020204" pitchFamily="49" charset="0"/>
              </a:rPr>
              <a:t>	}</a:t>
            </a:r>
            <a:r>
              <a:rPr lang="en-US" altLang="zh-TW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Empty Update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Updating inside 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-body</a:t>
            </a:r>
          </a:p>
          <a:p>
            <a:r>
              <a:rPr lang="zh-TW" altLang="en-US" dirty="0"/>
              <a:t>例：加總一串數字 </a:t>
            </a:r>
            <a:r>
              <a:rPr lang="en-US" altLang="zh-TW" dirty="0"/>
              <a:t>(revised version)</a:t>
            </a: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n, sum = 0;</a:t>
            </a:r>
          </a:p>
          <a:p>
            <a:pPr>
              <a:buFontTx/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000" dirty="0">
                <a:solidFill>
                  <a:srgbClr val="800000"/>
                </a:solidFill>
                <a:latin typeface="Lucida Console" panose="020B0609040504020204" pitchFamily="49" charset="0"/>
              </a:rPr>
              <a:t>Enter integers (-1 to terminate): 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(n = 0 ; n != -1; ) {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sum += n;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&amp;n);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"The sum is: %d\n"</a:t>
            </a:r>
            <a:r>
              <a:rPr lang="en-US" altLang="zh-TW" dirty="0">
                <a:latin typeface="Lucida Console" panose="020B0609040504020204" pitchFamily="49" charset="0"/>
              </a:rPr>
              <a:t>, sum);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3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43472" y="3137483"/>
            <a:ext cx="4896544" cy="7235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43472" y="4221088"/>
            <a:ext cx="4896544" cy="108012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Null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Accidentally putting a semicolon after the parentheses in an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for</a:t>
            </a:r>
            <a:r>
              <a:rPr lang="en-US" altLang="zh-TW" dirty="0">
                <a:ea typeface="新細明體" panose="02020500000000000000" pitchFamily="18" charset="-120"/>
              </a:rPr>
              <a:t> statement creates a null statement.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Example 1: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 (d == 0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);</a:t>
            </a:r>
            <a:endParaRPr lang="en-US" altLang="zh-TW" sz="2000" dirty="0">
              <a:solidFill>
                <a:srgbClr val="0066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  </a:t>
            </a:r>
            <a:r>
              <a:rPr lang="en-US" altLang="zh-TW" sz="2000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"OK now d is zero\n</a:t>
            </a:r>
            <a:r>
              <a:rPr lang="en-US" altLang="zh-TW" sz="2000" dirty="0" smtClean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0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rgbClr val="0066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/***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real meaning </a:t>
            </a:r>
            <a:r>
              <a:rPr lang="en-US" altLang="zh-TW" sz="2000" dirty="0">
                <a:solidFill>
                  <a:srgbClr val="0066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***/</a:t>
            </a:r>
            <a:endParaRPr lang="en-US" altLang="zh-TW" sz="2000" dirty="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 (d == 0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  ;</a:t>
            </a:r>
            <a:endParaRPr lang="en-US" altLang="zh-TW" sz="2000" dirty="0">
              <a:solidFill>
                <a:srgbClr val="0066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"OK now d is zero\n"</a:t>
            </a:r>
            <a:r>
              <a:rPr lang="en-US" altLang="zh-TW" sz="2000" dirty="0">
                <a:latin typeface="Lucida Console" panose="020B0609040504020204" pitchFamily="49" charset="0"/>
                <a:ea typeface="新細明體" panose="02020500000000000000" pitchFamily="18" charset="-120"/>
              </a:rPr>
              <a:t>);</a:t>
            </a:r>
          </a:p>
          <a:p>
            <a:pPr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dirty="0">
                <a:ea typeface="新細明體" panose="02020500000000000000" pitchFamily="18" charset="-120"/>
              </a:rPr>
              <a:t> is performed no matter what value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 is .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4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71464" y="3212976"/>
            <a:ext cx="4204499" cy="1800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95959" y="3208887"/>
            <a:ext cx="5872649" cy="1800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Null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Accidentally putting a semicolon after the parentheses in an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for</a:t>
            </a:r>
            <a:r>
              <a:rPr lang="en-US" altLang="zh-TW" dirty="0">
                <a:ea typeface="新細明體" panose="02020500000000000000" pitchFamily="18" charset="-120"/>
              </a:rPr>
              <a:t> statement creates a null statement.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Example 2: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10;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while</a:t>
            </a: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 &gt; 0</a:t>
            </a:r>
            <a:r>
              <a:rPr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);</a:t>
            </a:r>
            <a:endParaRPr lang="en-US" altLang="zh-TW" sz="2400" dirty="0">
              <a:solidFill>
                <a:srgbClr val="0066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  </a:t>
            </a:r>
            <a:r>
              <a:rPr lang="en-US" altLang="zh-TW" sz="2400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 smtClean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"%d\n</a:t>
            </a:r>
            <a:r>
              <a:rPr lang="en-US" altLang="zh-TW" sz="2400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, --</a:t>
            </a:r>
            <a:r>
              <a:rPr lang="en-US" altLang="zh-TW" sz="2400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dirty="0">
                <a:ea typeface="新細明體" panose="02020500000000000000" pitchFamily="18" charset="-120"/>
              </a:rPr>
              <a:t>The extra semicolon creates an infinite loop. 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475963" y="2780928"/>
            <a:ext cx="6697350" cy="31683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kumimoji="0" lang="en-US" altLang="zh-TW" sz="2600" dirty="0" smtClean="0">
                <a:solidFill>
                  <a:srgbClr val="0066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/*** real meaning </a:t>
            </a:r>
            <a:r>
              <a:rPr kumimoji="0" lang="en-US" altLang="zh-TW" sz="2600" dirty="0">
                <a:solidFill>
                  <a:srgbClr val="0066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***/</a:t>
            </a:r>
            <a:endParaRPr kumimoji="0" lang="en-US" altLang="zh-TW" dirty="0" smtClean="0">
              <a:ea typeface="新細明體" panose="02020500000000000000" pitchFamily="18" charset="-120"/>
            </a:endParaRPr>
          </a:p>
          <a:p>
            <a:pPr fontAlgn="auto">
              <a:lnSpc>
                <a:spcPct val="80000"/>
              </a:lnSpc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kumimoji="0" lang="en-US" altLang="zh-TW" sz="2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while</a:t>
            </a: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(</a:t>
            </a:r>
            <a:r>
              <a:rPr kumimoji="0" lang="en-US" altLang="zh-TW" sz="2400" dirty="0" err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&gt; 0)</a:t>
            </a:r>
          </a:p>
          <a:p>
            <a:pPr fontAlgn="auto">
              <a:lnSpc>
                <a:spcPct val="80000"/>
              </a:lnSpc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kumimoji="0" lang="en-US" altLang="zh-TW" sz="2400" dirty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  ;</a:t>
            </a:r>
          </a:p>
          <a:p>
            <a:pPr fontAlgn="auto">
              <a:lnSpc>
                <a:spcPct val="80000"/>
              </a:lnSpc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{</a:t>
            </a:r>
          </a:p>
          <a:p>
            <a:pPr fontAlgn="auto">
              <a:lnSpc>
                <a:spcPct val="80000"/>
              </a:lnSpc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  </a:t>
            </a:r>
            <a:r>
              <a:rPr kumimoji="0" lang="en-US" altLang="zh-TW" sz="2400" dirty="0" err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printf</a:t>
            </a: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kumimoji="0" lang="en-US" altLang="zh-TW" sz="2400" dirty="0" smtClean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"T minus %d \n"</a:t>
            </a: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, --</a:t>
            </a:r>
            <a:r>
              <a:rPr kumimoji="0" lang="en-US" altLang="zh-TW" sz="2400" dirty="0" err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);</a:t>
            </a:r>
          </a:p>
          <a:p>
            <a:pPr fontAlgn="auto">
              <a:lnSpc>
                <a:spcPct val="80000"/>
              </a:lnSpc>
              <a:spcBef>
                <a:spcPts val="300"/>
              </a:spcBef>
              <a:buFont typeface="Calibri" panose="020F0502020204030204" pitchFamily="34" charset="0"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}</a:t>
            </a:r>
          </a:p>
          <a:p>
            <a:pPr fontAlgn="auto"/>
            <a:endParaRPr kumimoji="0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4C80-2E7F-434D-A146-383B8AC7A4F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(Using while)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Find the greatest common divider of two numbers.</a:t>
            </a:r>
          </a:p>
          <a:p>
            <a:r>
              <a:rPr lang="en-US" altLang="zh-TW"/>
              <a:t>Print the first </a:t>
            </a:r>
            <a:r>
              <a:rPr lang="en-US" altLang="zh-TW" i="1"/>
              <a:t>n</a:t>
            </a:r>
            <a:r>
              <a:rPr lang="en-US" altLang="zh-TW"/>
              <a:t> Fibonacci numbers.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1, 1, 2, 3, 5, 8, 13,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Every number is the sum of its previous two numbers.</a:t>
            </a:r>
          </a:p>
        </p:txBody>
      </p:sp>
    </p:spTree>
    <p:extLst>
      <p:ext uri="{BB962C8B-B14F-4D97-AF65-F5344CB8AC3E}">
        <p14:creationId xmlns:p14="http://schemas.microsoft.com/office/powerpoint/2010/main" val="760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Guess a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Here we have a number between 1 to 100.</a:t>
            </a:r>
          </a:p>
          <a:p>
            <a:r>
              <a:rPr lang="en-US" altLang="zh-TW" dirty="0"/>
              <a:t>Ask the user to guess the number.  Range will be given as a hint.</a:t>
            </a:r>
          </a:p>
          <a:p>
            <a:pPr lvl="1"/>
            <a:r>
              <a:rPr lang="en-US" altLang="zh-TW" dirty="0"/>
              <a:t>Example: (Answer is 76)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zh-TW" altLang="en-US" dirty="0"/>
              <a:t>請猜一個數：</a:t>
            </a:r>
            <a:r>
              <a:rPr lang="en-US" altLang="zh-TW" dirty="0">
                <a:solidFill>
                  <a:srgbClr val="0000FF"/>
                </a:solidFill>
              </a:rPr>
              <a:t>20</a:t>
            </a:r>
          </a:p>
          <a:p>
            <a:pPr lvl="1">
              <a:buNone/>
            </a:pPr>
            <a:r>
              <a:rPr lang="en-US" altLang="zh-TW" dirty="0"/>
              <a:t>	20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zh-TW" altLang="en-US" dirty="0"/>
              <a:t>	請猜一個數：</a:t>
            </a:r>
            <a:r>
              <a:rPr lang="en-US" altLang="zh-TW" dirty="0">
                <a:solidFill>
                  <a:srgbClr val="0000FF"/>
                </a:solidFill>
              </a:rPr>
              <a:t>80</a:t>
            </a:r>
          </a:p>
          <a:p>
            <a:pPr lvl="1">
              <a:buNone/>
            </a:pPr>
            <a:r>
              <a:rPr lang="en-US" altLang="zh-TW" dirty="0"/>
              <a:t>	20 </a:t>
            </a:r>
            <a:r>
              <a:rPr lang="zh-TW" altLang="en-US" dirty="0"/>
              <a:t>到 </a:t>
            </a:r>
            <a:r>
              <a:rPr lang="en-US" altLang="zh-TW" dirty="0"/>
              <a:t>80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zh-TW" altLang="en-US" dirty="0"/>
              <a:t>	請猜一個數：</a:t>
            </a:r>
            <a:r>
              <a:rPr lang="en-US" altLang="zh-TW" dirty="0">
                <a:solidFill>
                  <a:srgbClr val="0000FF"/>
                </a:solidFill>
              </a:rPr>
              <a:t>50</a:t>
            </a:r>
          </a:p>
          <a:p>
            <a:pPr lvl="1">
              <a:buNone/>
            </a:pPr>
            <a:r>
              <a:rPr lang="en-US" altLang="zh-TW" dirty="0"/>
              <a:t>	50 </a:t>
            </a:r>
            <a:r>
              <a:rPr lang="zh-TW" altLang="en-US" dirty="0"/>
              <a:t>到 </a:t>
            </a:r>
            <a:r>
              <a:rPr lang="en-US" altLang="zh-TW" dirty="0"/>
              <a:t>80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zh-TW" altLang="en-US" dirty="0"/>
              <a:t>	請猜一個數：</a:t>
            </a:r>
            <a:r>
              <a:rPr lang="en-US" altLang="zh-TW" dirty="0">
                <a:solidFill>
                  <a:srgbClr val="0000FF"/>
                </a:solidFill>
              </a:rPr>
              <a:t>76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zh-TW" altLang="en-US" dirty="0"/>
              <a:t>答對了！猜了 </a:t>
            </a:r>
            <a:r>
              <a:rPr lang="en-US" altLang="zh-TW" dirty="0"/>
              <a:t>4 </a:t>
            </a:r>
            <a:r>
              <a:rPr lang="zh-TW" altLang="en-US" dirty="0"/>
              <a:t>次。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2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Lucida Console" panose="020B0609040504020204" pitchFamily="49" charset="0"/>
              </a:rPr>
              <a:t>do…while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Syntax:</a:t>
            </a:r>
          </a:p>
          <a:p>
            <a:pPr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sz="2000" u="sng" dirty="0"/>
              <a:t>Ex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=10;</a:t>
            </a:r>
            <a:endParaRPr lang="en-US" altLang="zh-TW" sz="24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do</a:t>
            </a:r>
            <a:r>
              <a:rPr lang="en-US" altLang="zh-TW" dirty="0">
                <a:latin typeface="Lucida Console" panose="020B0609040504020204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"T minus %d and counting\n"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--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&gt; 0);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zh-TW" dirty="0">
                <a:solidFill>
                  <a:srgbClr val="009900"/>
                </a:solidFill>
              </a:rPr>
              <a:t>loop until </a:t>
            </a:r>
            <a:r>
              <a:rPr lang="en-US" altLang="zh-TW" dirty="0" smtClean="0">
                <a:solidFill>
                  <a:srgbClr val="009900"/>
                </a:solidFill>
              </a:rPr>
              <a:t>sentinel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67608" y="1893296"/>
            <a:ext cx="3390672" cy="1569660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statements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} while (</a:t>
            </a:r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condition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832304" y="3506071"/>
            <a:ext cx="1798638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046618" y="2639296"/>
            <a:ext cx="1368425" cy="5032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624467" y="4730034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9" name="AutoShape 8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9732417" y="4153772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6" idx="3"/>
            <a:endCxn id="7" idx="0"/>
          </p:cNvCxnSpPr>
          <p:nvPr/>
        </p:nvCxnSpPr>
        <p:spPr bwMode="auto">
          <a:xfrm flipH="1" flipV="1">
            <a:off x="9730830" y="2639297"/>
            <a:ext cx="900113" cy="1190625"/>
          </a:xfrm>
          <a:prstGeom prst="bentConnector4">
            <a:avLst>
              <a:gd name="adj1" fmla="val -95769"/>
              <a:gd name="adj2" fmla="val 128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0705554" y="3506072"/>
            <a:ext cx="647700" cy="28892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9121229" y="4225210"/>
            <a:ext cx="647700" cy="28892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9624467" y="1920159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4" name="AutoShape 13"/>
          <p:cNvCxnSpPr>
            <a:cxnSpLocks noChangeShapeType="1"/>
            <a:stCxn id="13" idx="4"/>
            <a:endCxn id="7" idx="0"/>
          </p:cNvCxnSpPr>
          <p:nvPr/>
        </p:nvCxnSpPr>
        <p:spPr bwMode="auto">
          <a:xfrm flipH="1">
            <a:off x="9730829" y="2136060"/>
            <a:ext cx="1588" cy="503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7" idx="2"/>
            <a:endCxn id="6" idx="0"/>
          </p:cNvCxnSpPr>
          <p:nvPr/>
        </p:nvCxnSpPr>
        <p:spPr bwMode="auto">
          <a:xfrm>
            <a:off x="9730829" y="3142535"/>
            <a:ext cx="1588" cy="363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9624467" y="1921746"/>
            <a:ext cx="215900" cy="2159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9479E-6 L 2.77778E-6 0.252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25209 L 0.14739 0.2544 L 0.14739 0.03102 L 0.00117 0.03102 L 2.70833E-6 0.25209 Z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25214 L 2.77778E-6 0.4099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Lucida Console" panose="020B0609040504020204" pitchFamily="49" charset="0"/>
              </a:rPr>
              <a:t>do…while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Syntax:</a:t>
            </a:r>
          </a:p>
          <a:p>
            <a:endParaRPr lang="en-US" altLang="zh-TW" sz="2400" u="sng" dirty="0"/>
          </a:p>
          <a:p>
            <a:endParaRPr lang="en-US" altLang="zh-TW" sz="2400" u="sng" dirty="0"/>
          </a:p>
          <a:p>
            <a:endParaRPr lang="en-US" altLang="zh-TW" sz="2400" u="sng" dirty="0" smtClean="0"/>
          </a:p>
          <a:p>
            <a:endParaRPr lang="en-US" altLang="zh-TW" sz="2400" u="sng" dirty="0"/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…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 loop will do the first iteration with no condition, and repeat until </a:t>
            </a:r>
            <a:r>
              <a:rPr lang="en-US" altLang="zh-TW" i="1" dirty="0">
                <a:ea typeface="新細明體" panose="02020500000000000000" pitchFamily="18" charset="-120"/>
              </a:rPr>
              <a:t>condition</a:t>
            </a:r>
            <a:r>
              <a:rPr lang="en-US" altLang="zh-TW" dirty="0">
                <a:ea typeface="新細明體" panose="02020500000000000000" pitchFamily="18" charset="-120"/>
              </a:rPr>
              <a:t> becomes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false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47528" y="2348880"/>
            <a:ext cx="3390672" cy="1569660"/>
          </a:xfrm>
          <a:prstGeom prst="rect">
            <a:avLst/>
          </a:prstGeom>
          <a:ln w="28575"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statements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} while (</a:t>
            </a:r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condition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1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D85C-CCBD-407F-B9DA-042DA83347D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latin typeface="Lucida Console" panose="020B0609040504020204" pitchFamily="49" charset="0"/>
              </a:rPr>
              <a:t>for</a:t>
            </a:r>
            <a:r>
              <a:rPr lang="en-US" altLang="zh-TW"/>
              <a:t> Statement (</a:t>
            </a:r>
            <a:r>
              <a:rPr lang="en-US" altLang="zh-TW" i="1"/>
              <a:t>Cont</a:t>
            </a:r>
            <a:r>
              <a:rPr lang="en-US" altLang="zh-TW"/>
              <a:t>.)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All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–loops can be re-written into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/>
              <a:t>-loops.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135560" y="2420888"/>
            <a:ext cx="5656262" cy="13731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for (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initial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actions if in condition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999656" y="3937176"/>
            <a:ext cx="4148137" cy="2227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initial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kumimoji="0"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(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actions if in condition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15398" name="AutoShape 6"/>
          <p:cNvSpPr>
            <a:spLocks noChangeArrowheads="1"/>
          </p:cNvSpPr>
          <p:nvPr/>
        </p:nvSpPr>
        <p:spPr bwMode="auto">
          <a:xfrm rot="5400000">
            <a:off x="2232398" y="4197300"/>
            <a:ext cx="649287" cy="576262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6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51584" y="5599693"/>
            <a:ext cx="1223962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07968" y="3140869"/>
            <a:ext cx="1150937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43672" y="4960266"/>
            <a:ext cx="1439863" cy="2873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52330" y="3119928"/>
            <a:ext cx="1439862" cy="2873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63751" y="4652964"/>
            <a:ext cx="1223963" cy="2873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55640" y="3140869"/>
            <a:ext cx="1152525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and 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Sum up 1 to 10.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(+1 +2 +3 +4 +5 +6 +7 +8 +9 +10)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count, sum=0;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(count=1; count&lt;=10; count++){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sum = sum + count;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count, sum=0;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count=1;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</a:rPr>
              <a:t> (count&lt;=10){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sum = sum + count;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count++;</a:t>
            </a:r>
          </a:p>
          <a:p>
            <a:pPr marL="1255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91544" y="2708910"/>
            <a:ext cx="5400600" cy="1396713"/>
          </a:xfrm>
          <a:prstGeom prst="rect">
            <a:avLst/>
          </a:prstGeom>
          <a:noFill/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91544" y="4256088"/>
            <a:ext cx="5400600" cy="1983033"/>
          </a:xfrm>
          <a:prstGeom prst="rect">
            <a:avLst/>
          </a:prstGeom>
          <a:noFill/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-Repetition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Syntax: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en-US" altLang="zh-TW" dirty="0"/>
              <a:t>Initialization and update parts can </a:t>
            </a:r>
            <a:r>
              <a:rPr lang="en-US" altLang="zh-TW" dirty="0" smtClean="0"/>
              <a:t>have</a:t>
            </a:r>
            <a:br>
              <a:rPr lang="en-US" altLang="zh-TW" dirty="0" smtClean="0"/>
            </a:br>
            <a:r>
              <a:rPr lang="en-US" altLang="zh-TW" dirty="0" smtClean="0"/>
              <a:t>more </a:t>
            </a:r>
            <a:r>
              <a:rPr lang="en-US" altLang="zh-TW" dirty="0"/>
              <a:t>than one expressions.</a:t>
            </a:r>
          </a:p>
          <a:p>
            <a:pPr lvl="1"/>
            <a:r>
              <a:rPr lang="en-US" altLang="zh-TW" dirty="0" smtClean="0"/>
              <a:t>Separated by comma </a:t>
            </a:r>
            <a:r>
              <a:rPr lang="en-US" altLang="zh-TW" dirty="0"/>
              <a:t>operator</a:t>
            </a:r>
          </a:p>
          <a:p>
            <a:r>
              <a:rPr lang="en-US" altLang="zh-TW" dirty="0"/>
              <a:t>All of the initialization, condition, and update parts can be empty!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72393" y="2359759"/>
            <a:ext cx="5926622" cy="138499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for (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initial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) {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r>
              <a:rPr lang="en-US" altLang="zh-TW" sz="2800" dirty="0"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actions if in condition</a:t>
            </a:r>
            <a:r>
              <a:rPr lang="en-US" altLang="zh-TW" sz="2800" dirty="0"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  <a:p>
            <a:r>
              <a:rPr lang="en-US" altLang="zh-TW" sz="28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574128" y="2070618"/>
            <a:ext cx="3024187" cy="2449512"/>
            <a:chOff x="3379" y="1979"/>
            <a:chExt cx="2132" cy="1679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79" y="1979"/>
              <a:ext cx="2132" cy="167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469" y="2977"/>
              <a:ext cx="863" cy="40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latin typeface="Arial Narrow" panose="020B0606020202030204" pitchFamily="34" charset="0"/>
                  <a:ea typeface="標楷體" panose="03000509000000000000" pitchFamily="65" charset="-120"/>
                </a:rPr>
                <a:t>condition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4512" y="3023"/>
              <a:ext cx="772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latin typeface="Arial Narrow" panose="020B0606020202030204" pitchFamily="34" charset="0"/>
                  <a:ea typeface="標楷體" panose="03000509000000000000" pitchFamily="65" charset="-120"/>
                </a:rPr>
                <a:t>statement</a:t>
              </a:r>
            </a:p>
          </p:txBody>
        </p:sp>
        <p:cxnSp>
          <p:nvCxnSpPr>
            <p:cNvPr id="10" name="AutoShape 11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3900" y="3385"/>
              <a:ext cx="1" cy="2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9" idx="3"/>
              <a:endCxn id="17" idx="3"/>
            </p:cNvCxnSpPr>
            <p:nvPr/>
          </p:nvCxnSpPr>
          <p:spPr bwMode="auto">
            <a:xfrm flipH="1" flipV="1">
              <a:off x="4967" y="2728"/>
              <a:ext cx="317" cy="454"/>
            </a:xfrm>
            <a:prstGeom prst="bentConnector3">
              <a:avLst>
                <a:gd name="adj1" fmla="val -45426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4194" y="2976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true</a:t>
              </a: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470" y="3340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false</a:t>
              </a:r>
            </a:p>
          </p:txBody>
        </p:sp>
        <p:cxnSp>
          <p:nvCxnSpPr>
            <p:cNvPr id="14" name="AutoShape 15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4332" y="3181"/>
              <a:ext cx="180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515" y="2206"/>
              <a:ext cx="771" cy="27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ea typeface="標楷體" panose="03000509000000000000" pitchFamily="65" charset="-120"/>
                </a:rPr>
                <a:t>Initial</a:t>
              </a:r>
            </a:p>
          </p:txBody>
        </p:sp>
        <p:cxnSp>
          <p:nvCxnSpPr>
            <p:cNvPr id="16" name="AutoShape 17"/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3901" y="2478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287" y="2569"/>
              <a:ext cx="680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ea typeface="標楷體" panose="03000509000000000000" pitchFamily="65" charset="-120"/>
                </a:rPr>
                <a:t>update</a:t>
              </a:r>
            </a:p>
          </p:txBody>
        </p:sp>
        <p:cxnSp>
          <p:nvCxnSpPr>
            <p:cNvPr id="18" name="AutoShape 19"/>
            <p:cNvCxnSpPr>
              <a:cxnSpLocks noChangeShapeType="1"/>
              <a:stCxn id="17" idx="1"/>
              <a:endCxn id="8" idx="0"/>
            </p:cNvCxnSpPr>
            <p:nvPr/>
          </p:nvCxnSpPr>
          <p:spPr bwMode="auto">
            <a:xfrm rot="10800000" flipV="1">
              <a:off x="3901" y="2728"/>
              <a:ext cx="386" cy="249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923" y="2024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6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1544" y="4005064"/>
            <a:ext cx="3384376" cy="4333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Sum up 1 to 10.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(+1 +2 +3 +4 +5 +6 +7 +8 +9 +10)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count, sum;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sum = 0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count = 1</a:t>
            </a:r>
            <a:r>
              <a:rPr lang="en-US" altLang="zh-TW" sz="2400" dirty="0">
                <a:latin typeface="Lucida Console" panose="020B0609040504020204" pitchFamily="49" charset="0"/>
              </a:rPr>
              <a:t>;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count &lt;= 10</a:t>
            </a:r>
            <a:r>
              <a:rPr lang="en-US" altLang="zh-TW" sz="2400" dirty="0">
                <a:latin typeface="Lucida Console" panose="020B0609040504020204" pitchFamily="49" charset="0"/>
              </a:rPr>
              <a:t>; count++){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sum = sum + count;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"Sum of 1 to 10 is %d\n"</a:t>
            </a:r>
            <a:r>
              <a:rPr lang="en-US" altLang="zh-TW" sz="2400" dirty="0">
                <a:latin typeface="Lucida Console" panose="020B0609040504020204" pitchFamily="49" charset="0"/>
              </a:rPr>
              <a:t>, sum);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83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51984" y="4005064"/>
            <a:ext cx="2160240" cy="4333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Update 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Calculate the sum of this series:</a:t>
            </a:r>
            <a:br>
              <a:rPr lang="en-US" altLang="zh-TW" sz="2400" dirty="0"/>
            </a:br>
            <a:r>
              <a:rPr lang="en-US" altLang="zh-TW" sz="2400" dirty="0"/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</a:t>
            </a:r>
            <a:r>
              <a:rPr lang="en-US" altLang="zh-TW" sz="2400" dirty="0"/>
              <a:t>2 + 2</a:t>
            </a:r>
            <a:r>
              <a:rPr lang="en-US" altLang="zh-TW" sz="2400" dirty="0">
                <a:sym typeface="Symbol" panose="05050102010706020507" pitchFamily="18" charset="2"/>
              </a:rPr>
              <a:t>4 </a:t>
            </a:r>
            <a:r>
              <a:rPr lang="en-US" altLang="zh-TW" sz="2400" dirty="0"/>
              <a:t>+ 3</a:t>
            </a:r>
            <a:r>
              <a:rPr lang="en-US" altLang="zh-TW" sz="2400" dirty="0">
                <a:sym typeface="Symbol" panose="05050102010706020507" pitchFamily="18" charset="2"/>
              </a:rPr>
              <a:t>8 + 416 + 532 + 664</a:t>
            </a:r>
          </a:p>
          <a:p>
            <a:pPr lvl="3"/>
            <a:endParaRPr lang="en-US" altLang="zh-TW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, j, sum=0;</a:t>
            </a:r>
          </a:p>
          <a:p>
            <a:pPr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= 1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j = 2</a:t>
            </a:r>
            <a:r>
              <a:rPr lang="en-US" altLang="zh-TW" sz="2400" dirty="0">
                <a:latin typeface="Lucida Console" panose="020B0609040504020204" pitchFamily="49" charset="0"/>
              </a:rPr>
              <a:t>;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&lt;= 6</a:t>
            </a:r>
            <a:r>
              <a:rPr lang="en-US" altLang="zh-TW" sz="2400" dirty="0">
                <a:latin typeface="Lucida Console" panose="020B0609040504020204" pitchFamily="49" charset="0"/>
              </a:rPr>
              <a:t>;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++,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j *= 2</a:t>
            </a:r>
            <a:r>
              <a:rPr lang="en-US" altLang="zh-TW" sz="2400" dirty="0">
                <a:latin typeface="Lucida Console" panose="020B0609040504020204" pitchFamily="49" charset="0"/>
              </a:rPr>
              <a:t>){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sum = sum +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* j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"Their Sum is %d\n"</a:t>
            </a:r>
            <a:r>
              <a:rPr lang="en-US" altLang="zh-TW" sz="2400" dirty="0">
                <a:latin typeface="Lucida Console" panose="020B0609040504020204" pitchFamily="49" charset="0"/>
              </a:rPr>
              <a:t>, sum);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0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Empty Initialization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Already initialized in previous statements</a:t>
            </a:r>
          </a:p>
          <a:p>
            <a:r>
              <a:rPr lang="en-US" altLang="zh-TW" sz="2400" dirty="0"/>
              <a:t>Ex: print out the given number down to 1</a:t>
            </a:r>
          </a:p>
          <a:p>
            <a:pPr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;</a:t>
            </a:r>
          </a:p>
          <a:p>
            <a:pPr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99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請輸入一個數：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scanf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"%d</a:t>
            </a:r>
            <a:r>
              <a:rPr lang="en-US" altLang="zh-TW" sz="2400" dirty="0" smtClean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, &amp;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</a:rPr>
              <a:t> (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;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&gt; 0;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-</a:t>
            </a:r>
            <a:r>
              <a:rPr lang="en-US" altLang="zh-TW" sz="2400" dirty="0">
                <a:latin typeface="Lucida Console" panose="020B0609040504020204" pitchFamily="49" charset="0"/>
              </a:rPr>
              <a:t>-) {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  <a:endParaRPr lang="en-US" altLang="zh-TW" sz="32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35188" y="5445224"/>
            <a:ext cx="6913562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Lucida Console" panose="020B0609040504020204" pitchFamily="49" charset="0"/>
              </a:rPr>
              <a:t>請輸入一個數：</a:t>
            </a:r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6</a:t>
            </a:r>
          </a:p>
          <a:p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6 5 4 3 2 1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67214" y="5805585"/>
            <a:ext cx="4681537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4505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2999</TotalTime>
  <Words>594</Words>
  <Application>Microsoft Office PowerPoint</Application>
  <PresentationFormat>寬螢幕</PresentationFormat>
  <Paragraphs>186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Arial Narrow</vt:lpstr>
      <vt:lpstr>Calibri</vt:lpstr>
      <vt:lpstr>Calibri Light</vt:lpstr>
      <vt:lpstr>Constantia</vt:lpstr>
      <vt:lpstr>Courier New</vt:lpstr>
      <vt:lpstr>Lucida Console</vt:lpstr>
      <vt:lpstr>Symbol</vt:lpstr>
      <vt:lpstr>Times New Roman</vt:lpstr>
      <vt:lpstr>Wingdings</vt:lpstr>
      <vt:lpstr>回顧</vt:lpstr>
      <vt:lpstr>Loops</vt:lpstr>
      <vt:lpstr>The do…while Statement</vt:lpstr>
      <vt:lpstr>The do…while Statement</vt:lpstr>
      <vt:lpstr>The for Statement (Cont.)</vt:lpstr>
      <vt:lpstr>For and while</vt:lpstr>
      <vt:lpstr>for-Repetition Statement</vt:lpstr>
      <vt:lpstr>Multiple Initialization</vt:lpstr>
      <vt:lpstr>Multiple Update Actions</vt:lpstr>
      <vt:lpstr>Empty Initialization Part</vt:lpstr>
      <vt:lpstr>Empty Condition Part</vt:lpstr>
      <vt:lpstr>Infinite Loop</vt:lpstr>
      <vt:lpstr>Empty Update Part</vt:lpstr>
      <vt:lpstr>The Null Statement</vt:lpstr>
      <vt:lpstr>The Null Statement</vt:lpstr>
      <vt:lpstr>Practice (Using while)</vt:lpstr>
      <vt:lpstr>Practice: Guess a Number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138</cp:revision>
  <dcterms:created xsi:type="dcterms:W3CDTF">2004-09-26T13:49:34Z</dcterms:created>
  <dcterms:modified xsi:type="dcterms:W3CDTF">2021-10-12T16:45:32Z</dcterms:modified>
</cp:coreProperties>
</file>