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51"/>
  </p:notesMasterIdLst>
  <p:sldIdLst>
    <p:sldId id="538" r:id="rId2"/>
    <p:sldId id="589" r:id="rId3"/>
    <p:sldId id="588" r:id="rId4"/>
    <p:sldId id="590" r:id="rId5"/>
    <p:sldId id="591" r:id="rId6"/>
    <p:sldId id="593" r:id="rId7"/>
    <p:sldId id="594" r:id="rId8"/>
    <p:sldId id="595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17" r:id="rId31"/>
    <p:sldId id="618" r:id="rId32"/>
    <p:sldId id="619" r:id="rId33"/>
    <p:sldId id="620" r:id="rId34"/>
    <p:sldId id="621" r:id="rId35"/>
    <p:sldId id="622" r:id="rId36"/>
    <p:sldId id="623" r:id="rId37"/>
    <p:sldId id="624" r:id="rId38"/>
    <p:sldId id="625" r:id="rId39"/>
    <p:sldId id="626" r:id="rId40"/>
    <p:sldId id="627" r:id="rId41"/>
    <p:sldId id="628" r:id="rId42"/>
    <p:sldId id="579" r:id="rId43"/>
    <p:sldId id="629" r:id="rId44"/>
    <p:sldId id="630" r:id="rId45"/>
    <p:sldId id="631" r:id="rId46"/>
    <p:sldId id="632" r:id="rId47"/>
    <p:sldId id="633" r:id="rId48"/>
    <p:sldId id="634" r:id="rId49"/>
    <p:sldId id="635" r:id="rId50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C6E0B4"/>
    <a:srgbClr val="77A068"/>
    <a:srgbClr val="8CAF80"/>
    <a:srgbClr val="9900CC"/>
    <a:srgbClr val="990000"/>
    <a:srgbClr val="CCFF99"/>
    <a:srgbClr val="66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>
      <p:cViewPr varScale="1">
        <p:scale>
          <a:sx n="95" d="100"/>
          <a:sy n="95" d="100"/>
        </p:scale>
        <p:origin x="96" y="4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2DF05-A02A-4123-9A2A-03E40FADE3C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8EF9-5096-4A25-B9AA-39F2ABD5E1B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8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FE47-BAA9-4EB5-BA19-592514297F8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5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FF9D-AA8B-49CB-A760-E37547FD31A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42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5113" indent="-265113">
              <a:buFont typeface="Calibri" panose="020F0502020204030204" pitchFamily="34" charset="0"/>
              <a:buChar char="•"/>
              <a:defRPr sz="2800">
                <a:latin typeface="+mn-lt"/>
              </a:defRPr>
            </a:lvl1pPr>
            <a:lvl2pPr marL="384048" indent="-182880">
              <a:buFont typeface="Calibri" panose="020F0502020204030204" pitchFamily="34" charset="0"/>
              <a:buChar char="•"/>
              <a:defRPr sz="2400">
                <a:latin typeface="+mn-lt"/>
              </a:defRPr>
            </a:lvl2pPr>
            <a:lvl3pPr marL="56692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3pPr>
            <a:lvl4pPr marL="74980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4pPr>
            <a:lvl5pPr marL="93268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pic>
        <p:nvPicPr>
          <p:cNvPr id="7" name="Picture 2" descr="curveParenth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70" y="5075485"/>
            <a:ext cx="1512887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0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3FC5-C754-4DD9-9B43-86302514C2A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4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88C4-28BA-4C98-B5CC-0E66C802439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00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7FB2-CFC5-4C4E-B655-92C3EE7AA0C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778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A9E9-C9F8-4A81-95AE-4A0B639FF4E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364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CD6-9FEE-408E-8A21-BB1224123B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88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26740-8885-43E9-9AE0-46A01EDC0E5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987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2C-40F6-45F7-A44B-AA53C56FD88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40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6334316"/>
            <a:ext cx="122040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Constantia" panose="02030602050306030303" pitchFamily="18" charset="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 9</a:t>
            </a:r>
          </a:p>
        </p:txBody>
      </p:sp>
    </p:spTree>
    <p:extLst>
      <p:ext uri="{BB962C8B-B14F-4D97-AF65-F5344CB8AC3E}">
        <p14:creationId xmlns:p14="http://schemas.microsoft.com/office/powerpoint/2010/main" val="34878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1199456" y="1845734"/>
            <a:ext cx="4479701" cy="1743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15680" y="4693445"/>
            <a:ext cx="1944216" cy="358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4052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endParaRPr lang="en-US" altLang="zh-TW" sz="9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TW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lvl="1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&gt; b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lvl="1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lvl="1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lvl="1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lvl="1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&amp;a);</a:t>
            </a:r>
          </a:p>
          <a:p>
            <a:pPr lvl="1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max(a , 7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比較大的數是 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</a:p>
          <a:p>
            <a:pPr lvl="1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5713187" y="3169440"/>
            <a:ext cx="3371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6600"/>
                </a:solidFill>
                <a:ea typeface="新細明體" panose="02020500000000000000" pitchFamily="18" charset="-120"/>
              </a:rPr>
              <a:t>// defining a function</a:t>
            </a: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5375920" y="4638079"/>
            <a:ext cx="3133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6600"/>
                </a:solidFill>
                <a:ea typeface="新細明體" panose="02020500000000000000" pitchFamily="18" charset="-120"/>
              </a:rPr>
              <a:t>// calling a function</a:t>
            </a:r>
          </a:p>
        </p:txBody>
      </p:sp>
    </p:spTree>
    <p:extLst>
      <p:ext uri="{BB962C8B-B14F-4D97-AF65-F5344CB8AC3E}">
        <p14:creationId xmlns:p14="http://schemas.microsoft.com/office/powerpoint/2010/main" val="179526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75520" y="2996953"/>
            <a:ext cx="5545138" cy="100811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006600"/>
                </a:solidFill>
                <a:ea typeface="新細明體" panose="02020500000000000000" pitchFamily="18" charset="-120"/>
              </a:rPr>
              <a:t>body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254125" algn="l"/>
              </a:tabLst>
            </a:pPr>
            <a:r>
              <a:rPr lang="en-US" altLang="zh-TW" dirty="0"/>
              <a:t>Syntax:</a:t>
            </a:r>
          </a:p>
          <a:p>
            <a:pPr lvl="1">
              <a:buNone/>
              <a:tabLst>
                <a:tab pos="1254125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return-type</a:t>
            </a:r>
            <a:r>
              <a:rPr lang="en-US" altLang="zh-TW" dirty="0">
                <a:ea typeface="新細明體" panose="02020500000000000000" pitchFamily="18" charset="-120"/>
              </a:rPr>
              <a:t>  </a:t>
            </a:r>
            <a:r>
              <a:rPr lang="en-US" altLang="zh-TW" i="1" dirty="0">
                <a:ea typeface="新細明體" panose="02020500000000000000" pitchFamily="18" charset="-120"/>
              </a:rPr>
              <a:t>function-name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parameters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pPr lvl="1">
              <a:buNone/>
              <a:tabLst>
                <a:tab pos="1254125" algn="l"/>
              </a:tabLst>
            </a:pP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lvl="1">
              <a:buNone/>
              <a:tabLst>
                <a:tab pos="1254125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i="1" dirty="0">
                <a:ea typeface="新細明體" panose="02020500000000000000" pitchFamily="18" charset="-120"/>
              </a:rPr>
              <a:t>declaration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statements</a:t>
            </a:r>
            <a:r>
              <a:rPr lang="en-US" altLang="zh-TW" dirty="0">
                <a:ea typeface="新細明體" panose="02020500000000000000" pitchFamily="18" charset="-120"/>
              </a:rPr>
              <a:t>;</a:t>
            </a:r>
          </a:p>
          <a:p>
            <a:pPr lvl="1">
              <a:buNone/>
              <a:tabLst>
                <a:tab pos="1254125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return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expression</a:t>
            </a:r>
            <a:r>
              <a:rPr lang="en-US" altLang="zh-TW" dirty="0">
                <a:ea typeface="新細明體" panose="02020500000000000000" pitchFamily="18" charset="-120"/>
              </a:rPr>
              <a:t>;</a:t>
            </a:r>
          </a:p>
          <a:p>
            <a:pPr lvl="1">
              <a:buNone/>
              <a:tabLst>
                <a:tab pos="1254125" algn="l"/>
              </a:tabLst>
            </a:pP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}</a:t>
            </a:r>
          </a:p>
          <a:p>
            <a:pPr lvl="1">
              <a:spcBef>
                <a:spcPct val="70000"/>
              </a:spcBef>
              <a:spcAft>
                <a:spcPct val="50000"/>
              </a:spcAft>
              <a:buNone/>
              <a:tabLst>
                <a:tab pos="1254125" algn="l"/>
              </a:tabLst>
            </a:pPr>
            <a:r>
              <a:rPr lang="en-US" altLang="zh-TW" dirty="0"/>
              <a:t>The format of </a:t>
            </a:r>
            <a:r>
              <a:rPr lang="en-US" altLang="zh-TW" i="1" dirty="0"/>
              <a:t>parameters</a:t>
            </a:r>
            <a:r>
              <a:rPr lang="en-US" altLang="zh-TW" dirty="0"/>
              <a:t> is:</a:t>
            </a:r>
          </a:p>
          <a:p>
            <a:pPr lvl="1">
              <a:buNone/>
              <a:tabLst>
                <a:tab pos="1254125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anose="02020500000000000000" pitchFamily="18" charset="-120"/>
              </a:rPr>
              <a:t>var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-type</a:t>
            </a:r>
            <a:r>
              <a:rPr lang="en-US" altLang="zh-TW" dirty="0">
                <a:ea typeface="新細明體" panose="02020500000000000000" pitchFamily="18" charset="-120"/>
              </a:rPr>
              <a:t> variable-name[, </a:t>
            </a:r>
            <a:r>
              <a:rPr lang="en-US" altLang="zh-TW" dirty="0" err="1">
                <a:solidFill>
                  <a:srgbClr val="0000FF"/>
                </a:solidFill>
                <a:ea typeface="新細明體" panose="02020500000000000000" pitchFamily="18" charset="-120"/>
              </a:rPr>
              <a:t>var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-type</a:t>
            </a:r>
            <a:r>
              <a:rPr lang="en-US" altLang="zh-TW" dirty="0">
                <a:ea typeface="新細明體" panose="02020500000000000000" pitchFamily="18" charset="-120"/>
              </a:rPr>
              <a:t> variable-name]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99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1157717" y="5812085"/>
            <a:ext cx="6306435" cy="431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1899287" y="4465938"/>
            <a:ext cx="3692658" cy="7191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1775521" y="2523087"/>
            <a:ext cx="3456384" cy="71876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4832807" y="3763397"/>
            <a:ext cx="1479217" cy="431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2727962" y="2162724"/>
            <a:ext cx="2232025" cy="3603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817348" y="3753274"/>
            <a:ext cx="1897317" cy="431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1978180" y="2150587"/>
            <a:ext cx="647700" cy="3603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1130984" y="3753274"/>
            <a:ext cx="1652660" cy="431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1293179" y="2151828"/>
            <a:ext cx="647700" cy="3603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1199258" y="5812085"/>
            <a:ext cx="1152525" cy="431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727962" y="2138066"/>
            <a:ext cx="647700" cy="3603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3995527" y="2157277"/>
            <a:ext cx="719138" cy="3603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>
            <a:off x="2351783" y="5814051"/>
            <a:ext cx="1872009" cy="431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8" name="Rectangle 38"/>
          <p:cNvSpPr>
            <a:spLocks noChangeArrowheads="1"/>
          </p:cNvSpPr>
          <p:nvPr/>
        </p:nvSpPr>
        <p:spPr bwMode="auto">
          <a:xfrm>
            <a:off x="3494830" y="2155015"/>
            <a:ext cx="214312" cy="3603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4761896" y="2155015"/>
            <a:ext cx="215900" cy="3603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0" name="Rectangle 40"/>
          <p:cNvSpPr>
            <a:spLocks noChangeArrowheads="1"/>
          </p:cNvSpPr>
          <p:nvPr/>
        </p:nvSpPr>
        <p:spPr bwMode="auto">
          <a:xfrm>
            <a:off x="1940879" y="4812083"/>
            <a:ext cx="2592388" cy="431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1" name="Rectangle 41"/>
          <p:cNvSpPr>
            <a:spLocks noChangeArrowheads="1"/>
          </p:cNvSpPr>
          <p:nvPr/>
        </p:nvSpPr>
        <p:spPr bwMode="auto">
          <a:xfrm>
            <a:off x="3468588" y="2525729"/>
            <a:ext cx="1655763" cy="3603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2" name="Rectangle 42"/>
          <p:cNvSpPr>
            <a:spLocks noChangeArrowheads="1"/>
          </p:cNvSpPr>
          <p:nvPr/>
        </p:nvSpPr>
        <p:spPr bwMode="auto">
          <a:xfrm>
            <a:off x="2749450" y="2886092"/>
            <a:ext cx="1655762" cy="3603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TW" altLang="en-US" dirty="0"/>
              <a:t>範例</a:t>
            </a:r>
            <a:endParaRPr lang="zh-TW" alt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(a&gt;b)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return-type</a:t>
            </a:r>
            <a:r>
              <a:rPr lang="en-US" altLang="zh-TW" dirty="0">
                <a:ea typeface="新細明體" panose="02020500000000000000" pitchFamily="18" charset="-120"/>
              </a:rPr>
              <a:t>  </a:t>
            </a:r>
            <a:r>
              <a:rPr lang="en-US" altLang="zh-TW" i="1" dirty="0">
                <a:ea typeface="新細明體" panose="02020500000000000000" pitchFamily="18" charset="-120"/>
              </a:rPr>
              <a:t>function-name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parameters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i="1" dirty="0">
                <a:ea typeface="新細明體" panose="02020500000000000000" pitchFamily="18" charset="-120"/>
              </a:rPr>
              <a:t>declaration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statements</a:t>
            </a:r>
            <a:r>
              <a:rPr lang="en-US" altLang="zh-TW" dirty="0">
                <a:ea typeface="新細明體" panose="02020500000000000000" pitchFamily="18" charset="-12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return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expression</a:t>
            </a:r>
            <a:r>
              <a:rPr lang="en-US" altLang="zh-TW" dirty="0">
                <a:ea typeface="新細明體" panose="02020500000000000000" pitchFamily="18" charset="-12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i="1" dirty="0">
                <a:ea typeface="新細明體" panose="02020500000000000000" pitchFamily="18" charset="-120"/>
              </a:rPr>
              <a:t>parameters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dirty="0" err="1">
                <a:solidFill>
                  <a:srgbClr val="0000FF"/>
                </a:solidFill>
                <a:ea typeface="新細明體" panose="02020500000000000000" pitchFamily="18" charset="-120"/>
              </a:rPr>
              <a:t>var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-type</a:t>
            </a:r>
            <a:r>
              <a:rPr lang="en-US" altLang="zh-TW" dirty="0">
                <a:ea typeface="新細明體" panose="02020500000000000000" pitchFamily="18" charset="-120"/>
              </a:rPr>
              <a:t> variable-name[, </a:t>
            </a:r>
            <a:r>
              <a:rPr lang="en-US" altLang="zh-TW" dirty="0" err="1">
                <a:solidFill>
                  <a:srgbClr val="0000FF"/>
                </a:solidFill>
                <a:ea typeface="新細明體" panose="02020500000000000000" pitchFamily="18" charset="-120"/>
              </a:rPr>
              <a:t>var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-type</a:t>
            </a:r>
            <a:r>
              <a:rPr lang="en-US" altLang="zh-TW" dirty="0">
                <a:ea typeface="新細明體" panose="02020500000000000000" pitchFamily="18" charset="-120"/>
              </a:rPr>
              <a:t> variable-name]</a:t>
            </a:r>
            <a:endParaRPr lang="en-US" altLang="zh-TW" dirty="0">
              <a:latin typeface="Lucida Console" panose="020B060904050402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23" name="Line 43"/>
          <p:cNvSpPr>
            <a:spLocks noChangeShapeType="1"/>
          </p:cNvSpPr>
          <p:nvPr/>
        </p:nvSpPr>
        <p:spPr bwMode="auto">
          <a:xfrm>
            <a:off x="2279650" y="3644900"/>
            <a:ext cx="7200900" cy="0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1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Program: Computing Averages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average.c</a:t>
            </a:r>
            <a:r>
              <a:rPr lang="en-US" altLang="zh-TW" dirty="0">
                <a:ea typeface="新細明體" panose="02020500000000000000" pitchFamily="18" charset="-120"/>
              </a:rPr>
              <a:t> program reads three numbers and uses the </a:t>
            </a: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average</a:t>
            </a:r>
            <a:r>
              <a:rPr lang="en-US" altLang="zh-TW" dirty="0">
                <a:ea typeface="新細明體" panose="02020500000000000000" pitchFamily="18" charset="-120"/>
              </a:rPr>
              <a:t> function to compute their averages, one pair at a time:</a:t>
            </a:r>
          </a:p>
          <a:p>
            <a:endParaRPr lang="en-US" altLang="zh-TW" b="1" dirty="0">
              <a:solidFill>
                <a:srgbClr val="9933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47528" y="3014451"/>
            <a:ext cx="7561262" cy="168592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Enter three numbers: </a:t>
            </a:r>
            <a:r>
              <a:rPr lang="en-US" altLang="zh-TW" sz="2800" b="1" u="sng" dirty="0">
                <a:solidFill>
                  <a:schemeClr val="bg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3.5 9.6 10.2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Average of 3.5 and 9.6: 6.55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Average of 9.6 and 10.2: 9.9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Average of 3.5 and 10.2: 6.85</a:t>
            </a:r>
          </a:p>
        </p:txBody>
      </p:sp>
    </p:spTree>
    <p:extLst>
      <p:ext uri="{BB962C8B-B14F-4D97-AF65-F5344CB8AC3E}">
        <p14:creationId xmlns:p14="http://schemas.microsoft.com/office/powerpoint/2010/main" val="3590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average.c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average(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a,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b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{</a:t>
            </a:r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(a + b) / 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 {</a:t>
            </a:r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x, y, z;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"Enter three numbers: "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"%</a:t>
            </a:r>
            <a:r>
              <a:rPr lang="en-US" altLang="zh-TW" sz="2000" b="1" dirty="0" err="1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lf%lf%lf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&amp;x, &amp;y, &amp;z);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"Average of </a:t>
            </a:r>
            <a:r>
              <a:rPr lang="en-US" altLang="zh-TW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%f 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and </a:t>
            </a:r>
            <a:r>
              <a:rPr lang="en-US" altLang="zh-TW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%f: %f\n"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x, y, average(x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y));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"Average of </a:t>
            </a:r>
            <a:r>
              <a:rPr lang="en-US" altLang="zh-TW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%f 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and </a:t>
            </a:r>
            <a:r>
              <a:rPr lang="en-US" altLang="zh-TW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%f: %f\n"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y, z, average(y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z));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"Average of </a:t>
            </a:r>
            <a:r>
              <a:rPr lang="en-US" altLang="zh-TW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%f 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and </a:t>
            </a:r>
            <a:r>
              <a:rPr lang="en-US" altLang="zh-TW" sz="2000" b="1" dirty="0" smtClean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%f: %f\n"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x, z, average(x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z));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00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Write a power function to calculate </a:t>
            </a:r>
            <a:r>
              <a:rPr lang="en-US" altLang="zh-TW" i="1" dirty="0" err="1">
                <a:latin typeface="Lucida Console" panose="020B0609040504020204" pitchFamily="49" charset="0"/>
              </a:rPr>
              <a:t>x</a:t>
            </a:r>
            <a:r>
              <a:rPr lang="en-US" altLang="zh-TW" i="1" baseline="30000" dirty="0" err="1">
                <a:latin typeface="Lucida Console" panose="020B0609040504020204" pitchFamily="49" charset="0"/>
              </a:rPr>
              <a:t>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E.g. I want </a:t>
            </a: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</a:rPr>
              <a:t>power(5, 3)</a:t>
            </a:r>
            <a:r>
              <a:rPr lang="en-US" altLang="zh-TW" dirty="0"/>
              <a:t>,</a:t>
            </a:r>
            <a:br>
              <a:rPr lang="en-US" altLang="zh-TW" dirty="0"/>
            </a:br>
            <a:r>
              <a:rPr lang="en-US" altLang="zh-TW" dirty="0"/>
              <a:t>which should give me 5</a:t>
            </a:r>
            <a:r>
              <a:rPr lang="en-US" altLang="zh-TW" baseline="30000" dirty="0"/>
              <a:t>3</a:t>
            </a:r>
            <a:r>
              <a:rPr lang="en-US" altLang="zh-TW" dirty="0"/>
              <a:t> = 125.</a:t>
            </a:r>
          </a:p>
          <a:p>
            <a:r>
              <a:rPr lang="en-US" altLang="zh-TW" dirty="0"/>
              <a:t>Write a factorial function to calculate </a:t>
            </a:r>
            <a:r>
              <a:rPr lang="en-US" altLang="zh-TW" i="1" dirty="0">
                <a:latin typeface="Lucida Console" panose="020B0609040504020204" pitchFamily="49" charset="0"/>
              </a:rPr>
              <a:t>n</a:t>
            </a:r>
            <a:r>
              <a:rPr lang="en-US" altLang="zh-TW" dirty="0">
                <a:latin typeface="Lucida Console" panose="020B0609040504020204" pitchFamily="49" charset="0"/>
              </a:rPr>
              <a:t>!</a:t>
            </a:r>
            <a:endParaRPr lang="en-US" altLang="zh-TW" dirty="0"/>
          </a:p>
          <a:p>
            <a:pPr lvl="1"/>
            <a:r>
              <a:rPr lang="en-US" altLang="zh-TW" dirty="0"/>
              <a:t>E.g. I want </a:t>
            </a: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</a:rPr>
              <a:t>factorial(5)</a:t>
            </a:r>
            <a:r>
              <a:rPr lang="en-US" altLang="zh-TW" dirty="0"/>
              <a:t>,</a:t>
            </a:r>
            <a:br>
              <a:rPr lang="en-US" altLang="zh-TW" dirty="0"/>
            </a:br>
            <a:r>
              <a:rPr lang="en-US" altLang="zh-TW" dirty="0"/>
              <a:t>which should give me 5! = 120.</a:t>
            </a:r>
          </a:p>
          <a:p>
            <a:r>
              <a:rPr lang="en-US" altLang="zh-TW" dirty="0"/>
              <a:t>Write a floor function. (I.e. find the largest integer which is less than or equal to a real number).</a:t>
            </a:r>
          </a:p>
          <a:p>
            <a:pPr lvl="1"/>
            <a:r>
              <a:rPr lang="en-US" altLang="zh-TW" dirty="0"/>
              <a:t>E.g. I want </a:t>
            </a: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</a:rPr>
              <a:t>floor(5.3645)</a:t>
            </a:r>
            <a:r>
              <a:rPr lang="en-US" altLang="zh-TW" dirty="0"/>
              <a:t>,</a:t>
            </a:r>
            <a:br>
              <a:rPr lang="en-US" altLang="zh-TW" dirty="0"/>
            </a:br>
            <a:r>
              <a:rPr lang="en-US" altLang="zh-TW" dirty="0"/>
              <a:t>which should give me 5.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244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 out 1! to 12!</a:t>
            </a:r>
          </a:p>
          <a:p>
            <a:r>
              <a:rPr lang="en-US" altLang="zh-TW" dirty="0"/>
              <a:t>Declare a 7x7 array called </a:t>
            </a:r>
            <a:r>
              <a:rPr lang="en-US" altLang="zh-TW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myPower</a:t>
            </a: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</a:rPr>
              <a:t>[][]</a:t>
            </a:r>
            <a:r>
              <a:rPr lang="en-US" altLang="zh-TW" dirty="0"/>
              <a:t>. Store the value of </a:t>
            </a:r>
            <a:r>
              <a:rPr lang="en-US" altLang="zh-TW" i="1" dirty="0" err="1"/>
              <a:t>x</a:t>
            </a:r>
            <a:r>
              <a:rPr lang="en-US" altLang="zh-TW" i="1" baseline="30000" dirty="0" err="1"/>
              <a:t>y</a:t>
            </a:r>
            <a:r>
              <a:rPr lang="en-US" altLang="zh-TW" dirty="0"/>
              <a:t> in </a:t>
            </a:r>
            <a:r>
              <a:rPr lang="en-US" altLang="zh-TW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myPower</a:t>
            </a: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</a:rPr>
              <a:t>[x][y]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84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Call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function call consists of a function name followed by a list of </a:t>
            </a:r>
            <a:r>
              <a:rPr lang="en-US" altLang="zh-TW" b="1" i="1" dirty="0">
                <a:solidFill>
                  <a:srgbClr val="993300"/>
                </a:solidFill>
                <a:ea typeface="新細明體" panose="02020500000000000000" pitchFamily="18" charset="-120"/>
              </a:rPr>
              <a:t>arguments</a:t>
            </a:r>
            <a:r>
              <a:rPr lang="en-US" altLang="zh-TW" b="1" i="1" dirty="0">
                <a:ea typeface="新細明體" panose="02020500000000000000" pitchFamily="18" charset="-12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average(x,</a:t>
            </a: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average(5.1, y+3)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average(x+2, min(</a:t>
            </a:r>
            <a:r>
              <a:rPr lang="en-US" altLang="zh-TW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c,d</a:t>
            </a: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) 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Arguments are used to supply information to a function.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call </a:t>
            </a: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average(x,</a:t>
            </a:r>
            <a:r>
              <a:rPr lang="en-US" altLang="zh-TW" b="1" dirty="0">
                <a:solidFill>
                  <a:srgbClr val="0070C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y)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causes the values of </a:t>
            </a: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to be copied into the </a:t>
            </a:r>
            <a:r>
              <a:rPr lang="en-US" altLang="zh-TW" dirty="0">
                <a:solidFill>
                  <a:srgbClr val="993300"/>
                </a:solidFill>
                <a:ea typeface="新細明體" panose="02020500000000000000" pitchFamily="18" charset="-120"/>
              </a:rPr>
              <a:t>parameters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18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3287688" y="4797722"/>
            <a:ext cx="1872208" cy="3587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Calling (</a:t>
            </a:r>
            <a:r>
              <a:rPr lang="zh-TW" altLang="en-US" dirty="0"/>
              <a:t>呼叫</a:t>
            </a:r>
            <a:r>
              <a:rPr lang="en-US" altLang="zh-TW" dirty="0"/>
              <a:t>)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lvl="1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&gt; b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lvl="1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lvl="1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None/>
            </a:pP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lvl="1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lvl="1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&amp;x);</a:t>
            </a:r>
          </a:p>
          <a:p>
            <a:pPr lvl="1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max(x , 7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比較大的數是 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</a:p>
          <a:p>
            <a:pPr lvl="1"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83895" y="3520976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99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555333" y="3903563"/>
            <a:ext cx="1008063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@#*$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556920" y="3903563"/>
            <a:ext cx="1008062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707858" y="3111401"/>
            <a:ext cx="1008063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842329" y="3767138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842329" y="4507830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842329" y="4869160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842329" y="5229200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842329" y="5591150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8788945" y="3498751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99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8860383" y="3903563"/>
            <a:ext cx="1008063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@#*$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7636420" y="1758851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99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7709445" y="2141438"/>
            <a:ext cx="1008062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8788945" y="1736626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99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8860383" y="2141438"/>
            <a:ext cx="1008063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21" name="AutoShape 30"/>
          <p:cNvSpPr>
            <a:spLocks noChangeArrowheads="1"/>
          </p:cNvSpPr>
          <p:nvPr/>
        </p:nvSpPr>
        <p:spPr bwMode="auto">
          <a:xfrm>
            <a:off x="842329" y="1897063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842329" y="2257425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3" name="AutoShape 32"/>
          <p:cNvSpPr>
            <a:spLocks noChangeArrowheads="1"/>
          </p:cNvSpPr>
          <p:nvPr/>
        </p:nvSpPr>
        <p:spPr bwMode="auto">
          <a:xfrm>
            <a:off x="842329" y="2616200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842329" y="3048000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6988720" y="2646263"/>
            <a:ext cx="280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993300"/>
                </a:solidFill>
                <a:latin typeface="Lucida Console" panose="020B0609040504020204" pitchFamily="49" charset="0"/>
              </a:rPr>
              <a:t>max()</a:t>
            </a:r>
            <a:r>
              <a:rPr lang="en-US" altLang="zh-TW" sz="2400">
                <a:solidFill>
                  <a:srgbClr val="993300"/>
                </a:solidFill>
              </a:rPr>
              <a:t> return value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8860383" y="3903563"/>
            <a:ext cx="1008063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440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3CC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 animBg="1"/>
      <p:bldP spid="8" grpId="0" animBg="1"/>
      <p:bldP spid="8" grpId="1"/>
      <p:bldP spid="8" grpId="2"/>
      <p:bldP spid="9" grpId="0" animBg="1"/>
      <p:bldP spid="15" grpId="0"/>
      <p:bldP spid="15" grpId="1"/>
      <p:bldP spid="15" grpId="2"/>
      <p:bldP spid="16" grpId="0" animBg="1"/>
      <p:bldP spid="16" grpId="1"/>
      <p:bldP spid="16" grpId="2"/>
      <p:bldP spid="17" grpId="0"/>
      <p:bldP spid="17" grpId="1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5" grpId="0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/>
              <a:t>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Functions which do not return values</a:t>
            </a:r>
          </a:p>
          <a:p>
            <a:r>
              <a:rPr lang="en-US" altLang="zh-TW" dirty="0"/>
              <a:t>Leaving void functions:</a:t>
            </a:r>
          </a:p>
          <a:p>
            <a:pPr lvl="1"/>
            <a:r>
              <a:rPr lang="en-US" altLang="zh-TW" dirty="0"/>
              <a:t>Leave automatically after execution finishes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dirty="0"/>
              <a:t>to leave in the halfway</a:t>
            </a:r>
          </a:p>
          <a:p>
            <a:r>
              <a:rPr lang="en-US" altLang="zh-TW" dirty="0"/>
              <a:t>Calling void functions:</a:t>
            </a:r>
          </a:p>
          <a:p>
            <a:pPr lvl="1"/>
            <a:r>
              <a:rPr lang="en-US" altLang="zh-TW" dirty="0"/>
              <a:t>Simply call by their names with required parameters followed by a semi-colon</a:t>
            </a:r>
          </a:p>
          <a:p>
            <a:pPr lvl="1"/>
            <a:r>
              <a:rPr lang="en-US" altLang="zh-TW" dirty="0"/>
              <a:t>No need to get returned values from them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46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Functions (</a:t>
            </a:r>
            <a:r>
              <a:rPr lang="zh-TW" altLang="en-US" dirty="0"/>
              <a:t>函式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Modularize a program</a:t>
            </a:r>
          </a:p>
          <a:p>
            <a:r>
              <a:rPr lang="en-US" altLang="en-US" dirty="0"/>
              <a:t>Avoid code repetition</a:t>
            </a:r>
            <a:endParaRPr lang="en-US" altLang="zh-TW" dirty="0"/>
          </a:p>
          <a:p>
            <a:r>
              <a:rPr lang="en-US" altLang="en-US" dirty="0"/>
              <a:t>Software reusability</a:t>
            </a:r>
          </a:p>
          <a:p>
            <a:pPr lvl="1"/>
            <a:r>
              <a:rPr lang="en-US" altLang="en-US" dirty="0"/>
              <a:t>Use existing functions as building blocks for new programs</a:t>
            </a:r>
          </a:p>
          <a:p>
            <a:pPr lvl="1"/>
            <a:r>
              <a:rPr lang="en-US" altLang="en-US" dirty="0"/>
              <a:t>Abstraction - hide internal details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en-US" dirty="0"/>
              <a:t>(library functions)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62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printWelcome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b="1" dirty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歡迎上站</a:t>
            </a:r>
            <a:r>
              <a:rPr lang="zh-TW" altLang="en-US" b="1" dirty="0" smtClean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！</a:t>
            </a:r>
            <a:r>
              <a:rPr lang="en-US" altLang="zh-TW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(times &lt;= 0)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"@@\n"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zh-TW" altLang="en-US" b="1" dirty="0" smtClean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這</a:t>
            </a:r>
            <a:r>
              <a:rPr lang="zh-TW" altLang="en-US" b="1" dirty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是你</a:t>
            </a:r>
            <a:r>
              <a:rPr lang="zh-TW" altLang="en-US" b="1" dirty="0" smtClean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第 </a:t>
            </a:r>
            <a:r>
              <a:rPr lang="en-US" altLang="zh-TW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zh-TW" altLang="en-US" b="1" dirty="0" smtClean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次</a:t>
            </a:r>
            <a:r>
              <a:rPr lang="zh-TW" altLang="en-US" b="1" dirty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上站。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zh-TW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times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printWelcome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58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bool</a:t>
            </a:r>
            <a:r>
              <a:rPr lang="en-US" altLang="zh-TW" dirty="0"/>
              <a:t>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Functions which returns </a:t>
            </a:r>
            <a:r>
              <a:rPr lang="en-US" altLang="zh-TW" dirty="0">
                <a:solidFill>
                  <a:srgbClr val="0000FF"/>
                </a:solidFill>
              </a:rPr>
              <a:t>true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 only.</a:t>
            </a:r>
          </a:p>
          <a:p>
            <a:r>
              <a:rPr lang="en-US" altLang="zh-TW" dirty="0"/>
              <a:t>It is convenient to call a Boolean function to test a condition.</a:t>
            </a:r>
          </a:p>
          <a:p>
            <a:r>
              <a:rPr lang="en-US" altLang="zh-TW" dirty="0"/>
              <a:t>In C programs, use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functions and return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 instead.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C++ only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13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Program: Prime Numbers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myPrime20.c</a:t>
            </a:r>
            <a:r>
              <a:rPr lang="en-US" altLang="zh-TW" dirty="0">
                <a:ea typeface="新細明體" panose="02020500000000000000" pitchFamily="18" charset="-120"/>
              </a:rPr>
              <a:t> program prints prime numbers between 1 and 20: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424113" y="2997200"/>
            <a:ext cx="7416800" cy="43338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2   3   5   7   11   13   17   19</a:t>
            </a:r>
          </a:p>
        </p:txBody>
      </p:sp>
    </p:spTree>
    <p:extLst>
      <p:ext uri="{BB962C8B-B14F-4D97-AF65-F5344CB8AC3E}">
        <p14:creationId xmlns:p14="http://schemas.microsoft.com/office/powerpoint/2010/main" val="6267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myPrime20.c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bool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is_prime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{</a:t>
            </a:r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divisor;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(n &lt;= 1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false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(divisor = 2; divisor * divisor &lt;= n; divisor++)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(n % divisor == 0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false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true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 {</a:t>
            </a:r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n;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(n= 1; n &lt;= 20; n++)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is_prime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(n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 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"%d\t"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n);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88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Functions Calling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400" dirty="0"/>
              <a:t>Example: </a:t>
            </a:r>
            <a:r>
              <a:rPr lang="en-US" altLang="zh-TW" sz="2400" dirty="0" smtClean="0"/>
              <a:t>Permutation</a:t>
            </a:r>
            <a:endParaRPr lang="en-US" altLang="zh-TW" sz="2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TW" sz="24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a! </a:t>
            </a:r>
            <a:r>
              <a:rPr lang="zh-TW" altLang="en-US" sz="2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zh-TW" altLang="en-US" sz="2400" b="1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值</a:t>
            </a:r>
            <a:endParaRPr lang="zh-TW" altLang="en-US" sz="2400" b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permute(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n,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k){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n!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    </a:t>
            </a:r>
            <a:r>
              <a:rPr lang="en-US" altLang="zh-TW" sz="2400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(n-k)!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"P(%d</a:t>
            </a:r>
            <a:r>
              <a:rPr lang="en-US" altLang="zh-TW" sz="2400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d) is %d\n</a:t>
            </a:r>
            <a:r>
              <a:rPr lang="en-US" altLang="zh-TW" sz="2400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5, 3, permute(5,3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663952" y="3248112"/>
            <a:ext cx="260327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factorial(n-k)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99656" y="3248112"/>
            <a:ext cx="22121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043326" y="3008143"/>
                <a:ext cx="2101794" cy="84927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326" y="3008143"/>
                <a:ext cx="2101794" cy="8492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03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b="1" dirty="0" smtClean="0">
                <a:cs typeface="Courier New" panose="02070309020205020404" pitchFamily="49" charset="0"/>
              </a:rPr>
              <a:t> </a:t>
            </a:r>
            <a:r>
              <a:rPr lang="en-US" altLang="zh-TW" dirty="0"/>
              <a:t>is also a function!</a:t>
            </a:r>
          </a:p>
          <a:p>
            <a:pPr lvl="1"/>
            <a:r>
              <a:rPr lang="en-US" altLang="zh-TW" dirty="0"/>
              <a:t>But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altLang="zh-TW" dirty="0"/>
              <a:t> is the first function when executing.</a:t>
            </a:r>
          </a:p>
          <a:p>
            <a:pPr lvl="1"/>
            <a:r>
              <a:rPr lang="en-US" altLang="zh-TW" dirty="0"/>
              <a:t>So please write our own functions at the same level as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Parameters are also variables in the function.</a:t>
            </a:r>
          </a:p>
          <a:p>
            <a:r>
              <a:rPr lang="en-US" altLang="zh-TW" dirty="0"/>
              <a:t>The definition of a function is usually placed above the point where it is called.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70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9.2 Function Declarations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</a:t>
            </a:r>
            <a:r>
              <a:rPr lang="en-US" altLang="zh-TW" dirty="0">
                <a:solidFill>
                  <a:srgbClr val="0000FF"/>
                </a:solidFill>
              </a:rPr>
              <a:t>declare</a:t>
            </a:r>
            <a:r>
              <a:rPr lang="en-US" altLang="zh-TW" dirty="0"/>
              <a:t> a function before calling it or defining it.</a:t>
            </a:r>
          </a:p>
          <a:p>
            <a:r>
              <a:rPr lang="en-US" altLang="zh-TW" dirty="0"/>
              <a:t>A </a:t>
            </a:r>
            <a:r>
              <a:rPr lang="en-US" altLang="zh-TW" i="1" dirty="0">
                <a:solidFill>
                  <a:srgbClr val="0000FF"/>
                </a:solidFill>
              </a:rPr>
              <a:t>function declaration</a:t>
            </a:r>
            <a:r>
              <a:rPr lang="en-US" altLang="zh-TW" dirty="0"/>
              <a:t> provides the compiler with a brief glimpse at a function whose full definition will appear later.</a:t>
            </a:r>
          </a:p>
          <a:p>
            <a:pPr lvl="1"/>
            <a:r>
              <a:rPr lang="en-US" altLang="zh-TW" dirty="0"/>
              <a:t>Therefore, it does not matter where the definition appear in this program.</a:t>
            </a:r>
          </a:p>
          <a:p>
            <a:pPr lvl="1"/>
            <a:r>
              <a:rPr lang="en-US" altLang="zh-TW" dirty="0"/>
              <a:t>It is now called a </a:t>
            </a:r>
            <a:r>
              <a:rPr lang="en-US" altLang="zh-TW" i="1" dirty="0">
                <a:solidFill>
                  <a:srgbClr val="0000FF"/>
                </a:solidFill>
              </a:rPr>
              <a:t>function prototype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81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Prototype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i="1" dirty="0">
                <a:solidFill>
                  <a:srgbClr val="0000FF"/>
                </a:solidFill>
                <a:ea typeface="新細明體" panose="02020500000000000000" pitchFamily="18" charset="-120"/>
              </a:rPr>
              <a:t>function prototype</a:t>
            </a:r>
            <a:r>
              <a:rPr lang="en-US" altLang="zh-TW" dirty="0">
                <a:ea typeface="新細明體" panose="02020500000000000000" pitchFamily="18" charset="-120"/>
              </a:rPr>
              <a:t> resembles the first line of a </a:t>
            </a:r>
            <a:r>
              <a:rPr lang="en-US" altLang="zh-TW" dirty="0">
                <a:solidFill>
                  <a:srgbClr val="993300"/>
                </a:solidFill>
                <a:ea typeface="新細明體" panose="02020500000000000000" pitchFamily="18" charset="-120"/>
              </a:rPr>
              <a:t>function definition</a:t>
            </a:r>
            <a:r>
              <a:rPr lang="en-US" altLang="zh-TW" dirty="0">
                <a:ea typeface="新細明體" panose="02020500000000000000" pitchFamily="18" charset="-120"/>
              </a:rPr>
              <a:t> with a semicolon added at the end.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Examples</a:t>
            </a:r>
          </a:p>
          <a:p>
            <a:pPr lvl="1"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max(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a,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b);</a:t>
            </a:r>
          </a:p>
          <a:p>
            <a:pPr lvl="1"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average(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a,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b);</a:t>
            </a:r>
          </a:p>
          <a:p>
            <a:pPr lvl="1"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printWelcome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times);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72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a Function Prototype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5594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max(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b);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 {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a, b;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scanf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"%</a:t>
            </a:r>
            <a:r>
              <a:rPr lang="en-US" altLang="zh-TW" dirty="0" err="1">
                <a:solidFill>
                  <a:srgbClr val="993300"/>
                </a:solidFill>
                <a:latin typeface="Lucida Console" panose="020B0609040504020204" pitchFamily="49" charset="0"/>
              </a:rPr>
              <a:t>d%d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dirty="0">
                <a:latin typeface="Lucida Console" panose="020B0609040504020204" pitchFamily="49" charset="0"/>
              </a:rPr>
              <a:t>, &amp;a, &amp;b);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n = max(a , b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993300"/>
                </a:solidFill>
                <a:latin typeface="Lucida Console" panose="020B0609040504020204" pitchFamily="49" charset="0"/>
              </a:rPr>
              <a:t>比較大的數是 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%d"</a:t>
            </a:r>
            <a:r>
              <a:rPr lang="en-US" altLang="zh-TW" dirty="0">
                <a:latin typeface="Lucida Console" panose="020B0609040504020204" pitchFamily="49" charset="0"/>
              </a:rPr>
              <a:t>, n);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dirty="0">
                <a:latin typeface="Lucida Console" panose="020B0609040504020204" pitchFamily="49" charset="0"/>
              </a:rPr>
              <a:t> 0;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max(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b) {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smtClean="0">
                <a:latin typeface="Lucida Console" panose="020B0609040504020204" pitchFamily="49" charset="0"/>
              </a:rPr>
              <a:t>a &gt; b</a:t>
            </a:r>
            <a:r>
              <a:rPr lang="en-US" altLang="zh-TW" dirty="0">
                <a:latin typeface="Lucida Console" panose="020B0609040504020204" pitchFamily="49" charset="0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dirty="0">
                <a:latin typeface="Lucida Console" panose="020B0609040504020204" pitchFamily="49" charset="0"/>
              </a:rPr>
              <a:t> a;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else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dirty="0">
                <a:latin typeface="Lucida Console" panose="020B0609040504020204" pitchFamily="49" charset="0"/>
              </a:rPr>
              <a:t> b;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199456" y="2276872"/>
            <a:ext cx="4105275" cy="0"/>
          </a:xfrm>
          <a:prstGeom prst="line">
            <a:avLst/>
          </a:prstGeom>
          <a:noFill/>
          <a:ln w="76200" cmpd="dbl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75920" y="2215066"/>
            <a:ext cx="3830160" cy="738664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Function prototype,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used to declare the function</a:t>
            </a:r>
          </a:p>
        </p:txBody>
      </p:sp>
      <p:cxnSp>
        <p:nvCxnSpPr>
          <p:cNvPr id="7" name="AutoShape 6"/>
          <p:cNvCxnSpPr>
            <a:cxnSpLocks noChangeShapeType="1"/>
          </p:cNvCxnSpPr>
          <p:nvPr/>
        </p:nvCxnSpPr>
        <p:spPr bwMode="auto">
          <a:xfrm flipH="1">
            <a:off x="7032229" y="3095149"/>
            <a:ext cx="1655763" cy="2232025"/>
          </a:xfrm>
          <a:prstGeom prst="curvedConnector3">
            <a:avLst>
              <a:gd name="adj1" fmla="val -13806"/>
            </a:avLst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27948" y="4725144"/>
            <a:ext cx="4534896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Same as the header of a f</a:t>
            </a:r>
            <a:r>
              <a:rPr lang="en-US" altLang="zh-TW" sz="2400" dirty="0"/>
              <a:t>unction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5375920" y="1988839"/>
            <a:ext cx="504056" cy="14401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951984" y="1794471"/>
            <a:ext cx="3254096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Ended with a semicolon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8954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Prototype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Parameter names can be omitted.</a:t>
            </a:r>
          </a:p>
          <a:p>
            <a:pPr lvl="1">
              <a:spcAft>
                <a:spcPct val="50000"/>
              </a:spcAft>
              <a:buFont typeface="Wingdings" panose="05000000000000000000" pitchFamily="2" charset="2"/>
              <a:buChar char="Ø"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max(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lvl="2">
              <a:spcAft>
                <a:spcPct val="50000"/>
              </a:spcAft>
            </a:pPr>
            <a:r>
              <a:rPr lang="en-US" altLang="zh-TW" dirty="0"/>
              <a:t>Well, better not to do so.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50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ANSI Standard Library (</a:t>
            </a:r>
            <a:r>
              <a:rPr lang="zh-TW" altLang="en-US" dirty="0"/>
              <a:t>函式庫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206632" cy="4023360"/>
          </a:xfrm>
        </p:spPr>
        <p:txBody>
          <a:bodyPr/>
          <a:lstStyle/>
          <a:p>
            <a:r>
              <a:rPr lang="en-US" altLang="zh-TW" dirty="0" err="1"/>
              <a:t>assert.h</a:t>
            </a:r>
            <a:endParaRPr lang="en-US" altLang="zh-TW" dirty="0"/>
          </a:p>
          <a:p>
            <a:r>
              <a:rPr lang="en-US" altLang="zh-TW" dirty="0" err="1"/>
              <a:t>ctype.h</a:t>
            </a:r>
            <a:endParaRPr lang="en-US" altLang="zh-TW" dirty="0"/>
          </a:p>
          <a:p>
            <a:r>
              <a:rPr lang="en-US" altLang="zh-TW" dirty="0" err="1"/>
              <a:t>errno.h</a:t>
            </a:r>
            <a:endParaRPr lang="en-US" altLang="zh-TW" dirty="0"/>
          </a:p>
          <a:p>
            <a:r>
              <a:rPr lang="en-US" altLang="zh-TW" dirty="0" err="1"/>
              <a:t>float.h</a:t>
            </a:r>
            <a:endParaRPr lang="en-US" altLang="zh-TW" dirty="0"/>
          </a:p>
          <a:p>
            <a:r>
              <a:rPr lang="en-US" altLang="zh-TW" dirty="0" err="1"/>
              <a:t>limits.h</a:t>
            </a:r>
            <a:endParaRPr lang="en-US" altLang="zh-TW" dirty="0"/>
          </a:p>
          <a:p>
            <a:r>
              <a:rPr lang="en-US" altLang="zh-TW" dirty="0" err="1"/>
              <a:t>locale.h</a:t>
            </a:r>
            <a:endParaRPr lang="en-US" altLang="zh-TW" dirty="0"/>
          </a:p>
          <a:p>
            <a:r>
              <a:rPr lang="en-US" altLang="zh-TW" dirty="0" err="1"/>
              <a:t>math.h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663952" y="1845734"/>
            <a:ext cx="3816424" cy="431957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setjmp.h</a:t>
            </a:r>
            <a:endParaRPr lang="en-US" altLang="zh-TW" dirty="0"/>
          </a:p>
          <a:p>
            <a:r>
              <a:rPr lang="en-US" altLang="zh-TW" dirty="0" err="1"/>
              <a:t>signal.h</a:t>
            </a:r>
            <a:endParaRPr lang="en-US" altLang="zh-TW" dirty="0"/>
          </a:p>
          <a:p>
            <a:r>
              <a:rPr lang="en-US" altLang="zh-TW" dirty="0" err="1"/>
              <a:t>stdarg.h</a:t>
            </a:r>
            <a:endParaRPr lang="en-US" altLang="zh-TW" dirty="0"/>
          </a:p>
          <a:p>
            <a:r>
              <a:rPr lang="en-US" altLang="zh-TW" dirty="0" err="1"/>
              <a:t>stddef.h</a:t>
            </a:r>
            <a:endParaRPr lang="en-US" altLang="zh-TW" dirty="0"/>
          </a:p>
          <a:p>
            <a:r>
              <a:rPr lang="en-US" altLang="zh-TW" dirty="0" err="1"/>
              <a:t>stdio.h</a:t>
            </a:r>
            <a:endParaRPr lang="en-US" altLang="zh-TW" dirty="0"/>
          </a:p>
          <a:p>
            <a:r>
              <a:rPr lang="en-US" altLang="zh-TW" dirty="0" err="1"/>
              <a:t>stdlib.h</a:t>
            </a:r>
            <a:endParaRPr lang="en-US" altLang="zh-TW" dirty="0"/>
          </a:p>
          <a:p>
            <a:r>
              <a:rPr lang="en-US" altLang="zh-TW" dirty="0" err="1"/>
              <a:t>string.h</a:t>
            </a:r>
            <a:endParaRPr lang="en-US" altLang="zh-TW" dirty="0"/>
          </a:p>
          <a:p>
            <a:r>
              <a:rPr lang="en-US" altLang="zh-TW" dirty="0" err="1"/>
              <a:t>time.h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88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9.3 Arguments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 we know, when calling a function,</a:t>
            </a:r>
            <a:br>
              <a:rPr lang="en-US" altLang="zh-TW" dirty="0"/>
            </a:br>
            <a:r>
              <a:rPr lang="en-US" altLang="zh-TW" dirty="0"/>
              <a:t>values of </a:t>
            </a:r>
            <a:r>
              <a:rPr lang="en-US" altLang="zh-TW" dirty="0">
                <a:solidFill>
                  <a:srgbClr val="800080"/>
                </a:solidFill>
              </a:rPr>
              <a:t>arguments</a:t>
            </a:r>
            <a:r>
              <a:rPr lang="en-US" altLang="zh-TW" dirty="0"/>
              <a:t> are </a:t>
            </a:r>
            <a:r>
              <a:rPr lang="en-US" altLang="zh-TW" i="1" dirty="0">
                <a:solidFill>
                  <a:srgbClr val="006600"/>
                </a:solidFill>
              </a:rPr>
              <a:t>copied</a:t>
            </a:r>
            <a:r>
              <a:rPr lang="en-US" altLang="zh-TW" dirty="0"/>
              <a:t> to the </a:t>
            </a:r>
            <a:r>
              <a:rPr lang="en-US" altLang="zh-TW" dirty="0">
                <a:solidFill>
                  <a:srgbClr val="993300"/>
                </a:solidFill>
              </a:rPr>
              <a:t>parameters</a:t>
            </a:r>
            <a:r>
              <a:rPr lang="en-US" altLang="zh-TW" dirty="0"/>
              <a:t> of the function.</a:t>
            </a:r>
          </a:p>
          <a:p>
            <a:r>
              <a:rPr lang="en-US" altLang="zh-TW" dirty="0"/>
              <a:t>It is said </a:t>
            </a:r>
            <a:r>
              <a:rPr lang="en-US" altLang="zh-TW" dirty="0">
                <a:solidFill>
                  <a:srgbClr val="0000FF"/>
                </a:solidFill>
              </a:rPr>
              <a:t>call-by-value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 by Value (</a:t>
            </a:r>
            <a:r>
              <a:rPr lang="zh-TW" altLang="en-US" dirty="0"/>
              <a:t>傳值呼叫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Parameters </a:t>
            </a:r>
            <a:r>
              <a:rPr lang="en-US" altLang="zh-TW" i="1" dirty="0"/>
              <a:t>in</a:t>
            </a:r>
            <a:r>
              <a:rPr lang="en-US" altLang="zh-TW" dirty="0"/>
              <a:t> a function is </a:t>
            </a:r>
            <a:r>
              <a:rPr lang="en-US" altLang="zh-TW" i="1" dirty="0"/>
              <a:t>not</a:t>
            </a:r>
            <a:r>
              <a:rPr lang="en-US" altLang="zh-TW" dirty="0"/>
              <a:t> the same variables as the arguments </a:t>
            </a:r>
            <a:r>
              <a:rPr lang="en-US" altLang="zh-TW" i="1" dirty="0"/>
              <a:t>outside</a:t>
            </a:r>
            <a:r>
              <a:rPr lang="en-US" altLang="zh-TW" dirty="0"/>
              <a:t> the function, even if their names are the same.</a:t>
            </a:r>
          </a:p>
          <a:p>
            <a:pPr lvl="1"/>
            <a:r>
              <a:rPr lang="en-US" altLang="zh-TW" dirty="0"/>
              <a:t>I.e. modification in a function does not change the value of a variable outside the function.</a:t>
            </a:r>
          </a:p>
          <a:p>
            <a:pPr lvl="1"/>
            <a:r>
              <a:rPr lang="en-US" altLang="zh-TW" dirty="0"/>
              <a:t>We will learn how to modify values with calling functions: </a:t>
            </a:r>
            <a:r>
              <a:rPr lang="en-US" altLang="zh-TW" dirty="0">
                <a:solidFill>
                  <a:srgbClr val="0000FF"/>
                </a:solidFill>
              </a:rPr>
              <a:t>Call by Reference (</a:t>
            </a:r>
            <a:r>
              <a:rPr lang="zh-TW" altLang="en-US" dirty="0">
                <a:solidFill>
                  <a:srgbClr val="0000FF"/>
                </a:solidFill>
              </a:rPr>
              <a:t>傳址呼叫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167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71664" y="5239395"/>
            <a:ext cx="1728192" cy="3587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 by Value (</a:t>
            </a:r>
            <a:r>
              <a:rPr lang="zh-TW" altLang="en-US" dirty="0"/>
              <a:t>傳值呼叫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&gt; b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9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altLang="zh-TW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&amp;a, &amp;b);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max(a , b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比較大的數是 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TW" b="1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d\n"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n);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23198" y="39528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96223" y="4335462"/>
            <a:ext cx="1008062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601173" y="3509962"/>
            <a:ext cx="1008062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803962" y="5310833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803962" y="5661026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175723" y="393065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8328248" y="393065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8399686" y="4335462"/>
            <a:ext cx="1008063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@#*$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7247161" y="4335462"/>
            <a:ext cx="1008063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7175723" y="219075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7248748" y="2573337"/>
            <a:ext cx="1008062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328248" y="216852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8399686" y="2573337"/>
            <a:ext cx="1008063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806610" y="1952625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806610" y="2312987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806610" y="2960687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3" name="AutoShape 26"/>
          <p:cNvSpPr>
            <a:spLocks noChangeArrowheads="1"/>
          </p:cNvSpPr>
          <p:nvPr/>
        </p:nvSpPr>
        <p:spPr bwMode="auto">
          <a:xfrm>
            <a:off x="803962" y="3945455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6023198" y="3590925"/>
            <a:ext cx="165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max</a:t>
            </a:r>
            <a:r>
              <a:rPr lang="zh-TW" altLang="en-US" sz="2400">
                <a:latin typeface="Lucida Console" panose="020B0609040504020204" pitchFamily="49" charset="0"/>
              </a:rPr>
              <a:t>回傳值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8399686" y="4335462"/>
            <a:ext cx="1008063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26" name="AutoShape 29"/>
          <p:cNvSpPr>
            <a:spLocks noChangeArrowheads="1"/>
          </p:cNvSpPr>
          <p:nvPr/>
        </p:nvSpPr>
        <p:spPr bwMode="auto">
          <a:xfrm>
            <a:off x="806610" y="3344345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7247161" y="2573337"/>
            <a:ext cx="1008063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5839049" y="2933700"/>
            <a:ext cx="443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>
                <a:solidFill>
                  <a:srgbClr val="993300"/>
                </a:solidFill>
              </a:rPr>
              <a:t>另外配置的記憶體給這邊的 </a:t>
            </a:r>
            <a:r>
              <a:rPr lang="en-US" altLang="zh-TW" sz="2400">
                <a:solidFill>
                  <a:srgbClr val="993300"/>
                </a:solidFill>
              </a:rPr>
              <a:t>a, b</a:t>
            </a:r>
          </a:p>
        </p:txBody>
      </p:sp>
    </p:spTree>
    <p:extLst>
      <p:ext uri="{BB962C8B-B14F-4D97-AF65-F5344CB8AC3E}">
        <p14:creationId xmlns:p14="http://schemas.microsoft.com/office/powerpoint/2010/main" val="42476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3CC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8" grpId="0" animBg="1"/>
      <p:bldP spid="8" grpId="1"/>
      <p:bldP spid="8" grpId="2"/>
      <p:bldP spid="9" grpId="0" animBg="1"/>
      <p:bldP spid="12" grpId="0"/>
      <p:bldP spid="12" grpId="1"/>
      <p:bldP spid="12" grpId="2"/>
      <p:bldP spid="13" grpId="0"/>
      <p:bldP spid="13" grpId="1"/>
      <p:bldP spid="13" grpId="2"/>
      <p:bldP spid="14" grpId="0" animBg="1"/>
      <p:bldP spid="14" grpId="1"/>
      <p:bldP spid="14" grpId="2"/>
      <p:bldP spid="15" grpId="0" animBg="1"/>
      <p:bldP spid="15" grpId="1"/>
      <p:bldP spid="15" grpId="2"/>
      <p:bldP spid="16" grpId="0"/>
      <p:bldP spid="16" grpId="1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4" grpId="0"/>
      <p:bldP spid="25" grpId="0" animBg="1"/>
      <p:bldP spid="27" grpId="0" animBg="1"/>
      <p:bldP spid="27" grpId="1" animBg="1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Conversions about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cases for type conversions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altLang="zh-TW" dirty="0" smtClean="0"/>
              <a:t>Copying </a:t>
            </a:r>
            <a:r>
              <a:rPr lang="en-US" altLang="zh-TW" dirty="0"/>
              <a:t>values to the parameters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altLang="zh-TW" dirty="0" smtClean="0"/>
              <a:t>Returning</a:t>
            </a:r>
            <a:endParaRPr lang="en-US" altLang="zh-TW" dirty="0"/>
          </a:p>
          <a:p>
            <a:r>
              <a:rPr lang="en-US" altLang="zh-TW" dirty="0"/>
              <a:t>Type conversions for these two cases follow the conversion rules for assignment.</a:t>
            </a:r>
          </a:p>
          <a:p>
            <a:pPr lvl="1"/>
            <a:r>
              <a:rPr lang="en-US" altLang="zh-TW" dirty="0"/>
              <a:t>I.e. if the type of destination is "narrower",</a:t>
            </a:r>
            <a:br>
              <a:rPr lang="en-US" altLang="zh-TW" dirty="0"/>
            </a:br>
            <a:r>
              <a:rPr lang="en-US" altLang="zh-TW" dirty="0"/>
              <a:t>the data may be truncated and incorrect.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32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Functions, Incorrect Examples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487488" y="1793681"/>
            <a:ext cx="8229600" cy="45876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buFontTx/>
              <a:buNone/>
            </a:pPr>
            <a:r>
              <a:rPr kumimoji="0"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mtClean="0">
                <a:latin typeface="Lucida Console" panose="020B0609040504020204" pitchFamily="49" charset="0"/>
              </a:rPr>
              <a:t> kkk(</a:t>
            </a:r>
            <a:r>
              <a:rPr kumimoji="0"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mtClean="0">
                <a:latin typeface="Lucida Console" panose="020B0609040504020204" pitchFamily="49" charset="0"/>
              </a:rPr>
              <a:t> a, </a:t>
            </a:r>
            <a:r>
              <a:rPr kumimoji="0"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float</a:t>
            </a:r>
            <a:r>
              <a:rPr kumimoji="0" lang="en-US" altLang="zh-TW" smtClean="0">
                <a:latin typeface="Lucida Console" panose="020B0609040504020204" pitchFamily="49" charset="0"/>
              </a:rPr>
              <a:t> b) {</a:t>
            </a:r>
          </a:p>
          <a:p>
            <a:pPr lvl="1" fontAlgn="auto">
              <a:buFontTx/>
              <a:buNone/>
            </a:pPr>
            <a:r>
              <a:rPr kumimoji="0" lang="en-US" altLang="zh-TW" smtClean="0">
                <a:latin typeface="Lucida Console" panose="020B0609040504020204" pitchFamily="49" charset="0"/>
              </a:rPr>
              <a:t>   </a:t>
            </a:r>
            <a:r>
              <a:rPr kumimoji="0"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kumimoji="0" lang="en-US" altLang="zh-TW" smtClean="0">
                <a:latin typeface="Lucida Console" panose="020B0609040504020204" pitchFamily="49" charset="0"/>
              </a:rPr>
              <a:t> (a&gt;b) </a:t>
            </a:r>
            <a:r>
              <a:rPr kumimoji="0"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kumimoji="0" lang="en-US" altLang="zh-TW" smtClean="0">
                <a:latin typeface="Lucida Console" panose="020B0609040504020204" pitchFamily="49" charset="0"/>
              </a:rPr>
              <a:t> 10.32;</a:t>
            </a:r>
          </a:p>
          <a:p>
            <a:pPr lvl="1" fontAlgn="auto">
              <a:buFontTx/>
              <a:buNone/>
            </a:pPr>
            <a:r>
              <a:rPr kumimoji="0" lang="en-US" altLang="zh-TW" smtClean="0">
                <a:latin typeface="Lucida Console" panose="020B0609040504020204" pitchFamily="49" charset="0"/>
              </a:rPr>
              <a:t>   </a:t>
            </a:r>
            <a:r>
              <a:rPr kumimoji="0"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else</a:t>
            </a:r>
            <a:r>
              <a:rPr kumimoji="0" lang="en-US" altLang="zh-TW" smtClean="0">
                <a:latin typeface="Lucida Console" panose="020B0609040504020204" pitchFamily="49" charset="0"/>
              </a:rPr>
              <a:t> </a:t>
            </a:r>
            <a:r>
              <a:rPr kumimoji="0"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kumimoji="0" lang="en-US" altLang="zh-TW" smtClean="0">
                <a:latin typeface="Lucida Console" panose="020B0609040504020204" pitchFamily="49" charset="0"/>
              </a:rPr>
              <a:t> 8;</a:t>
            </a:r>
          </a:p>
          <a:p>
            <a:pPr lvl="1" fontAlgn="auto">
              <a:buFontTx/>
              <a:buNone/>
            </a:pPr>
            <a:r>
              <a:rPr kumimoji="0" lang="en-US" altLang="zh-TW" smtClean="0">
                <a:latin typeface="Lucida Console" panose="020B0609040504020204" pitchFamily="49" charset="0"/>
              </a:rPr>
              <a:t>}</a:t>
            </a:r>
          </a:p>
          <a:p>
            <a:pPr lvl="1" fontAlgn="auto">
              <a:buFontTx/>
              <a:buNone/>
            </a:pPr>
            <a:endParaRPr kumimoji="0" lang="en-US" altLang="zh-TW" smtClean="0">
              <a:latin typeface="Lucida Console" panose="020B0609040504020204" pitchFamily="49" charset="0"/>
            </a:endParaRPr>
          </a:p>
          <a:p>
            <a:pPr lvl="1" fontAlgn="auto">
              <a:buFontTx/>
              <a:buNone/>
            </a:pPr>
            <a:r>
              <a:rPr kumimoji="0"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mtClean="0">
                <a:latin typeface="Lucida Console" panose="020B0609040504020204" pitchFamily="49" charset="0"/>
              </a:rPr>
              <a:t> main() {</a:t>
            </a:r>
          </a:p>
          <a:p>
            <a:pPr lvl="1" fontAlgn="auto">
              <a:buFontTx/>
              <a:buNone/>
            </a:pPr>
            <a:r>
              <a:rPr kumimoji="0" lang="en-US" altLang="zh-TW" smtClean="0">
                <a:latin typeface="Lucida Console" panose="020B0609040504020204" pitchFamily="49" charset="0"/>
              </a:rPr>
              <a:t>   </a:t>
            </a:r>
            <a:r>
              <a:rPr kumimoji="0"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mtClean="0">
                <a:latin typeface="Lucida Console" panose="020B0609040504020204" pitchFamily="49" charset="0"/>
              </a:rPr>
              <a:t> a, b;</a:t>
            </a:r>
          </a:p>
          <a:p>
            <a:pPr lvl="1" fontAlgn="auto">
              <a:buFontTx/>
              <a:buNone/>
            </a:pPr>
            <a:r>
              <a:rPr kumimoji="0" lang="en-US" altLang="zh-TW" smtClean="0">
                <a:latin typeface="Lucida Console" panose="020B0609040504020204" pitchFamily="49" charset="0"/>
              </a:rPr>
              <a:t>   scanf(</a:t>
            </a:r>
            <a:r>
              <a:rPr kumimoji="0" lang="en-US" altLang="zh-TW" smtClean="0">
                <a:solidFill>
                  <a:srgbClr val="993300"/>
                </a:solidFill>
                <a:latin typeface="Lucida Console" panose="020B0609040504020204" pitchFamily="49" charset="0"/>
              </a:rPr>
              <a:t>"%d%d"</a:t>
            </a:r>
            <a:r>
              <a:rPr kumimoji="0" lang="en-US" altLang="zh-TW" smtClean="0">
                <a:latin typeface="Lucida Console" panose="020B0609040504020204" pitchFamily="49" charset="0"/>
              </a:rPr>
              <a:t>, &amp;a, &amp;b);</a:t>
            </a:r>
          </a:p>
          <a:p>
            <a:pPr lvl="1" fontAlgn="auto">
              <a:buFontTx/>
              <a:buNone/>
            </a:pPr>
            <a:r>
              <a:rPr kumimoji="0" lang="en-US" altLang="zh-TW" smtClean="0">
                <a:latin typeface="Lucida Console" panose="020B0609040504020204" pitchFamily="49" charset="0"/>
              </a:rPr>
              <a:t>   </a:t>
            </a:r>
            <a:r>
              <a:rPr kumimoji="0"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mtClean="0">
                <a:latin typeface="Lucida Console" panose="020B0609040504020204" pitchFamily="49" charset="0"/>
              </a:rPr>
              <a:t> n = kkk(a, b);</a:t>
            </a:r>
          </a:p>
          <a:p>
            <a:pPr lvl="1" fontAlgn="auto">
              <a:buFontTx/>
              <a:buNone/>
            </a:pPr>
            <a:r>
              <a:rPr kumimoji="0" lang="en-US" altLang="zh-TW" smtClean="0">
                <a:latin typeface="Lucida Console" panose="020B0609040504020204" pitchFamily="49" charset="0"/>
              </a:rPr>
              <a:t>   printf(</a:t>
            </a:r>
            <a:r>
              <a:rPr kumimoji="0" lang="en-US" altLang="zh-TW" smtClean="0">
                <a:solidFill>
                  <a:srgbClr val="993300"/>
                </a:solidFill>
                <a:latin typeface="Lucida Console" panose="020B0609040504020204" pitchFamily="49" charset="0"/>
              </a:rPr>
              <a:t>"</a:t>
            </a:r>
            <a:r>
              <a:rPr kumimoji="0" lang="zh-TW" altLang="en-US" smtClean="0">
                <a:solidFill>
                  <a:srgbClr val="993300"/>
                </a:solidFill>
                <a:latin typeface="Lucida Console" panose="020B0609040504020204" pitchFamily="49" charset="0"/>
              </a:rPr>
              <a:t>比較大的數是 </a:t>
            </a:r>
            <a:r>
              <a:rPr kumimoji="0" lang="en-US" altLang="zh-TW" smtClean="0">
                <a:solidFill>
                  <a:srgbClr val="993300"/>
                </a:solidFill>
                <a:latin typeface="Lucida Console" panose="020B0609040504020204" pitchFamily="49" charset="0"/>
              </a:rPr>
              <a:t>%d"</a:t>
            </a:r>
            <a:r>
              <a:rPr kumimoji="0" lang="en-US" altLang="zh-TW" smtClean="0">
                <a:latin typeface="Lucida Console" panose="020B0609040504020204" pitchFamily="49" charset="0"/>
              </a:rPr>
              <a:t>, n);</a:t>
            </a:r>
            <a:r>
              <a:rPr kumimoji="0"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 return</a:t>
            </a:r>
            <a:r>
              <a:rPr kumimoji="0" lang="en-US" altLang="zh-TW" smtClean="0">
                <a:latin typeface="Lucida Console" panose="020B0609040504020204" pitchFamily="49" charset="0"/>
              </a:rPr>
              <a:t> 0;</a:t>
            </a:r>
          </a:p>
          <a:p>
            <a:pPr lvl="1" fontAlgn="auto">
              <a:buFontTx/>
              <a:buNone/>
            </a:pPr>
            <a:r>
              <a:rPr kumimoji="0" lang="en-US" altLang="zh-TW" smtClean="0">
                <a:latin typeface="Lucida Console" panose="020B0609040504020204" pitchFamily="49" charset="0"/>
              </a:rPr>
              <a:t>}</a:t>
            </a:r>
            <a:endParaRPr kumimoji="0" lang="en-US" altLang="zh-TW" dirty="0">
              <a:latin typeface="Lucida Console" panose="020B0609040504020204" pitchFamily="49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508359" y="2118166"/>
            <a:ext cx="1296987" cy="0"/>
          </a:xfrm>
          <a:prstGeom prst="line">
            <a:avLst/>
          </a:prstGeom>
          <a:noFill/>
          <a:ln w="76200" cmpd="dbl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56629" y="3534718"/>
            <a:ext cx="4462760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Book Antiqua" panose="02040602050305030304" pitchFamily="18" charset="0"/>
                <a:sym typeface="Wingdings 2" panose="05020102010507070707" pitchFamily="18" charset="2"/>
              </a:rPr>
              <a:t>@@</a:t>
            </a:r>
            <a:r>
              <a:rPr lang="en-US" altLang="zh-TW" sz="2400">
                <a:sym typeface="Wingdings 2" panose="05020102010507070707" pitchFamily="18" charset="2"/>
              </a:rPr>
              <a:t> </a:t>
            </a:r>
            <a:r>
              <a:rPr lang="en-US" altLang="zh-TW" sz="2400"/>
              <a:t>type inconsistent: arguments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941747" y="5406381"/>
            <a:ext cx="287337" cy="0"/>
          </a:xfrm>
          <a:prstGeom prst="line">
            <a:avLst/>
          </a:prstGeom>
          <a:noFill/>
          <a:ln w="76200" cmpd="dbl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5229655" y="4182419"/>
            <a:ext cx="71437" cy="9366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5879975" y="2075934"/>
            <a:ext cx="668234" cy="4223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2204896" y="4542781"/>
            <a:ext cx="576262" cy="0"/>
          </a:xfrm>
          <a:prstGeom prst="line">
            <a:avLst/>
          </a:prstGeom>
          <a:noFill/>
          <a:ln w="76200" cmpd="dbl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3428858" y="4542781"/>
            <a:ext cx="287338" cy="0"/>
          </a:xfrm>
          <a:prstGeom prst="line">
            <a:avLst/>
          </a:prstGeom>
          <a:noFill/>
          <a:ln w="76200" cmpd="dbl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156629" y="3895082"/>
            <a:ext cx="273646" cy="276999"/>
          </a:xfrm>
          <a:prstGeom prst="rect">
            <a:avLst/>
          </a:prstGeom>
          <a:solidFill>
            <a:schemeClr val="bg1"/>
          </a:solidFill>
          <a:ln w="158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7200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548210" y="1931473"/>
            <a:ext cx="273646" cy="276999"/>
          </a:xfrm>
          <a:prstGeom prst="rect">
            <a:avLst/>
          </a:prstGeom>
          <a:solidFill>
            <a:schemeClr val="bg1"/>
          </a:solidFill>
          <a:ln w="158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7200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229084" y="2549966"/>
            <a:ext cx="936625" cy="0"/>
          </a:xfrm>
          <a:prstGeom prst="line">
            <a:avLst/>
          </a:prstGeom>
          <a:noFill/>
          <a:ln w="76200" cmpd="dbl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134126" y="3053203"/>
            <a:ext cx="4634282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Book Antiqua" panose="02040602050305030304" pitchFamily="18" charset="0"/>
                <a:sym typeface="Wingdings 2" panose="05020102010507070707" pitchFamily="18" charset="2"/>
              </a:rPr>
              <a:t>@@</a:t>
            </a:r>
            <a:r>
              <a:rPr lang="en-US" altLang="zh-TW" sz="2400"/>
              <a:t> type inconsistent: return value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 flipV="1">
            <a:off x="5732321" y="2621403"/>
            <a:ext cx="360363" cy="431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1771508" y="2189603"/>
            <a:ext cx="215900" cy="431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1700071" y="2118166"/>
            <a:ext cx="576263" cy="0"/>
          </a:xfrm>
          <a:prstGeom prst="line">
            <a:avLst/>
          </a:prstGeom>
          <a:noFill/>
          <a:ln w="76200" cmpd="dbl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164120" y="2765867"/>
            <a:ext cx="273646" cy="276999"/>
          </a:xfrm>
          <a:prstGeom prst="rect">
            <a:avLst/>
          </a:prstGeom>
          <a:solidFill>
            <a:schemeClr val="bg1"/>
          </a:solidFill>
          <a:ln w="158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7200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484170" y="2405504"/>
            <a:ext cx="273646" cy="276999"/>
          </a:xfrm>
          <a:prstGeom prst="rect">
            <a:avLst/>
          </a:prstGeom>
          <a:solidFill>
            <a:schemeClr val="bg1"/>
          </a:solidFill>
          <a:ln w="158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7200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277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7" grpId="0" animBg="1"/>
      <p:bldP spid="21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Arguments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99656" y="4600707"/>
            <a:ext cx="2879725" cy="358775"/>
          </a:xfrm>
          <a:prstGeom prst="rect">
            <a:avLst/>
          </a:prstGeom>
          <a:solidFill>
            <a:srgbClr val="FFFF99"/>
          </a:solidFill>
          <a:ln w="3175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981200" y="1858051"/>
            <a:ext cx="8229600" cy="4523278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en-US" altLang="zh-TW" dirty="0" smtClean="0"/>
              <a:t>In a function:</a:t>
            </a:r>
          </a:p>
          <a:p>
            <a:pPr fontAlgn="auto">
              <a:buFontTx/>
              <a:buNone/>
            </a:pPr>
            <a:r>
              <a:rPr kumimoji="0" lang="en-US" altLang="zh-TW" sz="2400" dirty="0" err="1" smtClean="0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2400" dirty="0" smtClean="0">
                <a:solidFill>
                  <a:srgbClr val="3333CC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zh-TW" sz="2400" dirty="0" err="1" smtClean="0">
                <a:latin typeface="Lucida Console" panose="020B0609040504020204" pitchFamily="49" charset="0"/>
              </a:rPr>
              <a:t>max_of</a:t>
            </a:r>
            <a:r>
              <a:rPr kumimoji="0" lang="en-US" altLang="zh-TW" sz="2400" dirty="0" smtClean="0">
                <a:latin typeface="Lucida Console" panose="020B0609040504020204" pitchFamily="49" charset="0"/>
              </a:rPr>
              <a:t>(</a:t>
            </a:r>
            <a:r>
              <a:rPr kumimoji="0" lang="en-US" altLang="zh-TW" sz="2400" dirty="0" err="1" smtClean="0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2400" dirty="0" smtClean="0">
                <a:latin typeface="Lucida Console" panose="020B0609040504020204" pitchFamily="49" charset="0"/>
              </a:rPr>
              <a:t> data[]){</a:t>
            </a:r>
          </a:p>
          <a:p>
            <a:pPr fontAlgn="auto">
              <a:buFontTx/>
              <a:buNone/>
            </a:pPr>
            <a:r>
              <a:rPr kumimoji="0" lang="en-US" altLang="zh-TW" sz="2400" dirty="0" smtClean="0">
                <a:latin typeface="Lucida Console" panose="020B0609040504020204" pitchFamily="49" charset="0"/>
              </a:rPr>
              <a:t>   </a:t>
            </a:r>
            <a:r>
              <a:rPr kumimoji="0" lang="en-US" altLang="zh-TW" sz="2400" dirty="0" err="1" smtClean="0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2400" dirty="0" smtClean="0">
                <a:latin typeface="Lucida Console" panose="020B0609040504020204" pitchFamily="49" charset="0"/>
              </a:rPr>
              <a:t> max = data[0]; ...</a:t>
            </a:r>
          </a:p>
          <a:p>
            <a:pPr fontAlgn="auto">
              <a:buFontTx/>
              <a:buNone/>
            </a:pPr>
            <a:r>
              <a:rPr kumimoji="0" lang="en-US" altLang="zh-TW" sz="2400" dirty="0" smtClean="0">
                <a:latin typeface="Lucida Console" panose="020B0609040504020204" pitchFamily="49" charset="0"/>
              </a:rPr>
              <a:t>}</a:t>
            </a:r>
            <a:endParaRPr kumimoji="0" lang="en-US" altLang="zh-TW" dirty="0" smtClean="0">
              <a:latin typeface="Lucida Console" panose="020B0609040504020204" pitchFamily="49" charset="0"/>
            </a:endParaRPr>
          </a:p>
          <a:p>
            <a:pPr fontAlgn="auto"/>
            <a:r>
              <a:rPr kumimoji="0" lang="en-US" altLang="zh-TW" dirty="0" smtClean="0"/>
              <a:t>When calling:</a:t>
            </a:r>
          </a:p>
          <a:p>
            <a:pPr fontAlgn="auto">
              <a:buFontTx/>
              <a:buNone/>
            </a:pPr>
            <a:r>
              <a:rPr kumimoji="0" lang="en-US" altLang="zh-TW" sz="2400" dirty="0" err="1" smtClean="0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2400" dirty="0" smtClean="0">
                <a:latin typeface="Lucida Console" panose="020B0609040504020204" pitchFamily="49" charset="0"/>
              </a:rPr>
              <a:t> main(){</a:t>
            </a:r>
          </a:p>
          <a:p>
            <a:pPr fontAlgn="auto">
              <a:buFontTx/>
              <a:buNone/>
            </a:pPr>
            <a:r>
              <a:rPr kumimoji="0" lang="en-US" altLang="zh-TW" sz="2400" dirty="0" smtClean="0">
                <a:latin typeface="Lucida Console" panose="020B0609040504020204" pitchFamily="49" charset="0"/>
              </a:rPr>
              <a:t>   </a:t>
            </a:r>
            <a:r>
              <a:rPr kumimoji="0" lang="en-US" altLang="zh-TW" sz="2400" dirty="0" err="1" smtClean="0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2400" dirty="0" smtClean="0">
                <a:latin typeface="Lucida Console" panose="020B0609040504020204" pitchFamily="49" charset="0"/>
              </a:rPr>
              <a:t> </a:t>
            </a:r>
            <a:r>
              <a:rPr kumimoji="0" lang="en-US" altLang="zh-TW" sz="2400" dirty="0" err="1" smtClean="0">
                <a:latin typeface="Lucida Console" panose="020B0609040504020204" pitchFamily="49" charset="0"/>
              </a:rPr>
              <a:t>mydata</a:t>
            </a:r>
            <a:r>
              <a:rPr kumimoji="0" lang="en-US" altLang="zh-TW" sz="2400" dirty="0" smtClean="0">
                <a:latin typeface="Lucida Console" panose="020B0609040504020204" pitchFamily="49" charset="0"/>
              </a:rPr>
              <a:t>[5] = {4, 3, 8, 3, 1};</a:t>
            </a:r>
          </a:p>
          <a:p>
            <a:pPr fontAlgn="auto">
              <a:buFontTx/>
              <a:buNone/>
            </a:pPr>
            <a:r>
              <a:rPr kumimoji="0" lang="en-US" altLang="zh-TW" sz="2400" dirty="0" smtClean="0">
                <a:latin typeface="Lucida Console" panose="020B0609040504020204" pitchFamily="49" charset="0"/>
              </a:rPr>
              <a:t>   </a:t>
            </a:r>
            <a:r>
              <a:rPr kumimoji="0" lang="en-US" altLang="zh-TW" sz="2400" dirty="0" err="1" smtClean="0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2400" dirty="0" smtClean="0">
                <a:latin typeface="Lucida Console" panose="020B0609040504020204" pitchFamily="49" charset="0"/>
              </a:rPr>
              <a:t> a = </a:t>
            </a:r>
            <a:r>
              <a:rPr kumimoji="0" lang="en-US" altLang="zh-TW" sz="2400" dirty="0" err="1" smtClean="0">
                <a:latin typeface="Lucida Console" panose="020B0609040504020204" pitchFamily="49" charset="0"/>
              </a:rPr>
              <a:t>max_of</a:t>
            </a:r>
            <a:r>
              <a:rPr kumimoji="0" lang="en-US" altLang="zh-TW" sz="2400" dirty="0" smtClean="0">
                <a:latin typeface="Lucida Console" panose="020B0609040504020204" pitchFamily="49" charset="0"/>
              </a:rPr>
              <a:t>(</a:t>
            </a:r>
            <a:r>
              <a:rPr kumimoji="0" lang="en-US" altLang="zh-TW" sz="2400" dirty="0" err="1" smtClean="0">
                <a:latin typeface="Lucida Console" panose="020B0609040504020204" pitchFamily="49" charset="0"/>
              </a:rPr>
              <a:t>mydata</a:t>
            </a:r>
            <a:r>
              <a:rPr kumimoji="0" lang="en-US" altLang="zh-TW" sz="2400" dirty="0" smtClean="0">
                <a:latin typeface="Lucida Console" panose="020B0609040504020204" pitchFamily="49" charset="0"/>
              </a:rPr>
              <a:t>);</a:t>
            </a:r>
          </a:p>
          <a:p>
            <a:pPr fontAlgn="auto">
              <a:buFontTx/>
              <a:buNone/>
            </a:pPr>
            <a:r>
              <a:rPr kumimoji="0" lang="en-US" altLang="zh-TW" sz="2400" dirty="0" smtClean="0">
                <a:latin typeface="Lucida Console" panose="020B0609040504020204" pitchFamily="49" charset="0"/>
              </a:rPr>
              <a:t>   </a:t>
            </a:r>
            <a:r>
              <a:rPr kumimoji="0" lang="en-US" altLang="zh-TW" sz="2400" dirty="0" err="1" smtClean="0">
                <a:latin typeface="Lucida Console" panose="020B0609040504020204" pitchFamily="49" charset="0"/>
              </a:rPr>
              <a:t>printf</a:t>
            </a:r>
            <a:r>
              <a:rPr kumimoji="0" lang="en-US" altLang="zh-TW" sz="2400" dirty="0" smtClean="0">
                <a:latin typeface="Lucida Console" panose="020B0609040504020204" pitchFamily="49" charset="0"/>
              </a:rPr>
              <a:t>(</a:t>
            </a:r>
            <a:r>
              <a:rPr kumimoji="0" lang="en-US" altLang="zh-TW" sz="2400" dirty="0" smtClean="0">
                <a:solidFill>
                  <a:srgbClr val="CC3300"/>
                </a:solidFill>
                <a:latin typeface="Lucida Console" panose="020B0609040504020204" pitchFamily="49" charset="0"/>
              </a:rPr>
              <a:t>"Max in data is %d\n"</a:t>
            </a:r>
            <a:r>
              <a:rPr kumimoji="0" lang="en-US" altLang="zh-TW" sz="2400" dirty="0" smtClean="0">
                <a:latin typeface="Lucida Console" panose="020B0609040504020204" pitchFamily="49" charset="0"/>
              </a:rPr>
              <a:t>, a);</a:t>
            </a:r>
          </a:p>
          <a:p>
            <a:pPr fontAlgn="auto">
              <a:buFontTx/>
              <a:buNone/>
            </a:pPr>
            <a:r>
              <a:rPr kumimoji="0" lang="en-US" altLang="zh-TW" sz="2400" dirty="0" smtClean="0">
                <a:latin typeface="Lucida Console" panose="020B0609040504020204" pitchFamily="49" charset="0"/>
              </a:rPr>
              <a:t>   </a:t>
            </a:r>
            <a:r>
              <a:rPr kumimoji="0" lang="en-US" altLang="zh-TW" sz="2400" dirty="0" smtClean="0">
                <a:solidFill>
                  <a:srgbClr val="3333CC"/>
                </a:solidFill>
                <a:latin typeface="Lucida Console" panose="020B0609040504020204" pitchFamily="49" charset="0"/>
              </a:rPr>
              <a:t>return</a:t>
            </a:r>
            <a:r>
              <a:rPr kumimoji="0" lang="en-US" altLang="zh-TW" sz="2400" dirty="0" smtClean="0">
                <a:latin typeface="Lucida Console" panose="020B0609040504020204" pitchFamily="49" charset="0"/>
              </a:rPr>
              <a:t> 0;</a:t>
            </a:r>
          </a:p>
          <a:p>
            <a:pPr fontAlgn="auto">
              <a:buFontTx/>
              <a:buNone/>
            </a:pPr>
            <a:r>
              <a:rPr kumimoji="0" lang="en-US" altLang="zh-TW" sz="2400" dirty="0" smtClean="0">
                <a:latin typeface="Lucida Console" panose="020B0609040504020204" pitchFamily="49" charset="0"/>
              </a:rPr>
              <a:t>}</a:t>
            </a:r>
            <a:endParaRPr kumimoji="0"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601787" y="4997122"/>
            <a:ext cx="1152525" cy="1588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890591" y="2568872"/>
            <a:ext cx="360363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519739" y="1818701"/>
            <a:ext cx="3387146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8000"/>
                </a:solidFill>
              </a:rPr>
              <a:t>Use [] to denote an array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5086298" y="2060848"/>
            <a:ext cx="361630" cy="16127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798988" y="5610399"/>
            <a:ext cx="2378856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8000"/>
                </a:solidFill>
              </a:rPr>
              <a:t>Name of an array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 flipV="1">
            <a:off x="5491138" y="5080173"/>
            <a:ext cx="288925" cy="5762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20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Arguments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TW" dirty="0"/>
              <a:t>To prevent from accessing out of an array: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solidFill>
                  <a:srgbClr val="33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err="1">
                <a:latin typeface="Lucida Console" panose="020B0609040504020204" pitchFamily="49" charset="0"/>
              </a:rPr>
              <a:t>max_of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data[],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size){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max = data[0], </a:t>
            </a:r>
            <a:r>
              <a:rPr lang="en-US" altLang="zh-TW" sz="2400" dirty="0" err="1">
                <a:latin typeface="Lucida Console" panose="020B0609040504020204" pitchFamily="49" charset="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>
                <a:solidFill>
                  <a:srgbClr val="3333CC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(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= 0</a:t>
            </a:r>
            <a:r>
              <a:rPr lang="en-US" altLang="zh-TW" sz="2400" dirty="0">
                <a:latin typeface="Lucida Console" panose="020B0609040504020204" pitchFamily="49" charset="0"/>
              </a:rPr>
              <a:t>;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&lt; size</a:t>
            </a:r>
            <a:r>
              <a:rPr lang="en-US" altLang="zh-TW" sz="2400" dirty="0">
                <a:latin typeface="Lucida Console" panose="020B0609040504020204" pitchFamily="49" charset="0"/>
              </a:rPr>
              <a:t>; </a:t>
            </a:r>
            <a:r>
              <a:rPr lang="en-US" altLang="zh-TW" sz="2400" dirty="0" err="1">
                <a:latin typeface="Lucida Console" panose="020B0609040504020204" pitchFamily="49" charset="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</a:rPr>
              <a:t>++) ...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}</a:t>
            </a:r>
          </a:p>
          <a:p>
            <a:pPr lvl="4">
              <a:lnSpc>
                <a:spcPct val="80000"/>
              </a:lnSpc>
              <a:buNone/>
            </a:pPr>
            <a:endParaRPr lang="en-US" altLang="zh-TW" sz="1800" dirty="0"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main(){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m[5] = {4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, 3, 8, 3, 1</a:t>
            </a:r>
            <a:r>
              <a:rPr lang="en-US" altLang="zh-TW" sz="2400" dirty="0">
                <a:latin typeface="Lucida Console" panose="020B0609040504020204" pitchFamily="49" charset="0"/>
              </a:rPr>
              <a:t>};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a = </a:t>
            </a:r>
            <a:r>
              <a:rPr lang="en-US" altLang="zh-TW" sz="2400" dirty="0" err="1">
                <a:latin typeface="Lucida Console" panose="020B0609040504020204" pitchFamily="49" charset="0"/>
              </a:rPr>
              <a:t>max_of</a:t>
            </a:r>
            <a:r>
              <a:rPr lang="en-US" altLang="zh-TW" sz="2400" dirty="0">
                <a:latin typeface="Lucida Console" panose="020B0609040504020204" pitchFamily="49" charset="0"/>
              </a:rPr>
              <a:t>(m, </a:t>
            </a:r>
            <a:r>
              <a:rPr lang="en-US" altLang="zh-TW" sz="2400" dirty="0" err="1">
                <a:latin typeface="Lucida Console" panose="020B0609040504020204" pitchFamily="49" charset="0"/>
              </a:rPr>
              <a:t>sizeof</a:t>
            </a:r>
            <a:r>
              <a:rPr lang="en-US" altLang="zh-TW" sz="2400" dirty="0">
                <a:latin typeface="Lucida Console" panose="020B0609040504020204" pitchFamily="49" charset="0"/>
              </a:rPr>
              <a:t>(m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) /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sizeof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(m[0</a:t>
            </a:r>
            <a:r>
              <a:rPr lang="en-US" altLang="zh-TW" sz="2400" dirty="0">
                <a:latin typeface="Lucida Console" panose="020B0609040504020204" pitchFamily="49" charset="0"/>
              </a:rPr>
              <a:t>]));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"Max in data is %d\n"</a:t>
            </a:r>
            <a:r>
              <a:rPr lang="en-US" altLang="zh-TW" sz="2400" dirty="0">
                <a:latin typeface="Lucida Console" panose="020B0609040504020204" pitchFamily="49" charset="0"/>
              </a:rPr>
              <a:t>, a);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>
                <a:solidFill>
                  <a:srgbClr val="3333CC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 dirty="0">
                <a:latin typeface="Lucida Console" panose="020B0609040504020204" pitchFamily="49" charset="0"/>
              </a:rPr>
              <a:t> 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223792" y="4869160"/>
            <a:ext cx="3744416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511824" y="2492896"/>
            <a:ext cx="1439863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5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N</a:t>
            </a:r>
            <a:r>
              <a:rPr lang="en-US" altLang="zh-TW" dirty="0"/>
              <a:t>-Dimension Arrays as Arguments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4000" dirty="0"/>
              <a:t>Example:</a:t>
            </a:r>
          </a:p>
          <a:p>
            <a:pPr>
              <a:buNone/>
            </a:pPr>
            <a:r>
              <a:rPr lang="en-US" altLang="zh-TW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solidFill>
                  <a:srgbClr val="33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max_of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data[][3],</a:t>
            </a:r>
            <a:r>
              <a:rPr lang="en-US" altLang="zh-TW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size1,</a:t>
            </a:r>
            <a:r>
              <a:rPr lang="en-US" altLang="zh-TW" dirty="0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size2);</a:t>
            </a:r>
            <a:endParaRPr lang="en-US" altLang="zh-TW" dirty="0">
              <a:solidFill>
                <a:srgbClr val="009900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main(){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data[2][3</a:t>
            </a:r>
            <a:r>
              <a:rPr lang="en-US" altLang="zh-TW" dirty="0" smtClean="0">
                <a:latin typeface="Lucida Console" panose="020B0609040504020204" pitchFamily="49" charset="0"/>
              </a:rPr>
              <a:t>]={ {3, 4, 8}, {3, 1, 7} };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 = </a:t>
            </a:r>
            <a:r>
              <a:rPr lang="en-US" altLang="zh-TW" dirty="0" err="1">
                <a:latin typeface="Lucida Console" panose="020B0609040504020204" pitchFamily="49" charset="0"/>
              </a:rPr>
              <a:t>max_of</a:t>
            </a:r>
            <a:r>
              <a:rPr lang="en-US" altLang="zh-TW" dirty="0">
                <a:latin typeface="Lucida Console" panose="020B0609040504020204" pitchFamily="49" charset="0"/>
              </a:rPr>
              <a:t>( data, 2, 3 );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"Max in data is %d\n"</a:t>
            </a:r>
            <a:r>
              <a:rPr lang="en-US" altLang="zh-TW" dirty="0">
                <a:latin typeface="Lucida Console" panose="020B0609040504020204" pitchFamily="49" charset="0"/>
              </a:rPr>
              <a:t>, a);</a:t>
            </a:r>
          </a:p>
          <a:p>
            <a:pPr>
              <a:buNone/>
            </a:pPr>
            <a:r>
              <a:rPr lang="en-US" altLang="zh-TW" dirty="0">
                <a:solidFill>
                  <a:srgbClr val="3333CC"/>
                </a:solidFill>
                <a:latin typeface="Lucida Console" panose="020B0609040504020204" pitchFamily="49" charset="0"/>
              </a:rPr>
              <a:t>   return</a:t>
            </a:r>
            <a:r>
              <a:rPr lang="en-US" altLang="zh-TW" dirty="0">
                <a:latin typeface="Lucida Console" panose="020B0609040504020204" pitchFamily="49" charset="0"/>
              </a:rPr>
              <a:t> 0;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37</a:t>
            </a:fld>
            <a:endParaRPr lang="en-US" altLang="zh-TW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608785" y="2755018"/>
            <a:ext cx="865188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689874" y="2755018"/>
            <a:ext cx="3527425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473973" y="2863393"/>
            <a:ext cx="4897174" cy="738664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8000"/>
                </a:solidFill>
              </a:rPr>
              <a:t>Clearly give the sizes of dimensions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8000"/>
                </a:solidFill>
              </a:rPr>
              <a:t>        other than the 1st dimension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 flipV="1">
            <a:off x="5303912" y="2755017"/>
            <a:ext cx="72008" cy="385949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96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9.4 </a:t>
            </a:r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TW" dirty="0">
                <a:ea typeface="新細明體" panose="02020500000000000000" pitchFamily="18" charset="-120"/>
              </a:rPr>
              <a:t>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 non-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dirty="0">
                <a:ea typeface="新細明體" panose="02020500000000000000" pitchFamily="18" charset="-120"/>
              </a:rPr>
              <a:t> function must use the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dirty="0">
                <a:ea typeface="新細明體" panose="02020500000000000000" pitchFamily="18" charset="-120"/>
              </a:rPr>
              <a:t> statement to specify what value it will return.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dirty="0">
                <a:ea typeface="新細明體" panose="02020500000000000000" pitchFamily="18" charset="-120"/>
              </a:rPr>
              <a:t> statement has the form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return </a:t>
            </a:r>
            <a:r>
              <a:rPr lang="en-US" altLang="zh-TW" sz="2400" b="1" i="1" dirty="0">
                <a:solidFill>
                  <a:srgbClr val="800080"/>
                </a:solidFill>
                <a:ea typeface="新細明體" panose="02020500000000000000" pitchFamily="18" charset="-120"/>
              </a:rPr>
              <a:t>expression</a:t>
            </a:r>
            <a:r>
              <a:rPr lang="en-US" altLang="zh-TW" sz="24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expression is often just a constant or variable: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return status;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More complex expressions are possible: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return n &gt;= 0 ? n : 0;</a:t>
            </a:r>
            <a:endParaRPr lang="en-US" altLang="zh-TW" b="1" dirty="0">
              <a:solidFill>
                <a:srgbClr val="80008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8724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9.5 Program Termination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dirty="0">
                <a:ea typeface="新細明體" panose="02020500000000000000" pitchFamily="18" charset="-120"/>
              </a:rPr>
              <a:t> statement in the main() function will terminate the program.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value returned by main() is a statue code.  In some OS, it can be tested to see if error happens.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return 0</a:t>
            </a:r>
            <a:r>
              <a:rPr lang="en-US" altLang="zh-TW" dirty="0">
                <a:ea typeface="新細明體" panose="02020500000000000000" pitchFamily="18" charset="-120"/>
              </a:rPr>
              <a:t> means no error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251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Libraries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Many developed functions are provided in C libraries. (*.lib files)</a:t>
            </a:r>
          </a:p>
          <a:p>
            <a:pPr lvl="1"/>
            <a:r>
              <a:rPr lang="en-US" altLang="zh-TW" dirty="0"/>
              <a:t>Functions of the same topic are grouped together.</a:t>
            </a:r>
          </a:p>
          <a:p>
            <a:r>
              <a:rPr lang="en-US" altLang="zh-TW" dirty="0"/>
              <a:t>Include corresponding header files to get the prototypes of the functions.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TW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altLang="zh-TW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zh-TW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31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exit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Terminate the program in any function</a:t>
            </a:r>
          </a:p>
          <a:p>
            <a:r>
              <a:rPr lang="en-US" altLang="zh-TW" dirty="0"/>
              <a:t>Included in </a:t>
            </a:r>
            <a:r>
              <a:rPr lang="en-US" altLang="zh-TW" b="1" dirty="0" err="1">
                <a:solidFill>
                  <a:srgbClr val="800080"/>
                </a:solidFill>
                <a:latin typeface="Courier New" panose="02070309020205020404" pitchFamily="49" charset="0"/>
              </a:rPr>
              <a:t>stdlib.h</a:t>
            </a:r>
            <a:endParaRPr lang="en-US" altLang="zh-TW" b="1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r>
              <a:rPr lang="en-US" altLang="zh-TW" dirty="0"/>
              <a:t>Examples:</a:t>
            </a:r>
          </a:p>
          <a:p>
            <a:pPr lvl="1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exit(0);            </a:t>
            </a:r>
            <a:r>
              <a:rPr lang="en-US" altLang="zh-TW" dirty="0">
                <a:solidFill>
                  <a:srgbClr val="006600"/>
                </a:solidFill>
                <a:latin typeface="Lucida Console" panose="020B0609040504020204" pitchFamily="49" charset="0"/>
              </a:rPr>
              <a:t>// normal termination</a:t>
            </a:r>
          </a:p>
          <a:p>
            <a:pPr lvl="1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exit(EXIT_SUCCESS); </a:t>
            </a:r>
            <a:r>
              <a:rPr lang="en-US" altLang="zh-TW" dirty="0">
                <a:solidFill>
                  <a:srgbClr val="006600"/>
                </a:solidFill>
                <a:latin typeface="Lucida Console" panose="020B0609040504020204" pitchFamily="49" charset="0"/>
              </a:rPr>
              <a:t>// normal termination</a:t>
            </a:r>
          </a:p>
          <a:p>
            <a:pPr lvl="1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exit(EXIT_FAILURE); </a:t>
            </a:r>
            <a:r>
              <a:rPr lang="en-US" altLang="zh-TW" dirty="0">
                <a:solidFill>
                  <a:srgbClr val="006600"/>
                </a:solidFill>
                <a:latin typeface="Lucida Console" panose="020B0609040504020204" pitchFamily="49" charset="0"/>
              </a:rPr>
              <a:t>// abnormal termination</a:t>
            </a:r>
          </a:p>
          <a:p>
            <a:pPr lvl="1"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9435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Represent an even number with the sum of two prime numbers.</a:t>
            </a:r>
          </a:p>
          <a:p>
            <a:r>
              <a:rPr lang="en-US" altLang="zh-TW" dirty="0"/>
              <a:t>Random permutation</a:t>
            </a:r>
          </a:p>
          <a:p>
            <a:r>
              <a:rPr lang="en-US" altLang="zh-TW" dirty="0"/>
              <a:t>m-A-n-B game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6818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8AFA93-8B91-4BFC-B1B4-409EB908A82C}" type="slidenum">
              <a:rPr lang="en-US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9.6 Recursion (</a:t>
            </a:r>
            <a:r>
              <a:rPr lang="zh-TW" altLang="en-US" smtClean="0"/>
              <a:t>遞迴</a:t>
            </a:r>
            <a:r>
              <a:rPr lang="en-US" altLang="zh-TW" smtClean="0"/>
              <a:t>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function is </a:t>
            </a:r>
            <a:r>
              <a:rPr lang="en-US" altLang="zh-TW" i="1" smtClean="0">
                <a:solidFill>
                  <a:srgbClr val="FF0000"/>
                </a:solidFill>
              </a:rPr>
              <a:t>recursive</a:t>
            </a:r>
            <a:r>
              <a:rPr lang="en-US" altLang="zh-TW" smtClean="0"/>
              <a:t> if it calls itself.</a:t>
            </a:r>
          </a:p>
          <a:p>
            <a:pPr lvl="1" eaLnBrk="1" hangingPunct="1"/>
            <a:r>
              <a:rPr lang="en-US" altLang="zh-TW" smtClean="0"/>
              <a:t>Ex: factorial(k) </a:t>
            </a:r>
            <a:r>
              <a:rPr lang="en-US" altLang="zh-TW" smtClean="0">
                <a:solidFill>
                  <a:srgbClr val="009900"/>
                </a:solidFill>
              </a:rPr>
              <a:t>// to compute k!</a:t>
            </a:r>
          </a:p>
          <a:p>
            <a:pPr lvl="2" eaLnBrk="1" hangingPunct="1"/>
            <a:r>
              <a:rPr lang="en-US" altLang="zh-TW" smtClean="0"/>
              <a:t>factorial(n) = n * factorial(n-1) </a:t>
            </a:r>
            <a:r>
              <a:rPr lang="en-US" altLang="zh-TW" smtClean="0">
                <a:solidFill>
                  <a:srgbClr val="009900"/>
                </a:solidFill>
              </a:rPr>
              <a:t>// n! = n * (n-1)!</a:t>
            </a:r>
          </a:p>
          <a:p>
            <a:pPr lvl="2" eaLnBrk="1" hangingPunct="1"/>
            <a:r>
              <a:rPr lang="en-US" altLang="zh-TW" smtClean="0"/>
              <a:t>factorial(0) =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>
              <a:solidFill>
                <a:srgbClr val="3333CC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>
                <a:latin typeface="Lucida Console" panose="020B0609040504020204" pitchFamily="49" charset="0"/>
              </a:rPr>
              <a:t> factorial(</a:t>
            </a:r>
            <a:r>
              <a:rPr lang="en-US" altLang="zh-TW" sz="2400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>
                <a:latin typeface="Lucida Console" panose="020B0609040504020204" pitchFamily="49" charset="0"/>
              </a:rPr>
              <a:t> n){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  </a:t>
            </a:r>
            <a:r>
              <a:rPr lang="en-US" altLang="zh-TW" sz="2400">
                <a:solidFill>
                  <a:srgbClr val="3333CC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400">
                <a:latin typeface="Lucida Console" panose="020B0609040504020204" pitchFamily="49" charset="0"/>
              </a:rPr>
              <a:t> (n &lt;= 1) </a:t>
            </a:r>
            <a:r>
              <a:rPr lang="en-US" altLang="zh-TW" sz="2400">
                <a:solidFill>
                  <a:srgbClr val="3333CC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>
                <a:latin typeface="Lucida Console" panose="020B0609040504020204" pitchFamily="49" charset="0"/>
              </a:rPr>
              <a:t>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  </a:t>
            </a:r>
            <a:r>
              <a:rPr lang="en-US" altLang="zh-TW" sz="2400">
                <a:solidFill>
                  <a:srgbClr val="3333CC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>
                <a:latin typeface="Lucida Console" panose="020B0609040504020204" pitchFamily="49" charset="0"/>
              </a:rPr>
              <a:t> n * factorial(n-1);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}</a:t>
            </a:r>
            <a:endParaRPr lang="en-US" altLang="zh-TW" sz="2400"/>
          </a:p>
          <a:p>
            <a:pPr lvl="1"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1062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Recursion (</a:t>
            </a:r>
            <a:r>
              <a:rPr lang="en-US" altLang="zh-TW" i="1" dirty="0"/>
              <a:t>Cont</a:t>
            </a:r>
            <a:r>
              <a:rPr lang="en-US" altLang="zh-TW" dirty="0"/>
              <a:t>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Factorial (</a:t>
            </a:r>
            <a:r>
              <a:rPr lang="en-US" altLang="zh-TW" i="1" dirty="0"/>
              <a:t>Cont</a:t>
            </a:r>
            <a:r>
              <a:rPr lang="en-US" altLang="zh-TW" dirty="0"/>
              <a:t>.)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251719" y="2272686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f(5) = 5 * f(4)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537594" y="3091836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f(4) = 4 * f(3)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3791719" y="3909399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f(3) = 3 * f(2)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058544" y="4676161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f(2) = 2 * f(1)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6960368" y="4676161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= 2 * 1 = 2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663382" y="3909399"/>
            <a:ext cx="179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= 3 * 2 = 6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374332" y="3091836"/>
            <a:ext cx="179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= 4 * 6 = 24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144019" y="2253636"/>
            <a:ext cx="230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= 5 * 24 = 120</a:t>
            </a: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2928118" y="2685436"/>
            <a:ext cx="0" cy="43180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152081" y="3477599"/>
            <a:ext cx="0" cy="43180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5447481" y="4342786"/>
            <a:ext cx="0" cy="43180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>
            <a:off x="5591944" y="4341200"/>
            <a:ext cx="2663825" cy="433387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4296544" y="3549036"/>
            <a:ext cx="2663825" cy="433388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Line 20"/>
          <p:cNvSpPr>
            <a:spLocks noChangeShapeType="1"/>
          </p:cNvSpPr>
          <p:nvPr/>
        </p:nvSpPr>
        <p:spPr bwMode="auto">
          <a:xfrm>
            <a:off x="3072582" y="2685436"/>
            <a:ext cx="2663825" cy="433388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6486158" y="1846920"/>
            <a:ext cx="5472113" cy="1571625"/>
          </a:xfrm>
          <a:prstGeom prst="rect">
            <a:avLst/>
          </a:prstGeom>
          <a:solidFill>
            <a:srgbClr val="CCFFCC"/>
          </a:solidFill>
          <a:ln w="1905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3333CC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factorial(</a:t>
            </a:r>
            <a:r>
              <a:rPr lang="en-US" altLang="zh-TW" sz="2400">
                <a:solidFill>
                  <a:srgbClr val="3333CC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n){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2400">
                <a:solidFill>
                  <a:srgbClr val="3333CC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if</a:t>
            </a: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(n &lt;= 1) </a:t>
            </a:r>
            <a:r>
              <a:rPr lang="en-US" altLang="zh-TW" sz="2400">
                <a:solidFill>
                  <a:srgbClr val="3333CC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2400">
                <a:solidFill>
                  <a:srgbClr val="3333CC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n * factorial(n-1);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6317923" y="5468322"/>
            <a:ext cx="11673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f(1)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=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1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ea typeface="新細明體" panose="02020500000000000000" pitchFamily="18" charset="-120"/>
            </a:endParaRP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6706860" y="5134947"/>
            <a:ext cx="0" cy="43180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6816080" y="5107962"/>
            <a:ext cx="439326" cy="409573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42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8" grpId="1"/>
      <p:bldP spid="3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Writing Recursion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the recursion relations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fibonacci</a:t>
            </a:r>
            <a:r>
              <a:rPr lang="en-US" altLang="zh-TW" dirty="0"/>
              <a:t>(n) = </a:t>
            </a:r>
            <a:r>
              <a:rPr lang="en-US" altLang="zh-TW" dirty="0" err="1"/>
              <a:t>fibonacci</a:t>
            </a:r>
            <a:r>
              <a:rPr lang="en-US" altLang="zh-TW" dirty="0"/>
              <a:t>(n-1) + </a:t>
            </a:r>
            <a:r>
              <a:rPr lang="en-US" altLang="zh-TW" dirty="0" err="1"/>
              <a:t>fibonacci</a:t>
            </a:r>
            <a:r>
              <a:rPr lang="en-US" altLang="zh-TW" dirty="0"/>
              <a:t>(n-2)</a:t>
            </a:r>
          </a:p>
          <a:p>
            <a:r>
              <a:rPr lang="en-US" altLang="zh-TW" dirty="0"/>
              <a:t>Handle special cases</a:t>
            </a:r>
            <a:br>
              <a:rPr lang="en-US" altLang="zh-TW" dirty="0"/>
            </a:br>
            <a:r>
              <a:rPr lang="en-US" altLang="zh-TW" dirty="0"/>
              <a:t>(termination condition)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fibonacci</a:t>
            </a:r>
            <a:r>
              <a:rPr lang="en-US" altLang="zh-TW" dirty="0"/>
              <a:t>(0) = 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fibonacci</a:t>
            </a:r>
            <a:r>
              <a:rPr lang="en-US" altLang="zh-TW" dirty="0"/>
              <a:t>(1) = 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26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85974" y="2633678"/>
            <a:ext cx="1945730" cy="37012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485974" y="3046324"/>
            <a:ext cx="1945730" cy="35233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975" y="3463100"/>
            <a:ext cx="5474122" cy="3631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54969" y="4221077"/>
            <a:ext cx="6553200" cy="16561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Recursion Functions (</a:t>
            </a:r>
            <a:r>
              <a:rPr lang="en-US" altLang="zh-TW" i="1" dirty="0"/>
              <a:t>Cont</a:t>
            </a:r>
            <a:r>
              <a:rPr lang="en-US" altLang="zh-TW" dirty="0"/>
              <a:t>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Fibonacci: 0, 1, 1, 2, 3, 5, 8, 13, 21, 34, …</a:t>
            </a:r>
          </a:p>
          <a:p>
            <a:pPr lvl="1">
              <a:buFontTx/>
              <a:buChar char="•"/>
            </a:pPr>
            <a:r>
              <a:rPr lang="en-US" altLang="zh-TW" dirty="0"/>
              <a:t>a</a:t>
            </a:r>
            <a:r>
              <a:rPr lang="en-US" altLang="zh-TW" baseline="-25000" dirty="0"/>
              <a:t>n</a:t>
            </a:r>
            <a:r>
              <a:rPr lang="en-US" altLang="zh-TW" dirty="0"/>
              <a:t> = a</a:t>
            </a:r>
            <a:r>
              <a:rPr lang="en-US" altLang="zh-TW" baseline="-25000" dirty="0"/>
              <a:t>n-1</a:t>
            </a:r>
            <a:r>
              <a:rPr lang="en-US" altLang="zh-TW" dirty="0"/>
              <a:t> + a</a:t>
            </a:r>
            <a:r>
              <a:rPr lang="en-US" altLang="zh-TW" baseline="-25000" dirty="0"/>
              <a:t>n-2</a:t>
            </a:r>
          </a:p>
          <a:p>
            <a:pPr lvl="1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fibonacci</a:t>
            </a:r>
            <a:r>
              <a:rPr lang="en-US" altLang="zh-TW" dirty="0"/>
              <a:t>(0) = 0</a:t>
            </a:r>
          </a:p>
          <a:p>
            <a:pPr lvl="1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fibonacci</a:t>
            </a:r>
            <a:r>
              <a:rPr lang="en-US" altLang="zh-TW" dirty="0"/>
              <a:t>(1) = 1</a:t>
            </a:r>
          </a:p>
          <a:p>
            <a:pPr lvl="1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fibonacci</a:t>
            </a:r>
            <a:r>
              <a:rPr lang="en-US" altLang="zh-TW" dirty="0"/>
              <a:t>(n) = </a:t>
            </a:r>
            <a:r>
              <a:rPr lang="en-US" altLang="zh-TW" dirty="0" err="1"/>
              <a:t>fibonacci</a:t>
            </a:r>
            <a:r>
              <a:rPr lang="en-US" altLang="zh-TW" dirty="0"/>
              <a:t>(n-1) + </a:t>
            </a:r>
            <a:r>
              <a:rPr lang="en-US" altLang="zh-TW" dirty="0" err="1"/>
              <a:t>fibonacci</a:t>
            </a:r>
            <a:r>
              <a:rPr lang="en-US" altLang="zh-TW" dirty="0"/>
              <a:t>(n-2)</a:t>
            </a:r>
          </a:p>
          <a:p>
            <a:pPr lvl="1"/>
            <a:endParaRPr lang="en-US" altLang="zh-TW" sz="20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sz="2000" dirty="0" err="1">
                <a:latin typeface="Lucida Console" panose="020B0609040504020204" pitchFamily="49" charset="0"/>
              </a:rPr>
              <a:t>fibonacci</a:t>
            </a:r>
            <a:r>
              <a:rPr lang="en-US" altLang="zh-TW" sz="2000" dirty="0">
                <a:latin typeface="Lucida Console" panose="020B0609040504020204" pitchFamily="49" charset="0"/>
              </a:rPr>
              <a:t>(</a:t>
            </a:r>
            <a:r>
              <a:rPr lang="en-US" altLang="zh-TW" sz="2000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>
                <a:latin typeface="Lucida Console" panose="020B0609040504020204" pitchFamily="49" charset="0"/>
              </a:rPr>
              <a:t> n){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   </a:t>
            </a:r>
            <a:r>
              <a:rPr lang="en-US" altLang="zh-TW" sz="2000" dirty="0">
                <a:solidFill>
                  <a:srgbClr val="3333CC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000" dirty="0">
                <a:latin typeface="Lucida Console" panose="020B0609040504020204" pitchFamily="49" charset="0"/>
              </a:rPr>
              <a:t> (n == 0) </a:t>
            </a:r>
            <a:r>
              <a:rPr lang="en-US" altLang="zh-TW" sz="2000" dirty="0">
                <a:solidFill>
                  <a:srgbClr val="3333CC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000" dirty="0">
                <a:latin typeface="Lucida Console" panose="020B0609040504020204" pitchFamily="49" charset="0"/>
              </a:rPr>
              <a:t> 0;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rgbClr val="3333CC"/>
                </a:solidFill>
                <a:latin typeface="Lucida Console" panose="020B0609040504020204" pitchFamily="49" charset="0"/>
              </a:rPr>
              <a:t>   if</a:t>
            </a:r>
            <a:r>
              <a:rPr lang="en-US" altLang="zh-TW" sz="2000" dirty="0">
                <a:latin typeface="Lucida Console" panose="020B0609040504020204" pitchFamily="49" charset="0"/>
              </a:rPr>
              <a:t> (n == 1) </a:t>
            </a:r>
            <a:r>
              <a:rPr lang="en-US" altLang="zh-TW" sz="2000" dirty="0">
                <a:solidFill>
                  <a:srgbClr val="3333CC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000" dirty="0">
                <a:latin typeface="Lucida Console" panose="020B0609040504020204" pitchFamily="49" charset="0"/>
              </a:rPr>
              <a:t> 1;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   </a:t>
            </a:r>
            <a:r>
              <a:rPr lang="en-US" altLang="zh-TW" sz="2000" dirty="0">
                <a:solidFill>
                  <a:srgbClr val="3333CC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sz="2000" dirty="0" err="1">
                <a:latin typeface="Lucida Console" panose="020B0609040504020204" pitchFamily="49" charset="0"/>
              </a:rPr>
              <a:t>fibonacci</a:t>
            </a:r>
            <a:r>
              <a:rPr lang="en-US" altLang="zh-TW" sz="2000" dirty="0">
                <a:latin typeface="Lucida Console" panose="020B0609040504020204" pitchFamily="49" charset="0"/>
              </a:rPr>
              <a:t>(n-1) + </a:t>
            </a:r>
            <a:r>
              <a:rPr lang="en-US" altLang="zh-TW" sz="2000" dirty="0" err="1">
                <a:latin typeface="Lucida Console" panose="020B0609040504020204" pitchFamily="49" charset="0"/>
              </a:rPr>
              <a:t>fibonacci</a:t>
            </a:r>
            <a:r>
              <a:rPr lang="en-US" altLang="zh-TW" sz="2000" dirty="0">
                <a:latin typeface="Lucida Console" panose="020B0609040504020204" pitchFamily="49" charset="0"/>
              </a:rPr>
              <a:t>(n-2);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45</a:t>
            </a:fld>
            <a:endParaRPr lang="en-US" altLang="zh-TW"/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1270074" y="2605948"/>
            <a:ext cx="215900" cy="1220265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228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 of Recursion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Factorial: n!</a:t>
            </a:r>
          </a:p>
          <a:p>
            <a:r>
              <a:rPr lang="en-US" altLang="zh-TW" dirty="0"/>
              <a:t>Fibonacci: 0, 1, 1, 2, 3, 5, 8, 13, 21, …</a:t>
            </a:r>
          </a:p>
          <a:p>
            <a:r>
              <a:rPr lang="en-US" altLang="zh-TW" dirty="0"/>
              <a:t>Any recursive series: a</a:t>
            </a:r>
            <a:r>
              <a:rPr lang="en-US" altLang="zh-TW" baseline="-25000" dirty="0"/>
              <a:t>n</a:t>
            </a:r>
            <a:r>
              <a:rPr lang="en-US" altLang="zh-TW" dirty="0"/>
              <a:t> = 2 a</a:t>
            </a:r>
            <a:r>
              <a:rPr lang="en-US" altLang="zh-TW" baseline="-25000" dirty="0"/>
              <a:t>n-1</a:t>
            </a:r>
            <a:r>
              <a:rPr lang="en-US" altLang="zh-TW" dirty="0"/>
              <a:t> + a</a:t>
            </a:r>
            <a:r>
              <a:rPr lang="en-US" altLang="zh-TW" baseline="-25000" dirty="0"/>
              <a:t>n-2 </a:t>
            </a:r>
            <a:r>
              <a:rPr lang="en-US" altLang="zh-TW" dirty="0"/>
              <a:t>- 5</a:t>
            </a:r>
          </a:p>
          <a:p>
            <a:r>
              <a:rPr lang="en-US" altLang="zh-TW" dirty="0"/>
              <a:t>Greatest common divider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gcd</a:t>
            </a:r>
            <a:r>
              <a:rPr lang="en-US" altLang="zh-TW" dirty="0"/>
              <a:t>(a, b) = </a:t>
            </a:r>
            <a:r>
              <a:rPr lang="en-US" altLang="zh-TW" dirty="0" err="1"/>
              <a:t>gcd</a:t>
            </a:r>
            <a:r>
              <a:rPr lang="en-US" altLang="zh-TW" dirty="0"/>
              <a:t>(b, </a:t>
            </a:r>
            <a:r>
              <a:rPr lang="en-US" altLang="zh-TW" dirty="0" err="1"/>
              <a:t>a%b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Divide and Conquer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Hanoi Tower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……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93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Recursion Functions (</a:t>
            </a:r>
            <a:r>
              <a:rPr lang="en-US" altLang="zh-TW" i="1" dirty="0"/>
              <a:t>Cont</a:t>
            </a:r>
            <a:r>
              <a:rPr lang="en-US" altLang="zh-TW" dirty="0"/>
              <a:t>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Hanoi Tower</a:t>
            </a:r>
          </a:p>
          <a:p>
            <a:pPr lvl="1" algn="r"/>
            <a:r>
              <a:rPr lang="en-US" altLang="zh-TW" dirty="0"/>
              <a:t>To move rings from one pole to another pole</a:t>
            </a:r>
          </a:p>
          <a:p>
            <a:pPr lvl="1" algn="r"/>
            <a:r>
              <a:rPr lang="en-US" altLang="zh-TW" dirty="0"/>
              <a:t>Bigger ring cannot be on top of other smaller rings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47</a:t>
            </a:fld>
            <a:endParaRPr lang="en-US" altLang="zh-TW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359150" y="3357564"/>
            <a:ext cx="215900" cy="2376487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24113" y="5300663"/>
            <a:ext cx="2087562" cy="360362"/>
          </a:xfrm>
          <a:prstGeom prst="flowChartTerminator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566989" y="4868863"/>
            <a:ext cx="1800225" cy="360362"/>
          </a:xfrm>
          <a:prstGeom prst="flowChartTerminator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711450" y="4437063"/>
            <a:ext cx="1512888" cy="360362"/>
          </a:xfrm>
          <a:prstGeom prst="flowChartTerminator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855913" y="4005263"/>
            <a:ext cx="1223962" cy="360362"/>
          </a:xfrm>
          <a:prstGeom prst="flowChartTerminator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000375" y="3573463"/>
            <a:ext cx="935038" cy="360362"/>
          </a:xfrm>
          <a:prstGeom prst="flowChartTerminator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208213" y="5734050"/>
            <a:ext cx="8064500" cy="21590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240463" y="3357564"/>
            <a:ext cx="215900" cy="2376487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8832850" y="3357564"/>
            <a:ext cx="215900" cy="2376487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279775" y="592455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159500" y="592455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759825" y="592455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644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Recursion Functions (</a:t>
            </a:r>
            <a:r>
              <a:rPr lang="en-US" altLang="zh-TW" i="1" dirty="0"/>
              <a:t>Cont</a:t>
            </a:r>
            <a:r>
              <a:rPr lang="en-US" altLang="zh-TW" dirty="0"/>
              <a:t>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Hanoi Tower</a:t>
            </a:r>
          </a:p>
          <a:p>
            <a:pPr lvl="1"/>
            <a:r>
              <a:rPr lang="en-US" altLang="zh-TW" dirty="0"/>
              <a:t>How to move 5 rings from pole A to pole C?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48</a:t>
            </a:fld>
            <a:endParaRPr lang="en-US" altLang="zh-TW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359150" y="3357564"/>
            <a:ext cx="215900" cy="2376487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208213" y="5734050"/>
            <a:ext cx="8064500" cy="21590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40463" y="3357564"/>
            <a:ext cx="215900" cy="2376487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2850" y="3357564"/>
            <a:ext cx="215900" cy="2376487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79775" y="592455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159500" y="592455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759825" y="592455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C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424114" y="3500439"/>
            <a:ext cx="2016125" cy="1728787"/>
            <a:chOff x="567" y="2205"/>
            <a:chExt cx="1270" cy="1089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657" y="3067"/>
              <a:ext cx="1134" cy="227"/>
            </a:xfrm>
            <a:prstGeom prst="flowChartTermina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748" y="2795"/>
              <a:ext cx="953" cy="227"/>
            </a:xfrm>
            <a:prstGeom prst="flowChartTermina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839" y="2523"/>
              <a:ext cx="771" cy="227"/>
            </a:xfrm>
            <a:prstGeom prst="flowChartTermina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930" y="2251"/>
              <a:ext cx="589" cy="227"/>
            </a:xfrm>
            <a:prstGeom prst="flowChartTermina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67" y="2205"/>
              <a:ext cx="1270" cy="10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</p:grp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2424113" y="5300663"/>
            <a:ext cx="2087562" cy="360362"/>
          </a:xfrm>
          <a:prstGeom prst="flowChartTerminator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850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0 -0.33372  E" pathEditMode="relative" ptsTypes="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33379 L 0.2362 -0.3335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 -0.33356 L 0.2362 0.0736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0.01599 L -0.00382 -0.3835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38356 L 0.45182 -0.39352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5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183 -0.39351 L 0.45183 0.0111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 0.07361 L 0.2362 -0.3335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 -0.33356 L 0.45469 -0.33588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4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69 -0.33588 L 0.45469 0.01065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Recursion Functions (</a:t>
            </a:r>
            <a:r>
              <a:rPr lang="en-US" altLang="zh-TW" i="1" dirty="0"/>
              <a:t>Cont</a:t>
            </a:r>
            <a:r>
              <a:rPr lang="en-US" altLang="zh-TW" dirty="0"/>
              <a:t>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rgbClr val="3333CC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sz="2000" dirty="0" err="1" smtClean="0">
                <a:latin typeface="Lucida Console" panose="020B0609040504020204" pitchFamily="49" charset="0"/>
              </a:rPr>
              <a:t>hanoi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(</a:t>
            </a:r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000" dirty="0">
                <a:latin typeface="Lucida Console" panose="020B0609040504020204" pitchFamily="49" charset="0"/>
              </a:rPr>
              <a:t>n, </a:t>
            </a:r>
            <a:r>
              <a:rPr lang="en-US" altLang="zh-TW" sz="2000" dirty="0">
                <a:solidFill>
                  <a:srgbClr val="3333CC"/>
                </a:solidFill>
                <a:latin typeface="Lucida Console" panose="020B0609040504020204" pitchFamily="49" charset="0"/>
              </a:rPr>
              <a:t>char</a:t>
            </a:r>
            <a:r>
              <a:rPr lang="en-US" altLang="zh-TW" sz="2000" dirty="0">
                <a:latin typeface="Lucida Console" panose="020B0609040504020204" pitchFamily="49" charset="0"/>
              </a:rPr>
              <a:t> start, </a:t>
            </a:r>
            <a:r>
              <a:rPr lang="en-US" altLang="zh-TW" sz="2000" dirty="0">
                <a:solidFill>
                  <a:srgbClr val="3333CC"/>
                </a:solidFill>
                <a:latin typeface="Lucida Console" panose="020B0609040504020204" pitchFamily="49" charset="0"/>
              </a:rPr>
              <a:t>char</a:t>
            </a:r>
            <a:r>
              <a:rPr lang="en-US" altLang="zh-TW" sz="2000" dirty="0">
                <a:latin typeface="Lucida Console" panose="020B0609040504020204" pitchFamily="49" charset="0"/>
              </a:rPr>
              <a:t> goal, </a:t>
            </a:r>
            <a:r>
              <a:rPr lang="en-US" altLang="zh-TW" sz="2000" dirty="0">
                <a:solidFill>
                  <a:srgbClr val="3333CC"/>
                </a:solidFill>
                <a:latin typeface="Lucida Console" panose="020B0609040504020204" pitchFamily="49" charset="0"/>
              </a:rPr>
              <a:t>char</a:t>
            </a:r>
            <a:r>
              <a:rPr lang="en-US" altLang="zh-TW" sz="2000" dirty="0">
                <a:latin typeface="Lucida Console" panose="020B0609040504020204" pitchFamily="49" charset="0"/>
              </a:rPr>
              <a:t> other){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  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000" dirty="0" smtClean="0">
                <a:solidFill>
                  <a:srgbClr val="3333CC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000" dirty="0">
                <a:latin typeface="Lucida Console" panose="020B0609040504020204" pitchFamily="49" charset="0"/>
              </a:rPr>
              <a:t>(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n == 1</a:t>
            </a:r>
            <a:r>
              <a:rPr lang="en-US" altLang="zh-TW" sz="2000" dirty="0">
                <a:latin typeface="Lucida Console" panose="020B0609040504020204" pitchFamily="49" charset="0"/>
              </a:rPr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  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     </a:t>
            </a:r>
            <a:r>
              <a:rPr lang="en-US" altLang="zh-TW" sz="20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(</a:t>
            </a:r>
            <a:r>
              <a:rPr lang="en-US" altLang="zh-TW" sz="2000" dirty="0" smtClean="0">
                <a:solidFill>
                  <a:srgbClr val="CC3300"/>
                </a:solidFill>
                <a:latin typeface="Lucida Console" panose="020B0609040504020204" pitchFamily="49" charset="0"/>
              </a:rPr>
              <a:t>“</a:t>
            </a:r>
            <a:r>
              <a:rPr lang="zh-TW" altLang="en-US" sz="2000" dirty="0" smtClean="0">
                <a:solidFill>
                  <a:srgbClr val="CC3300"/>
                </a:solidFill>
                <a:latin typeface="Lucida Console" panose="020B0609040504020204" pitchFamily="49" charset="0"/>
              </a:rPr>
              <a:t>從 </a:t>
            </a:r>
            <a:r>
              <a:rPr lang="en-US" altLang="zh-TW" sz="2000" dirty="0" smtClean="0">
                <a:solidFill>
                  <a:srgbClr val="CC3300"/>
                </a:solidFill>
                <a:latin typeface="Lucida Console" panose="020B0609040504020204" pitchFamily="49" charset="0"/>
              </a:rPr>
              <a:t>%c </a:t>
            </a:r>
            <a:r>
              <a:rPr lang="zh-TW" altLang="en-US" sz="2000" dirty="0" smtClean="0">
                <a:solidFill>
                  <a:srgbClr val="CC3300"/>
                </a:solidFill>
                <a:latin typeface="Lucida Console" panose="020B0609040504020204" pitchFamily="49" charset="0"/>
              </a:rPr>
              <a:t>柱移到 </a:t>
            </a:r>
            <a:r>
              <a:rPr lang="en-US" altLang="zh-TW" sz="2000" dirty="0" smtClean="0">
                <a:solidFill>
                  <a:srgbClr val="CC3300"/>
                </a:solidFill>
                <a:latin typeface="Lucida Console" panose="020B0609040504020204" pitchFamily="49" charset="0"/>
              </a:rPr>
              <a:t>%c </a:t>
            </a:r>
            <a:r>
              <a:rPr lang="zh-TW" altLang="en-US" sz="2000" dirty="0" smtClean="0">
                <a:solidFill>
                  <a:srgbClr val="CC3300"/>
                </a:solidFill>
                <a:latin typeface="Lucida Console" panose="020B0609040504020204" pitchFamily="49" charset="0"/>
              </a:rPr>
              <a:t>柱</a:t>
            </a:r>
            <a:r>
              <a:rPr lang="en-US" altLang="zh-TW" sz="2000" dirty="0">
                <a:solidFill>
                  <a:srgbClr val="CC3300"/>
                </a:solidFill>
                <a:latin typeface="Lucida Console" panose="020B0609040504020204" pitchFamily="49" charset="0"/>
              </a:rPr>
              <a:t>\n"</a:t>
            </a:r>
            <a:r>
              <a:rPr lang="en-US" altLang="zh-TW" sz="2000" dirty="0">
                <a:latin typeface="Lucida Console" panose="020B0609040504020204" pitchFamily="49" charset="0"/>
              </a:rPr>
              <a:t>, start, goal);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  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 }</a:t>
            </a:r>
            <a:endParaRPr lang="en-US" altLang="zh-TW" sz="2000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  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000" dirty="0" smtClean="0">
                <a:solidFill>
                  <a:srgbClr val="3333CC"/>
                </a:solidFill>
                <a:latin typeface="Lucida Console" panose="020B0609040504020204" pitchFamily="49" charset="0"/>
              </a:rPr>
              <a:t>else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000" dirty="0"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  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     </a:t>
            </a:r>
            <a:r>
              <a:rPr lang="en-US" altLang="zh-TW" sz="2000" dirty="0" err="1" smtClean="0">
                <a:latin typeface="Lucida Console" panose="020B0609040504020204" pitchFamily="49" charset="0"/>
              </a:rPr>
              <a:t>hanoi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(n-1</a:t>
            </a:r>
            <a:r>
              <a:rPr lang="en-US" altLang="zh-TW" sz="2000" dirty="0">
                <a:latin typeface="Lucida Console" panose="020B0609040504020204" pitchFamily="49" charset="0"/>
              </a:rPr>
              <a:t>, start, other, goal);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  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     </a:t>
            </a:r>
            <a:r>
              <a:rPr lang="en-US" altLang="zh-TW" sz="2000" dirty="0" err="1" smtClean="0">
                <a:latin typeface="Lucida Console" panose="020B0609040504020204" pitchFamily="49" charset="0"/>
              </a:rPr>
              <a:t>hanoi</a:t>
            </a:r>
            <a:r>
              <a:rPr lang="en-US" altLang="zh-TW" sz="2000" dirty="0">
                <a:latin typeface="Lucida Console" panose="020B0609040504020204" pitchFamily="49" charset="0"/>
              </a:rPr>
              <a:t>( 1 , start, goal, other);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  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     </a:t>
            </a:r>
            <a:r>
              <a:rPr lang="en-US" altLang="zh-TW" sz="2000" dirty="0" err="1" smtClean="0">
                <a:latin typeface="Lucida Console" panose="020B0609040504020204" pitchFamily="49" charset="0"/>
              </a:rPr>
              <a:t>hanoi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(n-1</a:t>
            </a:r>
            <a:r>
              <a:rPr lang="en-US" altLang="zh-TW" sz="2000" dirty="0">
                <a:latin typeface="Lucida Console" panose="020B0609040504020204" pitchFamily="49" charset="0"/>
              </a:rPr>
              <a:t>, other, goal, start);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  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 }</a:t>
            </a:r>
            <a:endParaRPr lang="en-US" altLang="zh-TW" sz="2000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>
                <a:latin typeface="Lucida Console" panose="020B0609040504020204" pitchFamily="49" charset="0"/>
              </a:rPr>
              <a:t>}</a:t>
            </a:r>
            <a:endParaRPr lang="en-US" altLang="zh-TW" sz="2000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>
                <a:latin typeface="Lucida Console" panose="020B0609040504020204" pitchFamily="49" charset="0"/>
              </a:rPr>
              <a:t> main(){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latin typeface="Lucida Console" panose="020B0609040504020204" pitchFamily="49" charset="0"/>
              </a:rPr>
              <a:t>  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000" smtClean="0">
                <a:latin typeface="Lucida Console" panose="020B0609040504020204" pitchFamily="49" charset="0"/>
              </a:rPr>
              <a:t>hanoi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(5, 'A', 'C', 'B</a:t>
            </a:r>
            <a:r>
              <a:rPr lang="en-US" altLang="zh-TW" sz="2000" dirty="0">
                <a:latin typeface="Lucida Console" panose="020B06090405040202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rgbClr val="3333CC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000" dirty="0" smtClean="0">
                <a:solidFill>
                  <a:srgbClr val="3333CC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000" dirty="0">
                <a:solidFill>
                  <a:srgbClr val="3333CC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000" dirty="0">
                <a:latin typeface="Lucida Console" panose="020B0609040504020204" pitchFamily="49" charset="0"/>
              </a:rPr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>
                <a:latin typeface="Lucida Console" panose="020B0609040504020204" pitchFamily="49" charset="0"/>
              </a:rPr>
              <a:t>}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94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Library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rmAutofit/>
          </a:bodyPr>
          <a:lstStyle/>
          <a:p>
            <a:r>
              <a:rPr lang="en-US" altLang="zh-TW" dirty="0"/>
              <a:t>We have learned many library functions.</a:t>
            </a:r>
          </a:p>
          <a:p>
            <a:r>
              <a:rPr lang="en-US" altLang="zh-TW" dirty="0"/>
              <a:t>In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r>
              <a:rPr lang="en-US" altLang="zh-TW" dirty="0"/>
              <a:t>In &lt;</a:t>
            </a:r>
            <a:r>
              <a:rPr lang="en-US" altLang="zh-TW" dirty="0" err="1"/>
              <a:t>stdlib.h</a:t>
            </a:r>
            <a:r>
              <a:rPr lang="en-US" altLang="zh-TW" dirty="0"/>
              <a:t>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rand(void);</a:t>
            </a:r>
          </a:p>
          <a:p>
            <a:r>
              <a:rPr lang="en-US" altLang="zh-TW" dirty="0"/>
              <a:t>In &lt;</a:t>
            </a:r>
            <a:r>
              <a:rPr lang="en-US" altLang="zh-TW" dirty="0" err="1"/>
              <a:t>time.h</a:t>
            </a:r>
            <a:r>
              <a:rPr lang="en-US" altLang="zh-TW" dirty="0"/>
              <a:t>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time()</a:t>
            </a:r>
            <a:r>
              <a:rPr lang="en-US" altLang="zh-TW" dirty="0"/>
              <a:t> and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ctime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4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Lucida Console" panose="020B0609040504020204" pitchFamily="49" charset="0"/>
              </a:rPr>
              <a:t>math.h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75161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None/>
                  <a:tabLst>
                    <a:tab pos="2068513" algn="l"/>
                    <a:tab pos="3849688" algn="l"/>
                  </a:tabLst>
                </a:pPr>
                <a:r>
                  <a:rPr lang="en-US" altLang="zh-TW" dirty="0" smtClean="0">
                    <a:latin typeface="Lucida Console" panose="020B0609040504020204" pitchFamily="49" charset="0"/>
                  </a:rPr>
                  <a:t>sqrt</a:t>
                </a:r>
                <a:r>
                  <a:rPr lang="en-US" altLang="zh-TW" dirty="0">
                    <a:latin typeface="Lucida Console" panose="020B0609040504020204" pitchFamily="49" charset="0"/>
                  </a:rPr>
                  <a:t>(x)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zh-TW" dirty="0" smtClean="0">
                    <a:latin typeface="Lucida Console" panose="020B0609040504020204" pitchFamily="49" charset="0"/>
                  </a:rPr>
                  <a:t>	</a:t>
                </a:r>
                <a:r>
                  <a:rPr lang="en-US" altLang="zh-TW" dirty="0" err="1" smtClean="0">
                    <a:latin typeface="Lucida Console" panose="020B0609040504020204" pitchFamily="49" charset="0"/>
                  </a:rPr>
                  <a:t>sqrt</a:t>
                </a:r>
                <a:r>
                  <a:rPr lang="en-US" altLang="zh-TW" dirty="0" smtClean="0">
                    <a:latin typeface="Lucida Console" panose="020B0609040504020204" pitchFamily="49" charset="0"/>
                  </a:rPr>
                  <a:t>(9.0</a:t>
                </a:r>
                <a:r>
                  <a:rPr lang="en-US" altLang="zh-TW" dirty="0">
                    <a:latin typeface="Lucida Console" panose="020B0609040504020204" pitchFamily="49" charset="0"/>
                  </a:rPr>
                  <a:t>) is 3.0</a:t>
                </a:r>
              </a:p>
              <a:p>
                <a:pPr>
                  <a:buNone/>
                  <a:tabLst>
                    <a:tab pos="2068513" algn="l"/>
                    <a:tab pos="3849688" algn="l"/>
                  </a:tabLst>
                </a:pPr>
                <a:r>
                  <a:rPr lang="en-US" altLang="zh-TW" dirty="0" err="1">
                    <a:latin typeface="Lucida Console" panose="020B0609040504020204" pitchFamily="49" charset="0"/>
                  </a:rPr>
                  <a:t>exp</a:t>
                </a:r>
                <a:r>
                  <a:rPr lang="en-US" altLang="zh-TW" dirty="0">
                    <a:latin typeface="Lucida Console" panose="020B0609040504020204" pitchFamily="49" charset="0"/>
                  </a:rPr>
                  <a:t>(x)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Lucida Console" panose="020B0609040504020204" pitchFamily="49" charset="0"/>
                  </a:rPr>
                  <a:t>	</a:t>
                </a:r>
                <a:r>
                  <a:rPr lang="en-US" altLang="zh-TW" dirty="0" err="1" smtClean="0">
                    <a:latin typeface="Lucida Console" panose="020B0609040504020204" pitchFamily="49" charset="0"/>
                  </a:rPr>
                  <a:t>exp</a:t>
                </a:r>
                <a:r>
                  <a:rPr lang="en-US" altLang="zh-TW" dirty="0" smtClean="0">
                    <a:latin typeface="Lucida Console" panose="020B0609040504020204" pitchFamily="49" charset="0"/>
                  </a:rPr>
                  <a:t>(1.0</a:t>
                </a:r>
                <a:r>
                  <a:rPr lang="en-US" altLang="zh-TW" dirty="0">
                    <a:latin typeface="Lucida Console" panose="020B0609040504020204" pitchFamily="49" charset="0"/>
                  </a:rPr>
                  <a:t>) is 2.71828</a:t>
                </a:r>
              </a:p>
              <a:p>
                <a:pPr>
                  <a:buNone/>
                  <a:tabLst>
                    <a:tab pos="2068513" algn="l"/>
                    <a:tab pos="3849688" algn="l"/>
                  </a:tabLst>
                </a:pPr>
                <a:r>
                  <a:rPr lang="en-US" altLang="zh-TW" dirty="0">
                    <a:latin typeface="Lucida Console" panose="020B0609040504020204" pitchFamily="49" charset="0"/>
                  </a:rPr>
                  <a:t>log(x)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TW" dirty="0" smtClean="0">
                    <a:latin typeface="Lucida Console" panose="020B0609040504020204" pitchFamily="49" charset="0"/>
                  </a:rPr>
                  <a:t>	log(2.71828</a:t>
                </a:r>
                <a:r>
                  <a:rPr lang="en-US" altLang="zh-TW" dirty="0">
                    <a:latin typeface="Lucida Console" panose="020B0609040504020204" pitchFamily="49" charset="0"/>
                  </a:rPr>
                  <a:t>) is 1.0</a:t>
                </a:r>
              </a:p>
              <a:p>
                <a:pPr>
                  <a:buNone/>
                  <a:tabLst>
                    <a:tab pos="2068513" algn="l"/>
                    <a:tab pos="3849688" algn="l"/>
                  </a:tabLst>
                </a:pPr>
                <a:r>
                  <a:rPr lang="en-US" altLang="zh-TW" dirty="0">
                    <a:latin typeface="Lucida Console" panose="020B0609040504020204" pitchFamily="49" charset="0"/>
                  </a:rPr>
                  <a:t>log10(x)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TW" dirty="0" smtClean="0">
                    <a:latin typeface="Lucida Console" panose="020B0609040504020204" pitchFamily="49" charset="0"/>
                  </a:rPr>
                  <a:t>	log10(100.0</a:t>
                </a:r>
                <a:r>
                  <a:rPr lang="en-US" altLang="zh-TW" dirty="0">
                    <a:latin typeface="Lucida Console" panose="020B0609040504020204" pitchFamily="49" charset="0"/>
                  </a:rPr>
                  <a:t>) is 2.0</a:t>
                </a:r>
              </a:p>
              <a:p>
                <a:pPr>
                  <a:buNone/>
                  <a:tabLst>
                    <a:tab pos="2068513" algn="l"/>
                    <a:tab pos="3849688" algn="l"/>
                  </a:tabLst>
                </a:pPr>
                <a:r>
                  <a:rPr lang="en-US" altLang="zh-TW" dirty="0" err="1">
                    <a:latin typeface="Lucida Console" panose="020B0609040504020204" pitchFamily="49" charset="0"/>
                  </a:rPr>
                  <a:t>fabs</a:t>
                </a:r>
                <a:r>
                  <a:rPr lang="en-US" altLang="zh-TW" dirty="0">
                    <a:latin typeface="Lucida Console" panose="020B0609040504020204" pitchFamily="49" charset="0"/>
                  </a:rPr>
                  <a:t>(x)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 smtClean="0">
                    <a:latin typeface="Lucida Console" panose="020B0609040504020204" pitchFamily="49" charset="0"/>
                  </a:rPr>
                  <a:t>	</a:t>
                </a:r>
                <a:r>
                  <a:rPr lang="en-US" altLang="zh-TW" dirty="0" err="1" smtClean="0">
                    <a:latin typeface="Lucida Console" panose="020B0609040504020204" pitchFamily="49" charset="0"/>
                  </a:rPr>
                  <a:t>fabs</a:t>
                </a:r>
                <a:r>
                  <a:rPr lang="en-US" altLang="zh-TW" dirty="0">
                    <a:latin typeface="Lucida Console" panose="020B0609040504020204" pitchFamily="49" charset="0"/>
                  </a:rPr>
                  <a:t>(-3.0) is 3.0</a:t>
                </a:r>
              </a:p>
              <a:p>
                <a:pPr>
                  <a:buNone/>
                  <a:tabLst>
                    <a:tab pos="2068513" algn="l"/>
                    <a:tab pos="3849688" algn="l"/>
                  </a:tabLst>
                </a:pPr>
                <a:r>
                  <a:rPr lang="en-US" altLang="zh-TW" dirty="0">
                    <a:latin typeface="Lucida Console" panose="020B0609040504020204" pitchFamily="49" charset="0"/>
                  </a:rPr>
                  <a:t>ceil(x)	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 smtClean="0">
                    <a:latin typeface="Lucida Console" panose="020B0609040504020204" pitchFamily="49" charset="0"/>
                  </a:rPr>
                  <a:t>	ceil(9.2</a:t>
                </a:r>
                <a:r>
                  <a:rPr lang="en-US" altLang="zh-TW" dirty="0">
                    <a:latin typeface="Lucida Console" panose="020B0609040504020204" pitchFamily="49" charset="0"/>
                  </a:rPr>
                  <a:t>) is 10.0</a:t>
                </a:r>
              </a:p>
              <a:p>
                <a:pPr>
                  <a:buNone/>
                  <a:tabLst>
                    <a:tab pos="2068513" algn="l"/>
                    <a:tab pos="3849688" algn="l"/>
                  </a:tabLst>
                </a:pPr>
                <a:r>
                  <a:rPr lang="en-US" altLang="zh-TW" dirty="0">
                    <a:latin typeface="Lucida Console" panose="020B0609040504020204" pitchFamily="49" charset="0"/>
                  </a:rPr>
                  <a:t>floor(x)	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 smtClean="0">
                    <a:latin typeface="Lucida Console" panose="020B0609040504020204" pitchFamily="49" charset="0"/>
                  </a:rPr>
                  <a:t>	floor(9.2</a:t>
                </a:r>
                <a:r>
                  <a:rPr lang="en-US" altLang="zh-TW" dirty="0">
                    <a:latin typeface="Lucida Console" panose="020B0609040504020204" pitchFamily="49" charset="0"/>
                  </a:rPr>
                  <a:t>) is 9.0</a:t>
                </a:r>
              </a:p>
              <a:p>
                <a:pPr>
                  <a:buNone/>
                  <a:tabLst>
                    <a:tab pos="2068513" algn="l"/>
                    <a:tab pos="3849688" algn="l"/>
                  </a:tabLst>
                </a:pPr>
                <a:r>
                  <a:rPr lang="en-US" altLang="zh-TW" dirty="0">
                    <a:latin typeface="Lucida Console" panose="020B0609040504020204" pitchFamily="49" charset="0"/>
                  </a:rPr>
                  <a:t>pow(</a:t>
                </a:r>
                <a:r>
                  <a:rPr lang="en-US" altLang="zh-TW" dirty="0" err="1">
                    <a:latin typeface="Lucida Console" panose="020B0609040504020204" pitchFamily="49" charset="0"/>
                  </a:rPr>
                  <a:t>x,y</a:t>
                </a:r>
                <a:r>
                  <a:rPr lang="en-US" altLang="zh-TW" dirty="0">
                    <a:latin typeface="Lucida Console" panose="020B0609040504020204" pitchFamily="49" charset="0"/>
                  </a:rPr>
                  <a:t>)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Lucida Console" panose="020B0609040504020204" pitchFamily="49" charset="0"/>
                  </a:rPr>
                  <a:t>	pow(2</a:t>
                </a:r>
                <a:r>
                  <a:rPr lang="en-US" altLang="zh-TW" dirty="0">
                    <a:latin typeface="Lucida Console" panose="020B0609040504020204" pitchFamily="49" charset="0"/>
                  </a:rPr>
                  <a:t>, 7) is 128.0</a:t>
                </a:r>
              </a:p>
              <a:p>
                <a:pPr>
                  <a:buNone/>
                  <a:tabLst>
                    <a:tab pos="2068513" algn="l"/>
                    <a:tab pos="3849688" algn="l"/>
                  </a:tabLst>
                </a:pPr>
                <a:r>
                  <a:rPr lang="en-US" altLang="zh-TW" dirty="0">
                    <a:latin typeface="Lucida Console" panose="020B0609040504020204" pitchFamily="49" charset="0"/>
                  </a:rPr>
                  <a:t>sin(x)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TW" dirty="0" smtClean="0">
                    <a:latin typeface="Lucida Console" panose="020B0609040504020204" pitchFamily="49" charset="0"/>
                  </a:rPr>
                  <a:t>	sin(3.1415926</a:t>
                </a:r>
                <a:r>
                  <a:rPr lang="en-US" altLang="zh-TW" dirty="0">
                    <a:latin typeface="Lucida Console" panose="020B0609040504020204" pitchFamily="49" charset="0"/>
                  </a:rPr>
                  <a:t>) is 0.0</a:t>
                </a:r>
              </a:p>
              <a:p>
                <a:pPr>
                  <a:buNone/>
                  <a:tabLst>
                    <a:tab pos="2068513" algn="l"/>
                    <a:tab pos="3849688" algn="l"/>
                  </a:tabLst>
                </a:pPr>
                <a:r>
                  <a:rPr lang="en-US" altLang="zh-TW" dirty="0">
                    <a:latin typeface="Lucida Console" panose="020B0609040504020204" pitchFamily="49" charset="0"/>
                  </a:rPr>
                  <a:t>cos(x)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TW" dirty="0" smtClean="0">
                    <a:latin typeface="Lucida Console" panose="020B0609040504020204" pitchFamily="49" charset="0"/>
                  </a:rPr>
                  <a:t>	cos(3.1415926</a:t>
                </a:r>
                <a:r>
                  <a:rPr lang="en-US" altLang="zh-TW" dirty="0">
                    <a:latin typeface="Lucida Console" panose="020B0609040504020204" pitchFamily="49" charset="0"/>
                  </a:rPr>
                  <a:t>) is -1.0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751619"/>
              </a:xfrm>
              <a:blipFill>
                <a:blip r:embed="rId2"/>
                <a:stretch>
                  <a:fillRect l="-2000" t="-33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289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Lucida Console" panose="020B0609040504020204" pitchFamily="49" charset="0"/>
              </a:rPr>
              <a:t>math.h</a:t>
            </a:r>
            <a:r>
              <a:rPr lang="en-US" altLang="zh-TW" dirty="0"/>
              <a:t> -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 out log</a:t>
            </a:r>
            <a:r>
              <a:rPr lang="en-US" altLang="zh-TW" baseline="-25000" dirty="0"/>
              <a:t>3</a:t>
            </a:r>
            <a:r>
              <a:rPr lang="en-US" altLang="zh-TW" dirty="0"/>
              <a:t>343</a:t>
            </a:r>
          </a:p>
          <a:p>
            <a:r>
              <a:rPr lang="en-US" altLang="zh-TW" dirty="0"/>
              <a:t>Print out e</a:t>
            </a:r>
            <a:r>
              <a:rPr lang="en-US" altLang="zh-TW" baseline="30000" dirty="0"/>
              <a:t>5</a:t>
            </a:r>
            <a:r>
              <a:rPr lang="en-US" altLang="zh-TW" dirty="0"/>
              <a:t>, and find the least integer which is larger than e</a:t>
            </a:r>
            <a:r>
              <a:rPr lang="en-US" altLang="zh-TW" baseline="30000" dirty="0"/>
              <a:t>5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3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Lucida Console" panose="020B0609040504020204" pitchFamily="49" charset="0"/>
              </a:rPr>
              <a:t>math.h</a:t>
            </a:r>
            <a:r>
              <a:rPr lang="en-US" altLang="zh-TW" dirty="0"/>
              <a:t> (</a:t>
            </a:r>
            <a:r>
              <a:rPr lang="en-US" altLang="zh-TW" i="1" dirty="0"/>
              <a:t>Cont</a:t>
            </a:r>
            <a:r>
              <a:rPr lang="en-US" altLang="zh-TW" dirty="0"/>
              <a:t>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sup>
                      </m:sSup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pPr lvl="1"/>
                <a:r>
                  <a:rPr lang="en-US" altLang="zh-TW" dirty="0" err="1" smtClean="0">
                    <a:latin typeface="Lucida Console" panose="020B0609040504020204" pitchFamily="49" charset="0"/>
                  </a:rPr>
                  <a:t>exp</a:t>
                </a:r>
                <a:r>
                  <a:rPr lang="en-US" altLang="zh-TW" dirty="0" smtClean="0">
                    <a:latin typeface="Lucida Console" panose="020B0609040504020204" pitchFamily="49" charset="0"/>
                  </a:rPr>
                  <a:t>(</a:t>
                </a:r>
                <a:r>
                  <a:rPr lang="en-US" altLang="zh-TW" dirty="0" err="1" smtClean="0">
                    <a:latin typeface="Lucida Console" panose="020B0609040504020204" pitchFamily="49" charset="0"/>
                  </a:rPr>
                  <a:t>sqrt</a:t>
                </a:r>
                <a:r>
                  <a:rPr lang="en-US" altLang="zh-TW" dirty="0" smtClean="0">
                    <a:latin typeface="Lucida Console" panose="020B0609040504020204" pitchFamily="49" charset="0"/>
                  </a:rPr>
                  <a:t>(T+K))*sin(3*x)</a:t>
                </a:r>
              </a:p>
              <a:p>
                <a:pPr lvl="1"/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func>
                        </m:sup>
                      </m:sSup>
                    </m:oMath>
                  </m:oMathPara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>
                    <a:latin typeface="Lucida Console" panose="020B0609040504020204" pitchFamily="49" charset="0"/>
                  </a:rPr>
                  <a:t>pow(3</a:t>
                </a:r>
                <a:r>
                  <a:rPr lang="en-US" altLang="zh-TW" dirty="0">
                    <a:latin typeface="Lucida Console" panose="020B0609040504020204" pitchFamily="49" charset="0"/>
                  </a:rPr>
                  <a:t>, log10(x/5/y))</a:t>
                </a:r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553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All C Library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Try:</a:t>
            </a:r>
          </a:p>
          <a:p>
            <a:r>
              <a:rPr lang="en-US" altLang="zh-TW" dirty="0">
                <a:solidFill>
                  <a:srgbClr val="006600"/>
                </a:solidFill>
              </a:rPr>
              <a:t>http://www.cplusplus.com/reference/clibrary/ </a:t>
            </a:r>
          </a:p>
          <a:p>
            <a:pPr>
              <a:buNone/>
            </a:pPr>
            <a:r>
              <a:rPr lang="en-US" altLang="zh-TW" dirty="0"/>
              <a:t>or</a:t>
            </a:r>
          </a:p>
          <a:p>
            <a:r>
              <a:rPr lang="en-US" altLang="zh-TW" dirty="0" smtClean="0">
                <a:solidFill>
                  <a:srgbClr val="006600"/>
                </a:solidFill>
              </a:rPr>
              <a:t>https</a:t>
            </a:r>
            <a:r>
              <a:rPr lang="en-US" altLang="zh-TW" dirty="0">
                <a:solidFill>
                  <a:srgbClr val="006600"/>
                </a:solidFill>
              </a:rPr>
              <a:t>://www.gnu.org/software/libc/manual/html_node/index.html</a:t>
            </a:r>
          </a:p>
          <a:p>
            <a:r>
              <a:rPr lang="en-US" altLang="zh-TW" dirty="0">
                <a:solidFill>
                  <a:srgbClr val="006600"/>
                </a:solidFill>
              </a:rPr>
              <a:t>https://</a:t>
            </a:r>
            <a:r>
              <a:rPr lang="en-US" altLang="zh-TW" dirty="0" smtClean="0">
                <a:solidFill>
                  <a:srgbClr val="006600"/>
                </a:solidFill>
              </a:rPr>
              <a:t>zh.wikipedia.org/wiki/C</a:t>
            </a:r>
            <a:r>
              <a:rPr lang="zh-TW" altLang="zh-TW" dirty="0">
                <a:solidFill>
                  <a:srgbClr val="006600"/>
                </a:solidFill>
              </a:rPr>
              <a:t>標準</a:t>
            </a:r>
            <a:r>
              <a:rPr lang="zh-TW" altLang="zh-TW" dirty="0">
                <a:solidFill>
                  <a:srgbClr val="006600"/>
                </a:solidFill>
              </a:rPr>
              <a:t>函式庫</a:t>
            </a:r>
          </a:p>
          <a:p>
            <a:r>
              <a:rPr lang="en-US" altLang="zh-TW" dirty="0" smtClean="0">
                <a:solidFill>
                  <a:srgbClr val="006600"/>
                </a:solidFill>
              </a:rPr>
              <a:t>https</a:t>
            </a:r>
            <a:r>
              <a:rPr lang="en-US" altLang="zh-TW" dirty="0">
                <a:solidFill>
                  <a:srgbClr val="006600"/>
                </a:solidFill>
              </a:rPr>
              <a:t>://web.archive.org/web/20150118141700/http://www.acm.uiuc.edu/webmonkeys/book/c_guide/index.html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9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3783</TotalTime>
  <Words>2250</Words>
  <Application>Microsoft Office PowerPoint</Application>
  <PresentationFormat>寬螢幕</PresentationFormat>
  <Paragraphs>517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63" baseType="lpstr">
      <vt:lpstr>微軟正黑體</vt:lpstr>
      <vt:lpstr>新細明體</vt:lpstr>
      <vt:lpstr>標楷體</vt:lpstr>
      <vt:lpstr>Arial</vt:lpstr>
      <vt:lpstr>Book Antiqua</vt:lpstr>
      <vt:lpstr>Calibri</vt:lpstr>
      <vt:lpstr>Calibri Light</vt:lpstr>
      <vt:lpstr>Cambria Math</vt:lpstr>
      <vt:lpstr>Constantia</vt:lpstr>
      <vt:lpstr>Courier New</vt:lpstr>
      <vt:lpstr>Lucida Console</vt:lpstr>
      <vt:lpstr>Wingdings</vt:lpstr>
      <vt:lpstr>Wingdings 2</vt:lpstr>
      <vt:lpstr>回顧</vt:lpstr>
      <vt:lpstr>Functions</vt:lpstr>
      <vt:lpstr>Functions (函式)</vt:lpstr>
      <vt:lpstr>ANSI Standard Library (函式庫)</vt:lpstr>
      <vt:lpstr>Using Libraries</vt:lpstr>
      <vt:lpstr>Library Functions</vt:lpstr>
      <vt:lpstr>math.h</vt:lpstr>
      <vt:lpstr>math.h - Examples</vt:lpstr>
      <vt:lpstr>math.h (Cont.)</vt:lpstr>
      <vt:lpstr>For All C Library Functions</vt:lpstr>
      <vt:lpstr>Function Example</vt:lpstr>
      <vt:lpstr>Function Definition</vt:lpstr>
      <vt:lpstr>Function Definition</vt:lpstr>
      <vt:lpstr>Program: Computing Averages</vt:lpstr>
      <vt:lpstr>average.c</vt:lpstr>
      <vt:lpstr>Examples</vt:lpstr>
      <vt:lpstr>Practice</vt:lpstr>
      <vt:lpstr>Function Call</vt:lpstr>
      <vt:lpstr>Calling (呼叫) Functions</vt:lpstr>
      <vt:lpstr>void Functions</vt:lpstr>
      <vt:lpstr>Example</vt:lpstr>
      <vt:lpstr>bool Functions</vt:lpstr>
      <vt:lpstr>Program: Prime Numbers </vt:lpstr>
      <vt:lpstr>myPrime20.c</vt:lpstr>
      <vt:lpstr>Functions Calling Functions</vt:lpstr>
      <vt:lpstr>About Functions</vt:lpstr>
      <vt:lpstr>9.2 Function Declarations</vt:lpstr>
      <vt:lpstr>Function Prototype</vt:lpstr>
      <vt:lpstr>Example of a Function Prototype</vt:lpstr>
      <vt:lpstr>Function Prototype</vt:lpstr>
      <vt:lpstr>9.3 Arguments</vt:lpstr>
      <vt:lpstr>Call by Value (傳值呼叫)</vt:lpstr>
      <vt:lpstr>Call by Value (傳值呼叫)</vt:lpstr>
      <vt:lpstr>Type Conversions about Functions</vt:lpstr>
      <vt:lpstr>Functions, Incorrect Examples</vt:lpstr>
      <vt:lpstr>Array Arguments</vt:lpstr>
      <vt:lpstr>Array Arguments</vt:lpstr>
      <vt:lpstr>N-Dimension Arrays as Arguments</vt:lpstr>
      <vt:lpstr>9.4 The return Statement</vt:lpstr>
      <vt:lpstr>9.5 Program Termination</vt:lpstr>
      <vt:lpstr>The exit Function</vt:lpstr>
      <vt:lpstr>Practice</vt:lpstr>
      <vt:lpstr>9.6 Recursion (遞迴)</vt:lpstr>
      <vt:lpstr>Recursion (Cont.)</vt:lpstr>
      <vt:lpstr>Writing Recursion Functions</vt:lpstr>
      <vt:lpstr>Recursion Functions (Cont.)</vt:lpstr>
      <vt:lpstr>Examples of Recursion Functions</vt:lpstr>
      <vt:lpstr>Recursion Functions (Cont.)</vt:lpstr>
      <vt:lpstr>Recursion Functions (Cont.)</vt:lpstr>
      <vt:lpstr>Recursion Functions (Cont.)</vt:lpstr>
    </vt:vector>
  </TitlesOfParts>
  <Company>NLP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</dc:title>
  <dc:creator>cjlin</dc:creator>
  <cp:lastModifiedBy>Windows 使用者</cp:lastModifiedBy>
  <cp:revision>217</cp:revision>
  <dcterms:created xsi:type="dcterms:W3CDTF">2004-09-26T13:49:34Z</dcterms:created>
  <dcterms:modified xsi:type="dcterms:W3CDTF">2021-10-27T17:19:37Z</dcterms:modified>
</cp:coreProperties>
</file>