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3" r:id="rId1"/>
  </p:sldMasterIdLst>
  <p:notesMasterIdLst>
    <p:notesMasterId r:id="rId29"/>
  </p:notesMasterIdLst>
  <p:sldIdLst>
    <p:sldId id="593" r:id="rId2"/>
    <p:sldId id="648" r:id="rId3"/>
    <p:sldId id="649" r:id="rId4"/>
    <p:sldId id="650" r:id="rId5"/>
    <p:sldId id="651" r:id="rId6"/>
    <p:sldId id="652" r:id="rId7"/>
    <p:sldId id="653" r:id="rId8"/>
    <p:sldId id="654" r:id="rId9"/>
    <p:sldId id="655" r:id="rId10"/>
    <p:sldId id="656" r:id="rId11"/>
    <p:sldId id="657" r:id="rId12"/>
    <p:sldId id="658" r:id="rId13"/>
    <p:sldId id="659" r:id="rId14"/>
    <p:sldId id="660" r:id="rId15"/>
    <p:sldId id="661" r:id="rId16"/>
    <p:sldId id="662" r:id="rId17"/>
    <p:sldId id="663" r:id="rId18"/>
    <p:sldId id="664" r:id="rId19"/>
    <p:sldId id="665" r:id="rId20"/>
    <p:sldId id="666" r:id="rId21"/>
    <p:sldId id="667" r:id="rId22"/>
    <p:sldId id="668" r:id="rId23"/>
    <p:sldId id="669" r:id="rId24"/>
    <p:sldId id="670" r:id="rId25"/>
    <p:sldId id="671" r:id="rId26"/>
    <p:sldId id="672" r:id="rId27"/>
    <p:sldId id="673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CCFFCC"/>
    <a:srgbClr val="0000FF"/>
    <a:srgbClr val="99FF99"/>
    <a:srgbClr val="FF0000"/>
    <a:srgbClr val="FF6600"/>
    <a:srgbClr val="006600"/>
    <a:srgbClr val="C6E0B4"/>
    <a:srgbClr val="77A068"/>
    <a:srgbClr val="8CA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8" autoAdjust="0"/>
    <p:restoredTop sz="94660"/>
  </p:normalViewPr>
  <p:slideViewPr>
    <p:cSldViewPr>
      <p:cViewPr varScale="1">
        <p:scale>
          <a:sx n="95" d="100"/>
          <a:sy n="95" d="100"/>
        </p:scale>
        <p:origin x="68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C42DF05-A02A-4123-9A2A-03E40FADE3C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Constantia" panose="02030602050306030303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  <a:ea typeface="標楷體" panose="03000509000000000000" pitchFamily="65" charset="-12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8EF9-5096-4A25-B9AA-39F2ABD5E1BA}" type="slidenum">
              <a:rPr lang="en-US" altLang="zh-TW" smtClean="0"/>
              <a:pPr/>
              <a:t>‹#›</a:t>
            </a:fld>
            <a:endParaRPr lang="en-US" altLang="zh-TW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38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FE47-BAA9-4EB5-BA19-592514297F82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0087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FF9D-AA8B-49CB-A760-E37547FD31A5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8579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910148"/>
          </a:xfrm>
        </p:spPr>
        <p:txBody>
          <a:bodyPr>
            <a:normAutofit/>
          </a:bodyPr>
          <a:lstStyle>
            <a:lvl1pPr>
              <a:defRPr sz="4400">
                <a:latin typeface="Constantia" panose="02030602050306030303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340768"/>
            <a:ext cx="7543801" cy="4896544"/>
          </a:xfrm>
        </p:spPr>
        <p:txBody>
          <a:bodyPr>
            <a:normAutofit/>
          </a:bodyPr>
          <a:lstStyle>
            <a:lvl1pPr marL="179388" indent="-179388">
              <a:buFont typeface="Arial" panose="020B0604020202020204" pitchFamily="34" charset="0"/>
              <a:buChar char="•"/>
              <a:defRPr sz="2800">
                <a:latin typeface="+mn-lt"/>
                <a:ea typeface="標楷體" panose="03000509000000000000" pitchFamily="65" charset="-120"/>
              </a:defRPr>
            </a:lvl1pPr>
            <a:lvl2pPr marL="384048" indent="-182880">
              <a:buFont typeface="Arial" panose="020B0604020202020204" pitchFamily="34" charset="0"/>
              <a:buChar char="•"/>
              <a:defRPr sz="2400">
                <a:latin typeface="+mn-lt"/>
                <a:ea typeface="標楷體" panose="03000509000000000000" pitchFamily="65" charset="-120"/>
              </a:defRPr>
            </a:lvl2pPr>
            <a:lvl3pPr marL="566928" indent="-182880">
              <a:buFont typeface="Arial" panose="020B0604020202020204" pitchFamily="34" charset="0"/>
              <a:buChar char="•"/>
              <a:defRPr sz="1800">
                <a:latin typeface="+mn-lt"/>
                <a:ea typeface="標楷體" panose="03000509000000000000" pitchFamily="65" charset="-120"/>
              </a:defRPr>
            </a:lvl3pPr>
            <a:lvl4pPr marL="749808" indent="-182880">
              <a:buFont typeface="Arial" panose="020B0604020202020204" pitchFamily="34" charset="0"/>
              <a:buChar char="•"/>
              <a:defRPr sz="1800">
                <a:latin typeface="+mn-lt"/>
                <a:ea typeface="標楷體" panose="03000509000000000000" pitchFamily="65" charset="-120"/>
              </a:defRPr>
            </a:lvl4pPr>
            <a:lvl5pPr marL="932688" indent="-182880">
              <a:buFont typeface="Arial" panose="020B0604020202020204" pitchFamily="34" charset="0"/>
              <a:buChar char="•"/>
              <a:defRPr sz="1800">
                <a:latin typeface="+mn-lt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B9722529-9C35-4A5A-893F-00EE68CAF6D6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070026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3FC5-C754-4DD9-9B43-86302514C2AB}" type="slidenum">
              <a:rPr lang="en-US" altLang="zh-TW" smtClean="0"/>
              <a:pPr/>
              <a:t>‹#›</a:t>
            </a:fld>
            <a:endParaRPr lang="en-US" altLang="zh-TW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16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2529-9C35-4A5A-893F-00EE68CAF6D6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3717748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2529-9C35-4A5A-893F-00EE68CAF6D6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587167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A9E9-C9F8-4A81-95AE-4A0B639FF4E9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0474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9CCD6-9FEE-408E-8A21-BB1224123B7A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93262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B26740-8885-43E9-9AE0-46A01EDC0E5E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9366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53F2C-40F6-45F7-A44B-AA53C56FD883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6196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9722529-9C35-4A5A-893F-00EE68CAF6D6}" type="slidenum">
              <a:rPr lang="en-US" altLang="zh-TW" smtClean="0"/>
              <a:pPr/>
              <a:t>‹#›</a:t>
            </a:fld>
            <a:endParaRPr lang="en-US" altLang="zh-TW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196752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73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7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9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9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Rectangle 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Strings</a:t>
            </a:r>
          </a:p>
        </p:txBody>
      </p:sp>
      <p:sp>
        <p:nvSpPr>
          <p:cNvPr id="23560" name="Rectangle 8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Chapter </a:t>
            </a:r>
            <a:r>
              <a:rPr lang="en-US" altLang="zh-TW" dirty="0" smtClean="0"/>
              <a:t>13, Part II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19090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Practice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>
          <a:xfrm>
            <a:off x="822959" y="1340768"/>
            <a:ext cx="7781489" cy="4896544"/>
          </a:xfrm>
        </p:spPr>
        <p:txBody>
          <a:bodyPr/>
          <a:lstStyle/>
          <a:p>
            <a:pPr eaLnBrk="1" hangingPunct="1"/>
            <a:r>
              <a:rPr kumimoji="0" lang="en-US" altLang="zh-TW" dirty="0"/>
              <a:t>Chunk tokens in a sentence according to the space </a:t>
            </a:r>
            <a:r>
              <a:rPr lang="en-US" altLang="zh-TW" dirty="0"/>
              <a:t>(</a:t>
            </a:r>
            <a:r>
              <a:rPr lang="en-US" altLang="zh-TW" sz="2800" dirty="0">
                <a:latin typeface="Lucida Console" panose="020B0609040504020204" pitchFamily="49" charset="0"/>
              </a:rPr>
              <a:t>' '</a:t>
            </a:r>
            <a:r>
              <a:rPr lang="en-US" altLang="zh-TW" dirty="0"/>
              <a:t>) and newline (</a:t>
            </a:r>
            <a:r>
              <a:rPr lang="en-US" altLang="zh-TW" sz="2800" dirty="0">
                <a:latin typeface="Lucida Console" panose="020B0609040504020204" pitchFamily="49" charset="0"/>
              </a:rPr>
              <a:t>'\n'</a:t>
            </a:r>
            <a:r>
              <a:rPr lang="en-US" altLang="zh-TW" dirty="0"/>
              <a:t>), and print out these tokens.</a:t>
            </a:r>
          </a:p>
          <a:p>
            <a:pPr eaLnBrk="1" hangingPunct="1"/>
            <a:endParaRPr lang="en-US" altLang="zh-TW" dirty="0"/>
          </a:p>
          <a:p>
            <a:pPr eaLnBrk="1" hangingPunct="1">
              <a:buFontTx/>
              <a:buNone/>
            </a:pPr>
            <a:r>
              <a:rPr lang="en-US" altLang="zh-TW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char</a:t>
            </a:r>
            <a:r>
              <a:rPr lang="en-US" altLang="zh-TW" sz="2400" dirty="0">
                <a:latin typeface="Lucida Console" panose="020B0609040504020204" pitchFamily="49" charset="0"/>
              </a:rPr>
              <a:t> sentence[100]=</a:t>
            </a:r>
          </a:p>
          <a:p>
            <a:pPr eaLnBrk="1" hangingPunct="1">
              <a:buFontTx/>
              <a:buNone/>
            </a:pPr>
            <a:r>
              <a:rPr lang="en-US" altLang="zh-TW" sz="2400" dirty="0">
                <a:solidFill>
                  <a:srgbClr val="990000"/>
                </a:solidFill>
                <a:latin typeface="Lucida Console" panose="020B0609040504020204" pitchFamily="49" charset="0"/>
              </a:rPr>
              <a:t>"This is a good day.\</a:t>
            </a:r>
            <a:r>
              <a:rPr lang="en-US" altLang="zh-TW" sz="2400" dirty="0" err="1">
                <a:solidFill>
                  <a:srgbClr val="990000"/>
                </a:solidFill>
                <a:latin typeface="Lucida Console" panose="020B0609040504020204" pitchFamily="49" charset="0"/>
              </a:rPr>
              <a:t>nLet's</a:t>
            </a:r>
            <a:r>
              <a:rPr lang="en-US" altLang="zh-TW" sz="2400" dirty="0">
                <a:solidFill>
                  <a:srgbClr val="99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400" dirty="0" smtClean="0">
                <a:solidFill>
                  <a:srgbClr val="990000"/>
                </a:solidFill>
                <a:latin typeface="Lucida Console" panose="020B0609040504020204" pitchFamily="49" charset="0"/>
              </a:rPr>
              <a:t>go hiking</a:t>
            </a:r>
            <a:r>
              <a:rPr lang="en-US" altLang="zh-TW" sz="2400" dirty="0">
                <a:solidFill>
                  <a:srgbClr val="990000"/>
                </a:solidFill>
                <a:latin typeface="Lucida Console" panose="020B0609040504020204" pitchFamily="49" charset="0"/>
              </a:rPr>
              <a:t>!\n"</a:t>
            </a:r>
            <a:r>
              <a:rPr lang="en-US" altLang="zh-TW" sz="2400" dirty="0">
                <a:latin typeface="Lucida Console" panose="020B0609040504020204" pitchFamily="49" charset="0"/>
              </a:rPr>
              <a:t>;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DC341973-4224-4DD4-B0DB-B50149F62C25}" type="slidenum">
              <a:rPr lang="zh-TW" altLang="en-US"/>
              <a:pPr/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8491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中文 </a:t>
            </a:r>
            <a:r>
              <a:rPr lang="en-US" altLang="zh-TW"/>
              <a:t>BIG5 </a:t>
            </a:r>
            <a:r>
              <a:rPr lang="zh-TW" altLang="en-US"/>
              <a:t>碼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每個中文字是由兩個 </a:t>
            </a:r>
            <a:r>
              <a:rPr lang="en-US" altLang="zh-TW"/>
              <a:t>bytes </a:t>
            </a:r>
            <a:r>
              <a:rPr lang="zh-TW" altLang="en-US"/>
              <a:t>所組成</a:t>
            </a:r>
          </a:p>
          <a:p>
            <a:pPr eaLnBrk="1" hangingPunct="1"/>
            <a:r>
              <a:rPr lang="zh-TW" altLang="en-US"/>
              <a:t>中文的編碼有三區，每一區都照筆劃排列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9FB6245-B1D9-4D71-8C7B-1B6BAC665E04}" type="slidenum">
              <a:rPr lang="zh-TW" altLang="en-US"/>
              <a:pPr/>
              <a:t>11</a:t>
            </a:fld>
            <a:endParaRPr lang="en-US" altLang="zh-TW"/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789368"/>
              </p:ext>
            </p:extLst>
          </p:nvPr>
        </p:nvGraphicFramePr>
        <p:xfrm>
          <a:off x="1619090" y="2492896"/>
          <a:ext cx="5951538" cy="358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2" name="工作表" r:id="rId3" imgW="5924702" imgH="3571951" progId="Excel.Sheet.8">
                  <p:embed/>
                </p:oleObj>
              </mc:Choice>
              <mc:Fallback>
                <p:oleObj name="工作表" r:id="rId3" imgW="5924702" imgH="3571951" progId="Excel.Sheet.8">
                  <p:embed/>
                  <p:pic>
                    <p:nvPicPr>
                      <p:cNvPr id="1843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090" y="2492896"/>
                        <a:ext cx="5951538" cy="358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478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BCE9CB8F-9250-4E9D-8CAF-7BF780CCBE97}" type="slidenum">
              <a:rPr lang="zh-TW" altLang="en-US"/>
              <a:pPr/>
              <a:t>12</a:t>
            </a:fld>
            <a:endParaRPr lang="en-US" altLang="zh-TW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中文字串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例：</a:t>
            </a:r>
            <a:r>
              <a:rPr lang="en-US" altLang="zh-TW"/>
              <a:t>"</a:t>
            </a:r>
            <a:r>
              <a:rPr lang="zh-TW" altLang="en-US"/>
              <a:t>卡拉</a:t>
            </a:r>
            <a:r>
              <a:rPr lang="en-US" altLang="zh-TW"/>
              <a:t>OK"</a:t>
            </a:r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900113" y="2489200"/>
          <a:ext cx="5964237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6" name="工作表" r:id="rId3" imgW="5924550" imgH="666902" progId="Excel.Sheet.8">
                  <p:embed/>
                </p:oleObj>
              </mc:Choice>
              <mc:Fallback>
                <p:oleObj name="工作表" r:id="rId3" imgW="5924550" imgH="666902" progId="Excel.Sheet.8">
                  <p:embed/>
                  <p:pic>
                    <p:nvPicPr>
                      <p:cNvPr id="1945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489200"/>
                        <a:ext cx="5964237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029" name="Rectangle 5"/>
          <p:cNvSpPr>
            <a:spLocks noChangeArrowheads="1"/>
          </p:cNvSpPr>
          <p:nvPr/>
        </p:nvSpPr>
        <p:spPr bwMode="auto">
          <a:xfrm>
            <a:off x="900113" y="2492375"/>
            <a:ext cx="1295400" cy="649288"/>
          </a:xfrm>
          <a:prstGeom prst="rect">
            <a:avLst/>
          </a:prstGeom>
          <a:noFill/>
          <a:ln w="34925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57030" name="Rectangle 6"/>
          <p:cNvSpPr>
            <a:spLocks noChangeArrowheads="1"/>
          </p:cNvSpPr>
          <p:nvPr/>
        </p:nvSpPr>
        <p:spPr bwMode="auto">
          <a:xfrm>
            <a:off x="2195513" y="2492375"/>
            <a:ext cx="1368425" cy="649288"/>
          </a:xfrm>
          <a:prstGeom prst="rect">
            <a:avLst/>
          </a:prstGeom>
          <a:noFill/>
          <a:ln w="34925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57031" name="Rectangle 7"/>
          <p:cNvSpPr>
            <a:spLocks noChangeArrowheads="1"/>
          </p:cNvSpPr>
          <p:nvPr/>
        </p:nvSpPr>
        <p:spPr bwMode="auto">
          <a:xfrm>
            <a:off x="3563938" y="2492375"/>
            <a:ext cx="647700" cy="649288"/>
          </a:xfrm>
          <a:prstGeom prst="rect">
            <a:avLst/>
          </a:prstGeom>
          <a:noFill/>
          <a:ln w="34925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57032" name="Rectangle 8"/>
          <p:cNvSpPr>
            <a:spLocks noChangeArrowheads="1"/>
          </p:cNvSpPr>
          <p:nvPr/>
        </p:nvSpPr>
        <p:spPr bwMode="auto">
          <a:xfrm>
            <a:off x="4211638" y="2492375"/>
            <a:ext cx="647700" cy="649288"/>
          </a:xfrm>
          <a:prstGeom prst="rect">
            <a:avLst/>
          </a:prstGeom>
          <a:noFill/>
          <a:ln w="34925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57033" name="Text Box 9"/>
          <p:cNvSpPr txBox="1">
            <a:spLocks noChangeArrowheads="1"/>
          </p:cNvSpPr>
          <p:nvPr/>
        </p:nvSpPr>
        <p:spPr bwMode="auto">
          <a:xfrm>
            <a:off x="1331913" y="3068638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800">
                <a:solidFill>
                  <a:srgbClr val="009900"/>
                </a:solidFill>
                <a:ea typeface="標楷體" panose="03000509000000000000" pitchFamily="65" charset="-120"/>
              </a:rPr>
              <a:t>卡</a:t>
            </a:r>
          </a:p>
        </p:txBody>
      </p:sp>
      <p:sp>
        <p:nvSpPr>
          <p:cNvPr id="257034" name="Text Box 10"/>
          <p:cNvSpPr txBox="1">
            <a:spLocks noChangeArrowheads="1"/>
          </p:cNvSpPr>
          <p:nvPr/>
        </p:nvSpPr>
        <p:spPr bwMode="auto">
          <a:xfrm>
            <a:off x="2627313" y="3068638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800">
                <a:solidFill>
                  <a:srgbClr val="009900"/>
                </a:solidFill>
                <a:ea typeface="標楷體" panose="03000509000000000000" pitchFamily="65" charset="-120"/>
              </a:rPr>
              <a:t>拉</a:t>
            </a:r>
          </a:p>
        </p:txBody>
      </p:sp>
      <p:sp>
        <p:nvSpPr>
          <p:cNvPr id="257035" name="Text Box 11"/>
          <p:cNvSpPr txBox="1">
            <a:spLocks noChangeArrowheads="1"/>
          </p:cNvSpPr>
          <p:nvPr/>
        </p:nvSpPr>
        <p:spPr bwMode="auto">
          <a:xfrm>
            <a:off x="3635375" y="3068638"/>
            <a:ext cx="460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>
                <a:solidFill>
                  <a:srgbClr val="009900"/>
                </a:solidFill>
                <a:ea typeface="標楷體" panose="03000509000000000000" pitchFamily="65" charset="-120"/>
              </a:rPr>
              <a:t>O</a:t>
            </a:r>
          </a:p>
        </p:txBody>
      </p:sp>
      <p:sp>
        <p:nvSpPr>
          <p:cNvPr id="257036" name="Text Box 12"/>
          <p:cNvSpPr txBox="1">
            <a:spLocks noChangeArrowheads="1"/>
          </p:cNvSpPr>
          <p:nvPr/>
        </p:nvSpPr>
        <p:spPr bwMode="auto">
          <a:xfrm>
            <a:off x="4356100" y="3068638"/>
            <a:ext cx="4206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>
                <a:solidFill>
                  <a:srgbClr val="009900"/>
                </a:solidFill>
                <a:ea typeface="標楷體" panose="03000509000000000000" pitchFamily="65" charset="-12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72617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9" grpId="0" animBg="1"/>
      <p:bldP spid="257030" grpId="0" animBg="1"/>
      <p:bldP spid="257031" grpId="0" animBg="1"/>
      <p:bldP spid="257032" grpId="0" animBg="1"/>
      <p:bldP spid="257033" grpId="0"/>
      <p:bldP spid="257034" grpId="0"/>
      <p:bldP spid="257035" grpId="0"/>
      <p:bldP spid="2570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A71E49C0-96A6-4506-9481-B78E31C7EC1E}" type="slidenum">
              <a:rPr lang="zh-TW" altLang="en-US"/>
              <a:pPr/>
              <a:t>13</a:t>
            </a:fld>
            <a:endParaRPr lang="en-US" altLang="zh-TW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尋找字串會出的錯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strstr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zh-TW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物流</a:t>
            </a:r>
            <a:r>
              <a:rPr lang="en-US" altLang="zh-TW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, </a:t>
            </a:r>
            <a:r>
              <a:rPr lang="en-US" altLang="zh-TW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型</a:t>
            </a:r>
            <a:r>
              <a:rPr lang="en-US" altLang="zh-TW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 lvl="1" eaLnBrk="1" hangingPunct="1"/>
            <a:r>
              <a:rPr lang="en-US" altLang="zh-TW" dirty="0">
                <a:latin typeface="Lucida Console" panose="020B0609040504020204" pitchFamily="49" charset="0"/>
              </a:rPr>
              <a:t>"</a:t>
            </a:r>
            <a:r>
              <a:rPr lang="zh-TW" altLang="en-US" dirty="0">
                <a:latin typeface="Lucida Console" panose="020B0609040504020204" pitchFamily="49" charset="0"/>
              </a:rPr>
              <a:t>物流</a:t>
            </a:r>
            <a:r>
              <a:rPr lang="en-US" altLang="zh-TW" dirty="0">
                <a:latin typeface="Lucida Console" panose="020B0609040504020204" pitchFamily="49" charset="0"/>
              </a:rPr>
              <a:t>": AA AB AC 79</a:t>
            </a:r>
          </a:p>
          <a:p>
            <a:pPr lvl="1" eaLnBrk="1" hangingPunct="1"/>
            <a:r>
              <a:rPr lang="en-US" altLang="zh-TW" dirty="0">
                <a:latin typeface="Lucida Console" panose="020B0609040504020204" pitchFamily="49" charset="0"/>
              </a:rPr>
              <a:t>"</a:t>
            </a:r>
            <a:r>
              <a:rPr lang="zh-TW" altLang="en-US" dirty="0">
                <a:latin typeface="Lucida Console" panose="020B0609040504020204" pitchFamily="49" charset="0"/>
              </a:rPr>
              <a:t>型</a:t>
            </a:r>
            <a:r>
              <a:rPr lang="en-US" altLang="zh-TW" dirty="0">
                <a:latin typeface="Lucida Console" panose="020B0609040504020204" pitchFamily="49" charset="0"/>
              </a:rPr>
              <a:t>": AB AC</a:t>
            </a:r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0611210"/>
              </p:ext>
            </p:extLst>
          </p:nvPr>
        </p:nvGraphicFramePr>
        <p:xfrm>
          <a:off x="1691680" y="3789040"/>
          <a:ext cx="3319462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0" name="工作表" r:id="rId3" imgW="3295802" imgH="666902" progId="Excel.Sheet.8">
                  <p:embed/>
                </p:oleObj>
              </mc:Choice>
              <mc:Fallback>
                <p:oleObj name="工作表" r:id="rId3" imgW="3295802" imgH="666902" progId="Excel.Sheet.8">
                  <p:embed/>
                  <p:pic>
                    <p:nvPicPr>
                      <p:cNvPr id="2048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3789040"/>
                        <a:ext cx="3319462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8053" name="Rectangle 5"/>
          <p:cNvSpPr>
            <a:spLocks noChangeArrowheads="1"/>
          </p:cNvSpPr>
          <p:nvPr/>
        </p:nvSpPr>
        <p:spPr bwMode="auto">
          <a:xfrm>
            <a:off x="1699617" y="3801740"/>
            <a:ext cx="1295400" cy="649288"/>
          </a:xfrm>
          <a:prstGeom prst="rect">
            <a:avLst/>
          </a:prstGeom>
          <a:noFill/>
          <a:ln w="34925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58054" name="Rectangle 6"/>
          <p:cNvSpPr>
            <a:spLocks noChangeArrowheads="1"/>
          </p:cNvSpPr>
          <p:nvPr/>
        </p:nvSpPr>
        <p:spPr bwMode="auto">
          <a:xfrm>
            <a:off x="2995017" y="3801740"/>
            <a:ext cx="1368425" cy="649288"/>
          </a:xfrm>
          <a:prstGeom prst="rect">
            <a:avLst/>
          </a:prstGeom>
          <a:noFill/>
          <a:ln w="34925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58055" name="Text Box 7"/>
          <p:cNvSpPr txBox="1">
            <a:spLocks noChangeArrowheads="1"/>
          </p:cNvSpPr>
          <p:nvPr/>
        </p:nvSpPr>
        <p:spPr bwMode="auto">
          <a:xfrm>
            <a:off x="2131417" y="4378003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800">
                <a:solidFill>
                  <a:srgbClr val="009900"/>
                </a:solidFill>
                <a:ea typeface="標楷體" panose="03000509000000000000" pitchFamily="65" charset="-120"/>
              </a:rPr>
              <a:t>物</a:t>
            </a:r>
          </a:p>
        </p:txBody>
      </p:sp>
      <p:sp>
        <p:nvSpPr>
          <p:cNvPr id="258056" name="Text Box 8"/>
          <p:cNvSpPr txBox="1">
            <a:spLocks noChangeArrowheads="1"/>
          </p:cNvSpPr>
          <p:nvPr/>
        </p:nvSpPr>
        <p:spPr bwMode="auto">
          <a:xfrm>
            <a:off x="3426817" y="4378003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800">
                <a:solidFill>
                  <a:srgbClr val="009900"/>
                </a:solidFill>
                <a:ea typeface="標楷體" panose="03000509000000000000" pitchFamily="65" charset="-120"/>
              </a:rPr>
              <a:t>流</a:t>
            </a:r>
          </a:p>
        </p:txBody>
      </p:sp>
      <p:sp>
        <p:nvSpPr>
          <p:cNvPr id="258057" name="Text Box 9"/>
          <p:cNvSpPr txBox="1">
            <a:spLocks noChangeArrowheads="1"/>
          </p:cNvSpPr>
          <p:nvPr/>
        </p:nvSpPr>
        <p:spPr bwMode="auto">
          <a:xfrm>
            <a:off x="2255242" y="2952428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400">
                <a:ea typeface="標楷體" panose="03000509000000000000" pitchFamily="65" charset="-120"/>
              </a:rPr>
              <a:t>傳回值</a:t>
            </a:r>
          </a:p>
        </p:txBody>
      </p:sp>
      <p:sp>
        <p:nvSpPr>
          <p:cNvPr id="258058" name="Line 10"/>
          <p:cNvSpPr>
            <a:spLocks noChangeShapeType="1"/>
          </p:cNvSpPr>
          <p:nvPr/>
        </p:nvSpPr>
        <p:spPr bwMode="auto">
          <a:xfrm>
            <a:off x="2634655" y="3385815"/>
            <a:ext cx="0" cy="431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8059" name="Rectangle 11"/>
          <p:cNvSpPr>
            <a:spLocks noChangeArrowheads="1"/>
          </p:cNvSpPr>
          <p:nvPr/>
        </p:nvSpPr>
        <p:spPr bwMode="auto">
          <a:xfrm>
            <a:off x="2347317" y="3817615"/>
            <a:ext cx="1295400" cy="649288"/>
          </a:xfrm>
          <a:prstGeom prst="rect">
            <a:avLst/>
          </a:prstGeom>
          <a:noFill/>
          <a:ln w="3492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58060" name="Text Box 12"/>
          <p:cNvSpPr txBox="1">
            <a:spLocks noChangeArrowheads="1"/>
          </p:cNvSpPr>
          <p:nvPr/>
        </p:nvSpPr>
        <p:spPr bwMode="auto">
          <a:xfrm>
            <a:off x="2779117" y="4393878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800">
                <a:solidFill>
                  <a:srgbClr val="FF6600"/>
                </a:solidFill>
                <a:ea typeface="標楷體" panose="03000509000000000000" pitchFamily="65" charset="-120"/>
              </a:rPr>
              <a:t>型</a:t>
            </a:r>
          </a:p>
        </p:txBody>
      </p:sp>
    </p:spTree>
    <p:extLst>
      <p:ext uri="{BB962C8B-B14F-4D97-AF65-F5344CB8AC3E}">
        <p14:creationId xmlns:p14="http://schemas.microsoft.com/office/powerpoint/2010/main" val="71943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8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8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3" grpId="0" animBg="1"/>
      <p:bldP spid="258054" grpId="0" animBg="1"/>
      <p:bldP spid="258055" grpId="0"/>
      <p:bldP spid="258056" grpId="0"/>
      <p:bldP spid="258057" grpId="0"/>
      <p:bldP spid="258059" grpId="0" animBg="1"/>
      <p:bldP spid="25806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比大小會出的錯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idx="1"/>
          </p:nvPr>
        </p:nvSpPr>
        <p:spPr>
          <a:xfrm>
            <a:off x="822959" y="1340768"/>
            <a:ext cx="7925505" cy="489654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TW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ch1 = '\</a:t>
            </a:r>
            <a:r>
              <a:rPr lang="en-US" altLang="zh-TW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xa4', </a:t>
            </a:r>
            <a:r>
              <a:rPr lang="en-US" altLang="zh-TW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ch2 = '\</a:t>
            </a:r>
            <a:r>
              <a:rPr lang="en-US" altLang="zh-TW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x66';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signed </a:t>
            </a:r>
            <a:r>
              <a:rPr lang="en-US" altLang="zh-TW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)'\</a:t>
            </a: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xa4'</a:t>
            </a:r>
            <a:r>
              <a:rPr lang="en-US" altLang="zh-TW" sz="2400" dirty="0" smtClean="0"/>
              <a:t> = </a:t>
            </a:r>
            <a:r>
              <a:rPr lang="en-US" altLang="zh-TW" sz="2400" dirty="0"/>
              <a:t>-91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signed </a:t>
            </a:r>
            <a:r>
              <a:rPr lang="en-US" altLang="zh-TW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)'\</a:t>
            </a: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x66'</a:t>
            </a:r>
            <a:r>
              <a:rPr lang="en-US" altLang="zh-TW" sz="2400" dirty="0" smtClean="0"/>
              <a:t> = </a:t>
            </a:r>
            <a:r>
              <a:rPr lang="en-US" altLang="zh-TW" sz="2400" dirty="0"/>
              <a:t>102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102 &gt; -91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char</a:t>
            </a:r>
            <a:r>
              <a:rPr lang="en-US" altLang="zh-TW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ch1='\xa4', ch2='\x66';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signed </a:t>
            </a:r>
            <a:r>
              <a:rPr lang="en-US" altLang="zh-TW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)'\</a:t>
            </a: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xa4'</a:t>
            </a:r>
            <a:r>
              <a:rPr lang="en-US" altLang="zh-TW" sz="2400" dirty="0" smtClean="0"/>
              <a:t> = </a:t>
            </a:r>
            <a:r>
              <a:rPr lang="en-US" altLang="zh-TW" sz="2400" dirty="0"/>
              <a:t>164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signed </a:t>
            </a:r>
            <a:r>
              <a:rPr lang="en-US" altLang="zh-TW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)'\</a:t>
            </a: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x66'</a:t>
            </a:r>
            <a:r>
              <a:rPr lang="en-US" altLang="zh-TW" sz="2400" dirty="0" smtClean="0"/>
              <a:t> = </a:t>
            </a:r>
            <a:r>
              <a:rPr lang="en-US" altLang="zh-TW" sz="2400" dirty="0"/>
              <a:t>102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164 &gt; 102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400" dirty="0">
              <a:latin typeface="Lucida Console" panose="020B0609040504020204" pitchFamily="49" charset="0"/>
            </a:endParaRP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57EF9F0A-B75B-4621-84C0-81903000A759}" type="slidenum">
              <a:rPr lang="zh-TW" altLang="en-US"/>
              <a:pPr/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03548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大小寫會出的錯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tabLst>
                <a:tab pos="1528763" algn="l"/>
                <a:tab pos="2952750" algn="l"/>
              </a:tabLst>
            </a:pPr>
            <a:r>
              <a:rPr lang="zh-TW" altLang="en-US"/>
              <a:t>有些大於</a:t>
            </a:r>
            <a:r>
              <a:rPr lang="en-US" altLang="zh-TW"/>
              <a:t>128</a:t>
            </a:r>
            <a:r>
              <a:rPr lang="zh-TW" altLang="en-US"/>
              <a:t>的字元涵蓋了某些西歐字母。</a:t>
            </a:r>
          </a:p>
          <a:p>
            <a:pPr lvl="1" eaLnBrk="1" hangingPunct="1">
              <a:tabLst>
                <a:tab pos="1528763" algn="l"/>
                <a:tab pos="2952750" algn="l"/>
              </a:tabLst>
            </a:pPr>
            <a:r>
              <a:rPr lang="zh-TW" altLang="en-US"/>
              <a:t>例：	</a:t>
            </a:r>
            <a:r>
              <a:rPr lang="en-US" altLang="zh-TW">
                <a:latin typeface="Courier New" panose="02070309020205020404" pitchFamily="49" charset="0"/>
              </a:rPr>
              <a:t>àáâã</a:t>
            </a:r>
            <a:r>
              <a:rPr lang="en-US" altLang="zh-TW"/>
              <a:t>	0xE0, 0xE1, 0xE2, 0xE3</a:t>
            </a:r>
          </a:p>
          <a:p>
            <a:pPr lvl="1" eaLnBrk="1" hangingPunct="1">
              <a:buFontTx/>
              <a:buNone/>
              <a:tabLst>
                <a:tab pos="1528763" algn="l"/>
                <a:tab pos="2952750" algn="l"/>
              </a:tabLst>
            </a:pPr>
            <a:r>
              <a:rPr lang="en-US" altLang="zh-TW"/>
              <a:t>		</a:t>
            </a:r>
            <a:r>
              <a:rPr lang="en-US" altLang="zh-TW">
                <a:latin typeface="Courier New" panose="02070309020205020404" pitchFamily="49" charset="0"/>
              </a:rPr>
              <a:t>ÀÁÂÃ</a:t>
            </a:r>
            <a:r>
              <a:rPr lang="en-US" altLang="zh-TW"/>
              <a:t>	0xC0, 0xC1, 0xC2, 0xC3</a:t>
            </a:r>
          </a:p>
          <a:p>
            <a:pPr lvl="1" eaLnBrk="1" hangingPunct="1">
              <a:tabLst>
                <a:tab pos="1528763" algn="l"/>
                <a:tab pos="2952750" algn="l"/>
              </a:tabLst>
            </a:pPr>
            <a:r>
              <a:rPr lang="en-US" altLang="zh-TW"/>
              <a:t>"</a:t>
            </a:r>
            <a:r>
              <a:rPr lang="zh-TW" altLang="en-US"/>
              <a:t>分</a:t>
            </a:r>
            <a:r>
              <a:rPr lang="en-US" altLang="zh-TW"/>
              <a:t>" (0xA4</a:t>
            </a:r>
            <a:r>
              <a:rPr lang="en-US" altLang="zh-TW" u="sng"/>
              <a:t>C0</a:t>
            </a:r>
            <a:r>
              <a:rPr lang="en-US" altLang="zh-TW"/>
              <a:t>), "</a:t>
            </a:r>
            <a:r>
              <a:rPr lang="zh-TW" altLang="en-US"/>
              <a:t>戈</a:t>
            </a:r>
            <a:r>
              <a:rPr lang="en-US" altLang="zh-TW"/>
              <a:t>" (0xA4</a:t>
            </a:r>
            <a:r>
              <a:rPr lang="en-US" altLang="zh-TW" u="sng"/>
              <a:t>E0</a:t>
            </a:r>
            <a:r>
              <a:rPr lang="en-US" altLang="zh-TW"/>
              <a:t>) </a:t>
            </a:r>
            <a:r>
              <a:rPr lang="zh-TW" altLang="en-US"/>
              <a:t>在忽略大小寫的比對時會被相同字串</a:t>
            </a:r>
          </a:p>
          <a:p>
            <a:pPr lvl="1" eaLnBrk="1" hangingPunct="1">
              <a:tabLst>
                <a:tab pos="1528763" algn="l"/>
                <a:tab pos="2952750" algn="l"/>
              </a:tabLst>
            </a:pPr>
            <a:endParaRPr lang="zh-TW" altLang="en-US"/>
          </a:p>
          <a:p>
            <a:pPr lvl="1" eaLnBrk="1" hangingPunct="1">
              <a:tabLst>
                <a:tab pos="1528763" algn="l"/>
                <a:tab pos="2952750" algn="l"/>
              </a:tabLst>
            </a:pPr>
            <a:endParaRPr lang="en-US" altLang="zh-TW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A5CF765B-AAA0-4517-B71B-2B7D6BD5ABB0}" type="slidenum">
              <a:rPr lang="zh-TW" altLang="en-US"/>
              <a:pPr/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8792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Unicode </a:t>
            </a:r>
            <a:r>
              <a:rPr lang="zh-TW" altLang="en-US"/>
              <a:t>碼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dirty="0"/>
              <a:t>所有字元皆由兩個 </a:t>
            </a:r>
            <a:r>
              <a:rPr lang="en-US" altLang="zh-TW" dirty="0"/>
              <a:t>bytes </a:t>
            </a:r>
            <a:r>
              <a:rPr lang="zh-TW" altLang="en-US" dirty="0"/>
              <a:t>所組成</a:t>
            </a:r>
          </a:p>
          <a:p>
            <a:pPr lvl="1" eaLnBrk="1" hangingPunct="1"/>
            <a:r>
              <a:rPr lang="zh-TW" altLang="en-US" dirty="0"/>
              <a:t>拉丁字母、標點及符號</a:t>
            </a:r>
          </a:p>
          <a:p>
            <a:pPr lvl="1" eaLnBrk="1" hangingPunct="1"/>
            <a:r>
              <a:rPr lang="zh-TW" altLang="en-US" dirty="0"/>
              <a:t>各國特殊字元，包含中日韓表意文字</a:t>
            </a:r>
          </a:p>
          <a:p>
            <a:pPr eaLnBrk="1" hangingPunct="1"/>
            <a:r>
              <a:rPr lang="zh-TW" altLang="en-US" dirty="0"/>
              <a:t>文中會出現 </a:t>
            </a:r>
            <a:r>
              <a:rPr lang="en-US" altLang="zh-TW" dirty="0" smtClean="0"/>
              <a:t>null </a:t>
            </a:r>
            <a:r>
              <a:rPr lang="en-US" altLang="zh-TW" dirty="0"/>
              <a:t>character ('\0')</a:t>
            </a:r>
          </a:p>
          <a:p>
            <a:pPr eaLnBrk="1" hangingPunct="1"/>
            <a:r>
              <a:rPr lang="zh-TW" altLang="en-US" dirty="0"/>
              <a:t>不易與之前格式對應</a:t>
            </a:r>
          </a:p>
          <a:p>
            <a:pPr eaLnBrk="1" hangingPunct="1"/>
            <a:r>
              <a:rPr lang="zh-TW" altLang="en-US" dirty="0"/>
              <a:t>仍有部份比對的問題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D24A267E-9885-487B-9971-3949F9900FFE}" type="slidenum">
              <a:rPr lang="zh-TW" altLang="en-US"/>
              <a:pPr/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69165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Unicode</a:t>
            </a:r>
            <a:r>
              <a:rPr lang="zh-TW" altLang="en-US"/>
              <a:t>字串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例：</a:t>
            </a:r>
            <a:r>
              <a:rPr lang="en-US" altLang="zh-TW"/>
              <a:t>"</a:t>
            </a:r>
            <a:r>
              <a:rPr lang="zh-TW" altLang="en-US"/>
              <a:t>卡拉</a:t>
            </a:r>
            <a:r>
              <a:rPr lang="en-US" altLang="zh-TW"/>
              <a:t>OK"</a:t>
            </a:r>
          </a:p>
        </p:txBody>
      </p:sp>
      <p:sp>
        <p:nvSpPr>
          <p:cNvPr id="13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4F241EB5-4432-41C7-942B-E124EF6A20D8}" type="slidenum">
              <a:rPr lang="zh-TW" altLang="en-US"/>
              <a:pPr/>
              <a:t>17</a:t>
            </a:fld>
            <a:endParaRPr lang="en-US" altLang="zh-TW"/>
          </a:p>
        </p:txBody>
      </p:sp>
      <p:graphicFrame>
        <p:nvGraphicFramePr>
          <p:cNvPr id="93188" name="Object 2"/>
          <p:cNvGraphicFramePr>
            <a:graphicFrameLocks noChangeAspect="1"/>
          </p:cNvGraphicFramePr>
          <p:nvPr/>
        </p:nvGraphicFramePr>
        <p:xfrm>
          <a:off x="900113" y="2489200"/>
          <a:ext cx="5964237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64" name="工作表" r:id="rId3" imgW="5924550" imgH="666902" progId="Excel.Sheet.8">
                  <p:embed/>
                </p:oleObj>
              </mc:Choice>
              <mc:Fallback>
                <p:oleObj name="工作表" r:id="rId3" imgW="5924550" imgH="666902" progId="Excel.Sheet.8">
                  <p:embed/>
                  <p:pic>
                    <p:nvPicPr>
                      <p:cNvPr id="9318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489200"/>
                        <a:ext cx="5964237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029" name="Rectangle 5"/>
          <p:cNvSpPr>
            <a:spLocks noChangeArrowheads="1"/>
          </p:cNvSpPr>
          <p:nvPr/>
        </p:nvSpPr>
        <p:spPr bwMode="auto">
          <a:xfrm>
            <a:off x="900113" y="2492375"/>
            <a:ext cx="1295400" cy="649288"/>
          </a:xfrm>
          <a:prstGeom prst="rect">
            <a:avLst/>
          </a:prstGeom>
          <a:noFill/>
          <a:ln w="34925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57030" name="Rectangle 6"/>
          <p:cNvSpPr>
            <a:spLocks noChangeArrowheads="1"/>
          </p:cNvSpPr>
          <p:nvPr/>
        </p:nvSpPr>
        <p:spPr bwMode="auto">
          <a:xfrm>
            <a:off x="2195513" y="2492375"/>
            <a:ext cx="1368425" cy="649288"/>
          </a:xfrm>
          <a:prstGeom prst="rect">
            <a:avLst/>
          </a:prstGeom>
          <a:noFill/>
          <a:ln w="34925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57031" name="Rectangle 7"/>
          <p:cNvSpPr>
            <a:spLocks noChangeArrowheads="1"/>
          </p:cNvSpPr>
          <p:nvPr/>
        </p:nvSpPr>
        <p:spPr bwMode="auto">
          <a:xfrm>
            <a:off x="3563938" y="2492375"/>
            <a:ext cx="1295400" cy="649288"/>
          </a:xfrm>
          <a:prstGeom prst="rect">
            <a:avLst/>
          </a:prstGeom>
          <a:noFill/>
          <a:ln w="34925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57032" name="Rectangle 8"/>
          <p:cNvSpPr>
            <a:spLocks noChangeArrowheads="1"/>
          </p:cNvSpPr>
          <p:nvPr/>
        </p:nvSpPr>
        <p:spPr bwMode="auto">
          <a:xfrm>
            <a:off x="4859338" y="2492375"/>
            <a:ext cx="1295400" cy="649288"/>
          </a:xfrm>
          <a:prstGeom prst="rect">
            <a:avLst/>
          </a:prstGeom>
          <a:noFill/>
          <a:ln w="34925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57033" name="Text Box 9"/>
          <p:cNvSpPr txBox="1">
            <a:spLocks noChangeArrowheads="1"/>
          </p:cNvSpPr>
          <p:nvPr/>
        </p:nvSpPr>
        <p:spPr bwMode="auto">
          <a:xfrm>
            <a:off x="1331913" y="3068638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800">
                <a:solidFill>
                  <a:srgbClr val="009900"/>
                </a:solidFill>
                <a:ea typeface="標楷體" panose="03000509000000000000" pitchFamily="65" charset="-120"/>
              </a:rPr>
              <a:t>卡</a:t>
            </a:r>
          </a:p>
        </p:txBody>
      </p:sp>
      <p:sp>
        <p:nvSpPr>
          <p:cNvPr id="257034" name="Text Box 10"/>
          <p:cNvSpPr txBox="1">
            <a:spLocks noChangeArrowheads="1"/>
          </p:cNvSpPr>
          <p:nvPr/>
        </p:nvSpPr>
        <p:spPr bwMode="auto">
          <a:xfrm>
            <a:off x="2627313" y="3068638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800">
                <a:solidFill>
                  <a:srgbClr val="009900"/>
                </a:solidFill>
                <a:ea typeface="標楷體" panose="03000509000000000000" pitchFamily="65" charset="-120"/>
              </a:rPr>
              <a:t>拉</a:t>
            </a:r>
          </a:p>
        </p:txBody>
      </p:sp>
      <p:sp>
        <p:nvSpPr>
          <p:cNvPr id="257035" name="Text Box 11"/>
          <p:cNvSpPr txBox="1">
            <a:spLocks noChangeArrowheads="1"/>
          </p:cNvSpPr>
          <p:nvPr/>
        </p:nvSpPr>
        <p:spPr bwMode="auto">
          <a:xfrm>
            <a:off x="3960813" y="3068638"/>
            <a:ext cx="460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>
                <a:solidFill>
                  <a:srgbClr val="009900"/>
                </a:solidFill>
                <a:ea typeface="標楷體" panose="03000509000000000000" pitchFamily="65" charset="-120"/>
              </a:rPr>
              <a:t>O</a:t>
            </a:r>
          </a:p>
        </p:txBody>
      </p:sp>
      <p:sp>
        <p:nvSpPr>
          <p:cNvPr id="257036" name="Text Box 12"/>
          <p:cNvSpPr txBox="1">
            <a:spLocks noChangeArrowheads="1"/>
          </p:cNvSpPr>
          <p:nvPr/>
        </p:nvSpPr>
        <p:spPr bwMode="auto">
          <a:xfrm>
            <a:off x="5256213" y="3068638"/>
            <a:ext cx="420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>
                <a:solidFill>
                  <a:srgbClr val="009900"/>
                </a:solidFill>
                <a:ea typeface="標楷體" panose="03000509000000000000" pitchFamily="65" charset="-12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241320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9" grpId="0" animBg="1"/>
      <p:bldP spid="257030" grpId="0" animBg="1"/>
      <p:bldP spid="257031" grpId="0" animBg="1"/>
      <p:bldP spid="257032" grpId="0" animBg="1"/>
      <p:bldP spid="257033" grpId="0"/>
      <p:bldP spid="257034" grpId="0"/>
      <p:bldP spid="257035" grpId="0"/>
      <p:bldP spid="2570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UTF-8 </a:t>
            </a:r>
            <a:r>
              <a:rPr lang="zh-TW" altLang="en-US"/>
              <a:t>碼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dirty="0"/>
              <a:t>將 </a:t>
            </a:r>
            <a:r>
              <a:rPr lang="en-US" altLang="zh-TW" dirty="0"/>
              <a:t>Unicode </a:t>
            </a:r>
            <a:r>
              <a:rPr lang="zh-TW" altLang="en-US" dirty="0"/>
              <a:t>對應至變動長度的編碼方式</a:t>
            </a:r>
          </a:p>
          <a:p>
            <a:pPr lvl="1" eaLnBrk="1" hangingPunct="1"/>
            <a:r>
              <a:rPr lang="zh-TW" altLang="en-US" dirty="0"/>
              <a:t>拉丁字母、標點及符號長度為 </a:t>
            </a:r>
            <a:r>
              <a:rPr lang="en-US" altLang="zh-TW" dirty="0"/>
              <a:t>1 byte</a:t>
            </a:r>
          </a:p>
          <a:p>
            <a:pPr lvl="1" eaLnBrk="1" hangingPunct="1"/>
            <a:r>
              <a:rPr lang="zh-TW" altLang="en-US" dirty="0"/>
              <a:t>中日韓表意文字長度為 </a:t>
            </a:r>
            <a:r>
              <a:rPr lang="en-US" altLang="zh-TW" dirty="0"/>
              <a:t>3 bytes</a:t>
            </a:r>
            <a:endParaRPr lang="zh-TW" altLang="en-US" dirty="0"/>
          </a:p>
          <a:p>
            <a:pPr eaLnBrk="1" hangingPunct="1"/>
            <a:r>
              <a:rPr lang="zh-TW" altLang="en-US" dirty="0"/>
              <a:t>不會出現 </a:t>
            </a:r>
            <a:r>
              <a:rPr lang="en-US" altLang="zh-TW" dirty="0" smtClean="0"/>
              <a:t>null </a:t>
            </a:r>
            <a:r>
              <a:rPr lang="en-US" altLang="zh-TW" dirty="0"/>
              <a:t>character ('\0')</a:t>
            </a:r>
          </a:p>
          <a:p>
            <a:pPr eaLnBrk="1" hangingPunct="1"/>
            <a:r>
              <a:rPr lang="zh-TW" altLang="en-US" dirty="0"/>
              <a:t>不會有部份比對的問題</a:t>
            </a:r>
          </a:p>
          <a:p>
            <a:pPr eaLnBrk="1" hangingPunct="1"/>
            <a:r>
              <a:rPr lang="zh-TW" altLang="en-US" dirty="0"/>
              <a:t>中文文章長度變長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F3ED9BE5-A952-406F-919B-03CF35B93C55}" type="slidenum">
              <a:rPr lang="zh-TW" altLang="en-US"/>
              <a:pPr/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07960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UTF-8</a:t>
            </a:r>
            <a:r>
              <a:rPr lang="zh-TW" altLang="en-US"/>
              <a:t>字串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例：</a:t>
            </a:r>
            <a:r>
              <a:rPr lang="en-US" altLang="zh-TW"/>
              <a:t>"</a:t>
            </a:r>
            <a:r>
              <a:rPr lang="zh-TW" altLang="en-US"/>
              <a:t>卡拉</a:t>
            </a:r>
            <a:r>
              <a:rPr lang="en-US" altLang="zh-TW"/>
              <a:t>OK"</a:t>
            </a:r>
          </a:p>
        </p:txBody>
      </p:sp>
      <p:sp>
        <p:nvSpPr>
          <p:cNvPr id="13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F1B2C09E-F58D-4155-A997-15B65CF258AC}" type="slidenum">
              <a:rPr lang="zh-TW" altLang="en-US"/>
              <a:pPr/>
              <a:t>19</a:t>
            </a:fld>
            <a:endParaRPr lang="en-US" altLang="zh-TW"/>
          </a:p>
        </p:txBody>
      </p:sp>
      <p:graphicFrame>
        <p:nvGraphicFramePr>
          <p:cNvPr id="95236" name="Object 2"/>
          <p:cNvGraphicFramePr>
            <a:graphicFrameLocks noChangeAspect="1"/>
          </p:cNvGraphicFramePr>
          <p:nvPr/>
        </p:nvGraphicFramePr>
        <p:xfrm>
          <a:off x="900113" y="2489200"/>
          <a:ext cx="5964237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8" name="工作表" r:id="rId3" imgW="5924550" imgH="666902" progId="Excel.Sheet.8">
                  <p:embed/>
                </p:oleObj>
              </mc:Choice>
              <mc:Fallback>
                <p:oleObj name="工作表" r:id="rId3" imgW="5924550" imgH="666902" progId="Excel.Sheet.8">
                  <p:embed/>
                  <p:pic>
                    <p:nvPicPr>
                      <p:cNvPr id="9523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489200"/>
                        <a:ext cx="5964237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029" name="Rectangle 5"/>
          <p:cNvSpPr>
            <a:spLocks noChangeArrowheads="1"/>
          </p:cNvSpPr>
          <p:nvPr/>
        </p:nvSpPr>
        <p:spPr bwMode="auto">
          <a:xfrm>
            <a:off x="900113" y="2492375"/>
            <a:ext cx="2016125" cy="649288"/>
          </a:xfrm>
          <a:prstGeom prst="rect">
            <a:avLst/>
          </a:prstGeom>
          <a:noFill/>
          <a:ln w="34925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57030" name="Rectangle 6"/>
          <p:cNvSpPr>
            <a:spLocks noChangeArrowheads="1"/>
          </p:cNvSpPr>
          <p:nvPr/>
        </p:nvSpPr>
        <p:spPr bwMode="auto">
          <a:xfrm>
            <a:off x="2916238" y="2492375"/>
            <a:ext cx="1943100" cy="649288"/>
          </a:xfrm>
          <a:prstGeom prst="rect">
            <a:avLst/>
          </a:prstGeom>
          <a:noFill/>
          <a:ln w="34925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57031" name="Rectangle 7"/>
          <p:cNvSpPr>
            <a:spLocks noChangeArrowheads="1"/>
          </p:cNvSpPr>
          <p:nvPr/>
        </p:nvSpPr>
        <p:spPr bwMode="auto">
          <a:xfrm>
            <a:off x="4859338" y="2492375"/>
            <a:ext cx="649287" cy="649288"/>
          </a:xfrm>
          <a:prstGeom prst="rect">
            <a:avLst/>
          </a:prstGeom>
          <a:noFill/>
          <a:ln w="34925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57032" name="Rectangle 8"/>
          <p:cNvSpPr>
            <a:spLocks noChangeArrowheads="1"/>
          </p:cNvSpPr>
          <p:nvPr/>
        </p:nvSpPr>
        <p:spPr bwMode="auto">
          <a:xfrm>
            <a:off x="5508625" y="2492375"/>
            <a:ext cx="646113" cy="649288"/>
          </a:xfrm>
          <a:prstGeom prst="rect">
            <a:avLst/>
          </a:prstGeom>
          <a:noFill/>
          <a:ln w="34925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57033" name="Text Box 9"/>
          <p:cNvSpPr txBox="1">
            <a:spLocks noChangeArrowheads="1"/>
          </p:cNvSpPr>
          <p:nvPr/>
        </p:nvSpPr>
        <p:spPr bwMode="auto">
          <a:xfrm>
            <a:off x="1655763" y="3068638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800">
                <a:solidFill>
                  <a:srgbClr val="009900"/>
                </a:solidFill>
                <a:ea typeface="標楷體" panose="03000509000000000000" pitchFamily="65" charset="-120"/>
              </a:rPr>
              <a:t>卡</a:t>
            </a:r>
          </a:p>
        </p:txBody>
      </p:sp>
      <p:sp>
        <p:nvSpPr>
          <p:cNvPr id="257034" name="Text Box 10"/>
          <p:cNvSpPr txBox="1">
            <a:spLocks noChangeArrowheads="1"/>
          </p:cNvSpPr>
          <p:nvPr/>
        </p:nvSpPr>
        <p:spPr bwMode="auto">
          <a:xfrm>
            <a:off x="3600450" y="3068638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800">
                <a:solidFill>
                  <a:srgbClr val="009900"/>
                </a:solidFill>
                <a:ea typeface="標楷體" panose="03000509000000000000" pitchFamily="65" charset="-120"/>
              </a:rPr>
              <a:t>拉</a:t>
            </a:r>
          </a:p>
        </p:txBody>
      </p:sp>
      <p:sp>
        <p:nvSpPr>
          <p:cNvPr id="257035" name="Text Box 11"/>
          <p:cNvSpPr txBox="1">
            <a:spLocks noChangeArrowheads="1"/>
          </p:cNvSpPr>
          <p:nvPr/>
        </p:nvSpPr>
        <p:spPr bwMode="auto">
          <a:xfrm>
            <a:off x="4975225" y="3068638"/>
            <a:ext cx="460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>
                <a:solidFill>
                  <a:srgbClr val="009900"/>
                </a:solidFill>
                <a:ea typeface="標楷體" panose="03000509000000000000" pitchFamily="65" charset="-120"/>
              </a:rPr>
              <a:t>O</a:t>
            </a:r>
          </a:p>
        </p:txBody>
      </p:sp>
      <p:sp>
        <p:nvSpPr>
          <p:cNvPr id="257036" name="Text Box 12"/>
          <p:cNvSpPr txBox="1">
            <a:spLocks noChangeArrowheads="1"/>
          </p:cNvSpPr>
          <p:nvPr/>
        </p:nvSpPr>
        <p:spPr bwMode="auto">
          <a:xfrm>
            <a:off x="5664200" y="3068638"/>
            <a:ext cx="4206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>
                <a:solidFill>
                  <a:srgbClr val="009900"/>
                </a:solidFill>
                <a:ea typeface="標楷體" panose="03000509000000000000" pitchFamily="65" charset="-12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429167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9" grpId="0" animBg="1"/>
      <p:bldP spid="257030" grpId="0" animBg="1"/>
      <p:bldP spid="257031" grpId="0" animBg="1"/>
      <p:bldP spid="257032" grpId="0" animBg="1"/>
      <p:bldP spid="257033" grpId="0"/>
      <p:bldP spid="257034" grpId="0"/>
      <p:bldP spid="257035" grpId="0"/>
      <p:bldP spid="2570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947B0564-4675-41C3-A0C3-2CEFB8B9EFE9}" type="slidenum">
              <a:rPr lang="zh-TW" altLang="en-US"/>
              <a:pPr/>
              <a:t>2</a:t>
            </a:fld>
            <a:endParaRPr lang="en-US" altLang="zh-TW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Functions returning Addresses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 function can return an address in a string where a wanted substring is found</a:t>
            </a:r>
          </a:p>
          <a:p>
            <a:r>
              <a:rPr lang="en-US" altLang="zh-TW" dirty="0"/>
              <a:t>A function will return 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zh-TW" dirty="0"/>
              <a:t> to indicate that a wanted substring cannot be found.</a:t>
            </a:r>
          </a:p>
          <a:p>
            <a:pPr>
              <a:buFontTx/>
              <a:buNone/>
            </a:pPr>
            <a:r>
              <a:rPr lang="en-US" altLang="zh-TW" dirty="0">
                <a:sym typeface="Wingdings" panose="05000000000000000000" pitchFamily="2" charset="2"/>
              </a:rPr>
              <a:t></a:t>
            </a:r>
            <a:r>
              <a:rPr lang="en-US" altLang="zh-TW" b="1" dirty="0" err="1">
                <a:solidFill>
                  <a:srgbClr val="80008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strchr</a:t>
            </a:r>
            <a:r>
              <a:rPr lang="en-US" altLang="zh-TW" b="1" dirty="0">
                <a:solidFill>
                  <a:srgbClr val="80008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()</a:t>
            </a:r>
          </a:p>
          <a:p>
            <a:pPr>
              <a:buFontTx/>
              <a:buNone/>
            </a:pPr>
            <a:r>
              <a:rPr lang="en-US" altLang="zh-TW" dirty="0">
                <a:sym typeface="Wingdings" panose="05000000000000000000" pitchFamily="2" charset="2"/>
              </a:rPr>
              <a:t></a:t>
            </a:r>
            <a:r>
              <a:rPr lang="en-US" altLang="zh-TW" b="1" dirty="0" err="1">
                <a:solidFill>
                  <a:srgbClr val="80008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strstr</a:t>
            </a:r>
            <a:r>
              <a:rPr lang="en-US" altLang="zh-TW" b="1" dirty="0">
                <a:solidFill>
                  <a:srgbClr val="80008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()</a:t>
            </a:r>
          </a:p>
          <a:p>
            <a:pPr>
              <a:buFontTx/>
              <a:buNone/>
            </a:pPr>
            <a:r>
              <a:rPr lang="en-US" altLang="zh-TW" dirty="0">
                <a:sym typeface="Wingdings" panose="05000000000000000000" pitchFamily="2" charset="2"/>
              </a:rPr>
              <a:t></a:t>
            </a:r>
            <a:r>
              <a:rPr lang="en-US" altLang="zh-TW" b="1" dirty="0" err="1">
                <a:solidFill>
                  <a:srgbClr val="80008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strtok</a:t>
            </a:r>
            <a:r>
              <a:rPr lang="en-US" altLang="zh-TW" b="1" dirty="0">
                <a:solidFill>
                  <a:srgbClr val="80008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()</a:t>
            </a:r>
          </a:p>
          <a:p>
            <a:pPr>
              <a:buFontTx/>
              <a:buNone/>
            </a:pPr>
            <a:r>
              <a:rPr lang="en-US" altLang="zh-TW" dirty="0">
                <a:sym typeface="Wingdings" panose="05000000000000000000" pitchFamily="2" charset="2"/>
              </a:rPr>
              <a:t></a:t>
            </a:r>
            <a:r>
              <a:rPr lang="en-US" altLang="zh-TW" b="1" dirty="0">
                <a:latin typeface="Courier New" panose="02070309020205020404" pitchFamily="49" charset="0"/>
                <a:sym typeface="Wingdings" panose="05000000000000000000" pitchFamily="2" charset="2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734468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2123728" y="4461155"/>
            <a:ext cx="1008062" cy="503238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Pointers to Pointers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2800" dirty="0"/>
              <a:t>If you want a function to modify the value of a pointer, you need to pass the address of the pointer as a parameter.</a:t>
            </a:r>
          </a:p>
          <a:p>
            <a:pPr lvl="4">
              <a:lnSpc>
                <a:spcPct val="90000"/>
              </a:lnSpc>
            </a:pPr>
            <a:endParaRPr lang="en-US" altLang="zh-TW" sz="1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TW" sz="2400" b="1" dirty="0">
                <a:latin typeface="Courier New" panose="02070309020205020404" pitchFamily="49" charset="0"/>
              </a:rPr>
              <a:t> </a:t>
            </a:r>
            <a:r>
              <a:rPr lang="en-US" altLang="zh-TW" sz="2400" b="1" dirty="0" err="1">
                <a:latin typeface="Courier New" panose="02070309020205020404" pitchFamily="49" charset="0"/>
              </a:rPr>
              <a:t>myf</a:t>
            </a:r>
            <a:r>
              <a:rPr lang="en-US" altLang="zh-TW" sz="2400" b="1" dirty="0">
                <a:latin typeface="Courier New" panose="02070309020205020404" pitchFamily="49" charset="0"/>
              </a:rPr>
              <a:t>(char ** p);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2400" b="1" dirty="0">
                <a:latin typeface="Courier New" panose="02070309020205020404" pitchFamily="49" charset="0"/>
              </a:rPr>
              <a:t> main(){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</a:rPr>
              <a:t>   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zh-TW" sz="2400" b="1" dirty="0">
                <a:latin typeface="Courier New" panose="02070309020205020404" pitchFamily="49" charset="0"/>
              </a:rPr>
              <a:t> * </a:t>
            </a:r>
            <a:r>
              <a:rPr lang="en-US" altLang="zh-TW" sz="2400" b="1" dirty="0" err="1">
                <a:latin typeface="Courier New" panose="02070309020205020404" pitchFamily="49" charset="0"/>
              </a:rPr>
              <a:t>myp</a:t>
            </a:r>
            <a:r>
              <a:rPr lang="en-US" altLang="zh-TW" sz="2400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</a:rPr>
              <a:t>   </a:t>
            </a:r>
            <a:r>
              <a:rPr lang="en-US" altLang="zh-TW" sz="2400" b="1" dirty="0" err="1">
                <a:latin typeface="Courier New" panose="02070309020205020404" pitchFamily="49" charset="0"/>
              </a:rPr>
              <a:t>myf</a:t>
            </a:r>
            <a:r>
              <a:rPr lang="en-US" altLang="zh-TW" sz="2400" b="1" dirty="0">
                <a:latin typeface="Courier New" panose="02070309020205020404" pitchFamily="49" charset="0"/>
              </a:rPr>
              <a:t>( &amp;</a:t>
            </a:r>
            <a:r>
              <a:rPr lang="en-US" altLang="zh-TW" sz="2400" b="1" dirty="0" err="1">
                <a:latin typeface="Courier New" panose="02070309020205020404" pitchFamily="49" charset="0"/>
              </a:rPr>
              <a:t>myp</a:t>
            </a:r>
            <a:r>
              <a:rPr lang="en-US" altLang="zh-TW" sz="2400" b="1" dirty="0">
                <a:latin typeface="Courier New" panose="02070309020205020404" pitchFamily="49" charset="0"/>
              </a:rPr>
              <a:t> 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</a:rPr>
              <a:t>   ...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31A47BB1-BDF0-4092-99DC-E2781FD2C77E}" type="slidenum">
              <a:rPr lang="zh-TW" altLang="en-US"/>
              <a:pPr/>
              <a:t>20</a:t>
            </a:fld>
            <a:endParaRPr lang="en-US" altLang="zh-TW" dirty="0"/>
          </a:p>
        </p:txBody>
      </p:sp>
      <p:grpSp>
        <p:nvGrpSpPr>
          <p:cNvPr id="101394" name="Group 18"/>
          <p:cNvGrpSpPr>
            <a:grpSpLocks/>
          </p:cNvGrpSpPr>
          <p:nvPr/>
        </p:nvGrpSpPr>
        <p:grpSpPr bwMode="auto">
          <a:xfrm>
            <a:off x="5435600" y="3213100"/>
            <a:ext cx="615950" cy="936625"/>
            <a:chOff x="3424" y="2024"/>
            <a:chExt cx="388" cy="590"/>
          </a:xfrm>
        </p:grpSpPr>
        <p:sp>
          <p:nvSpPr>
            <p:cNvPr id="101387" name="Rectangle 5"/>
            <p:cNvSpPr>
              <a:spLocks noChangeArrowheads="1"/>
            </p:cNvSpPr>
            <p:nvPr/>
          </p:nvSpPr>
          <p:spPr bwMode="auto">
            <a:xfrm>
              <a:off x="3585" y="2042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/>
            </a:p>
          </p:txBody>
        </p:sp>
        <p:sp>
          <p:nvSpPr>
            <p:cNvPr id="101388" name="Text Box 6"/>
            <p:cNvSpPr txBox="1">
              <a:spLocks noChangeArrowheads="1"/>
            </p:cNvSpPr>
            <p:nvPr/>
          </p:nvSpPr>
          <p:spPr bwMode="auto">
            <a:xfrm>
              <a:off x="3424" y="2024"/>
              <a:ext cx="11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>
                  <a:latin typeface="Lucida Console" panose="020B0609040504020204" pitchFamily="49" charset="0"/>
                </a:rPr>
                <a:t>p</a:t>
              </a:r>
            </a:p>
          </p:txBody>
        </p:sp>
        <p:sp>
          <p:nvSpPr>
            <p:cNvPr id="101389" name="Oval 7"/>
            <p:cNvSpPr>
              <a:spLocks noChangeArrowheads="1"/>
            </p:cNvSpPr>
            <p:nvPr/>
          </p:nvSpPr>
          <p:spPr bwMode="auto">
            <a:xfrm>
              <a:off x="3653" y="2133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/>
            </a:p>
          </p:txBody>
        </p:sp>
        <p:sp>
          <p:nvSpPr>
            <p:cNvPr id="101390" name="Line 8"/>
            <p:cNvSpPr>
              <a:spLocks noChangeShapeType="1"/>
            </p:cNvSpPr>
            <p:nvPr/>
          </p:nvSpPr>
          <p:spPr bwMode="auto">
            <a:xfrm>
              <a:off x="3675" y="2163"/>
              <a:ext cx="67" cy="4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01393" name="Group 17"/>
          <p:cNvGrpSpPr>
            <a:grpSpLocks/>
          </p:cNvGrpSpPr>
          <p:nvPr/>
        </p:nvGrpSpPr>
        <p:grpSpPr bwMode="auto">
          <a:xfrm>
            <a:off x="4932363" y="4149725"/>
            <a:ext cx="2592387" cy="1373188"/>
            <a:chOff x="2562" y="3113"/>
            <a:chExt cx="1633" cy="865"/>
          </a:xfrm>
        </p:grpSpPr>
        <p:sp>
          <p:nvSpPr>
            <p:cNvPr id="101382" name="Rectangle 5"/>
            <p:cNvSpPr>
              <a:spLocks noChangeArrowheads="1"/>
            </p:cNvSpPr>
            <p:nvPr/>
          </p:nvSpPr>
          <p:spPr bwMode="auto">
            <a:xfrm>
              <a:off x="2971" y="3131"/>
              <a:ext cx="544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/>
            </a:p>
          </p:txBody>
        </p:sp>
        <p:sp>
          <p:nvSpPr>
            <p:cNvPr id="101383" name="Text Box 6"/>
            <p:cNvSpPr txBox="1">
              <a:spLocks noChangeArrowheads="1"/>
            </p:cNvSpPr>
            <p:nvPr/>
          </p:nvSpPr>
          <p:spPr bwMode="auto">
            <a:xfrm>
              <a:off x="2562" y="3113"/>
              <a:ext cx="3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>
                  <a:latin typeface="Lucida Console" panose="020B0609040504020204" pitchFamily="49" charset="0"/>
                </a:rPr>
                <a:t>myp</a:t>
              </a:r>
            </a:p>
          </p:txBody>
        </p:sp>
        <p:sp>
          <p:nvSpPr>
            <p:cNvPr id="101384" name="Oval 7"/>
            <p:cNvSpPr>
              <a:spLocks noChangeArrowheads="1"/>
            </p:cNvSpPr>
            <p:nvPr/>
          </p:nvSpPr>
          <p:spPr bwMode="auto">
            <a:xfrm>
              <a:off x="3220" y="3222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/>
            </a:p>
          </p:txBody>
        </p:sp>
        <p:sp>
          <p:nvSpPr>
            <p:cNvPr id="101385" name="Line 8"/>
            <p:cNvSpPr>
              <a:spLocks noChangeShapeType="1"/>
            </p:cNvSpPr>
            <p:nvPr/>
          </p:nvSpPr>
          <p:spPr bwMode="auto">
            <a:xfrm>
              <a:off x="3243" y="3249"/>
              <a:ext cx="680" cy="4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1391" name="Text Box 6"/>
            <p:cNvSpPr txBox="1">
              <a:spLocks noChangeArrowheads="1"/>
            </p:cNvSpPr>
            <p:nvPr/>
          </p:nvSpPr>
          <p:spPr bwMode="auto">
            <a:xfrm>
              <a:off x="3742" y="3748"/>
              <a:ext cx="45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i="1">
                  <a:latin typeface="Lucida Console" panose="020B0609040504020204" pitchFamily="49" charset="0"/>
                </a:rPr>
                <a:t>???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032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0" name="Rectangle 60"/>
          <p:cNvSpPr>
            <a:spLocks noChangeArrowheads="1"/>
          </p:cNvSpPr>
          <p:nvPr/>
        </p:nvSpPr>
        <p:spPr bwMode="auto">
          <a:xfrm>
            <a:off x="107951" y="2204864"/>
            <a:ext cx="9036050" cy="431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Pointers to Pointers</a:t>
            </a:r>
            <a:endParaRPr lang="zh-TW" altLang="en-US"/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340768"/>
            <a:ext cx="8820472" cy="4896544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Write a function to find the first and the last positions of a character in a string.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TW" sz="2400" b="1" dirty="0">
                <a:latin typeface="Courier New" panose="02070309020205020404" pitchFamily="49" charset="0"/>
              </a:rPr>
              <a:t> </a:t>
            </a:r>
            <a:r>
              <a:rPr lang="en-US" altLang="zh-TW" sz="2400" b="1" dirty="0" err="1">
                <a:latin typeface="Courier New" panose="02070309020205020404" pitchFamily="49" charset="0"/>
              </a:rPr>
              <a:t>myf</a:t>
            </a:r>
            <a:r>
              <a:rPr lang="en-US" altLang="zh-TW" sz="2400" b="1" dirty="0">
                <a:latin typeface="Courier New" panose="02070309020205020404" pitchFamily="49" charset="0"/>
              </a:rPr>
              <a:t>(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zh-TW" sz="2400" b="1" dirty="0">
                <a:latin typeface="Courier New" panose="02070309020205020404" pitchFamily="49" charset="0"/>
              </a:rPr>
              <a:t> *</a:t>
            </a:r>
            <a:r>
              <a:rPr lang="en-US" altLang="zh-TW" sz="2400" b="1" dirty="0" err="1">
                <a:latin typeface="Courier New" panose="02070309020205020404" pitchFamily="49" charset="0"/>
              </a:rPr>
              <a:t>str</a:t>
            </a:r>
            <a:r>
              <a:rPr lang="en-US" altLang="zh-TW" sz="2400" b="1" dirty="0">
                <a:latin typeface="Courier New" panose="02070309020205020404" pitchFamily="49" charset="0"/>
              </a:rPr>
              <a:t>, 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zh-TW" sz="2400" b="1" dirty="0">
                <a:latin typeface="Courier New" panose="02070309020205020404" pitchFamily="49" charset="0"/>
              </a:rPr>
              <a:t> c, 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zh-TW" sz="2400" b="1" dirty="0">
                <a:latin typeface="Courier New" panose="02070309020205020404" pitchFamily="49" charset="0"/>
              </a:rPr>
              <a:t> **p, 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zh-TW" sz="2400" b="1" dirty="0">
                <a:latin typeface="Courier New" panose="02070309020205020404" pitchFamily="49" charset="0"/>
              </a:rPr>
              <a:t> **q);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n-US" altLang="zh-TW" sz="2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2400" b="1" dirty="0">
                <a:latin typeface="Courier New" panose="02070309020205020404" pitchFamily="49" charset="0"/>
              </a:rPr>
              <a:t> main() {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</a:rPr>
              <a:t>   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zh-TW" sz="2400" b="1" dirty="0">
                <a:latin typeface="Courier New" panose="02070309020205020404" pitchFamily="49" charset="0"/>
              </a:rPr>
              <a:t> sent[] = </a:t>
            </a:r>
            <a:r>
              <a:rPr lang="en-US" altLang="zh-TW" sz="2400" b="1" dirty="0">
                <a:solidFill>
                  <a:srgbClr val="993300"/>
                </a:solidFill>
                <a:latin typeface="Courier New" panose="02070309020205020404" pitchFamily="49" charset="0"/>
              </a:rPr>
              <a:t>"To be or not to be."</a:t>
            </a:r>
            <a:r>
              <a:rPr lang="en-US" altLang="zh-TW" sz="2400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</a:rPr>
              <a:t>   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zh-TW" sz="2400" b="1" dirty="0">
                <a:latin typeface="Courier New" panose="02070309020205020404" pitchFamily="49" charset="0"/>
              </a:rPr>
              <a:t> *</a:t>
            </a:r>
            <a:r>
              <a:rPr lang="en-US" altLang="zh-TW" sz="2400" b="1" dirty="0" err="1">
                <a:latin typeface="Courier New" panose="02070309020205020404" pitchFamily="49" charset="0"/>
              </a:rPr>
              <a:t>firstp</a:t>
            </a:r>
            <a:r>
              <a:rPr lang="en-US" altLang="zh-TW" sz="2400" b="1" dirty="0">
                <a:latin typeface="Courier New" panose="02070309020205020404" pitchFamily="49" charset="0"/>
              </a:rPr>
              <a:t>, *</a:t>
            </a:r>
            <a:r>
              <a:rPr lang="en-US" altLang="zh-TW" sz="2400" b="1" dirty="0" err="1">
                <a:latin typeface="Courier New" panose="02070309020205020404" pitchFamily="49" charset="0"/>
              </a:rPr>
              <a:t>lastp</a:t>
            </a:r>
            <a:r>
              <a:rPr lang="en-US" altLang="zh-TW" sz="2400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</a:rPr>
              <a:t>   </a:t>
            </a:r>
            <a:r>
              <a:rPr lang="en-US" altLang="zh-TW" sz="2400" b="1" dirty="0" err="1">
                <a:latin typeface="Courier New" panose="02070309020205020404" pitchFamily="49" charset="0"/>
              </a:rPr>
              <a:t>myf</a:t>
            </a:r>
            <a:r>
              <a:rPr lang="en-US" altLang="zh-TW" sz="2400" b="1" dirty="0">
                <a:latin typeface="Courier New" panose="02070309020205020404" pitchFamily="49" charset="0"/>
              </a:rPr>
              <a:t>(sent, </a:t>
            </a:r>
            <a:r>
              <a:rPr lang="en-US" altLang="zh-TW" sz="2400" b="1" dirty="0">
                <a:solidFill>
                  <a:srgbClr val="993300"/>
                </a:solidFill>
                <a:latin typeface="Courier New" panose="02070309020205020404" pitchFamily="49" charset="0"/>
              </a:rPr>
              <a:t>'e'</a:t>
            </a:r>
            <a:r>
              <a:rPr lang="en-US" altLang="zh-TW" sz="2400" b="1" dirty="0">
                <a:latin typeface="Courier New" panose="02070309020205020404" pitchFamily="49" charset="0"/>
              </a:rPr>
              <a:t>, &amp;</a:t>
            </a:r>
            <a:r>
              <a:rPr lang="en-US" altLang="zh-TW" sz="2400" b="1" dirty="0" err="1">
                <a:latin typeface="Courier New" panose="02070309020205020404" pitchFamily="49" charset="0"/>
              </a:rPr>
              <a:t>firstp</a:t>
            </a:r>
            <a:r>
              <a:rPr lang="en-US" altLang="zh-TW" sz="2400" b="1" dirty="0">
                <a:latin typeface="Courier New" panose="02070309020205020404" pitchFamily="49" charset="0"/>
              </a:rPr>
              <a:t>, &amp;</a:t>
            </a:r>
            <a:r>
              <a:rPr lang="en-US" altLang="zh-TW" sz="2400" b="1" dirty="0" err="1">
                <a:latin typeface="Courier New" panose="02070309020205020404" pitchFamily="49" charset="0"/>
              </a:rPr>
              <a:t>lastp</a:t>
            </a:r>
            <a:r>
              <a:rPr lang="en-US" altLang="zh-TW" sz="2400" b="1" dirty="0">
                <a:latin typeface="Courier New" panose="02070309020205020404" pitchFamily="49" charset="0"/>
              </a:rPr>
              <a:t>); 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TW" sz="2400" b="1" dirty="0">
                <a:latin typeface="Courier New" panose="02070309020205020404" pitchFamily="49" charset="0"/>
              </a:rPr>
              <a:t> 0;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</a:rPr>
              <a:t>}</a:t>
            </a:r>
          </a:p>
          <a:p>
            <a:endParaRPr lang="en-US" altLang="zh-TW" sz="2400" dirty="0"/>
          </a:p>
        </p:txBody>
      </p:sp>
      <p:graphicFrame>
        <p:nvGraphicFramePr>
          <p:cNvPr id="1024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538832"/>
              </p:ext>
            </p:extLst>
          </p:nvPr>
        </p:nvGraphicFramePr>
        <p:xfrm>
          <a:off x="680608" y="5080983"/>
          <a:ext cx="845343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12" name="工作表" r:id="rId3" imgW="8277225" imgH="428752" progId="Excel.Sheet.8">
                  <p:embed/>
                </p:oleObj>
              </mc:Choice>
              <mc:Fallback>
                <p:oleObj name="工作表" r:id="rId3" imgW="8277225" imgH="428752" progId="Excel.Sheet.8">
                  <p:embed/>
                  <p:pic>
                    <p:nvPicPr>
                      <p:cNvPr id="1024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608" y="5080983"/>
                        <a:ext cx="8453437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4" name="Text Box 34"/>
          <p:cNvSpPr txBox="1">
            <a:spLocks noChangeArrowheads="1"/>
          </p:cNvSpPr>
          <p:nvPr/>
        </p:nvSpPr>
        <p:spPr bwMode="auto">
          <a:xfrm>
            <a:off x="56323" y="5068251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sz="2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sent</a:t>
            </a:r>
          </a:p>
        </p:txBody>
      </p:sp>
      <p:sp>
        <p:nvSpPr>
          <p:cNvPr id="102436" name="Text Box 6"/>
          <p:cNvSpPr txBox="1">
            <a:spLocks noChangeArrowheads="1"/>
          </p:cNvSpPr>
          <p:nvPr/>
        </p:nvSpPr>
        <p:spPr bwMode="auto">
          <a:xfrm>
            <a:off x="1279949" y="5718555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 b="1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firstp</a:t>
            </a:r>
            <a:endParaRPr lang="en-US" altLang="zh-TW" sz="2000" b="1" dirty="0">
              <a:solidFill>
                <a:srgbClr val="8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2212605" y="5510592"/>
            <a:ext cx="758825" cy="576263"/>
            <a:chOff x="2195513" y="6165105"/>
            <a:chExt cx="758825" cy="576263"/>
          </a:xfrm>
        </p:grpSpPr>
        <p:sp>
          <p:nvSpPr>
            <p:cNvPr id="102435" name="Rectangle 5"/>
            <p:cNvSpPr>
              <a:spLocks noChangeArrowheads="1"/>
            </p:cNvSpPr>
            <p:nvPr/>
          </p:nvSpPr>
          <p:spPr bwMode="auto">
            <a:xfrm>
              <a:off x="2195513" y="6381005"/>
              <a:ext cx="758825" cy="360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endParaRPr lang="en-US" altLang="zh-TW" b="1" i="1"/>
            </a:p>
          </p:txBody>
        </p:sp>
        <p:grpSp>
          <p:nvGrpSpPr>
            <p:cNvPr id="102437" name="Group 37"/>
            <p:cNvGrpSpPr>
              <a:grpSpLocks/>
            </p:cNvGrpSpPr>
            <p:nvPr/>
          </p:nvGrpSpPr>
          <p:grpSpPr bwMode="auto">
            <a:xfrm>
              <a:off x="2486025" y="6165105"/>
              <a:ext cx="107950" cy="468313"/>
              <a:chOff x="1451" y="3884"/>
              <a:chExt cx="68" cy="295"/>
            </a:xfrm>
          </p:grpSpPr>
          <p:sp>
            <p:nvSpPr>
              <p:cNvPr id="102438" name="Oval 7"/>
              <p:cNvSpPr>
                <a:spLocks noChangeArrowheads="1"/>
              </p:cNvSpPr>
              <p:nvPr/>
            </p:nvSpPr>
            <p:spPr bwMode="auto">
              <a:xfrm>
                <a:off x="1451" y="4111"/>
                <a:ext cx="68" cy="6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 b="1"/>
              </a:p>
            </p:txBody>
          </p:sp>
          <p:sp>
            <p:nvSpPr>
              <p:cNvPr id="102439" name="Line 8"/>
              <p:cNvSpPr>
                <a:spLocks noChangeShapeType="1"/>
              </p:cNvSpPr>
              <p:nvPr/>
            </p:nvSpPr>
            <p:spPr bwMode="auto">
              <a:xfrm flipV="1">
                <a:off x="1474" y="3884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102446" name="Text Box 6"/>
          <p:cNvSpPr txBox="1">
            <a:spLocks noChangeArrowheads="1"/>
          </p:cNvSpPr>
          <p:nvPr/>
        </p:nvSpPr>
        <p:spPr bwMode="auto">
          <a:xfrm>
            <a:off x="6856788" y="5745605"/>
            <a:ext cx="76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 b="1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lastp</a:t>
            </a:r>
            <a:endParaRPr lang="en-US" altLang="zh-TW" sz="2000" b="1" dirty="0">
              <a:solidFill>
                <a:srgbClr val="8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7655300" y="5510592"/>
            <a:ext cx="754063" cy="594520"/>
            <a:chOff x="6516216" y="5504614"/>
            <a:chExt cx="754063" cy="594520"/>
          </a:xfrm>
        </p:grpSpPr>
        <p:sp>
          <p:nvSpPr>
            <p:cNvPr id="102445" name="Rectangle 5"/>
            <p:cNvSpPr>
              <a:spLocks noChangeArrowheads="1"/>
            </p:cNvSpPr>
            <p:nvPr/>
          </p:nvSpPr>
          <p:spPr bwMode="auto">
            <a:xfrm>
              <a:off x="6516216" y="5738771"/>
              <a:ext cx="754063" cy="360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endParaRPr lang="en-US" altLang="zh-TW" b="1" i="1"/>
            </a:p>
          </p:txBody>
        </p:sp>
        <p:grpSp>
          <p:nvGrpSpPr>
            <p:cNvPr id="102447" name="Group 47"/>
            <p:cNvGrpSpPr>
              <a:grpSpLocks/>
            </p:cNvGrpSpPr>
            <p:nvPr/>
          </p:nvGrpSpPr>
          <p:grpSpPr bwMode="auto">
            <a:xfrm>
              <a:off x="6839272" y="5504614"/>
              <a:ext cx="107950" cy="468313"/>
              <a:chOff x="1451" y="3884"/>
              <a:chExt cx="68" cy="295"/>
            </a:xfrm>
          </p:grpSpPr>
          <p:sp>
            <p:nvSpPr>
              <p:cNvPr id="102448" name="Oval 7"/>
              <p:cNvSpPr>
                <a:spLocks noChangeArrowheads="1"/>
              </p:cNvSpPr>
              <p:nvPr/>
            </p:nvSpPr>
            <p:spPr bwMode="auto">
              <a:xfrm>
                <a:off x="1451" y="4111"/>
                <a:ext cx="68" cy="6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 b="1"/>
              </a:p>
            </p:txBody>
          </p:sp>
          <p:sp>
            <p:nvSpPr>
              <p:cNvPr id="102449" name="Line 8"/>
              <p:cNvSpPr>
                <a:spLocks noChangeShapeType="1"/>
              </p:cNvSpPr>
              <p:nvPr/>
            </p:nvSpPr>
            <p:spPr bwMode="auto">
              <a:xfrm flipV="1">
                <a:off x="1474" y="3884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1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ln/>
        </p:spPr>
        <p:txBody>
          <a:bodyPr/>
          <a:lstStyle/>
          <a:p>
            <a:fld id="{3EA983F2-2994-48FE-97D0-822FC8944C1D}" type="slidenum">
              <a:rPr lang="zh-TW" altLang="en-US" smtClean="0"/>
              <a:t>21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4792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44450"/>
            <a:ext cx="8856537" cy="52562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TW" b="1" dirty="0">
                <a:latin typeface="Courier New" panose="02070309020205020404" pitchFamily="49" charset="0"/>
              </a:rPr>
              <a:t> </a:t>
            </a:r>
            <a:r>
              <a:rPr lang="en-US" altLang="zh-TW" b="1" dirty="0" err="1">
                <a:latin typeface="Courier New" panose="02070309020205020404" pitchFamily="49" charset="0"/>
              </a:rPr>
              <a:t>myf</a:t>
            </a:r>
            <a:r>
              <a:rPr lang="en-US" altLang="zh-TW" b="1" dirty="0">
                <a:latin typeface="Courier New" panose="02070309020205020404" pitchFamily="49" charset="0"/>
              </a:rPr>
              <a:t>(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zh-TW" b="1" dirty="0">
                <a:latin typeface="Courier New" panose="02070309020205020404" pitchFamily="49" charset="0"/>
              </a:rPr>
              <a:t> *</a:t>
            </a:r>
            <a:r>
              <a:rPr lang="en-US" altLang="zh-TW" b="1" dirty="0" err="1">
                <a:latin typeface="Courier New" panose="02070309020205020404" pitchFamily="49" charset="0"/>
              </a:rPr>
              <a:t>str</a:t>
            </a:r>
            <a:r>
              <a:rPr lang="en-US" altLang="zh-TW" b="1" dirty="0">
                <a:latin typeface="Courier New" panose="02070309020205020404" pitchFamily="49" charset="0"/>
              </a:rPr>
              <a:t>, 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zh-TW" b="1" dirty="0">
                <a:latin typeface="Courier New" panose="02070309020205020404" pitchFamily="49" charset="0"/>
              </a:rPr>
              <a:t> c, 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zh-TW" b="1" dirty="0">
                <a:latin typeface="Courier New" panose="02070309020205020404" pitchFamily="49" charset="0"/>
              </a:rPr>
              <a:t> **p, 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zh-TW" b="1" dirty="0">
                <a:latin typeface="Courier New" panose="02070309020205020404" pitchFamily="49" charset="0"/>
              </a:rPr>
              <a:t> **q){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b="1" dirty="0">
                <a:latin typeface="Courier New" panose="02070309020205020404" pitchFamily="49" charset="0"/>
              </a:rPr>
              <a:t>   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zh-TW" b="1" dirty="0">
                <a:latin typeface="Courier New" panose="02070309020205020404" pitchFamily="49" charset="0"/>
              </a:rPr>
              <a:t> *a = </a:t>
            </a:r>
            <a:r>
              <a:rPr lang="en-US" altLang="zh-TW" b="1" dirty="0" err="1">
                <a:latin typeface="Courier New" panose="02070309020205020404" pitchFamily="49" charset="0"/>
              </a:rPr>
              <a:t>str</a:t>
            </a:r>
            <a:r>
              <a:rPr lang="en-US" altLang="zh-TW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b="1" dirty="0">
                <a:latin typeface="Courier New" panose="02070309020205020404" pitchFamily="49" charset="0"/>
              </a:rPr>
              <a:t>   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altLang="zh-TW" b="1" dirty="0">
                <a:latin typeface="Courier New" panose="02070309020205020404" pitchFamily="49" charset="0"/>
              </a:rPr>
              <a:t> (*a != </a:t>
            </a:r>
            <a:r>
              <a:rPr lang="en-US" altLang="zh-TW" b="1" dirty="0">
                <a:solidFill>
                  <a:srgbClr val="993300"/>
                </a:solidFill>
                <a:latin typeface="Courier New" panose="02070309020205020404" pitchFamily="49" charset="0"/>
              </a:rPr>
              <a:t>'\0'</a:t>
            </a:r>
            <a:r>
              <a:rPr lang="en-US" altLang="zh-TW" b="1" dirty="0">
                <a:latin typeface="Courier New" panose="02070309020205020404" pitchFamily="49" charset="0"/>
              </a:rPr>
              <a:t> &amp;&amp; *a != c) a++;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b="1" dirty="0">
                <a:latin typeface="Courier New" panose="02070309020205020404" pitchFamily="49" charset="0"/>
              </a:rPr>
              <a:t>   *p = *a == c ? a : NULL;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b="1" dirty="0">
                <a:latin typeface="Courier New" panose="02070309020205020404" pitchFamily="49" charset="0"/>
              </a:rPr>
              <a:t>   a = </a:t>
            </a:r>
            <a:r>
              <a:rPr lang="en-US" altLang="zh-TW" b="1" dirty="0" err="1">
                <a:latin typeface="Courier New" panose="02070309020205020404" pitchFamily="49" charset="0"/>
              </a:rPr>
              <a:t>str</a:t>
            </a:r>
            <a:r>
              <a:rPr lang="en-US" altLang="zh-TW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b="1" dirty="0">
                <a:latin typeface="Courier New" panose="02070309020205020404" pitchFamily="49" charset="0"/>
              </a:rPr>
              <a:t>   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altLang="zh-TW" b="1" dirty="0">
                <a:latin typeface="Courier New" panose="02070309020205020404" pitchFamily="49" charset="0"/>
              </a:rPr>
              <a:t> (*a != </a:t>
            </a:r>
            <a:r>
              <a:rPr lang="en-US" altLang="zh-TW" b="1" dirty="0">
                <a:solidFill>
                  <a:srgbClr val="993300"/>
                </a:solidFill>
                <a:latin typeface="Courier New" panose="02070309020205020404" pitchFamily="49" charset="0"/>
              </a:rPr>
              <a:t>'\0'</a:t>
            </a:r>
            <a:r>
              <a:rPr lang="en-US" altLang="zh-TW" b="1" dirty="0">
                <a:latin typeface="Courier New" panose="02070309020205020404" pitchFamily="49" charset="0"/>
              </a:rPr>
              <a:t>) a++;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b="1" dirty="0">
                <a:latin typeface="Courier New" panose="02070309020205020404" pitchFamily="49" charset="0"/>
              </a:rPr>
              <a:t>   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altLang="zh-TW" b="1" dirty="0">
                <a:latin typeface="Courier New" panose="02070309020205020404" pitchFamily="49" charset="0"/>
              </a:rPr>
              <a:t> (a &gt;= </a:t>
            </a:r>
            <a:r>
              <a:rPr lang="en-US" altLang="zh-TW" b="1" dirty="0" err="1">
                <a:latin typeface="Courier New" panose="02070309020205020404" pitchFamily="49" charset="0"/>
              </a:rPr>
              <a:t>str</a:t>
            </a:r>
            <a:r>
              <a:rPr lang="en-US" altLang="zh-TW" b="1" dirty="0">
                <a:latin typeface="Courier New" panose="02070309020205020404" pitchFamily="49" charset="0"/>
              </a:rPr>
              <a:t> &amp;&amp; *a != c) a--;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b="1" dirty="0">
                <a:latin typeface="Courier New" panose="02070309020205020404" pitchFamily="49" charset="0"/>
              </a:rPr>
              <a:t>   *q = a &gt;= </a:t>
            </a:r>
            <a:r>
              <a:rPr lang="en-US" altLang="zh-TW" b="1" dirty="0" err="1">
                <a:latin typeface="Courier New" panose="02070309020205020404" pitchFamily="49" charset="0"/>
              </a:rPr>
              <a:t>str</a:t>
            </a:r>
            <a:r>
              <a:rPr lang="en-US" altLang="zh-TW" b="1" dirty="0">
                <a:latin typeface="Courier New" panose="02070309020205020404" pitchFamily="49" charset="0"/>
              </a:rPr>
              <a:t> ? a : NULL;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b="1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b="1" dirty="0">
                <a:latin typeface="Courier New" panose="02070309020205020404" pitchFamily="49" charset="0"/>
              </a:rPr>
              <a:t> main() {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b="1" dirty="0">
                <a:latin typeface="Courier New" panose="02070309020205020404" pitchFamily="49" charset="0"/>
              </a:rPr>
              <a:t>   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zh-TW" b="1" dirty="0">
                <a:latin typeface="Courier New" panose="02070309020205020404" pitchFamily="49" charset="0"/>
              </a:rPr>
              <a:t> sent[] = </a:t>
            </a:r>
            <a:r>
              <a:rPr lang="en-US" altLang="zh-TW" b="1" dirty="0">
                <a:solidFill>
                  <a:srgbClr val="993300"/>
                </a:solidFill>
                <a:latin typeface="Courier New" panose="02070309020205020404" pitchFamily="49" charset="0"/>
              </a:rPr>
              <a:t>"To be or not to be."</a:t>
            </a:r>
            <a:r>
              <a:rPr lang="en-US" altLang="zh-TW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b="1" dirty="0">
                <a:latin typeface="Courier New" panose="02070309020205020404" pitchFamily="49" charset="0"/>
              </a:rPr>
              <a:t>   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zh-TW" b="1" dirty="0">
                <a:latin typeface="Courier New" panose="02070309020205020404" pitchFamily="49" charset="0"/>
              </a:rPr>
              <a:t> *</a:t>
            </a:r>
            <a:r>
              <a:rPr lang="en-US" altLang="zh-TW" b="1" dirty="0" err="1">
                <a:latin typeface="Courier New" panose="02070309020205020404" pitchFamily="49" charset="0"/>
              </a:rPr>
              <a:t>firstp</a:t>
            </a:r>
            <a:r>
              <a:rPr lang="en-US" altLang="zh-TW" b="1" dirty="0">
                <a:latin typeface="Courier New" panose="02070309020205020404" pitchFamily="49" charset="0"/>
              </a:rPr>
              <a:t>, *</a:t>
            </a:r>
            <a:r>
              <a:rPr lang="en-US" altLang="zh-TW" b="1" dirty="0" err="1">
                <a:latin typeface="Courier New" panose="02070309020205020404" pitchFamily="49" charset="0"/>
              </a:rPr>
              <a:t>lastp</a:t>
            </a:r>
            <a:r>
              <a:rPr lang="en-US" altLang="zh-TW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b="1" dirty="0">
                <a:latin typeface="Courier New" panose="02070309020205020404" pitchFamily="49" charset="0"/>
              </a:rPr>
              <a:t>   </a:t>
            </a:r>
            <a:r>
              <a:rPr lang="en-US" altLang="zh-TW" b="1" dirty="0" err="1">
                <a:latin typeface="Courier New" panose="02070309020205020404" pitchFamily="49" charset="0"/>
              </a:rPr>
              <a:t>myf</a:t>
            </a:r>
            <a:r>
              <a:rPr lang="en-US" altLang="zh-TW" b="1" dirty="0">
                <a:latin typeface="Courier New" panose="02070309020205020404" pitchFamily="49" charset="0"/>
              </a:rPr>
              <a:t>(sent, </a:t>
            </a:r>
            <a:r>
              <a:rPr lang="en-US" altLang="zh-TW" b="1" dirty="0">
                <a:solidFill>
                  <a:srgbClr val="993300"/>
                </a:solidFill>
                <a:latin typeface="Courier New" panose="02070309020205020404" pitchFamily="49" charset="0"/>
              </a:rPr>
              <a:t>'e'</a:t>
            </a:r>
            <a:r>
              <a:rPr lang="en-US" altLang="zh-TW" b="1" dirty="0">
                <a:latin typeface="Courier New" panose="02070309020205020404" pitchFamily="49" charset="0"/>
              </a:rPr>
              <a:t>, &amp;</a:t>
            </a:r>
            <a:r>
              <a:rPr lang="en-US" altLang="zh-TW" b="1" dirty="0" err="1">
                <a:latin typeface="Courier New" panose="02070309020205020404" pitchFamily="49" charset="0"/>
              </a:rPr>
              <a:t>firstp</a:t>
            </a:r>
            <a:r>
              <a:rPr lang="en-US" altLang="zh-TW" b="1" dirty="0">
                <a:latin typeface="Courier New" panose="02070309020205020404" pitchFamily="49" charset="0"/>
              </a:rPr>
              <a:t>, &amp;</a:t>
            </a:r>
            <a:r>
              <a:rPr lang="en-US" altLang="zh-TW" b="1" dirty="0" err="1">
                <a:latin typeface="Courier New" panose="02070309020205020404" pitchFamily="49" charset="0"/>
              </a:rPr>
              <a:t>lastp</a:t>
            </a:r>
            <a:r>
              <a:rPr lang="en-US" altLang="zh-TW" b="1" dirty="0">
                <a:latin typeface="Courier New" panose="02070309020205020404" pitchFamily="49" charset="0"/>
              </a:rPr>
              <a:t>); 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TW" b="1" dirty="0">
                <a:latin typeface="Courier New" panose="02070309020205020404" pitchFamily="49" charset="0"/>
              </a:rPr>
              <a:t> 0;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b="1" dirty="0">
                <a:latin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10343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2160251"/>
              </p:ext>
            </p:extLst>
          </p:nvPr>
        </p:nvGraphicFramePr>
        <p:xfrm>
          <a:off x="655638" y="5228828"/>
          <a:ext cx="845343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6" name="工作表" r:id="rId3" imgW="8277225" imgH="428752" progId="Excel.Sheet.8">
                  <p:embed/>
                </p:oleObj>
              </mc:Choice>
              <mc:Fallback>
                <p:oleObj name="工作表" r:id="rId3" imgW="8277225" imgH="428752" progId="Excel.Sheet.8">
                  <p:embed/>
                  <p:pic>
                    <p:nvPicPr>
                      <p:cNvPr id="10343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638" y="5228828"/>
                        <a:ext cx="8453437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1" name="Text Box 7"/>
          <p:cNvSpPr txBox="1">
            <a:spLocks noChangeArrowheads="1"/>
          </p:cNvSpPr>
          <p:nvPr/>
        </p:nvSpPr>
        <p:spPr bwMode="auto">
          <a:xfrm>
            <a:off x="33338" y="5305028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sz="2000" b="1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sent</a:t>
            </a:r>
          </a:p>
        </p:txBody>
      </p:sp>
      <p:grpSp>
        <p:nvGrpSpPr>
          <p:cNvPr id="103432" name="Group 8"/>
          <p:cNvGrpSpPr>
            <a:grpSpLocks/>
          </p:cNvGrpSpPr>
          <p:nvPr/>
        </p:nvGrpSpPr>
        <p:grpSpPr bwMode="auto">
          <a:xfrm>
            <a:off x="468313" y="4584303"/>
            <a:ext cx="615950" cy="652462"/>
            <a:chOff x="4237" y="1386"/>
            <a:chExt cx="388" cy="411"/>
          </a:xfrm>
        </p:grpSpPr>
        <p:sp>
          <p:nvSpPr>
            <p:cNvPr id="103433" name="Rectangle 5"/>
            <p:cNvSpPr>
              <a:spLocks noChangeArrowheads="1"/>
            </p:cNvSpPr>
            <p:nvPr/>
          </p:nvSpPr>
          <p:spPr bwMode="auto">
            <a:xfrm>
              <a:off x="4398" y="14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3434" name="Text Box 6"/>
            <p:cNvSpPr txBox="1">
              <a:spLocks noChangeArrowheads="1"/>
            </p:cNvSpPr>
            <p:nvPr/>
          </p:nvSpPr>
          <p:spPr bwMode="auto">
            <a:xfrm>
              <a:off x="4237" y="1386"/>
              <a:ext cx="9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0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103435" name="Oval 7"/>
            <p:cNvSpPr>
              <a:spLocks noChangeArrowheads="1"/>
            </p:cNvSpPr>
            <p:nvPr/>
          </p:nvSpPr>
          <p:spPr bwMode="auto">
            <a:xfrm>
              <a:off x="4466" y="14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3436" name="Line 8"/>
            <p:cNvSpPr>
              <a:spLocks noChangeShapeType="1"/>
            </p:cNvSpPr>
            <p:nvPr/>
          </p:nvSpPr>
          <p:spPr bwMode="auto">
            <a:xfrm>
              <a:off x="4488" y="1525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16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3437" name="Group 13"/>
          <p:cNvGrpSpPr>
            <a:grpSpLocks/>
          </p:cNvGrpSpPr>
          <p:nvPr/>
        </p:nvGrpSpPr>
        <p:grpSpPr bwMode="auto">
          <a:xfrm>
            <a:off x="860425" y="4584303"/>
            <a:ext cx="615950" cy="652462"/>
            <a:chOff x="4237" y="1386"/>
            <a:chExt cx="388" cy="411"/>
          </a:xfrm>
        </p:grpSpPr>
        <p:sp>
          <p:nvSpPr>
            <p:cNvPr id="103438" name="Rectangle 5"/>
            <p:cNvSpPr>
              <a:spLocks noChangeArrowheads="1"/>
            </p:cNvSpPr>
            <p:nvPr/>
          </p:nvSpPr>
          <p:spPr bwMode="auto">
            <a:xfrm>
              <a:off x="4398" y="14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3439" name="Text Box 6"/>
            <p:cNvSpPr txBox="1">
              <a:spLocks noChangeArrowheads="1"/>
            </p:cNvSpPr>
            <p:nvPr/>
          </p:nvSpPr>
          <p:spPr bwMode="auto">
            <a:xfrm>
              <a:off x="4237" y="1386"/>
              <a:ext cx="9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0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103440" name="Oval 7"/>
            <p:cNvSpPr>
              <a:spLocks noChangeArrowheads="1"/>
            </p:cNvSpPr>
            <p:nvPr/>
          </p:nvSpPr>
          <p:spPr bwMode="auto">
            <a:xfrm>
              <a:off x="4466" y="14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3441" name="Line 8"/>
            <p:cNvSpPr>
              <a:spLocks noChangeShapeType="1"/>
            </p:cNvSpPr>
            <p:nvPr/>
          </p:nvSpPr>
          <p:spPr bwMode="auto">
            <a:xfrm>
              <a:off x="4488" y="1525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16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3442" name="Group 18"/>
          <p:cNvGrpSpPr>
            <a:grpSpLocks/>
          </p:cNvGrpSpPr>
          <p:nvPr/>
        </p:nvGrpSpPr>
        <p:grpSpPr bwMode="auto">
          <a:xfrm>
            <a:off x="1292225" y="4584303"/>
            <a:ext cx="615950" cy="652462"/>
            <a:chOff x="4237" y="1386"/>
            <a:chExt cx="388" cy="411"/>
          </a:xfrm>
        </p:grpSpPr>
        <p:sp>
          <p:nvSpPr>
            <p:cNvPr id="103443" name="Rectangle 5"/>
            <p:cNvSpPr>
              <a:spLocks noChangeArrowheads="1"/>
            </p:cNvSpPr>
            <p:nvPr/>
          </p:nvSpPr>
          <p:spPr bwMode="auto">
            <a:xfrm>
              <a:off x="4398" y="14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3444" name="Text Box 6"/>
            <p:cNvSpPr txBox="1">
              <a:spLocks noChangeArrowheads="1"/>
            </p:cNvSpPr>
            <p:nvPr/>
          </p:nvSpPr>
          <p:spPr bwMode="auto">
            <a:xfrm>
              <a:off x="4237" y="1386"/>
              <a:ext cx="9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0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103445" name="Oval 7"/>
            <p:cNvSpPr>
              <a:spLocks noChangeArrowheads="1"/>
            </p:cNvSpPr>
            <p:nvPr/>
          </p:nvSpPr>
          <p:spPr bwMode="auto">
            <a:xfrm>
              <a:off x="4466" y="14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3446" name="Line 8"/>
            <p:cNvSpPr>
              <a:spLocks noChangeShapeType="1"/>
            </p:cNvSpPr>
            <p:nvPr/>
          </p:nvSpPr>
          <p:spPr bwMode="auto">
            <a:xfrm>
              <a:off x="4488" y="1525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16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3447" name="Group 23"/>
          <p:cNvGrpSpPr>
            <a:grpSpLocks/>
          </p:cNvGrpSpPr>
          <p:nvPr/>
        </p:nvGrpSpPr>
        <p:grpSpPr bwMode="auto">
          <a:xfrm>
            <a:off x="1724025" y="4584303"/>
            <a:ext cx="615950" cy="652462"/>
            <a:chOff x="4237" y="1386"/>
            <a:chExt cx="388" cy="411"/>
          </a:xfrm>
        </p:grpSpPr>
        <p:sp>
          <p:nvSpPr>
            <p:cNvPr id="103448" name="Rectangle 5"/>
            <p:cNvSpPr>
              <a:spLocks noChangeArrowheads="1"/>
            </p:cNvSpPr>
            <p:nvPr/>
          </p:nvSpPr>
          <p:spPr bwMode="auto">
            <a:xfrm>
              <a:off x="4398" y="14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3449" name="Text Box 6"/>
            <p:cNvSpPr txBox="1">
              <a:spLocks noChangeArrowheads="1"/>
            </p:cNvSpPr>
            <p:nvPr/>
          </p:nvSpPr>
          <p:spPr bwMode="auto">
            <a:xfrm>
              <a:off x="4237" y="1386"/>
              <a:ext cx="9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0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103450" name="Oval 7"/>
            <p:cNvSpPr>
              <a:spLocks noChangeArrowheads="1"/>
            </p:cNvSpPr>
            <p:nvPr/>
          </p:nvSpPr>
          <p:spPr bwMode="auto">
            <a:xfrm>
              <a:off x="4466" y="14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3451" name="Line 8"/>
            <p:cNvSpPr>
              <a:spLocks noChangeShapeType="1"/>
            </p:cNvSpPr>
            <p:nvPr/>
          </p:nvSpPr>
          <p:spPr bwMode="auto">
            <a:xfrm>
              <a:off x="4488" y="1525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16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3452" name="Group 28"/>
          <p:cNvGrpSpPr>
            <a:grpSpLocks/>
          </p:cNvGrpSpPr>
          <p:nvPr/>
        </p:nvGrpSpPr>
        <p:grpSpPr bwMode="auto">
          <a:xfrm>
            <a:off x="2155825" y="4581128"/>
            <a:ext cx="615950" cy="652462"/>
            <a:chOff x="4237" y="1386"/>
            <a:chExt cx="388" cy="411"/>
          </a:xfrm>
        </p:grpSpPr>
        <p:sp>
          <p:nvSpPr>
            <p:cNvPr id="103453" name="Rectangle 5"/>
            <p:cNvSpPr>
              <a:spLocks noChangeArrowheads="1"/>
            </p:cNvSpPr>
            <p:nvPr/>
          </p:nvSpPr>
          <p:spPr bwMode="auto">
            <a:xfrm>
              <a:off x="4398" y="14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3454" name="Text Box 6"/>
            <p:cNvSpPr txBox="1">
              <a:spLocks noChangeArrowheads="1"/>
            </p:cNvSpPr>
            <p:nvPr/>
          </p:nvSpPr>
          <p:spPr bwMode="auto">
            <a:xfrm>
              <a:off x="4237" y="1386"/>
              <a:ext cx="9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0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103455" name="Oval 7"/>
            <p:cNvSpPr>
              <a:spLocks noChangeArrowheads="1"/>
            </p:cNvSpPr>
            <p:nvPr/>
          </p:nvSpPr>
          <p:spPr bwMode="auto">
            <a:xfrm>
              <a:off x="4466" y="14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3456" name="Line 8"/>
            <p:cNvSpPr>
              <a:spLocks noChangeShapeType="1"/>
            </p:cNvSpPr>
            <p:nvPr/>
          </p:nvSpPr>
          <p:spPr bwMode="auto">
            <a:xfrm>
              <a:off x="4488" y="1525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16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03458" name="Rectangle 5"/>
          <p:cNvSpPr>
            <a:spLocks noChangeArrowheads="1"/>
          </p:cNvSpPr>
          <p:nvPr/>
        </p:nvSpPr>
        <p:spPr bwMode="auto">
          <a:xfrm>
            <a:off x="2195513" y="5881290"/>
            <a:ext cx="758825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b="1" i="1"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</a:p>
        </p:txBody>
      </p:sp>
      <p:sp>
        <p:nvSpPr>
          <p:cNvPr id="103459" name="Text Box 6"/>
          <p:cNvSpPr txBox="1">
            <a:spLocks noChangeArrowheads="1"/>
          </p:cNvSpPr>
          <p:nvPr/>
        </p:nvSpPr>
        <p:spPr bwMode="auto">
          <a:xfrm>
            <a:off x="1258888" y="5881290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 b="1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firstp</a:t>
            </a:r>
            <a:endParaRPr lang="en-US" altLang="zh-TW" sz="2000" b="1" dirty="0">
              <a:solidFill>
                <a:srgbClr val="8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3463" name="Group 39"/>
          <p:cNvGrpSpPr>
            <a:grpSpLocks/>
          </p:cNvGrpSpPr>
          <p:nvPr/>
        </p:nvGrpSpPr>
        <p:grpSpPr bwMode="auto">
          <a:xfrm>
            <a:off x="2486025" y="5665390"/>
            <a:ext cx="107950" cy="468313"/>
            <a:chOff x="1451" y="3884"/>
            <a:chExt cx="68" cy="295"/>
          </a:xfrm>
        </p:grpSpPr>
        <p:sp>
          <p:nvSpPr>
            <p:cNvPr id="103460" name="Oval 7"/>
            <p:cNvSpPr>
              <a:spLocks noChangeArrowheads="1"/>
            </p:cNvSpPr>
            <p:nvPr/>
          </p:nvSpPr>
          <p:spPr bwMode="auto">
            <a:xfrm>
              <a:off x="1451" y="4111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3461" name="Line 8"/>
            <p:cNvSpPr>
              <a:spLocks noChangeShapeType="1"/>
            </p:cNvSpPr>
            <p:nvPr/>
          </p:nvSpPr>
          <p:spPr bwMode="auto">
            <a:xfrm flipV="1">
              <a:off x="1474" y="3884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3479" name="Group 55"/>
          <p:cNvGrpSpPr>
            <a:grpSpLocks/>
          </p:cNvGrpSpPr>
          <p:nvPr/>
        </p:nvGrpSpPr>
        <p:grpSpPr bwMode="auto">
          <a:xfrm>
            <a:off x="2954339" y="5808265"/>
            <a:ext cx="1522413" cy="461963"/>
            <a:chOff x="1746" y="3974"/>
            <a:chExt cx="959" cy="291"/>
          </a:xfrm>
        </p:grpSpPr>
        <p:sp>
          <p:nvSpPr>
            <p:cNvPr id="103465" name="Rectangle 5"/>
            <p:cNvSpPr>
              <a:spLocks noChangeArrowheads="1"/>
            </p:cNvSpPr>
            <p:nvPr/>
          </p:nvSpPr>
          <p:spPr bwMode="auto">
            <a:xfrm>
              <a:off x="2361" y="4038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3466" name="Text Box 6"/>
            <p:cNvSpPr txBox="1">
              <a:spLocks noChangeArrowheads="1"/>
            </p:cNvSpPr>
            <p:nvPr/>
          </p:nvSpPr>
          <p:spPr bwMode="auto">
            <a:xfrm>
              <a:off x="2608" y="3974"/>
              <a:ext cx="9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0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</a:p>
          </p:txBody>
        </p:sp>
        <p:sp>
          <p:nvSpPr>
            <p:cNvPr id="103467" name="Oval 7"/>
            <p:cNvSpPr>
              <a:spLocks noChangeArrowheads="1"/>
            </p:cNvSpPr>
            <p:nvPr/>
          </p:nvSpPr>
          <p:spPr bwMode="auto">
            <a:xfrm>
              <a:off x="2429" y="4129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3468" name="Line 8"/>
            <p:cNvSpPr>
              <a:spLocks noChangeShapeType="1"/>
            </p:cNvSpPr>
            <p:nvPr/>
          </p:nvSpPr>
          <p:spPr bwMode="auto">
            <a:xfrm flipH="1" flipV="1">
              <a:off x="1746" y="4156"/>
              <a:ext cx="705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16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03469" name="Rectangle 5"/>
          <p:cNvSpPr>
            <a:spLocks noChangeArrowheads="1"/>
          </p:cNvSpPr>
          <p:nvPr/>
        </p:nvSpPr>
        <p:spPr bwMode="auto">
          <a:xfrm>
            <a:off x="7562850" y="5881290"/>
            <a:ext cx="754063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b="1" i="1"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</a:p>
        </p:txBody>
      </p:sp>
      <p:sp>
        <p:nvSpPr>
          <p:cNvPr id="103470" name="Text Box 6"/>
          <p:cNvSpPr txBox="1">
            <a:spLocks noChangeArrowheads="1"/>
          </p:cNvSpPr>
          <p:nvPr/>
        </p:nvSpPr>
        <p:spPr bwMode="auto">
          <a:xfrm>
            <a:off x="8316913" y="5881290"/>
            <a:ext cx="76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 b="1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lastp</a:t>
            </a:r>
            <a:endParaRPr lang="en-US" altLang="zh-TW" sz="2000" b="1" dirty="0">
              <a:solidFill>
                <a:srgbClr val="8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3471" name="Group 47"/>
          <p:cNvGrpSpPr>
            <a:grpSpLocks/>
          </p:cNvGrpSpPr>
          <p:nvPr/>
        </p:nvGrpSpPr>
        <p:grpSpPr bwMode="auto">
          <a:xfrm>
            <a:off x="7958138" y="5665390"/>
            <a:ext cx="107950" cy="468313"/>
            <a:chOff x="1451" y="3884"/>
            <a:chExt cx="68" cy="295"/>
          </a:xfrm>
        </p:grpSpPr>
        <p:sp>
          <p:nvSpPr>
            <p:cNvPr id="103472" name="Oval 7"/>
            <p:cNvSpPr>
              <a:spLocks noChangeArrowheads="1"/>
            </p:cNvSpPr>
            <p:nvPr/>
          </p:nvSpPr>
          <p:spPr bwMode="auto">
            <a:xfrm>
              <a:off x="1451" y="4111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3473" name="Line 8"/>
            <p:cNvSpPr>
              <a:spLocks noChangeShapeType="1"/>
            </p:cNvSpPr>
            <p:nvPr/>
          </p:nvSpPr>
          <p:spPr bwMode="auto">
            <a:xfrm flipV="1">
              <a:off x="1474" y="3884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3480" name="Group 56"/>
          <p:cNvGrpSpPr>
            <a:grpSpLocks/>
          </p:cNvGrpSpPr>
          <p:nvPr/>
        </p:nvGrpSpPr>
        <p:grpSpPr bwMode="auto">
          <a:xfrm>
            <a:off x="5762625" y="5808265"/>
            <a:ext cx="1800225" cy="433388"/>
            <a:chOff x="3515" y="3974"/>
            <a:chExt cx="1134" cy="273"/>
          </a:xfrm>
        </p:grpSpPr>
        <p:sp>
          <p:nvSpPr>
            <p:cNvPr id="103475" name="Rectangle 5"/>
            <p:cNvSpPr>
              <a:spLocks noChangeArrowheads="1"/>
            </p:cNvSpPr>
            <p:nvPr/>
          </p:nvSpPr>
          <p:spPr bwMode="auto">
            <a:xfrm>
              <a:off x="3651" y="4020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3476" name="Text Box 6"/>
            <p:cNvSpPr txBox="1">
              <a:spLocks noChangeArrowheads="1"/>
            </p:cNvSpPr>
            <p:nvPr/>
          </p:nvSpPr>
          <p:spPr bwMode="auto">
            <a:xfrm>
              <a:off x="3515" y="3974"/>
              <a:ext cx="9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0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</a:p>
          </p:txBody>
        </p:sp>
        <p:sp>
          <p:nvSpPr>
            <p:cNvPr id="103477" name="Oval 7"/>
            <p:cNvSpPr>
              <a:spLocks noChangeArrowheads="1"/>
            </p:cNvSpPr>
            <p:nvPr/>
          </p:nvSpPr>
          <p:spPr bwMode="auto">
            <a:xfrm>
              <a:off x="3719" y="4111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3478" name="Line 8"/>
            <p:cNvSpPr>
              <a:spLocks noChangeShapeType="1"/>
            </p:cNvSpPr>
            <p:nvPr/>
          </p:nvSpPr>
          <p:spPr bwMode="auto">
            <a:xfrm>
              <a:off x="3787" y="4156"/>
              <a:ext cx="8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16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3486" name="Group 62"/>
          <p:cNvGrpSpPr>
            <a:grpSpLocks/>
          </p:cNvGrpSpPr>
          <p:nvPr/>
        </p:nvGrpSpPr>
        <p:grpSpPr bwMode="auto">
          <a:xfrm>
            <a:off x="34925" y="5665390"/>
            <a:ext cx="865188" cy="576263"/>
            <a:chOff x="22" y="3884"/>
            <a:chExt cx="545" cy="363"/>
          </a:xfrm>
        </p:grpSpPr>
        <p:sp>
          <p:nvSpPr>
            <p:cNvPr id="103482" name="Rectangle 5"/>
            <p:cNvSpPr>
              <a:spLocks noChangeArrowheads="1"/>
            </p:cNvSpPr>
            <p:nvPr/>
          </p:nvSpPr>
          <p:spPr bwMode="auto">
            <a:xfrm>
              <a:off x="340" y="4020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3483" name="Text Box 6"/>
            <p:cNvSpPr txBox="1">
              <a:spLocks noChangeArrowheads="1"/>
            </p:cNvSpPr>
            <p:nvPr/>
          </p:nvSpPr>
          <p:spPr bwMode="auto">
            <a:xfrm>
              <a:off x="22" y="402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000" b="1" dirty="0" err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endParaRPr lang="en-US" altLang="zh-TW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3484" name="Oval 7"/>
            <p:cNvSpPr>
              <a:spLocks noChangeArrowheads="1"/>
            </p:cNvSpPr>
            <p:nvPr/>
          </p:nvSpPr>
          <p:spPr bwMode="auto">
            <a:xfrm>
              <a:off x="408" y="4111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3485" name="Line 8"/>
            <p:cNvSpPr>
              <a:spLocks noChangeShapeType="1"/>
            </p:cNvSpPr>
            <p:nvPr/>
          </p:nvSpPr>
          <p:spPr bwMode="auto">
            <a:xfrm flipV="1">
              <a:off x="431" y="3884"/>
              <a:ext cx="9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3487" name="Group 63"/>
          <p:cNvGrpSpPr>
            <a:grpSpLocks/>
          </p:cNvGrpSpPr>
          <p:nvPr/>
        </p:nvGrpSpPr>
        <p:grpSpPr bwMode="auto">
          <a:xfrm>
            <a:off x="2516188" y="4584303"/>
            <a:ext cx="615950" cy="652462"/>
            <a:chOff x="4237" y="1386"/>
            <a:chExt cx="388" cy="411"/>
          </a:xfrm>
        </p:grpSpPr>
        <p:sp>
          <p:nvSpPr>
            <p:cNvPr id="103488" name="Rectangle 5"/>
            <p:cNvSpPr>
              <a:spLocks noChangeArrowheads="1"/>
            </p:cNvSpPr>
            <p:nvPr/>
          </p:nvSpPr>
          <p:spPr bwMode="auto">
            <a:xfrm>
              <a:off x="4398" y="14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3489" name="Text Box 6"/>
            <p:cNvSpPr txBox="1">
              <a:spLocks noChangeArrowheads="1"/>
            </p:cNvSpPr>
            <p:nvPr/>
          </p:nvSpPr>
          <p:spPr bwMode="auto">
            <a:xfrm>
              <a:off x="4237" y="1386"/>
              <a:ext cx="9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0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103490" name="Oval 7"/>
            <p:cNvSpPr>
              <a:spLocks noChangeArrowheads="1"/>
            </p:cNvSpPr>
            <p:nvPr/>
          </p:nvSpPr>
          <p:spPr bwMode="auto">
            <a:xfrm>
              <a:off x="4466" y="14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3491" name="Line 8"/>
            <p:cNvSpPr>
              <a:spLocks noChangeShapeType="1"/>
            </p:cNvSpPr>
            <p:nvPr/>
          </p:nvSpPr>
          <p:spPr bwMode="auto">
            <a:xfrm>
              <a:off x="4488" y="1525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16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3492" name="Group 68"/>
          <p:cNvGrpSpPr>
            <a:grpSpLocks/>
          </p:cNvGrpSpPr>
          <p:nvPr/>
        </p:nvGrpSpPr>
        <p:grpSpPr bwMode="auto">
          <a:xfrm>
            <a:off x="2947988" y="4584303"/>
            <a:ext cx="615950" cy="652462"/>
            <a:chOff x="4237" y="1386"/>
            <a:chExt cx="388" cy="411"/>
          </a:xfrm>
        </p:grpSpPr>
        <p:sp>
          <p:nvSpPr>
            <p:cNvPr id="103493" name="Rectangle 5"/>
            <p:cNvSpPr>
              <a:spLocks noChangeArrowheads="1"/>
            </p:cNvSpPr>
            <p:nvPr/>
          </p:nvSpPr>
          <p:spPr bwMode="auto">
            <a:xfrm>
              <a:off x="4398" y="14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3494" name="Text Box 6"/>
            <p:cNvSpPr txBox="1">
              <a:spLocks noChangeArrowheads="1"/>
            </p:cNvSpPr>
            <p:nvPr/>
          </p:nvSpPr>
          <p:spPr bwMode="auto">
            <a:xfrm>
              <a:off x="4237" y="1386"/>
              <a:ext cx="9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0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103495" name="Oval 7"/>
            <p:cNvSpPr>
              <a:spLocks noChangeArrowheads="1"/>
            </p:cNvSpPr>
            <p:nvPr/>
          </p:nvSpPr>
          <p:spPr bwMode="auto">
            <a:xfrm>
              <a:off x="4466" y="14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3496" name="Line 8"/>
            <p:cNvSpPr>
              <a:spLocks noChangeShapeType="1"/>
            </p:cNvSpPr>
            <p:nvPr/>
          </p:nvSpPr>
          <p:spPr bwMode="auto">
            <a:xfrm>
              <a:off x="4488" y="1525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16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3497" name="Group 73"/>
          <p:cNvGrpSpPr>
            <a:grpSpLocks/>
          </p:cNvGrpSpPr>
          <p:nvPr/>
        </p:nvGrpSpPr>
        <p:grpSpPr bwMode="auto">
          <a:xfrm>
            <a:off x="3379788" y="4584303"/>
            <a:ext cx="615950" cy="652462"/>
            <a:chOff x="4237" y="1386"/>
            <a:chExt cx="388" cy="411"/>
          </a:xfrm>
        </p:grpSpPr>
        <p:sp>
          <p:nvSpPr>
            <p:cNvPr id="103498" name="Rectangle 5"/>
            <p:cNvSpPr>
              <a:spLocks noChangeArrowheads="1"/>
            </p:cNvSpPr>
            <p:nvPr/>
          </p:nvSpPr>
          <p:spPr bwMode="auto">
            <a:xfrm>
              <a:off x="4398" y="14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3499" name="Text Box 6"/>
            <p:cNvSpPr txBox="1">
              <a:spLocks noChangeArrowheads="1"/>
            </p:cNvSpPr>
            <p:nvPr/>
          </p:nvSpPr>
          <p:spPr bwMode="auto">
            <a:xfrm>
              <a:off x="4237" y="1386"/>
              <a:ext cx="9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0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103500" name="Oval 7"/>
            <p:cNvSpPr>
              <a:spLocks noChangeArrowheads="1"/>
            </p:cNvSpPr>
            <p:nvPr/>
          </p:nvSpPr>
          <p:spPr bwMode="auto">
            <a:xfrm>
              <a:off x="4466" y="14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3501" name="Line 8"/>
            <p:cNvSpPr>
              <a:spLocks noChangeShapeType="1"/>
            </p:cNvSpPr>
            <p:nvPr/>
          </p:nvSpPr>
          <p:spPr bwMode="auto">
            <a:xfrm>
              <a:off x="4488" y="1525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16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3502" name="Group 78"/>
          <p:cNvGrpSpPr>
            <a:grpSpLocks/>
          </p:cNvGrpSpPr>
          <p:nvPr/>
        </p:nvGrpSpPr>
        <p:grpSpPr bwMode="auto">
          <a:xfrm>
            <a:off x="3779838" y="4584303"/>
            <a:ext cx="615950" cy="652462"/>
            <a:chOff x="4237" y="1386"/>
            <a:chExt cx="388" cy="411"/>
          </a:xfrm>
        </p:grpSpPr>
        <p:sp>
          <p:nvSpPr>
            <p:cNvPr id="103503" name="Rectangle 5"/>
            <p:cNvSpPr>
              <a:spLocks noChangeArrowheads="1"/>
            </p:cNvSpPr>
            <p:nvPr/>
          </p:nvSpPr>
          <p:spPr bwMode="auto">
            <a:xfrm>
              <a:off x="4398" y="14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3504" name="Text Box 6"/>
            <p:cNvSpPr txBox="1">
              <a:spLocks noChangeArrowheads="1"/>
            </p:cNvSpPr>
            <p:nvPr/>
          </p:nvSpPr>
          <p:spPr bwMode="auto">
            <a:xfrm>
              <a:off x="4237" y="1386"/>
              <a:ext cx="9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0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103505" name="Oval 7"/>
            <p:cNvSpPr>
              <a:spLocks noChangeArrowheads="1"/>
            </p:cNvSpPr>
            <p:nvPr/>
          </p:nvSpPr>
          <p:spPr bwMode="auto">
            <a:xfrm>
              <a:off x="4466" y="14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3506" name="Line 8"/>
            <p:cNvSpPr>
              <a:spLocks noChangeShapeType="1"/>
            </p:cNvSpPr>
            <p:nvPr/>
          </p:nvSpPr>
          <p:spPr bwMode="auto">
            <a:xfrm>
              <a:off x="4488" y="1525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16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3507" name="Group 83"/>
          <p:cNvGrpSpPr>
            <a:grpSpLocks/>
          </p:cNvGrpSpPr>
          <p:nvPr/>
        </p:nvGrpSpPr>
        <p:grpSpPr bwMode="auto">
          <a:xfrm>
            <a:off x="4243388" y="4584303"/>
            <a:ext cx="615950" cy="652462"/>
            <a:chOff x="4237" y="1386"/>
            <a:chExt cx="388" cy="411"/>
          </a:xfrm>
        </p:grpSpPr>
        <p:sp>
          <p:nvSpPr>
            <p:cNvPr id="103508" name="Rectangle 5"/>
            <p:cNvSpPr>
              <a:spLocks noChangeArrowheads="1"/>
            </p:cNvSpPr>
            <p:nvPr/>
          </p:nvSpPr>
          <p:spPr bwMode="auto">
            <a:xfrm>
              <a:off x="4398" y="14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3509" name="Text Box 6"/>
            <p:cNvSpPr txBox="1">
              <a:spLocks noChangeArrowheads="1"/>
            </p:cNvSpPr>
            <p:nvPr/>
          </p:nvSpPr>
          <p:spPr bwMode="auto">
            <a:xfrm>
              <a:off x="4237" y="1386"/>
              <a:ext cx="9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0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103510" name="Oval 7"/>
            <p:cNvSpPr>
              <a:spLocks noChangeArrowheads="1"/>
            </p:cNvSpPr>
            <p:nvPr/>
          </p:nvSpPr>
          <p:spPr bwMode="auto">
            <a:xfrm>
              <a:off x="4466" y="14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3511" name="Line 8"/>
            <p:cNvSpPr>
              <a:spLocks noChangeShapeType="1"/>
            </p:cNvSpPr>
            <p:nvPr/>
          </p:nvSpPr>
          <p:spPr bwMode="auto">
            <a:xfrm>
              <a:off x="4488" y="1525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16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3512" name="Group 88"/>
          <p:cNvGrpSpPr>
            <a:grpSpLocks/>
          </p:cNvGrpSpPr>
          <p:nvPr/>
        </p:nvGrpSpPr>
        <p:grpSpPr bwMode="auto">
          <a:xfrm>
            <a:off x="4603750" y="4584303"/>
            <a:ext cx="615950" cy="652462"/>
            <a:chOff x="4237" y="1386"/>
            <a:chExt cx="388" cy="411"/>
          </a:xfrm>
        </p:grpSpPr>
        <p:sp>
          <p:nvSpPr>
            <p:cNvPr id="103513" name="Rectangle 5"/>
            <p:cNvSpPr>
              <a:spLocks noChangeArrowheads="1"/>
            </p:cNvSpPr>
            <p:nvPr/>
          </p:nvSpPr>
          <p:spPr bwMode="auto">
            <a:xfrm>
              <a:off x="4398" y="14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3514" name="Text Box 6"/>
            <p:cNvSpPr txBox="1">
              <a:spLocks noChangeArrowheads="1"/>
            </p:cNvSpPr>
            <p:nvPr/>
          </p:nvSpPr>
          <p:spPr bwMode="auto">
            <a:xfrm>
              <a:off x="4237" y="1386"/>
              <a:ext cx="9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0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103515" name="Oval 7"/>
            <p:cNvSpPr>
              <a:spLocks noChangeArrowheads="1"/>
            </p:cNvSpPr>
            <p:nvPr/>
          </p:nvSpPr>
          <p:spPr bwMode="auto">
            <a:xfrm>
              <a:off x="4466" y="14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3516" name="Line 8"/>
            <p:cNvSpPr>
              <a:spLocks noChangeShapeType="1"/>
            </p:cNvSpPr>
            <p:nvPr/>
          </p:nvSpPr>
          <p:spPr bwMode="auto">
            <a:xfrm>
              <a:off x="4488" y="1525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16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3517" name="Group 93"/>
          <p:cNvGrpSpPr>
            <a:grpSpLocks/>
          </p:cNvGrpSpPr>
          <p:nvPr/>
        </p:nvGrpSpPr>
        <p:grpSpPr bwMode="auto">
          <a:xfrm>
            <a:off x="5035550" y="4584303"/>
            <a:ext cx="615950" cy="652462"/>
            <a:chOff x="4237" y="1386"/>
            <a:chExt cx="388" cy="411"/>
          </a:xfrm>
        </p:grpSpPr>
        <p:sp>
          <p:nvSpPr>
            <p:cNvPr id="103518" name="Rectangle 5"/>
            <p:cNvSpPr>
              <a:spLocks noChangeArrowheads="1"/>
            </p:cNvSpPr>
            <p:nvPr/>
          </p:nvSpPr>
          <p:spPr bwMode="auto">
            <a:xfrm>
              <a:off x="4398" y="14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3519" name="Text Box 6"/>
            <p:cNvSpPr txBox="1">
              <a:spLocks noChangeArrowheads="1"/>
            </p:cNvSpPr>
            <p:nvPr/>
          </p:nvSpPr>
          <p:spPr bwMode="auto">
            <a:xfrm>
              <a:off x="4237" y="1386"/>
              <a:ext cx="9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0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103520" name="Oval 7"/>
            <p:cNvSpPr>
              <a:spLocks noChangeArrowheads="1"/>
            </p:cNvSpPr>
            <p:nvPr/>
          </p:nvSpPr>
          <p:spPr bwMode="auto">
            <a:xfrm>
              <a:off x="4466" y="14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3521" name="Line 8"/>
            <p:cNvSpPr>
              <a:spLocks noChangeShapeType="1"/>
            </p:cNvSpPr>
            <p:nvPr/>
          </p:nvSpPr>
          <p:spPr bwMode="auto">
            <a:xfrm>
              <a:off x="4488" y="1525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16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3522" name="Group 98"/>
          <p:cNvGrpSpPr>
            <a:grpSpLocks/>
          </p:cNvGrpSpPr>
          <p:nvPr/>
        </p:nvGrpSpPr>
        <p:grpSpPr bwMode="auto">
          <a:xfrm>
            <a:off x="5468938" y="4584303"/>
            <a:ext cx="615950" cy="652462"/>
            <a:chOff x="4237" y="1386"/>
            <a:chExt cx="388" cy="411"/>
          </a:xfrm>
        </p:grpSpPr>
        <p:sp>
          <p:nvSpPr>
            <p:cNvPr id="103523" name="Rectangle 5"/>
            <p:cNvSpPr>
              <a:spLocks noChangeArrowheads="1"/>
            </p:cNvSpPr>
            <p:nvPr/>
          </p:nvSpPr>
          <p:spPr bwMode="auto">
            <a:xfrm>
              <a:off x="4398" y="14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3524" name="Text Box 6"/>
            <p:cNvSpPr txBox="1">
              <a:spLocks noChangeArrowheads="1"/>
            </p:cNvSpPr>
            <p:nvPr/>
          </p:nvSpPr>
          <p:spPr bwMode="auto">
            <a:xfrm>
              <a:off x="4237" y="1386"/>
              <a:ext cx="9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0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103525" name="Oval 7"/>
            <p:cNvSpPr>
              <a:spLocks noChangeArrowheads="1"/>
            </p:cNvSpPr>
            <p:nvPr/>
          </p:nvSpPr>
          <p:spPr bwMode="auto">
            <a:xfrm>
              <a:off x="4466" y="14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3526" name="Line 8"/>
            <p:cNvSpPr>
              <a:spLocks noChangeShapeType="1"/>
            </p:cNvSpPr>
            <p:nvPr/>
          </p:nvSpPr>
          <p:spPr bwMode="auto">
            <a:xfrm>
              <a:off x="4488" y="1525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16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3527" name="Group 103"/>
          <p:cNvGrpSpPr>
            <a:grpSpLocks/>
          </p:cNvGrpSpPr>
          <p:nvPr/>
        </p:nvGrpSpPr>
        <p:grpSpPr bwMode="auto">
          <a:xfrm>
            <a:off x="5900738" y="4584303"/>
            <a:ext cx="615950" cy="652462"/>
            <a:chOff x="4237" y="1386"/>
            <a:chExt cx="388" cy="411"/>
          </a:xfrm>
        </p:grpSpPr>
        <p:sp>
          <p:nvSpPr>
            <p:cNvPr id="103528" name="Rectangle 5"/>
            <p:cNvSpPr>
              <a:spLocks noChangeArrowheads="1"/>
            </p:cNvSpPr>
            <p:nvPr/>
          </p:nvSpPr>
          <p:spPr bwMode="auto">
            <a:xfrm>
              <a:off x="4398" y="14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3529" name="Text Box 6"/>
            <p:cNvSpPr txBox="1">
              <a:spLocks noChangeArrowheads="1"/>
            </p:cNvSpPr>
            <p:nvPr/>
          </p:nvSpPr>
          <p:spPr bwMode="auto">
            <a:xfrm>
              <a:off x="4237" y="1386"/>
              <a:ext cx="9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0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103530" name="Oval 7"/>
            <p:cNvSpPr>
              <a:spLocks noChangeArrowheads="1"/>
            </p:cNvSpPr>
            <p:nvPr/>
          </p:nvSpPr>
          <p:spPr bwMode="auto">
            <a:xfrm>
              <a:off x="4466" y="14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3531" name="Line 8"/>
            <p:cNvSpPr>
              <a:spLocks noChangeShapeType="1"/>
            </p:cNvSpPr>
            <p:nvPr/>
          </p:nvSpPr>
          <p:spPr bwMode="auto">
            <a:xfrm>
              <a:off x="4488" y="1525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16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3532" name="Group 108"/>
          <p:cNvGrpSpPr>
            <a:grpSpLocks/>
          </p:cNvGrpSpPr>
          <p:nvPr/>
        </p:nvGrpSpPr>
        <p:grpSpPr bwMode="auto">
          <a:xfrm>
            <a:off x="6332538" y="4584303"/>
            <a:ext cx="615950" cy="652462"/>
            <a:chOff x="4237" y="1386"/>
            <a:chExt cx="388" cy="411"/>
          </a:xfrm>
        </p:grpSpPr>
        <p:sp>
          <p:nvSpPr>
            <p:cNvPr id="103533" name="Rectangle 5"/>
            <p:cNvSpPr>
              <a:spLocks noChangeArrowheads="1"/>
            </p:cNvSpPr>
            <p:nvPr/>
          </p:nvSpPr>
          <p:spPr bwMode="auto">
            <a:xfrm>
              <a:off x="4398" y="14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3534" name="Text Box 6"/>
            <p:cNvSpPr txBox="1">
              <a:spLocks noChangeArrowheads="1"/>
            </p:cNvSpPr>
            <p:nvPr/>
          </p:nvSpPr>
          <p:spPr bwMode="auto">
            <a:xfrm>
              <a:off x="4237" y="1386"/>
              <a:ext cx="9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0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103535" name="Oval 7"/>
            <p:cNvSpPr>
              <a:spLocks noChangeArrowheads="1"/>
            </p:cNvSpPr>
            <p:nvPr/>
          </p:nvSpPr>
          <p:spPr bwMode="auto">
            <a:xfrm>
              <a:off x="4466" y="14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3536" name="Line 8"/>
            <p:cNvSpPr>
              <a:spLocks noChangeShapeType="1"/>
            </p:cNvSpPr>
            <p:nvPr/>
          </p:nvSpPr>
          <p:spPr bwMode="auto">
            <a:xfrm>
              <a:off x="4488" y="1525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16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3537" name="Group 113"/>
          <p:cNvGrpSpPr>
            <a:grpSpLocks/>
          </p:cNvGrpSpPr>
          <p:nvPr/>
        </p:nvGrpSpPr>
        <p:grpSpPr bwMode="auto">
          <a:xfrm>
            <a:off x="6764338" y="4584303"/>
            <a:ext cx="615950" cy="652462"/>
            <a:chOff x="4237" y="1386"/>
            <a:chExt cx="388" cy="411"/>
          </a:xfrm>
        </p:grpSpPr>
        <p:sp>
          <p:nvSpPr>
            <p:cNvPr id="103538" name="Rectangle 5"/>
            <p:cNvSpPr>
              <a:spLocks noChangeArrowheads="1"/>
            </p:cNvSpPr>
            <p:nvPr/>
          </p:nvSpPr>
          <p:spPr bwMode="auto">
            <a:xfrm>
              <a:off x="4398" y="14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3539" name="Text Box 6"/>
            <p:cNvSpPr txBox="1">
              <a:spLocks noChangeArrowheads="1"/>
            </p:cNvSpPr>
            <p:nvPr/>
          </p:nvSpPr>
          <p:spPr bwMode="auto">
            <a:xfrm>
              <a:off x="4237" y="1386"/>
              <a:ext cx="9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0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103540" name="Oval 7"/>
            <p:cNvSpPr>
              <a:spLocks noChangeArrowheads="1"/>
            </p:cNvSpPr>
            <p:nvPr/>
          </p:nvSpPr>
          <p:spPr bwMode="auto">
            <a:xfrm>
              <a:off x="4466" y="14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3541" name="Line 8"/>
            <p:cNvSpPr>
              <a:spLocks noChangeShapeType="1"/>
            </p:cNvSpPr>
            <p:nvPr/>
          </p:nvSpPr>
          <p:spPr bwMode="auto">
            <a:xfrm>
              <a:off x="4488" y="1525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16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3542" name="Group 118"/>
          <p:cNvGrpSpPr>
            <a:grpSpLocks/>
          </p:cNvGrpSpPr>
          <p:nvPr/>
        </p:nvGrpSpPr>
        <p:grpSpPr bwMode="auto">
          <a:xfrm>
            <a:off x="7164388" y="4584303"/>
            <a:ext cx="615950" cy="652462"/>
            <a:chOff x="4237" y="1386"/>
            <a:chExt cx="388" cy="411"/>
          </a:xfrm>
        </p:grpSpPr>
        <p:sp>
          <p:nvSpPr>
            <p:cNvPr id="103543" name="Rectangle 5"/>
            <p:cNvSpPr>
              <a:spLocks noChangeArrowheads="1"/>
            </p:cNvSpPr>
            <p:nvPr/>
          </p:nvSpPr>
          <p:spPr bwMode="auto">
            <a:xfrm>
              <a:off x="4398" y="14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3544" name="Text Box 6"/>
            <p:cNvSpPr txBox="1">
              <a:spLocks noChangeArrowheads="1"/>
            </p:cNvSpPr>
            <p:nvPr/>
          </p:nvSpPr>
          <p:spPr bwMode="auto">
            <a:xfrm>
              <a:off x="4237" y="1386"/>
              <a:ext cx="9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0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103545" name="Oval 7"/>
            <p:cNvSpPr>
              <a:spLocks noChangeArrowheads="1"/>
            </p:cNvSpPr>
            <p:nvPr/>
          </p:nvSpPr>
          <p:spPr bwMode="auto">
            <a:xfrm>
              <a:off x="4466" y="14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3546" name="Line 8"/>
            <p:cNvSpPr>
              <a:spLocks noChangeShapeType="1"/>
            </p:cNvSpPr>
            <p:nvPr/>
          </p:nvSpPr>
          <p:spPr bwMode="auto">
            <a:xfrm>
              <a:off x="4488" y="1525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16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3547" name="Group 123"/>
          <p:cNvGrpSpPr>
            <a:grpSpLocks/>
          </p:cNvGrpSpPr>
          <p:nvPr/>
        </p:nvGrpSpPr>
        <p:grpSpPr bwMode="auto">
          <a:xfrm>
            <a:off x="7596188" y="4584303"/>
            <a:ext cx="615950" cy="652462"/>
            <a:chOff x="4237" y="1386"/>
            <a:chExt cx="388" cy="411"/>
          </a:xfrm>
        </p:grpSpPr>
        <p:sp>
          <p:nvSpPr>
            <p:cNvPr id="103548" name="Rectangle 5"/>
            <p:cNvSpPr>
              <a:spLocks noChangeArrowheads="1"/>
            </p:cNvSpPr>
            <p:nvPr/>
          </p:nvSpPr>
          <p:spPr bwMode="auto">
            <a:xfrm>
              <a:off x="4398" y="14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3549" name="Text Box 6"/>
            <p:cNvSpPr txBox="1">
              <a:spLocks noChangeArrowheads="1"/>
            </p:cNvSpPr>
            <p:nvPr/>
          </p:nvSpPr>
          <p:spPr bwMode="auto">
            <a:xfrm>
              <a:off x="4237" y="1386"/>
              <a:ext cx="9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0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103550" name="Oval 7"/>
            <p:cNvSpPr>
              <a:spLocks noChangeArrowheads="1"/>
            </p:cNvSpPr>
            <p:nvPr/>
          </p:nvSpPr>
          <p:spPr bwMode="auto">
            <a:xfrm>
              <a:off x="4466" y="14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3551" name="Line 8"/>
            <p:cNvSpPr>
              <a:spLocks noChangeShapeType="1"/>
            </p:cNvSpPr>
            <p:nvPr/>
          </p:nvSpPr>
          <p:spPr bwMode="auto">
            <a:xfrm>
              <a:off x="4488" y="1525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16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3552" name="Group 128"/>
          <p:cNvGrpSpPr>
            <a:grpSpLocks/>
          </p:cNvGrpSpPr>
          <p:nvPr/>
        </p:nvGrpSpPr>
        <p:grpSpPr bwMode="auto">
          <a:xfrm>
            <a:off x="8059738" y="4584303"/>
            <a:ext cx="615950" cy="652462"/>
            <a:chOff x="4237" y="1386"/>
            <a:chExt cx="388" cy="411"/>
          </a:xfrm>
        </p:grpSpPr>
        <p:sp>
          <p:nvSpPr>
            <p:cNvPr id="103553" name="Rectangle 5"/>
            <p:cNvSpPr>
              <a:spLocks noChangeArrowheads="1"/>
            </p:cNvSpPr>
            <p:nvPr/>
          </p:nvSpPr>
          <p:spPr bwMode="auto">
            <a:xfrm>
              <a:off x="4398" y="14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3554" name="Text Box 6"/>
            <p:cNvSpPr txBox="1">
              <a:spLocks noChangeArrowheads="1"/>
            </p:cNvSpPr>
            <p:nvPr/>
          </p:nvSpPr>
          <p:spPr bwMode="auto">
            <a:xfrm>
              <a:off x="4237" y="1386"/>
              <a:ext cx="9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0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103555" name="Oval 7"/>
            <p:cNvSpPr>
              <a:spLocks noChangeArrowheads="1"/>
            </p:cNvSpPr>
            <p:nvPr/>
          </p:nvSpPr>
          <p:spPr bwMode="auto">
            <a:xfrm>
              <a:off x="4466" y="14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3556" name="Line 8"/>
            <p:cNvSpPr>
              <a:spLocks noChangeShapeType="1"/>
            </p:cNvSpPr>
            <p:nvPr/>
          </p:nvSpPr>
          <p:spPr bwMode="auto">
            <a:xfrm>
              <a:off x="4488" y="1525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16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3557" name="Group 133"/>
          <p:cNvGrpSpPr>
            <a:grpSpLocks/>
          </p:cNvGrpSpPr>
          <p:nvPr/>
        </p:nvGrpSpPr>
        <p:grpSpPr bwMode="auto">
          <a:xfrm>
            <a:off x="8459788" y="4581128"/>
            <a:ext cx="615950" cy="652462"/>
            <a:chOff x="4237" y="1386"/>
            <a:chExt cx="388" cy="411"/>
          </a:xfrm>
        </p:grpSpPr>
        <p:sp>
          <p:nvSpPr>
            <p:cNvPr id="103558" name="Rectangle 5"/>
            <p:cNvSpPr>
              <a:spLocks noChangeArrowheads="1"/>
            </p:cNvSpPr>
            <p:nvPr/>
          </p:nvSpPr>
          <p:spPr bwMode="auto">
            <a:xfrm>
              <a:off x="4398" y="14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3559" name="Text Box 6"/>
            <p:cNvSpPr txBox="1">
              <a:spLocks noChangeArrowheads="1"/>
            </p:cNvSpPr>
            <p:nvPr/>
          </p:nvSpPr>
          <p:spPr bwMode="auto">
            <a:xfrm>
              <a:off x="4237" y="1386"/>
              <a:ext cx="9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0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103560" name="Oval 7"/>
            <p:cNvSpPr>
              <a:spLocks noChangeArrowheads="1"/>
            </p:cNvSpPr>
            <p:nvPr/>
          </p:nvSpPr>
          <p:spPr bwMode="auto">
            <a:xfrm>
              <a:off x="4466" y="14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3561" name="Line 8"/>
            <p:cNvSpPr>
              <a:spLocks noChangeShapeType="1"/>
            </p:cNvSpPr>
            <p:nvPr/>
          </p:nvSpPr>
          <p:spPr bwMode="auto">
            <a:xfrm>
              <a:off x="4488" y="1525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16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30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ln/>
        </p:spPr>
        <p:txBody>
          <a:bodyPr/>
          <a:lstStyle/>
          <a:p>
            <a:fld id="{3D2F0F98-40AE-4970-9E22-1855E8DEC92E}" type="slidenum">
              <a:rPr lang="zh-TW" altLang="en-US" sz="1400" smtClean="0"/>
              <a:t>22</a:t>
            </a:fld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266495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6B68DA5-ED16-44D2-BCEF-F935E2C99D5C}" type="slidenum">
              <a:rPr lang="zh-TW" altLang="en-US"/>
              <a:pPr/>
              <a:t>23</a:t>
            </a:fld>
            <a:endParaRPr lang="en-US" altLang="zh-TW"/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getch() and getche()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Functions to read a character from keyboard</a:t>
            </a:r>
          </a:p>
          <a:p>
            <a:r>
              <a:rPr lang="en-US" altLang="zh-TW" dirty="0"/>
              <a:t>They are in </a:t>
            </a:r>
            <a:r>
              <a:rPr lang="en-US" altLang="zh-TW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conio.h</a:t>
            </a:r>
            <a:endParaRPr lang="en-US" altLang="zh-TW" b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getche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/>
              <a:t>: the typed character </a:t>
            </a:r>
            <a:r>
              <a:rPr lang="en-US" altLang="zh-TW" u="sng" dirty="0"/>
              <a:t>will be</a:t>
            </a:r>
            <a:r>
              <a:rPr lang="en-US" altLang="zh-TW" dirty="0"/>
              <a:t> shown on the screen</a:t>
            </a:r>
          </a:p>
          <a:p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/>
              <a:t>: the typed character </a:t>
            </a:r>
            <a:r>
              <a:rPr lang="en-US" altLang="zh-TW" u="sng" dirty="0"/>
              <a:t>will not be</a:t>
            </a:r>
            <a:r>
              <a:rPr lang="en-US" altLang="zh-TW" dirty="0"/>
              <a:t> shown on the screen</a:t>
            </a:r>
          </a:p>
          <a:p>
            <a:r>
              <a:rPr lang="en-US" altLang="zh-TW" dirty="0">
                <a:solidFill>
                  <a:srgbClr val="0000FF"/>
                </a:solidFill>
              </a:rPr>
              <a:t>Only for Windows systems</a:t>
            </a:r>
          </a:p>
        </p:txBody>
      </p:sp>
    </p:spTree>
    <p:extLst>
      <p:ext uri="{BB962C8B-B14F-4D97-AF65-F5344CB8AC3E}">
        <p14:creationId xmlns:p14="http://schemas.microsoft.com/office/powerpoint/2010/main" val="42765360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 of Characters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sz="2400" b="1" dirty="0" err="1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zh-TW" sz="2400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sz="2400" b="1" dirty="0" err="1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conio.h</a:t>
            </a:r>
            <a:r>
              <a:rPr lang="en-US" altLang="zh-TW" sz="2400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TW" sz="2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endParaRPr lang="en-US" altLang="zh-TW" sz="2400" b="1" dirty="0">
              <a:solidFill>
                <a:srgbClr val="D6009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sz="2400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TW" sz="2400" dirty="0">
                <a:solidFill>
                  <a:srgbClr val="008000"/>
                </a:solidFill>
                <a:cs typeface="Courier New" panose="02070309020205020404" pitchFamily="49" charset="0"/>
              </a:rPr>
              <a:t>// assign a value of char</a:t>
            </a:r>
            <a:endParaRPr lang="en-US" altLang="zh-TW" sz="2400" dirty="0"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getche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altLang="zh-TW" sz="2400" dirty="0">
                <a:solidFill>
                  <a:srgbClr val="008000"/>
                </a:solidFill>
                <a:cs typeface="Courier New" panose="02070309020205020404" pitchFamily="49" charset="0"/>
              </a:rPr>
              <a:t>// immediately, Windows only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sz="2400" b="1" dirty="0">
                <a:solidFill>
                  <a:srgbClr val="9933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你輸入的是：</a:t>
            </a:r>
            <a:r>
              <a:rPr lang="en-US" altLang="zh-TW" sz="2400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%c\n"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"%c"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zh-TW" sz="2400" dirty="0">
                <a:solidFill>
                  <a:srgbClr val="008000"/>
                </a:solidFill>
                <a:cs typeface="Courier New" panose="02070309020205020404" pitchFamily="49" charset="0"/>
              </a:rPr>
              <a:t>// action after ENTER</a:t>
            </a:r>
            <a:endParaRPr lang="en-US" altLang="zh-TW" sz="2400" dirty="0"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143AE42F-C7AF-41D0-A249-2E999618AFA4}" type="slidenum">
              <a:rPr lang="zh-TW" altLang="en-US"/>
              <a:pPr/>
              <a:t>24</a:t>
            </a:fld>
            <a:endParaRPr lang="en-US" altLang="zh-TW"/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822959" y="5399775"/>
            <a:ext cx="7848600" cy="8223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>
                <a:solidFill>
                  <a:schemeClr val="bg1"/>
                </a:solidFill>
                <a:latin typeface="Lucida Console" panose="020B0609040504020204" pitchFamily="49" charset="0"/>
              </a:rPr>
              <a:t>A</a:t>
            </a:r>
            <a:r>
              <a:rPr lang="zh-TW" altLang="en-US" sz="2400">
                <a:solidFill>
                  <a:schemeClr val="bg1"/>
                </a:solidFill>
                <a:latin typeface="Lucida Console" panose="020B0609040504020204" pitchFamily="49" charset="0"/>
              </a:rPr>
              <a:t>你輸入的是：</a:t>
            </a:r>
            <a:r>
              <a:rPr lang="en-US" altLang="zh-TW" sz="2400">
                <a:solidFill>
                  <a:schemeClr val="bg1"/>
                </a:solidFill>
                <a:latin typeface="Lucida Console" panose="020B0609040504020204" pitchFamily="49" charset="0"/>
              </a:rPr>
              <a:t>A</a:t>
            </a:r>
          </a:p>
          <a:p>
            <a:r>
              <a:rPr lang="en-US" altLang="zh-TW" sz="2400">
                <a:solidFill>
                  <a:schemeClr val="bg1"/>
                </a:solidFill>
                <a:latin typeface="Lucida Console" panose="020B0609040504020204" pitchFamily="49" charset="0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205966148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15DCF647-66B8-457E-840E-239BACD9606D}" type="slidenum">
              <a:rPr lang="zh-TW" altLang="en-US"/>
              <a:pPr/>
              <a:t>25</a:t>
            </a:fld>
            <a:endParaRPr lang="en-US" altLang="zh-TW"/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000">
                <a:ea typeface="新細明體" panose="02020500000000000000" pitchFamily="18" charset="-120"/>
              </a:rPr>
              <a:t>Program: Input Characters and Store them in an Array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The program gets a line entered by the user and store them in a character array.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When entering the line, all numbers are marked by asterisks (‘*’).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130052" name="Rectangle 4"/>
          <p:cNvSpPr>
            <a:spLocks noChangeArrowheads="1"/>
          </p:cNvSpPr>
          <p:nvPr/>
        </p:nvSpPr>
        <p:spPr bwMode="auto">
          <a:xfrm>
            <a:off x="958690" y="3933056"/>
            <a:ext cx="7272337" cy="8509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altLang="zh-TW" sz="2800" b="1">
                <a:solidFill>
                  <a:schemeClr val="bg1"/>
                </a:solidFill>
                <a:latin typeface="Courier New" panose="02070309020205020404" pitchFamily="49" charset="0"/>
              </a:rPr>
              <a:t>Enter a line: </a:t>
            </a:r>
            <a:r>
              <a:rPr lang="en-US" altLang="zh-TW" sz="2800" b="1" u="sng">
                <a:solidFill>
                  <a:schemeClr val="bg1"/>
                </a:solidFill>
                <a:latin typeface="Courier New" panose="02070309020205020404" pitchFamily="49" charset="0"/>
              </a:rPr>
              <a:t>It is *:** now.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zh-TW" sz="2800" b="1">
                <a:solidFill>
                  <a:schemeClr val="bg1"/>
                </a:solidFill>
                <a:latin typeface="Courier New" panose="02070309020205020404" pitchFamily="49" charset="0"/>
              </a:rPr>
              <a:t>Your line is [It is 2:30 now.]</a:t>
            </a:r>
          </a:p>
        </p:txBody>
      </p:sp>
    </p:spTree>
    <p:extLst>
      <p:ext uri="{BB962C8B-B14F-4D97-AF65-F5344CB8AC3E}">
        <p14:creationId xmlns:p14="http://schemas.microsoft.com/office/powerpoint/2010/main" val="142700280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000">
                <a:ea typeface="新細明體" panose="02020500000000000000" pitchFamily="18" charset="-120"/>
              </a:rPr>
              <a:t>Program: Input Characters and Store them in an Array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	 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conio.h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	 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TW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line[100],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sz="2000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TW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 = 0;	 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000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a line: "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putchar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000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'0'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</a:t>
            </a:r>
            <a:r>
              <a:rPr lang="en-US" altLang="zh-TW" sz="2000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'9' 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en-US" altLang="zh-TW" sz="2000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'*' 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line[n++] = </a:t>
            </a:r>
            <a:r>
              <a:rPr lang="en-US" altLang="zh-TW" sz="2000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'\r' 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? </a:t>
            </a:r>
            <a:r>
              <a:rPr lang="en-US" altLang="zh-TW" sz="2000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'\0' 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altLang="zh-TW" sz="2000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000" b="1" dirty="0">
                <a:solidFill>
                  <a:srgbClr val="99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"Your line is [%s]\n"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line); 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F8F4DD09-3C54-4916-A7BA-FAA880C28015}" type="slidenum">
              <a:rPr lang="zh-TW" altLang="en-US"/>
              <a:pPr/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1113529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Practice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Change all the '</a:t>
            </a:r>
            <a:r>
              <a:rPr lang="en-US" altLang="zh-TW">
                <a:latin typeface="Courier New" panose="02070309020205020404" pitchFamily="49" charset="0"/>
              </a:rPr>
              <a:t>-</a:t>
            </a:r>
            <a:r>
              <a:rPr lang="en-US" altLang="zh-TW"/>
              <a:t>' symbols in a string into spaces.</a:t>
            </a:r>
          </a:p>
          <a:p>
            <a:pPr eaLnBrk="1" hangingPunct="1"/>
            <a:endParaRPr lang="en-US" altLang="zh-TW"/>
          </a:p>
          <a:p>
            <a:pPr eaLnBrk="1" hangingPunct="1">
              <a:buFontTx/>
              <a:buNone/>
            </a:pPr>
            <a:r>
              <a:rPr lang="en-US" altLang="zh-TW"/>
              <a:t>[Home practice]</a:t>
            </a:r>
          </a:p>
          <a:p>
            <a:pPr eaLnBrk="1" hangingPunct="1"/>
            <a:r>
              <a:rPr lang="en-US" altLang="zh-TW"/>
              <a:t>Change all the TAB symbols in a string into spaces.</a:t>
            </a:r>
          </a:p>
          <a:p>
            <a:pPr eaLnBrk="1" hangingPunct="1"/>
            <a:r>
              <a:rPr lang="en-US" altLang="zh-TW"/>
              <a:t>Change all the newline symbols in a string into spaces.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30ECC95F-8101-4253-B5F5-04B1EF858596}" type="slidenum">
              <a:rPr lang="zh-TW" altLang="en-US"/>
              <a:pPr/>
              <a:t>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8762508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String Search Functions (23.6)</a:t>
            </a:r>
          </a:p>
        </p:txBody>
      </p:sp>
      <p:sp>
        <p:nvSpPr>
          <p:cNvPr id="238596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b="1" dirty="0">
                <a:solidFill>
                  <a:srgbClr val="99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US" altLang="zh-TW" sz="2800" b="1" dirty="0" err="1">
                <a:solidFill>
                  <a:srgbClr val="99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strchr</a:t>
            </a:r>
            <a:r>
              <a:rPr lang="en-US" altLang="zh-TW" sz="2800" b="1" dirty="0">
                <a:solidFill>
                  <a:srgbClr val="99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(const char *s, int c)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sz="2400" dirty="0">
                <a:solidFill>
                  <a:srgbClr val="008000"/>
                </a:solidFill>
              </a:rPr>
              <a:t>傳回字元 </a:t>
            </a:r>
            <a:r>
              <a:rPr lang="en-US" altLang="zh-TW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zh-TW" sz="2400" dirty="0">
                <a:solidFill>
                  <a:srgbClr val="008000"/>
                </a:solidFill>
              </a:rPr>
              <a:t> </a:t>
            </a:r>
            <a:r>
              <a:rPr lang="zh-TW" altLang="en-US" sz="2400" dirty="0">
                <a:solidFill>
                  <a:srgbClr val="008000"/>
                </a:solidFill>
              </a:rPr>
              <a:t>在字串 </a:t>
            </a:r>
            <a:r>
              <a:rPr lang="en-US" altLang="zh-TW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zh-TW" altLang="en-US" sz="2400" dirty="0">
                <a:solidFill>
                  <a:srgbClr val="008000"/>
                </a:solidFill>
                <a:latin typeface="Lucida Console" panose="020B0609040504020204" pitchFamily="49" charset="0"/>
              </a:rPr>
              <a:t>中</a:t>
            </a:r>
            <a:r>
              <a:rPr lang="zh-TW" altLang="en-US" sz="2400" dirty="0">
                <a:solidFill>
                  <a:srgbClr val="0000FF"/>
                </a:solidFill>
              </a:rPr>
              <a:t>第一個</a:t>
            </a:r>
            <a:r>
              <a:rPr lang="zh-TW" altLang="en-US" sz="2400" dirty="0">
                <a:solidFill>
                  <a:srgbClr val="008000"/>
                </a:solidFill>
              </a:rPr>
              <a:t>出現</a:t>
            </a:r>
            <a:r>
              <a:rPr lang="zh-TW" altLang="en-US" sz="2400" dirty="0">
                <a:solidFill>
                  <a:srgbClr val="008000"/>
                </a:solidFill>
                <a:latin typeface="Lucida Console" panose="020B0609040504020204" pitchFamily="49" charset="0"/>
              </a:rPr>
              <a:t>的位址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sz="2400" dirty="0">
                <a:solidFill>
                  <a:srgbClr val="008000"/>
                </a:solidFill>
              </a:rPr>
              <a:t>如果找不到 </a:t>
            </a:r>
            <a:r>
              <a:rPr lang="en-US" altLang="zh-TW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zh-TW" sz="2400" dirty="0">
                <a:solidFill>
                  <a:srgbClr val="008000"/>
                </a:solidFill>
              </a:rPr>
              <a:t> </a:t>
            </a:r>
            <a:r>
              <a:rPr lang="zh-TW" altLang="en-US" sz="2400" dirty="0">
                <a:solidFill>
                  <a:srgbClr val="008000"/>
                </a:solidFill>
              </a:rPr>
              <a:t>，回傳 </a:t>
            </a:r>
            <a:r>
              <a:rPr lang="en-US" altLang="zh-TW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6EB6CC27-CEB2-4D23-8696-62D3024CA80F}" type="slidenum">
              <a:rPr lang="zh-TW" altLang="en-US"/>
              <a:pPr/>
              <a:t>3</a:t>
            </a:fld>
            <a:endParaRPr lang="en-US" altLang="zh-TW"/>
          </a:p>
        </p:txBody>
      </p:sp>
      <p:graphicFrame>
        <p:nvGraphicFramePr>
          <p:cNvPr id="117764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0357812"/>
              </p:ext>
            </p:extLst>
          </p:nvPr>
        </p:nvGraphicFramePr>
        <p:xfrm>
          <a:off x="647699" y="5012506"/>
          <a:ext cx="7939088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72" name="工作表" r:id="rId3" imgW="7924800" imgH="666902" progId="Excel.Sheet.8">
                  <p:embed/>
                </p:oleObj>
              </mc:Choice>
              <mc:Fallback>
                <p:oleObj name="工作表" r:id="rId3" imgW="7924800" imgH="666902" progId="Excel.Sheet.8">
                  <p:embed/>
                  <p:pic>
                    <p:nvPicPr>
                      <p:cNvPr id="117764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699" y="5012506"/>
                        <a:ext cx="7939088" cy="665163"/>
                      </a:xfrm>
                      <a:prstGeom prst="rect">
                        <a:avLst/>
                      </a:prstGeom>
                      <a:solidFill>
                        <a:schemeClr val="bg1">
                          <a:alpha val="7500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5" name="Text Box 6"/>
          <p:cNvSpPr txBox="1">
            <a:spLocks noChangeArrowheads="1"/>
          </p:cNvSpPr>
          <p:nvPr/>
        </p:nvSpPr>
        <p:spPr bwMode="auto">
          <a:xfrm>
            <a:off x="590549" y="4566419"/>
            <a:ext cx="165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</a:p>
        </p:txBody>
      </p:sp>
      <p:sp>
        <p:nvSpPr>
          <p:cNvPr id="238594" name="Rectangle 2"/>
          <p:cNvSpPr>
            <a:spLocks noChangeArrowheads="1"/>
          </p:cNvSpPr>
          <p:nvPr/>
        </p:nvSpPr>
        <p:spPr bwMode="auto">
          <a:xfrm>
            <a:off x="1150937" y="2924944"/>
            <a:ext cx="6842125" cy="8636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char</a:t>
            </a:r>
            <a:r>
              <a:rPr lang="en-US" altLang="zh-TW" sz="24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24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myString</a:t>
            </a:r>
            <a:r>
              <a:rPr lang="en-US" altLang="zh-TW" sz="24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[12] = </a:t>
            </a:r>
            <a:r>
              <a:rPr lang="en-US" altLang="zh-TW" sz="2400" b="1" dirty="0">
                <a:solidFill>
                  <a:srgbClr val="990000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"NT$33-3-4"</a:t>
            </a:r>
            <a:r>
              <a:rPr lang="en-US" altLang="zh-TW" sz="24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, *p;</a:t>
            </a:r>
          </a:p>
          <a:p>
            <a:pPr eaLnBrk="1" hangingPunct="1"/>
            <a:r>
              <a:rPr lang="en-US" altLang="zh-TW" sz="24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p = </a:t>
            </a:r>
            <a:r>
              <a:rPr lang="en-US" altLang="zh-TW" sz="24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strchr</a:t>
            </a:r>
            <a:r>
              <a:rPr lang="en-US" altLang="zh-TW" sz="24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</a:t>
            </a:r>
            <a:r>
              <a:rPr lang="en-US" altLang="zh-TW" sz="24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myString</a:t>
            </a:r>
            <a:r>
              <a:rPr lang="en-US" altLang="zh-TW" sz="24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, </a:t>
            </a:r>
            <a:r>
              <a:rPr lang="en-US" altLang="zh-TW" sz="2400" b="1" dirty="0">
                <a:solidFill>
                  <a:srgbClr val="990000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'-'</a:t>
            </a:r>
            <a:r>
              <a:rPr lang="en-US" altLang="zh-TW" sz="24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17767" name="Text Box 16"/>
          <p:cNvSpPr txBox="1">
            <a:spLocks noChangeArrowheads="1"/>
          </p:cNvSpPr>
          <p:nvPr/>
        </p:nvSpPr>
        <p:spPr bwMode="auto">
          <a:xfrm>
            <a:off x="3024187" y="4004444"/>
            <a:ext cx="368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</p:txBody>
      </p:sp>
      <p:sp>
        <p:nvSpPr>
          <p:cNvPr id="117768" name="Rectangle 17"/>
          <p:cNvSpPr>
            <a:spLocks noChangeArrowheads="1"/>
          </p:cNvSpPr>
          <p:nvPr/>
        </p:nvSpPr>
        <p:spPr bwMode="auto">
          <a:xfrm>
            <a:off x="3384549" y="4077469"/>
            <a:ext cx="10795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38610" name="Line 18"/>
          <p:cNvSpPr>
            <a:spLocks noChangeShapeType="1"/>
          </p:cNvSpPr>
          <p:nvPr/>
        </p:nvSpPr>
        <p:spPr bwMode="auto">
          <a:xfrm>
            <a:off x="3887787" y="4293369"/>
            <a:ext cx="287337" cy="71913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oval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522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3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err="1">
                <a:latin typeface="Courier New" panose="02070309020205020404" pitchFamily="49" charset="0"/>
              </a:rPr>
              <a:t>strchr</a:t>
            </a:r>
            <a:r>
              <a:rPr lang="en-US" altLang="zh-TW" b="1" dirty="0"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238596" name="Rectangle 4"/>
          <p:cNvSpPr>
            <a:spLocks noGrp="1" noChangeArrowheads="1"/>
          </p:cNvSpPr>
          <p:nvPr>
            <p:ph idx="1"/>
          </p:nvPr>
        </p:nvSpPr>
        <p:spPr>
          <a:xfrm>
            <a:off x="822959" y="2852736"/>
            <a:ext cx="8159737" cy="3456583"/>
          </a:xfrm>
          <a:solidFill>
            <a:srgbClr val="CCFFFF"/>
          </a:solidFill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strchr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*s, 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c) {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(s == NULL) 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NULL;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*p = s;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(*p != </a:t>
            </a:r>
            <a:r>
              <a:rPr lang="en-US" altLang="zh-TW" sz="24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en-US" altLang="zh-TW" sz="2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not the end of the string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(*p == c) 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p;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p++;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NULL;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45951428-6F6F-4627-9436-92C774349696}" type="slidenum">
              <a:rPr lang="zh-TW" altLang="en-US"/>
              <a:pPr/>
              <a:t>4</a:t>
            </a:fld>
            <a:endParaRPr lang="en-US" altLang="zh-TW"/>
          </a:p>
        </p:txBody>
      </p:sp>
      <p:graphicFrame>
        <p:nvGraphicFramePr>
          <p:cNvPr id="118788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7442594"/>
              </p:ext>
            </p:extLst>
          </p:nvPr>
        </p:nvGraphicFramePr>
        <p:xfrm>
          <a:off x="1043608" y="2085772"/>
          <a:ext cx="7939088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96" name="工作表" r:id="rId3" imgW="7924800" imgH="666902" progId="Excel.Sheet.8">
                  <p:embed/>
                </p:oleObj>
              </mc:Choice>
              <mc:Fallback>
                <p:oleObj name="工作表" r:id="rId3" imgW="7924800" imgH="666902" progId="Excel.Sheet.8">
                  <p:embed/>
                  <p:pic>
                    <p:nvPicPr>
                      <p:cNvPr id="118788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085772"/>
                        <a:ext cx="7939088" cy="665163"/>
                      </a:xfrm>
                      <a:prstGeom prst="rect">
                        <a:avLst/>
                      </a:prstGeom>
                      <a:solidFill>
                        <a:schemeClr val="bg1">
                          <a:alpha val="7500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89" name="Text Box 6"/>
          <p:cNvSpPr txBox="1">
            <a:spLocks noChangeArrowheads="1"/>
          </p:cNvSpPr>
          <p:nvPr/>
        </p:nvSpPr>
        <p:spPr bwMode="auto">
          <a:xfrm>
            <a:off x="268908" y="1293610"/>
            <a:ext cx="1843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grpSp>
        <p:nvGrpSpPr>
          <p:cNvPr id="118790" name="Group 6"/>
          <p:cNvGrpSpPr>
            <a:grpSpLocks/>
          </p:cNvGrpSpPr>
          <p:nvPr/>
        </p:nvGrpSpPr>
        <p:grpSpPr bwMode="auto">
          <a:xfrm>
            <a:off x="837233" y="1238047"/>
            <a:ext cx="709613" cy="865188"/>
            <a:chOff x="516" y="946"/>
            <a:chExt cx="447" cy="545"/>
          </a:xfrm>
        </p:grpSpPr>
        <p:sp>
          <p:nvSpPr>
            <p:cNvPr id="118791" name="Text Box 16"/>
            <p:cNvSpPr txBox="1">
              <a:spLocks noChangeArrowheads="1"/>
            </p:cNvSpPr>
            <p:nvPr/>
          </p:nvSpPr>
          <p:spPr bwMode="auto">
            <a:xfrm>
              <a:off x="516" y="946"/>
              <a:ext cx="2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</a:p>
          </p:txBody>
        </p:sp>
        <p:sp>
          <p:nvSpPr>
            <p:cNvPr id="118792" name="Rectangle 17"/>
            <p:cNvSpPr>
              <a:spLocks noChangeArrowheads="1"/>
            </p:cNvSpPr>
            <p:nvPr/>
          </p:nvSpPr>
          <p:spPr bwMode="auto">
            <a:xfrm>
              <a:off x="691" y="992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" name="Line 18"/>
            <p:cNvSpPr>
              <a:spLocks noChangeShapeType="1"/>
            </p:cNvSpPr>
            <p:nvPr/>
          </p:nvSpPr>
          <p:spPr bwMode="auto">
            <a:xfrm>
              <a:off x="827" y="1128"/>
              <a:ext cx="0" cy="36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18794" name="AutoShape 10"/>
          <p:cNvSpPr>
            <a:spLocks noChangeArrowheads="1"/>
          </p:cNvSpPr>
          <p:nvPr/>
        </p:nvSpPr>
        <p:spPr bwMode="auto">
          <a:xfrm>
            <a:off x="468313" y="3284984"/>
            <a:ext cx="360362" cy="287338"/>
          </a:xfrm>
          <a:prstGeom prst="rightArrow">
            <a:avLst>
              <a:gd name="adj1" fmla="val 50000"/>
              <a:gd name="adj2" fmla="val 3135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8795" name="AutoShape 11"/>
          <p:cNvSpPr>
            <a:spLocks noChangeArrowheads="1"/>
          </p:cNvSpPr>
          <p:nvPr/>
        </p:nvSpPr>
        <p:spPr bwMode="auto">
          <a:xfrm>
            <a:off x="468313" y="3717727"/>
            <a:ext cx="360362" cy="287337"/>
          </a:xfrm>
          <a:prstGeom prst="rightArrow">
            <a:avLst>
              <a:gd name="adj1" fmla="val 50000"/>
              <a:gd name="adj2" fmla="val 31354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8796" name="AutoShape 12"/>
          <p:cNvSpPr>
            <a:spLocks noChangeArrowheads="1"/>
          </p:cNvSpPr>
          <p:nvPr/>
        </p:nvSpPr>
        <p:spPr bwMode="auto">
          <a:xfrm>
            <a:off x="468313" y="4077072"/>
            <a:ext cx="360362" cy="287338"/>
          </a:xfrm>
          <a:prstGeom prst="rightArrow">
            <a:avLst>
              <a:gd name="adj1" fmla="val 50000"/>
              <a:gd name="adj2" fmla="val 3135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8797" name="AutoShape 13"/>
          <p:cNvSpPr>
            <a:spLocks noChangeArrowheads="1"/>
          </p:cNvSpPr>
          <p:nvPr/>
        </p:nvSpPr>
        <p:spPr bwMode="auto">
          <a:xfrm>
            <a:off x="468313" y="4437112"/>
            <a:ext cx="360362" cy="287338"/>
          </a:xfrm>
          <a:prstGeom prst="rightArrow">
            <a:avLst>
              <a:gd name="adj1" fmla="val 50000"/>
              <a:gd name="adj2" fmla="val 3135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8798" name="AutoShape 14"/>
          <p:cNvSpPr>
            <a:spLocks noChangeArrowheads="1"/>
          </p:cNvSpPr>
          <p:nvPr/>
        </p:nvSpPr>
        <p:spPr bwMode="auto">
          <a:xfrm>
            <a:off x="468313" y="4797152"/>
            <a:ext cx="360362" cy="287337"/>
          </a:xfrm>
          <a:prstGeom prst="rightArrow">
            <a:avLst>
              <a:gd name="adj1" fmla="val 50000"/>
              <a:gd name="adj2" fmla="val 31354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8799" name="Rectangle 17"/>
          <p:cNvSpPr>
            <a:spLocks noChangeArrowheads="1"/>
          </p:cNvSpPr>
          <p:nvPr/>
        </p:nvSpPr>
        <p:spPr bwMode="auto">
          <a:xfrm>
            <a:off x="307008" y="1653972"/>
            <a:ext cx="4318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38610" name="Line 18"/>
          <p:cNvSpPr>
            <a:spLocks noChangeShapeType="1"/>
          </p:cNvSpPr>
          <p:nvPr/>
        </p:nvSpPr>
        <p:spPr bwMode="auto">
          <a:xfrm>
            <a:off x="486396" y="1869872"/>
            <a:ext cx="574675" cy="431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oval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118801" name="Group 17"/>
          <p:cNvGrpSpPr>
            <a:grpSpLocks/>
          </p:cNvGrpSpPr>
          <p:nvPr/>
        </p:nvGrpSpPr>
        <p:grpSpPr bwMode="auto">
          <a:xfrm>
            <a:off x="1565896" y="1220585"/>
            <a:ext cx="709612" cy="865187"/>
            <a:chOff x="516" y="946"/>
            <a:chExt cx="447" cy="545"/>
          </a:xfrm>
        </p:grpSpPr>
        <p:sp>
          <p:nvSpPr>
            <p:cNvPr id="118802" name="Text Box 16"/>
            <p:cNvSpPr txBox="1">
              <a:spLocks noChangeArrowheads="1"/>
            </p:cNvSpPr>
            <p:nvPr/>
          </p:nvSpPr>
          <p:spPr bwMode="auto">
            <a:xfrm>
              <a:off x="516" y="946"/>
              <a:ext cx="2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</a:p>
          </p:txBody>
        </p:sp>
        <p:sp>
          <p:nvSpPr>
            <p:cNvPr id="118803" name="Rectangle 17"/>
            <p:cNvSpPr>
              <a:spLocks noChangeArrowheads="1"/>
            </p:cNvSpPr>
            <p:nvPr/>
          </p:nvSpPr>
          <p:spPr bwMode="auto">
            <a:xfrm>
              <a:off x="691" y="992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" name="Line 18"/>
            <p:cNvSpPr>
              <a:spLocks noChangeShapeType="1"/>
            </p:cNvSpPr>
            <p:nvPr/>
          </p:nvSpPr>
          <p:spPr bwMode="auto">
            <a:xfrm>
              <a:off x="827" y="1128"/>
              <a:ext cx="0" cy="36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18805" name="Group 21"/>
          <p:cNvGrpSpPr>
            <a:grpSpLocks/>
          </p:cNvGrpSpPr>
          <p:nvPr/>
        </p:nvGrpSpPr>
        <p:grpSpPr bwMode="auto">
          <a:xfrm>
            <a:off x="2213596" y="1220585"/>
            <a:ext cx="709612" cy="865187"/>
            <a:chOff x="516" y="946"/>
            <a:chExt cx="447" cy="545"/>
          </a:xfrm>
        </p:grpSpPr>
        <p:sp>
          <p:nvSpPr>
            <p:cNvPr id="118806" name="Text Box 16"/>
            <p:cNvSpPr txBox="1">
              <a:spLocks noChangeArrowheads="1"/>
            </p:cNvSpPr>
            <p:nvPr/>
          </p:nvSpPr>
          <p:spPr bwMode="auto">
            <a:xfrm>
              <a:off x="516" y="946"/>
              <a:ext cx="2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</a:p>
          </p:txBody>
        </p:sp>
        <p:sp>
          <p:nvSpPr>
            <p:cNvPr id="118807" name="Rectangle 17"/>
            <p:cNvSpPr>
              <a:spLocks noChangeArrowheads="1"/>
            </p:cNvSpPr>
            <p:nvPr/>
          </p:nvSpPr>
          <p:spPr bwMode="auto">
            <a:xfrm>
              <a:off x="691" y="992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4" name="Line 18"/>
            <p:cNvSpPr>
              <a:spLocks noChangeShapeType="1"/>
            </p:cNvSpPr>
            <p:nvPr/>
          </p:nvSpPr>
          <p:spPr bwMode="auto">
            <a:xfrm>
              <a:off x="827" y="1128"/>
              <a:ext cx="0" cy="36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18809" name="Group 25"/>
          <p:cNvGrpSpPr>
            <a:grpSpLocks/>
          </p:cNvGrpSpPr>
          <p:nvPr/>
        </p:nvGrpSpPr>
        <p:grpSpPr bwMode="auto">
          <a:xfrm>
            <a:off x="2861296" y="1220585"/>
            <a:ext cx="709612" cy="865187"/>
            <a:chOff x="516" y="946"/>
            <a:chExt cx="447" cy="545"/>
          </a:xfrm>
        </p:grpSpPr>
        <p:sp>
          <p:nvSpPr>
            <p:cNvPr id="118810" name="Text Box 16"/>
            <p:cNvSpPr txBox="1">
              <a:spLocks noChangeArrowheads="1"/>
            </p:cNvSpPr>
            <p:nvPr/>
          </p:nvSpPr>
          <p:spPr bwMode="auto">
            <a:xfrm>
              <a:off x="516" y="946"/>
              <a:ext cx="2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</a:p>
          </p:txBody>
        </p:sp>
        <p:sp>
          <p:nvSpPr>
            <p:cNvPr id="118811" name="Rectangle 17"/>
            <p:cNvSpPr>
              <a:spLocks noChangeArrowheads="1"/>
            </p:cNvSpPr>
            <p:nvPr/>
          </p:nvSpPr>
          <p:spPr bwMode="auto">
            <a:xfrm>
              <a:off x="691" y="992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5" name="Line 18"/>
            <p:cNvSpPr>
              <a:spLocks noChangeShapeType="1"/>
            </p:cNvSpPr>
            <p:nvPr/>
          </p:nvSpPr>
          <p:spPr bwMode="auto">
            <a:xfrm>
              <a:off x="827" y="1128"/>
              <a:ext cx="0" cy="36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18813" name="Group 29"/>
          <p:cNvGrpSpPr>
            <a:grpSpLocks/>
          </p:cNvGrpSpPr>
          <p:nvPr/>
        </p:nvGrpSpPr>
        <p:grpSpPr bwMode="auto">
          <a:xfrm>
            <a:off x="3510583" y="1220585"/>
            <a:ext cx="709613" cy="865187"/>
            <a:chOff x="516" y="946"/>
            <a:chExt cx="447" cy="545"/>
          </a:xfrm>
        </p:grpSpPr>
        <p:sp>
          <p:nvSpPr>
            <p:cNvPr id="118814" name="Text Box 16"/>
            <p:cNvSpPr txBox="1">
              <a:spLocks noChangeArrowheads="1"/>
            </p:cNvSpPr>
            <p:nvPr/>
          </p:nvSpPr>
          <p:spPr bwMode="auto">
            <a:xfrm>
              <a:off x="516" y="946"/>
              <a:ext cx="2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</a:p>
          </p:txBody>
        </p:sp>
        <p:sp>
          <p:nvSpPr>
            <p:cNvPr id="118815" name="Rectangle 17"/>
            <p:cNvSpPr>
              <a:spLocks noChangeArrowheads="1"/>
            </p:cNvSpPr>
            <p:nvPr/>
          </p:nvSpPr>
          <p:spPr bwMode="auto">
            <a:xfrm>
              <a:off x="691" y="992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6" name="Line 18"/>
            <p:cNvSpPr>
              <a:spLocks noChangeShapeType="1"/>
            </p:cNvSpPr>
            <p:nvPr/>
          </p:nvSpPr>
          <p:spPr bwMode="auto">
            <a:xfrm>
              <a:off x="827" y="1128"/>
              <a:ext cx="0" cy="36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18817" name="Group 33"/>
          <p:cNvGrpSpPr>
            <a:grpSpLocks/>
          </p:cNvGrpSpPr>
          <p:nvPr/>
        </p:nvGrpSpPr>
        <p:grpSpPr bwMode="auto">
          <a:xfrm>
            <a:off x="4158283" y="1220585"/>
            <a:ext cx="709613" cy="865187"/>
            <a:chOff x="516" y="946"/>
            <a:chExt cx="447" cy="545"/>
          </a:xfrm>
        </p:grpSpPr>
        <p:sp>
          <p:nvSpPr>
            <p:cNvPr id="118818" name="Text Box 16"/>
            <p:cNvSpPr txBox="1">
              <a:spLocks noChangeArrowheads="1"/>
            </p:cNvSpPr>
            <p:nvPr/>
          </p:nvSpPr>
          <p:spPr bwMode="auto">
            <a:xfrm>
              <a:off x="516" y="946"/>
              <a:ext cx="2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</a:p>
          </p:txBody>
        </p:sp>
        <p:sp>
          <p:nvSpPr>
            <p:cNvPr id="118819" name="Rectangle 17"/>
            <p:cNvSpPr>
              <a:spLocks noChangeArrowheads="1"/>
            </p:cNvSpPr>
            <p:nvPr/>
          </p:nvSpPr>
          <p:spPr bwMode="auto">
            <a:xfrm>
              <a:off x="691" y="992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7" name="Line 18"/>
            <p:cNvSpPr>
              <a:spLocks noChangeShapeType="1"/>
            </p:cNvSpPr>
            <p:nvPr/>
          </p:nvSpPr>
          <p:spPr bwMode="auto">
            <a:xfrm>
              <a:off x="827" y="1128"/>
              <a:ext cx="0" cy="36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404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0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0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0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0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1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2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1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12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1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13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1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13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1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14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1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>
                <a:latin typeface="Courier New" panose="02070309020205020404" pitchFamily="49" charset="0"/>
              </a:rPr>
              <a:t>strchr</a:t>
            </a:r>
            <a:r>
              <a:rPr lang="en-US" altLang="zh-TW" b="1" dirty="0">
                <a:latin typeface="Courier New" panose="02070309020205020404" pitchFamily="49" charset="0"/>
              </a:rPr>
              <a:t>()</a:t>
            </a:r>
            <a:endParaRPr lang="zh-TW" altLang="en-US" b="1" dirty="0">
              <a:latin typeface="Courier New" panose="02070309020205020404" pitchFamily="49" charset="0"/>
            </a:endParaRP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>
          <a:xfrm>
            <a:off x="822959" y="1340768"/>
            <a:ext cx="7543801" cy="3528094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strchr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*s, 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(s == NULL) return NULL; char *p = s;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(*p != '\0') { // not the end of the string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400" b="1" dirty="0">
                <a:solidFill>
                  <a:srgbClr val="0000FF"/>
                </a:solidFill>
                <a:highlight>
                  <a:srgbClr val="CC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TW" sz="2400" b="1" dirty="0">
                <a:highlight>
                  <a:srgbClr val="CC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(*p == c) </a:t>
            </a:r>
            <a:r>
              <a:rPr lang="en-US" altLang="zh-TW" sz="2400" b="1" dirty="0">
                <a:solidFill>
                  <a:srgbClr val="0000FF"/>
                </a:solidFill>
                <a:highlight>
                  <a:srgbClr val="CC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TW" sz="2400" b="1" dirty="0">
                <a:highlight>
                  <a:srgbClr val="CC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p++; } return NULL;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str[12] = </a:t>
            </a:r>
            <a:r>
              <a:rPr lang="en-US" altLang="zh-TW" sz="24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"NT$33-3-4"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*p;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b="1" dirty="0">
                <a:highlight>
                  <a:srgbClr val="CC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 = </a:t>
            </a:r>
            <a:r>
              <a:rPr lang="en-US" altLang="zh-TW" sz="2400" b="1" dirty="0" err="1">
                <a:highlight>
                  <a:srgbClr val="CC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strchr</a:t>
            </a:r>
            <a:r>
              <a:rPr lang="en-US" altLang="zh-TW" sz="2400" b="1" dirty="0">
                <a:highlight>
                  <a:srgbClr val="CC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(str, </a:t>
            </a:r>
            <a:r>
              <a:rPr lang="en-US" altLang="zh-TW" sz="2400" b="1" dirty="0">
                <a:solidFill>
                  <a:srgbClr val="990000"/>
                </a:solidFill>
                <a:highlight>
                  <a:srgbClr val="CC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'-'</a:t>
            </a:r>
            <a:r>
              <a:rPr lang="en-US" altLang="zh-TW" sz="2400" b="1" dirty="0">
                <a:highlight>
                  <a:srgbClr val="CCFFCC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zh-TW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F9BBA7F3-E82C-47AB-B9AA-6DCBD7E04B4E}" type="slidenum">
              <a:rPr lang="zh-TW" altLang="en-US"/>
              <a:pPr/>
              <a:t>5</a:t>
            </a:fld>
            <a:endParaRPr lang="en-US" altLang="zh-TW"/>
          </a:p>
        </p:txBody>
      </p:sp>
      <p:graphicFrame>
        <p:nvGraphicFramePr>
          <p:cNvPr id="119812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3592010"/>
              </p:ext>
            </p:extLst>
          </p:nvPr>
        </p:nvGraphicFramePr>
        <p:xfrm>
          <a:off x="1025524" y="5617369"/>
          <a:ext cx="7939088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0" name="工作表" r:id="rId3" imgW="7924800" imgH="666902" progId="Excel.Sheet.8">
                  <p:embed/>
                </p:oleObj>
              </mc:Choice>
              <mc:Fallback>
                <p:oleObj name="工作表" r:id="rId3" imgW="7924800" imgH="666902" progId="Excel.Sheet.8">
                  <p:embed/>
                  <p:pic>
                    <p:nvPicPr>
                      <p:cNvPr id="119812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524" y="5617369"/>
                        <a:ext cx="7939088" cy="665162"/>
                      </a:xfrm>
                      <a:prstGeom prst="rect">
                        <a:avLst/>
                      </a:prstGeom>
                      <a:solidFill>
                        <a:schemeClr val="bg1">
                          <a:alpha val="7500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3" name="Text Box 6"/>
          <p:cNvSpPr txBox="1">
            <a:spLocks noChangeArrowheads="1"/>
          </p:cNvSpPr>
          <p:nvPr/>
        </p:nvSpPr>
        <p:spPr bwMode="auto">
          <a:xfrm>
            <a:off x="304799" y="5401469"/>
            <a:ext cx="73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</a:p>
        </p:txBody>
      </p:sp>
      <p:sp>
        <p:nvSpPr>
          <p:cNvPr id="119814" name="Text Box 16"/>
          <p:cNvSpPr txBox="1">
            <a:spLocks noChangeArrowheads="1"/>
          </p:cNvSpPr>
          <p:nvPr/>
        </p:nvSpPr>
        <p:spPr bwMode="auto">
          <a:xfrm>
            <a:off x="304799" y="4752181"/>
            <a:ext cx="368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</p:txBody>
      </p:sp>
      <p:sp>
        <p:nvSpPr>
          <p:cNvPr id="119815" name="Rectangle 17"/>
          <p:cNvSpPr>
            <a:spLocks noChangeArrowheads="1"/>
          </p:cNvSpPr>
          <p:nvPr/>
        </p:nvSpPr>
        <p:spPr bwMode="auto">
          <a:xfrm>
            <a:off x="665162" y="4825206"/>
            <a:ext cx="10795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 sz="2400">
                <a:ea typeface="標楷體" panose="03000509000000000000" pitchFamily="65" charset="-120"/>
              </a:rPr>
              <a:t>怪怪</a:t>
            </a:r>
          </a:p>
        </p:txBody>
      </p:sp>
      <p:sp>
        <p:nvSpPr>
          <p:cNvPr id="119816" name="Rectangle 17"/>
          <p:cNvSpPr>
            <a:spLocks noChangeArrowheads="1"/>
          </p:cNvSpPr>
          <p:nvPr/>
        </p:nvSpPr>
        <p:spPr bwMode="auto">
          <a:xfrm>
            <a:off x="665162" y="4825206"/>
            <a:ext cx="10795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119817" name="Group 9"/>
          <p:cNvGrpSpPr>
            <a:grpSpLocks/>
          </p:cNvGrpSpPr>
          <p:nvPr/>
        </p:nvGrpSpPr>
        <p:grpSpPr bwMode="auto">
          <a:xfrm>
            <a:off x="4410074" y="4393406"/>
            <a:ext cx="431800" cy="1223963"/>
            <a:chOff x="2608" y="3022"/>
            <a:chExt cx="272" cy="771"/>
          </a:xfrm>
        </p:grpSpPr>
        <p:sp>
          <p:nvSpPr>
            <p:cNvPr id="119818" name="Text Box 16"/>
            <p:cNvSpPr txBox="1">
              <a:spLocks noChangeArrowheads="1"/>
            </p:cNvSpPr>
            <p:nvPr/>
          </p:nvSpPr>
          <p:spPr bwMode="auto">
            <a:xfrm>
              <a:off x="2608" y="3022"/>
              <a:ext cx="2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</a:p>
          </p:txBody>
        </p:sp>
        <p:sp>
          <p:nvSpPr>
            <p:cNvPr id="119819" name="Rectangle 17"/>
            <p:cNvSpPr>
              <a:spLocks noChangeArrowheads="1"/>
            </p:cNvSpPr>
            <p:nvPr/>
          </p:nvSpPr>
          <p:spPr bwMode="auto">
            <a:xfrm>
              <a:off x="2608" y="3294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" name="Line 18"/>
            <p:cNvSpPr>
              <a:spLocks noChangeShapeType="1"/>
            </p:cNvSpPr>
            <p:nvPr/>
          </p:nvSpPr>
          <p:spPr bwMode="auto">
            <a:xfrm>
              <a:off x="2744" y="3430"/>
              <a:ext cx="0" cy="36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9821" name="Group 13"/>
          <p:cNvGrpSpPr>
            <a:grpSpLocks/>
          </p:cNvGrpSpPr>
          <p:nvPr/>
        </p:nvGrpSpPr>
        <p:grpSpPr bwMode="auto">
          <a:xfrm>
            <a:off x="1312862" y="4464844"/>
            <a:ext cx="1152525" cy="1152525"/>
            <a:chOff x="657" y="3067"/>
            <a:chExt cx="726" cy="726"/>
          </a:xfrm>
        </p:grpSpPr>
        <p:sp>
          <p:nvSpPr>
            <p:cNvPr id="119822" name="Text Box 6"/>
            <p:cNvSpPr txBox="1">
              <a:spLocks noChangeArrowheads="1"/>
            </p:cNvSpPr>
            <p:nvPr/>
          </p:nvSpPr>
          <p:spPr bwMode="auto">
            <a:xfrm>
              <a:off x="1202" y="3067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>
                  <a:latin typeface="Courier New" panose="02070309020205020404" pitchFamily="49" charset="0"/>
                  <a:cs typeface="Courier New" panose="02070309020205020404" pitchFamily="49" charset="0"/>
                </a:rPr>
                <a:t>s</a:t>
              </a:r>
            </a:p>
          </p:txBody>
        </p:sp>
        <p:sp>
          <p:nvSpPr>
            <p:cNvPr id="119823" name="Rectangle 17"/>
            <p:cNvSpPr>
              <a:spLocks noChangeArrowheads="1"/>
            </p:cNvSpPr>
            <p:nvPr/>
          </p:nvSpPr>
          <p:spPr bwMode="auto">
            <a:xfrm>
              <a:off x="1111" y="3294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" name="Line 18"/>
            <p:cNvSpPr>
              <a:spLocks noChangeShapeType="1"/>
            </p:cNvSpPr>
            <p:nvPr/>
          </p:nvSpPr>
          <p:spPr bwMode="auto">
            <a:xfrm flipH="1">
              <a:off x="657" y="3430"/>
              <a:ext cx="590" cy="36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9825" name="Group 17"/>
          <p:cNvGrpSpPr>
            <a:grpSpLocks/>
          </p:cNvGrpSpPr>
          <p:nvPr/>
        </p:nvGrpSpPr>
        <p:grpSpPr bwMode="auto">
          <a:xfrm>
            <a:off x="4770437" y="4464844"/>
            <a:ext cx="2425700" cy="1152525"/>
            <a:chOff x="2835" y="3067"/>
            <a:chExt cx="1528" cy="726"/>
          </a:xfrm>
        </p:grpSpPr>
        <p:sp>
          <p:nvSpPr>
            <p:cNvPr id="119826" name="Text Box 6"/>
            <p:cNvSpPr txBox="1">
              <a:spLocks noChangeArrowheads="1"/>
            </p:cNvSpPr>
            <p:nvPr/>
          </p:nvSpPr>
          <p:spPr bwMode="auto">
            <a:xfrm>
              <a:off x="2970" y="3067"/>
              <a:ext cx="139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>
                  <a:latin typeface="Courier New" panose="02070309020205020404" pitchFamily="49" charset="0"/>
                  <a:cs typeface="Courier New" panose="02070309020205020404" pitchFamily="49" charset="0"/>
                </a:rPr>
                <a:t>return value</a:t>
              </a:r>
            </a:p>
          </p:txBody>
        </p:sp>
        <p:sp>
          <p:nvSpPr>
            <p:cNvPr id="119827" name="Rectangle 17"/>
            <p:cNvSpPr>
              <a:spLocks noChangeArrowheads="1"/>
            </p:cNvSpPr>
            <p:nvPr/>
          </p:nvSpPr>
          <p:spPr bwMode="auto">
            <a:xfrm>
              <a:off x="3016" y="3294"/>
              <a:ext cx="27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8610" name="Line 18"/>
            <p:cNvSpPr>
              <a:spLocks noChangeShapeType="1"/>
            </p:cNvSpPr>
            <p:nvPr/>
          </p:nvSpPr>
          <p:spPr bwMode="auto">
            <a:xfrm flipH="1">
              <a:off x="2835" y="3430"/>
              <a:ext cx="317" cy="36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19829" name="AutoShape 21"/>
          <p:cNvSpPr>
            <a:spLocks noChangeArrowheads="1"/>
          </p:cNvSpPr>
          <p:nvPr/>
        </p:nvSpPr>
        <p:spPr bwMode="auto">
          <a:xfrm>
            <a:off x="387667" y="4077767"/>
            <a:ext cx="360362" cy="287337"/>
          </a:xfrm>
          <a:prstGeom prst="rightArrow">
            <a:avLst>
              <a:gd name="adj1" fmla="val 50000"/>
              <a:gd name="adj2" fmla="val 31354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9830" name="AutoShape 22"/>
          <p:cNvSpPr>
            <a:spLocks noChangeArrowheads="1"/>
          </p:cNvSpPr>
          <p:nvPr/>
        </p:nvSpPr>
        <p:spPr bwMode="auto">
          <a:xfrm>
            <a:off x="387667" y="2277566"/>
            <a:ext cx="360362" cy="287338"/>
          </a:xfrm>
          <a:prstGeom prst="rightArrow">
            <a:avLst>
              <a:gd name="adj1" fmla="val 50000"/>
              <a:gd name="adj2" fmla="val 3135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9831" name="AutoShape 23"/>
          <p:cNvSpPr>
            <a:spLocks noChangeArrowheads="1"/>
          </p:cNvSpPr>
          <p:nvPr/>
        </p:nvSpPr>
        <p:spPr bwMode="auto">
          <a:xfrm>
            <a:off x="387667" y="1296987"/>
            <a:ext cx="360362" cy="287338"/>
          </a:xfrm>
          <a:prstGeom prst="rightArrow">
            <a:avLst>
              <a:gd name="adj1" fmla="val 50000"/>
              <a:gd name="adj2" fmla="val 3135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19832" name="Group 24"/>
          <p:cNvGrpSpPr>
            <a:grpSpLocks/>
          </p:cNvGrpSpPr>
          <p:nvPr/>
        </p:nvGrpSpPr>
        <p:grpSpPr bwMode="auto">
          <a:xfrm>
            <a:off x="2897187" y="4393406"/>
            <a:ext cx="1079500" cy="863600"/>
            <a:chOff x="1655" y="3022"/>
            <a:chExt cx="680" cy="544"/>
          </a:xfrm>
        </p:grpSpPr>
        <p:sp>
          <p:nvSpPr>
            <p:cNvPr id="119833" name="Text Box 16"/>
            <p:cNvSpPr txBox="1">
              <a:spLocks noChangeArrowheads="1"/>
            </p:cNvSpPr>
            <p:nvPr/>
          </p:nvSpPr>
          <p:spPr bwMode="auto">
            <a:xfrm>
              <a:off x="1882" y="3022"/>
              <a:ext cx="2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1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</a:p>
          </p:txBody>
        </p:sp>
        <p:sp>
          <p:nvSpPr>
            <p:cNvPr id="119834" name="Rectangle 17"/>
            <p:cNvSpPr>
              <a:spLocks noChangeArrowheads="1"/>
            </p:cNvSpPr>
            <p:nvPr/>
          </p:nvSpPr>
          <p:spPr bwMode="auto">
            <a:xfrm>
              <a:off x="1655" y="3294"/>
              <a:ext cx="680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2400" b="1">
                  <a:solidFill>
                    <a:srgbClr val="0000FF"/>
                  </a:solidFill>
                  <a:latin typeface="Courier New" panose="02070309020205020404" pitchFamily="49" charset="0"/>
                  <a:ea typeface="標楷體" panose="03000509000000000000" pitchFamily="65" charset="-120"/>
                  <a:cs typeface="Courier New" panose="02070309020205020404" pitchFamily="49" charset="0"/>
                </a:rPr>
                <a:t>-</a:t>
              </a:r>
            </a:p>
          </p:txBody>
        </p:sp>
      </p:grpSp>
      <p:grpSp>
        <p:nvGrpSpPr>
          <p:cNvPr id="119835" name="Group 27"/>
          <p:cNvGrpSpPr>
            <a:grpSpLocks/>
          </p:cNvGrpSpPr>
          <p:nvPr/>
        </p:nvGrpSpPr>
        <p:grpSpPr bwMode="auto">
          <a:xfrm>
            <a:off x="1096962" y="4969669"/>
            <a:ext cx="3348037" cy="647700"/>
            <a:chOff x="521" y="3385"/>
            <a:chExt cx="2109" cy="408"/>
          </a:xfrm>
        </p:grpSpPr>
        <p:sp>
          <p:nvSpPr>
            <p:cNvPr id="119836" name="Oval 28"/>
            <p:cNvSpPr>
              <a:spLocks noChangeArrowheads="1"/>
            </p:cNvSpPr>
            <p:nvPr/>
          </p:nvSpPr>
          <p:spPr bwMode="auto">
            <a:xfrm>
              <a:off x="521" y="3385"/>
              <a:ext cx="91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119837" name="AutoShape 29"/>
            <p:cNvCxnSpPr>
              <a:cxnSpLocks noChangeShapeType="1"/>
              <a:stCxn id="119836" idx="6"/>
            </p:cNvCxnSpPr>
            <p:nvPr/>
          </p:nvCxnSpPr>
          <p:spPr bwMode="auto">
            <a:xfrm>
              <a:off x="612" y="3431"/>
              <a:ext cx="2018" cy="362"/>
            </a:xfrm>
            <a:prstGeom prst="bentConnector2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51654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198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1198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1198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indefinite"/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5" dur="indefinite"/>
                                        <p:tgtEl>
                                          <p:spTgt spid="11981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9" dur="indefinite"/>
                                        <p:tgtEl>
                                          <p:spTgt spid="11981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" dur="indefinite"/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1198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indefinite"/>
                                        <p:tgtEl>
                                          <p:spTgt spid="1198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indefinite"/>
                                        <p:tgtEl>
                                          <p:spTgt spid="1198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19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4" grpId="0"/>
      <p:bldP spid="119814" grpId="1"/>
      <p:bldP spid="119815" grpId="0"/>
      <p:bldP spid="119815" grpId="1"/>
      <p:bldP spid="1198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String Search Functions (</a:t>
            </a:r>
            <a:r>
              <a:rPr lang="en-US" altLang="zh-TW" i="1"/>
              <a:t>Cont</a:t>
            </a:r>
            <a:r>
              <a:rPr lang="en-US" altLang="zh-TW"/>
              <a:t>.)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idx="1"/>
          </p:nvPr>
        </p:nvSpPr>
        <p:spPr>
          <a:xfrm>
            <a:off x="822959" y="1340768"/>
            <a:ext cx="8069521" cy="4896544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b="1" dirty="0">
                <a:solidFill>
                  <a:srgbClr val="99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US" altLang="zh-TW" sz="2400" b="1" dirty="0" err="1">
                <a:solidFill>
                  <a:srgbClr val="99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strstr</a:t>
            </a:r>
            <a:r>
              <a:rPr lang="en-US" altLang="zh-TW" sz="2400" b="1" dirty="0">
                <a:solidFill>
                  <a:srgbClr val="99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(const char *s1, const char *s2)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sz="2400" dirty="0">
                <a:solidFill>
                  <a:srgbClr val="008000"/>
                </a:solidFill>
              </a:rPr>
              <a:t>傳回字串 </a:t>
            </a:r>
            <a:r>
              <a:rPr lang="en-US" altLang="zh-TW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altLang="zh-TW" sz="2400" dirty="0">
                <a:solidFill>
                  <a:srgbClr val="008000"/>
                </a:solidFill>
              </a:rPr>
              <a:t> </a:t>
            </a:r>
            <a:r>
              <a:rPr lang="zh-TW" altLang="en-US" sz="2400" dirty="0">
                <a:solidFill>
                  <a:srgbClr val="008000"/>
                </a:solidFill>
              </a:rPr>
              <a:t>在字串 </a:t>
            </a:r>
            <a:r>
              <a:rPr lang="en-US" altLang="zh-TW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zh-TW" altLang="en-US" sz="2400" dirty="0">
                <a:solidFill>
                  <a:srgbClr val="008000"/>
                </a:solidFill>
                <a:latin typeface="Lucida Console" panose="020B0609040504020204" pitchFamily="49" charset="0"/>
              </a:rPr>
              <a:t>中</a:t>
            </a:r>
            <a:r>
              <a:rPr lang="zh-TW" altLang="en-US" sz="2400" dirty="0">
                <a:solidFill>
                  <a:srgbClr val="008000"/>
                </a:solidFill>
              </a:rPr>
              <a:t>第一個出現</a:t>
            </a:r>
            <a:r>
              <a:rPr lang="zh-TW" altLang="en-US" sz="2400" dirty="0">
                <a:solidFill>
                  <a:srgbClr val="008000"/>
                </a:solidFill>
                <a:latin typeface="Lucida Console" panose="020B0609040504020204" pitchFamily="49" charset="0"/>
              </a:rPr>
              <a:t>的位址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sz="2400" dirty="0">
                <a:solidFill>
                  <a:srgbClr val="008000"/>
                </a:solidFill>
              </a:rPr>
              <a:t>如果找不到任何出現 ，回傳 </a:t>
            </a:r>
            <a:r>
              <a:rPr lang="en-US" altLang="zh-TW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33EF77A0-65C9-4D94-A003-A6E6164C01A6}" type="slidenum">
              <a:rPr lang="zh-TW" altLang="en-US"/>
              <a:pPr/>
              <a:t>6</a:t>
            </a:fld>
            <a:endParaRPr lang="en-US" altLang="zh-TW"/>
          </a:p>
        </p:txBody>
      </p:sp>
      <p:graphicFrame>
        <p:nvGraphicFramePr>
          <p:cNvPr id="84996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2155964"/>
              </p:ext>
            </p:extLst>
          </p:nvPr>
        </p:nvGraphicFramePr>
        <p:xfrm>
          <a:off x="683568" y="5301208"/>
          <a:ext cx="7939088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4" name="工作表" r:id="rId3" imgW="7924800" imgH="666902" progId="Excel.Sheet.8">
                  <p:embed/>
                </p:oleObj>
              </mc:Choice>
              <mc:Fallback>
                <p:oleObj name="工作表" r:id="rId3" imgW="7924800" imgH="666902" progId="Excel.Sheet.8">
                  <p:embed/>
                  <p:pic>
                    <p:nvPicPr>
                      <p:cNvPr id="84996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5301208"/>
                        <a:ext cx="7939088" cy="665163"/>
                      </a:xfrm>
                      <a:prstGeom prst="rect">
                        <a:avLst/>
                      </a:prstGeom>
                      <a:solidFill>
                        <a:schemeClr val="bg1">
                          <a:alpha val="7500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7" name="Text Box 6"/>
          <p:cNvSpPr txBox="1">
            <a:spLocks noChangeArrowheads="1"/>
          </p:cNvSpPr>
          <p:nvPr/>
        </p:nvSpPr>
        <p:spPr bwMode="auto">
          <a:xfrm>
            <a:off x="626418" y="4856708"/>
            <a:ext cx="165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</a:p>
        </p:txBody>
      </p:sp>
      <p:sp>
        <p:nvSpPr>
          <p:cNvPr id="237575" name="Rectangle 7"/>
          <p:cNvSpPr>
            <a:spLocks noChangeArrowheads="1"/>
          </p:cNvSpPr>
          <p:nvPr/>
        </p:nvSpPr>
        <p:spPr bwMode="auto">
          <a:xfrm>
            <a:off x="1186806" y="2638971"/>
            <a:ext cx="6408737" cy="158432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00FF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char</a:t>
            </a:r>
            <a:r>
              <a:rPr lang="en-US" altLang="zh-TW" sz="2400" b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myString[12]=</a:t>
            </a:r>
            <a:r>
              <a:rPr lang="en-US" altLang="zh-TW" sz="2400" b="1">
                <a:solidFill>
                  <a:srgbClr val="993300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"NT$33-3-4"</a:t>
            </a:r>
            <a:r>
              <a:rPr lang="en-US" altLang="zh-TW" sz="2400" b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, *p;</a:t>
            </a:r>
          </a:p>
          <a:p>
            <a:pPr eaLnBrk="1" hangingPunct="1"/>
            <a:r>
              <a:rPr lang="en-US" altLang="zh-TW" sz="2400" b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p=strstr(myString,</a:t>
            </a:r>
            <a:r>
              <a:rPr lang="en-US" altLang="zh-TW" sz="2400" b="1">
                <a:solidFill>
                  <a:srgbClr val="993300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"3-"</a:t>
            </a:r>
            <a:r>
              <a:rPr lang="en-US" altLang="zh-TW" sz="2400" b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);</a:t>
            </a:r>
          </a:p>
          <a:p>
            <a:pPr eaLnBrk="1" hangingPunct="1"/>
            <a:r>
              <a:rPr lang="en-US" altLang="zh-TW" sz="2400" b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p[strlen(</a:t>
            </a:r>
            <a:r>
              <a:rPr lang="en-US" altLang="zh-TW" sz="2400" b="1">
                <a:solidFill>
                  <a:srgbClr val="993300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"3-"</a:t>
            </a:r>
            <a:r>
              <a:rPr lang="en-US" altLang="zh-TW" sz="2400" b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)]='\0';</a:t>
            </a:r>
          </a:p>
          <a:p>
            <a:pPr eaLnBrk="1" hangingPunct="1"/>
            <a:r>
              <a:rPr lang="en-US" altLang="zh-TW" sz="2400" b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printf(</a:t>
            </a:r>
            <a:r>
              <a:rPr lang="en-US" altLang="zh-TW" sz="2400" b="1">
                <a:solidFill>
                  <a:srgbClr val="993300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"%s\n"</a:t>
            </a:r>
            <a:r>
              <a:rPr lang="en-US" altLang="zh-TW" sz="2400" b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,p);</a:t>
            </a:r>
          </a:p>
        </p:txBody>
      </p:sp>
      <p:sp>
        <p:nvSpPr>
          <p:cNvPr id="84999" name="Text Box 8"/>
          <p:cNvSpPr txBox="1">
            <a:spLocks noChangeArrowheads="1"/>
          </p:cNvSpPr>
          <p:nvPr/>
        </p:nvSpPr>
        <p:spPr bwMode="auto">
          <a:xfrm>
            <a:off x="3060056" y="4294733"/>
            <a:ext cx="368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</p:txBody>
      </p:sp>
      <p:sp>
        <p:nvSpPr>
          <p:cNvPr id="85000" name="Rectangle 9"/>
          <p:cNvSpPr>
            <a:spLocks noChangeArrowheads="1"/>
          </p:cNvSpPr>
          <p:nvPr/>
        </p:nvSpPr>
        <p:spPr bwMode="auto">
          <a:xfrm>
            <a:off x="3420418" y="4367758"/>
            <a:ext cx="10795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37578" name="Line 10"/>
          <p:cNvSpPr>
            <a:spLocks noChangeShapeType="1"/>
          </p:cNvSpPr>
          <p:nvPr/>
        </p:nvSpPr>
        <p:spPr bwMode="auto">
          <a:xfrm flipH="1">
            <a:off x="3636318" y="4583658"/>
            <a:ext cx="287338" cy="71913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oval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7579" name="Text Box 11"/>
          <p:cNvSpPr txBox="1">
            <a:spLocks noChangeArrowheads="1"/>
          </p:cNvSpPr>
          <p:nvPr/>
        </p:nvSpPr>
        <p:spPr bwMode="auto">
          <a:xfrm>
            <a:off x="4682481" y="5447258"/>
            <a:ext cx="57600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 dirty="0">
                <a:solidFill>
                  <a:srgbClr val="0000FF"/>
                </a:solidFill>
                <a:latin typeface="Lucida Console" panose="020B0609040504020204" pitchFamily="49" charset="0"/>
              </a:rPr>
              <a:t>'\0'</a:t>
            </a:r>
          </a:p>
        </p:txBody>
      </p:sp>
    </p:spTree>
    <p:extLst>
      <p:ext uri="{BB962C8B-B14F-4D97-AF65-F5344CB8AC3E}">
        <p14:creationId xmlns:p14="http://schemas.microsoft.com/office/powerpoint/2010/main" val="330949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37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5" grpId="0" animBg="1"/>
      <p:bldP spid="23757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Practice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sz="2400" dirty="0"/>
              <a:t>Change all the occurrences of </a:t>
            </a:r>
            <a:r>
              <a:rPr lang="en-US" altLang="zh-TW" sz="2400" dirty="0">
                <a:solidFill>
                  <a:srgbClr val="993300"/>
                </a:solidFill>
                <a:latin typeface="Lucida Console" panose="020B0609040504020204" pitchFamily="49" charset="0"/>
              </a:rPr>
              <a:t>"</a:t>
            </a:r>
            <a:r>
              <a:rPr lang="zh-TW" altLang="en-US" sz="2400" dirty="0">
                <a:solidFill>
                  <a:srgbClr val="993300"/>
                </a:solidFill>
                <a:latin typeface="Lucida Console" panose="020B0609040504020204" pitchFamily="49" charset="0"/>
              </a:rPr>
              <a:t>，</a:t>
            </a:r>
            <a:r>
              <a:rPr lang="en-US" altLang="zh-TW" sz="2400" dirty="0">
                <a:solidFill>
                  <a:srgbClr val="993300"/>
                </a:solidFill>
                <a:latin typeface="Lucida Console" panose="020B0609040504020204" pitchFamily="49" charset="0"/>
              </a:rPr>
              <a:t>"</a:t>
            </a:r>
            <a:r>
              <a:rPr lang="en-US" altLang="zh-TW" sz="2400" dirty="0"/>
              <a:t> in a string into </a:t>
            </a:r>
            <a:r>
              <a:rPr lang="en-US" altLang="zh-TW" sz="2400" dirty="0">
                <a:solidFill>
                  <a:srgbClr val="993300"/>
                </a:solidFill>
                <a:latin typeface="Lucida Console" panose="020B0609040504020204" pitchFamily="49" charset="0"/>
              </a:rPr>
              <a:t>", "</a:t>
            </a:r>
            <a:r>
              <a:rPr lang="en-US" altLang="zh-TW" sz="2400" dirty="0"/>
              <a:t>.</a:t>
            </a:r>
          </a:p>
          <a:p>
            <a:pPr eaLnBrk="1" hangingPunct="1"/>
            <a:r>
              <a:rPr lang="en-US" altLang="zh-TW" sz="2400" dirty="0"/>
              <a:t>Change all the occurrences of </a:t>
            </a:r>
            <a:r>
              <a:rPr lang="en-US" altLang="zh-TW" sz="2400" dirty="0">
                <a:solidFill>
                  <a:srgbClr val="993300"/>
                </a:solidFill>
                <a:latin typeface="Lucida Console" panose="020B0609040504020204" pitchFamily="49" charset="0"/>
              </a:rPr>
              <a:t>"</a:t>
            </a:r>
            <a:r>
              <a:rPr lang="zh-TW" altLang="en-US" sz="2400" dirty="0">
                <a:solidFill>
                  <a:srgbClr val="993300"/>
                </a:solidFill>
                <a:latin typeface="Lucida Console" panose="020B0609040504020204" pitchFamily="49" charset="0"/>
              </a:rPr>
              <a:t>，</a:t>
            </a:r>
            <a:r>
              <a:rPr lang="en-US" altLang="zh-TW" sz="2400" dirty="0">
                <a:solidFill>
                  <a:srgbClr val="993300"/>
                </a:solidFill>
                <a:latin typeface="Lucida Console" panose="020B0609040504020204" pitchFamily="49" charset="0"/>
              </a:rPr>
              <a:t>"</a:t>
            </a:r>
            <a:r>
              <a:rPr lang="en-US" altLang="zh-TW" sz="2400" dirty="0"/>
              <a:t> in a string into </a:t>
            </a:r>
            <a:r>
              <a:rPr lang="en-US" altLang="zh-TW" sz="2400" dirty="0">
                <a:solidFill>
                  <a:srgbClr val="993300"/>
                </a:solidFill>
                <a:latin typeface="Lucida Console" panose="020B0609040504020204" pitchFamily="49" charset="0"/>
              </a:rPr>
              <a:t>","</a:t>
            </a:r>
            <a:r>
              <a:rPr lang="en-US" altLang="zh-TW" sz="2400" dirty="0"/>
              <a:t>.</a:t>
            </a:r>
          </a:p>
          <a:p>
            <a:pPr eaLnBrk="1" hangingPunct="1"/>
            <a:endParaRPr lang="en-US" altLang="zh-TW" sz="2400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941E877E-900E-445B-B0C1-40578553FE20}" type="slidenum">
              <a:rPr lang="zh-TW" altLang="en-US"/>
              <a:pPr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48159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String Search Functions (</a:t>
            </a:r>
            <a:r>
              <a:rPr lang="en-US" altLang="zh-TW" i="1"/>
              <a:t>Cont</a:t>
            </a:r>
            <a:r>
              <a:rPr lang="en-US" altLang="zh-TW"/>
              <a:t>.)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idx="1"/>
          </p:nvPr>
        </p:nvSpPr>
        <p:spPr>
          <a:xfrm>
            <a:off x="822959" y="1340768"/>
            <a:ext cx="8069521" cy="4896544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b="1" dirty="0">
                <a:solidFill>
                  <a:srgbClr val="99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US" altLang="zh-TW" sz="2800" b="1" dirty="0" err="1">
                <a:solidFill>
                  <a:srgbClr val="99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strtok</a:t>
            </a:r>
            <a:r>
              <a:rPr lang="en-US" altLang="zh-TW" sz="2800" b="1" dirty="0">
                <a:solidFill>
                  <a:srgbClr val="99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(char *s1, const char *s2)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/>
              <a:t>Separate the string</a:t>
            </a:r>
            <a:r>
              <a:rPr lang="en-US" altLang="zh-TW" sz="2400" dirty="0">
                <a:solidFill>
                  <a:srgbClr val="008000"/>
                </a:solidFill>
              </a:rPr>
              <a:t> </a:t>
            </a:r>
            <a:r>
              <a:rPr lang="en-US" altLang="zh-TW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altLang="zh-TW" sz="2400" dirty="0">
                <a:solidFill>
                  <a:srgbClr val="008000"/>
                </a:solidFill>
              </a:rPr>
              <a:t> </a:t>
            </a:r>
            <a:r>
              <a:rPr lang="en-US" altLang="zh-TW" sz="2400" dirty="0"/>
              <a:t>into</a:t>
            </a:r>
            <a:r>
              <a:rPr lang="en-US" altLang="zh-TW" sz="2400" dirty="0">
                <a:solidFill>
                  <a:srgbClr val="008000"/>
                </a:solidFill>
              </a:rPr>
              <a:t> </a:t>
            </a:r>
            <a:r>
              <a:rPr lang="en-US" altLang="zh-TW" sz="2400" b="1" i="1" u="sng" dirty="0">
                <a:solidFill>
                  <a:srgbClr val="0070C0"/>
                </a:solidFill>
              </a:rPr>
              <a:t>tokens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/>
              <a:t>At the first time you call</a:t>
            </a:r>
            <a:r>
              <a:rPr lang="en-US" altLang="zh-TW" sz="2400" dirty="0">
                <a:solidFill>
                  <a:srgbClr val="008000"/>
                </a:solidFill>
              </a:rPr>
              <a:t> </a:t>
            </a:r>
            <a:r>
              <a:rPr lang="en-US" altLang="zh-TW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strtok</a:t>
            </a:r>
            <a:r>
              <a:rPr lang="en-US" altLang="zh-TW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sz="2400" dirty="0"/>
              <a:t>,</a:t>
            </a:r>
            <a:r>
              <a:rPr lang="en-US" altLang="zh-TW" sz="2400" dirty="0">
                <a:solidFill>
                  <a:srgbClr val="008000"/>
                </a:solidFill>
              </a:rPr>
              <a:t> </a:t>
            </a:r>
            <a:r>
              <a:rPr lang="en-US" altLang="zh-TW" sz="2400" dirty="0"/>
              <a:t>pass the address of</a:t>
            </a:r>
            <a:br>
              <a:rPr lang="en-US" altLang="zh-TW" sz="2400" dirty="0"/>
            </a:br>
            <a:r>
              <a:rPr lang="en-US" altLang="zh-TW" sz="2400" dirty="0"/>
              <a:t>the string</a:t>
            </a:r>
            <a:r>
              <a:rPr lang="en-US" altLang="zh-TW" sz="2400" dirty="0">
                <a:solidFill>
                  <a:srgbClr val="008000"/>
                </a:solidFill>
              </a:rPr>
              <a:t> </a:t>
            </a:r>
            <a:r>
              <a:rPr lang="en-US" altLang="zh-TW" sz="2400" dirty="0">
                <a:solidFill>
                  <a:srgbClr val="008000"/>
                </a:solidFill>
                <a:latin typeface="Lucida Console" panose="020B0609040504020204" pitchFamily="49" charset="0"/>
              </a:rPr>
              <a:t>s1</a:t>
            </a:r>
            <a:r>
              <a:rPr lang="en-US" altLang="zh-TW" sz="2400" dirty="0">
                <a:solidFill>
                  <a:srgbClr val="008000"/>
                </a:solidFill>
              </a:rPr>
              <a:t> </a:t>
            </a:r>
            <a:r>
              <a:rPr lang="en-US" altLang="zh-TW" sz="2400" dirty="0"/>
              <a:t>as the first parameter.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/>
              <a:t>Beginning at the second time when you call, pass </a:t>
            </a:r>
            <a:r>
              <a:rPr lang="en-US" altLang="zh-TW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zh-TW" sz="2400" dirty="0"/>
              <a:t> as</a:t>
            </a:r>
            <a:br>
              <a:rPr lang="en-US" altLang="zh-TW" sz="2400" dirty="0"/>
            </a:br>
            <a:r>
              <a:rPr lang="en-US" altLang="zh-TW" sz="2400" dirty="0"/>
              <a:t>the first parameter.</a:t>
            </a:r>
            <a:endParaRPr lang="en-US" altLang="zh-TW" sz="2400" dirty="0">
              <a:solidFill>
                <a:srgbClr val="00800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>
                <a:solidFill>
                  <a:srgbClr val="0070C0"/>
                </a:solidFill>
              </a:rPr>
              <a:t>Tokens</a:t>
            </a:r>
            <a:r>
              <a:rPr lang="en-US" altLang="zh-TW" sz="2400" dirty="0">
                <a:solidFill>
                  <a:srgbClr val="008000"/>
                </a:solidFill>
              </a:rPr>
              <a:t> </a:t>
            </a:r>
            <a:r>
              <a:rPr lang="en-US" altLang="zh-TW" sz="2400" dirty="0"/>
              <a:t>are separated by the characters in the string</a:t>
            </a:r>
            <a:r>
              <a:rPr lang="en-US" altLang="zh-TW" sz="2400" dirty="0">
                <a:solidFill>
                  <a:srgbClr val="008000"/>
                </a:solidFill>
              </a:rPr>
              <a:t> </a:t>
            </a:r>
            <a:r>
              <a:rPr lang="en-US" altLang="zh-TW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altLang="zh-TW" sz="2400" dirty="0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strtok</a:t>
            </a:r>
            <a:r>
              <a:rPr lang="en-US" altLang="zh-TW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sz="2400" dirty="0">
                <a:solidFill>
                  <a:srgbClr val="008000"/>
                </a:solidFill>
              </a:rPr>
              <a:t> </a:t>
            </a:r>
            <a:r>
              <a:rPr lang="en-US" altLang="zh-TW" sz="2400" dirty="0"/>
              <a:t>will return the starting address of next token</a:t>
            </a:r>
            <a:br>
              <a:rPr lang="en-US" altLang="zh-TW" sz="2400" dirty="0"/>
            </a:br>
            <a:r>
              <a:rPr lang="en-US" altLang="zh-TW" sz="2400" dirty="0"/>
              <a:t>at each time.</a:t>
            </a:r>
            <a:r>
              <a:rPr lang="en-US" altLang="zh-TW" sz="2400" dirty="0">
                <a:solidFill>
                  <a:srgbClr val="008000"/>
                </a:solidFill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/>
              <a:t>The end of a</a:t>
            </a:r>
            <a:r>
              <a:rPr lang="en-US" altLang="zh-TW" sz="2400" dirty="0">
                <a:solidFill>
                  <a:srgbClr val="008000"/>
                </a:solidFill>
              </a:rPr>
              <a:t> </a:t>
            </a:r>
            <a:r>
              <a:rPr lang="en-US" altLang="zh-TW" sz="2400" dirty="0">
                <a:solidFill>
                  <a:srgbClr val="0070C0"/>
                </a:solidFill>
              </a:rPr>
              <a:t>token</a:t>
            </a:r>
            <a:r>
              <a:rPr lang="en-US" altLang="zh-TW" sz="2400" dirty="0">
                <a:solidFill>
                  <a:srgbClr val="008000"/>
                </a:solidFill>
              </a:rPr>
              <a:t> </a:t>
            </a:r>
            <a:r>
              <a:rPr lang="en-US" altLang="zh-TW" sz="2400" dirty="0"/>
              <a:t>will be modified as</a:t>
            </a:r>
            <a:r>
              <a:rPr lang="en-US" altLang="zh-TW" sz="2400" dirty="0">
                <a:solidFill>
                  <a:srgbClr val="008000"/>
                </a:solidFill>
              </a:rPr>
              <a:t> </a:t>
            </a:r>
            <a:r>
              <a:rPr lang="en-US" altLang="zh-TW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  <a:r>
              <a:rPr lang="en-US" altLang="zh-TW" sz="2400" dirty="0">
                <a:solidFill>
                  <a:srgbClr val="008000"/>
                </a:solidFill>
              </a:rPr>
              <a:t> </a:t>
            </a:r>
            <a:r>
              <a:rPr lang="en-US" altLang="zh-TW" sz="2400" dirty="0"/>
              <a:t>in the original string.</a:t>
            </a:r>
            <a:r>
              <a:rPr lang="en-US" altLang="zh-TW" sz="2400" dirty="0">
                <a:solidFill>
                  <a:srgbClr val="008000"/>
                </a:solidFill>
              </a:rPr>
              <a:t> (</a:t>
            </a:r>
            <a:r>
              <a:rPr lang="zh-TW" altLang="en-US" sz="2400" dirty="0">
                <a:solidFill>
                  <a:srgbClr val="008000"/>
                </a:solidFill>
              </a:rPr>
              <a:t>原字串會被修改</a:t>
            </a:r>
            <a:r>
              <a:rPr lang="en-US" altLang="zh-TW" sz="2400" dirty="0">
                <a:solidFill>
                  <a:srgbClr val="008000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/>
              <a:t>When no more</a:t>
            </a:r>
            <a:r>
              <a:rPr lang="en-US" altLang="zh-TW" sz="2400" dirty="0">
                <a:solidFill>
                  <a:srgbClr val="008000"/>
                </a:solidFill>
              </a:rPr>
              <a:t> </a:t>
            </a:r>
            <a:r>
              <a:rPr lang="en-US" altLang="zh-TW" sz="2400" dirty="0">
                <a:solidFill>
                  <a:srgbClr val="0070C0"/>
                </a:solidFill>
              </a:rPr>
              <a:t>tokens</a:t>
            </a:r>
            <a:r>
              <a:rPr lang="en-US" altLang="zh-TW" sz="2400" dirty="0">
                <a:solidFill>
                  <a:srgbClr val="008000"/>
                </a:solidFill>
              </a:rPr>
              <a:t> </a:t>
            </a:r>
            <a:r>
              <a:rPr lang="en-US" altLang="zh-TW" sz="2400" dirty="0"/>
              <a:t>are found, return</a:t>
            </a:r>
            <a:r>
              <a:rPr lang="en-US" altLang="zh-TW" sz="2400" dirty="0">
                <a:solidFill>
                  <a:srgbClr val="008000"/>
                </a:solidFill>
              </a:rPr>
              <a:t> </a:t>
            </a:r>
            <a:r>
              <a:rPr lang="en-US" altLang="zh-TW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zh-TW" sz="2400" dirty="0"/>
              <a:t>.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2A2204A-EB0D-484C-9FD4-BED2B1DCBF9B}" type="slidenum">
              <a:rPr lang="zh-TW" altLang="en-US"/>
              <a:pPr/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510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Example of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strtok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[]=</a:t>
            </a:r>
            <a:r>
              <a:rPr lang="en-US" altLang="zh-TW" sz="2400" b="1" dirty="0">
                <a:solidFill>
                  <a:srgbClr val="CC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"6-foot boy"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TW" sz="2400" b="1" dirty="0">
              <a:solidFill>
                <a:srgbClr val="CC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kumimoji="0"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har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punc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[]=</a:t>
            </a:r>
            <a:r>
              <a:rPr lang="en-US" altLang="zh-TW" sz="2400" b="1" dirty="0">
                <a:solidFill>
                  <a:srgbClr val="CC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",.! -?"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*p;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p=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strtok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punc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zh-TW" sz="2400" dirty="0">
                <a:solidFill>
                  <a:srgbClr val="009900"/>
                </a:solidFill>
                <a:cs typeface="Courier New" panose="02070309020205020404" pitchFamily="49" charset="0"/>
              </a:rPr>
              <a:t>// first call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 p != NULL ){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b="1" dirty="0">
                <a:solidFill>
                  <a:srgbClr val="CC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"token: %s\n"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p);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p=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strtok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(NULL,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punc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zh-TW" sz="2400" dirty="0">
                <a:solidFill>
                  <a:srgbClr val="009900"/>
                </a:solidFill>
                <a:cs typeface="Courier New" panose="02070309020205020404" pitchFamily="49" charset="0"/>
              </a:rPr>
              <a:t>// get next token</a:t>
            </a:r>
            <a:endParaRPr lang="en-US" altLang="zh-TW" sz="2400" dirty="0"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F7DD2625-0A75-4771-844E-EBD8847F7CE9}" type="slidenum">
              <a:rPr lang="zh-TW" altLang="en-US"/>
              <a:pPr/>
              <a:t>9</a:t>
            </a:fld>
            <a:endParaRPr lang="en-US" altLang="zh-TW"/>
          </a:p>
        </p:txBody>
      </p:sp>
      <p:sp>
        <p:nvSpPr>
          <p:cNvPr id="253956" name="Text Box 4"/>
          <p:cNvSpPr txBox="1">
            <a:spLocks noChangeArrowheads="1"/>
          </p:cNvSpPr>
          <p:nvPr/>
        </p:nvSpPr>
        <p:spPr bwMode="auto">
          <a:xfrm>
            <a:off x="5364088" y="3932238"/>
            <a:ext cx="3455987" cy="11874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50963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2400">
                <a:solidFill>
                  <a:schemeClr val="bg1"/>
                </a:solidFill>
                <a:latin typeface="Lucida Console" panose="020B0609040504020204" pitchFamily="49" charset="0"/>
                <a:ea typeface="標楷體" panose="03000509000000000000" pitchFamily="65" charset="-120"/>
              </a:rPr>
              <a:t>token: 6</a:t>
            </a:r>
          </a:p>
          <a:p>
            <a:pPr eaLnBrk="1" hangingPunct="1"/>
            <a:r>
              <a:rPr kumimoji="0" lang="en-US" altLang="zh-TW" sz="2400">
                <a:solidFill>
                  <a:schemeClr val="bg1"/>
                </a:solidFill>
                <a:latin typeface="Lucida Console" panose="020B0609040504020204" pitchFamily="49" charset="0"/>
                <a:ea typeface="標楷體" panose="03000509000000000000" pitchFamily="65" charset="-120"/>
              </a:rPr>
              <a:t>token: foot</a:t>
            </a:r>
          </a:p>
          <a:p>
            <a:pPr eaLnBrk="1" hangingPunct="1"/>
            <a:r>
              <a:rPr kumimoji="0" lang="en-US" altLang="zh-TW" sz="2400">
                <a:solidFill>
                  <a:schemeClr val="bg1"/>
                </a:solidFill>
                <a:latin typeface="Lucida Console" panose="020B0609040504020204" pitchFamily="49" charset="0"/>
                <a:ea typeface="標楷體" panose="03000509000000000000" pitchFamily="65" charset="-120"/>
              </a:rPr>
              <a:t>token: boy</a:t>
            </a:r>
          </a:p>
        </p:txBody>
      </p:sp>
      <p:graphicFrame>
        <p:nvGraphicFramePr>
          <p:cNvPr id="17410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8054928"/>
              </p:ext>
            </p:extLst>
          </p:nvPr>
        </p:nvGraphicFramePr>
        <p:xfrm>
          <a:off x="236538" y="5225976"/>
          <a:ext cx="7939087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68" name="工作表" r:id="rId3" imgW="7924800" imgH="666902" progId="Excel.Sheet.8">
                  <p:embed/>
                </p:oleObj>
              </mc:Choice>
              <mc:Fallback>
                <p:oleObj name="工作表" r:id="rId3" imgW="7924800" imgH="666902" progId="Excel.Sheet.8">
                  <p:embed/>
                  <p:pic>
                    <p:nvPicPr>
                      <p:cNvPr id="1741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8" y="5225976"/>
                        <a:ext cx="7939087" cy="665162"/>
                      </a:xfrm>
                      <a:prstGeom prst="rect">
                        <a:avLst/>
                      </a:prstGeom>
                      <a:solidFill>
                        <a:schemeClr val="bg1">
                          <a:alpha val="7500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179388" y="5805413"/>
            <a:ext cx="165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>
                <a:latin typeface="Lucida Console" panose="020B0609040504020204" pitchFamily="49" charset="0"/>
              </a:rPr>
              <a:t>myString</a:t>
            </a:r>
          </a:p>
        </p:txBody>
      </p:sp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1835150" y="4221088"/>
            <a:ext cx="368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>
                <a:latin typeface="Lucida Console" panose="020B0609040504020204" pitchFamily="49" charset="0"/>
              </a:rPr>
              <a:t>p</a:t>
            </a:r>
          </a:p>
        </p:txBody>
      </p:sp>
      <p:sp>
        <p:nvSpPr>
          <p:cNvPr id="253960" name="Rectangle 8"/>
          <p:cNvSpPr>
            <a:spLocks noChangeArrowheads="1"/>
          </p:cNvSpPr>
          <p:nvPr/>
        </p:nvSpPr>
        <p:spPr bwMode="auto">
          <a:xfrm>
            <a:off x="2281238" y="4292526"/>
            <a:ext cx="10795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>
                <a:latin typeface="Lucida Console" panose="020B0609040504020204" pitchFamily="49" charset="0"/>
              </a:rPr>
              <a:t>NULL</a:t>
            </a:r>
          </a:p>
        </p:txBody>
      </p:sp>
      <p:sp>
        <p:nvSpPr>
          <p:cNvPr id="253961" name="Line 9"/>
          <p:cNvSpPr>
            <a:spLocks noChangeShapeType="1"/>
          </p:cNvSpPr>
          <p:nvPr/>
        </p:nvSpPr>
        <p:spPr bwMode="auto">
          <a:xfrm flipH="1">
            <a:off x="468313" y="4508426"/>
            <a:ext cx="2374900" cy="72072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oval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3962" name="Text Box 10"/>
          <p:cNvSpPr txBox="1">
            <a:spLocks noChangeArrowheads="1"/>
          </p:cNvSpPr>
          <p:nvPr/>
        </p:nvSpPr>
        <p:spPr bwMode="auto">
          <a:xfrm>
            <a:off x="938213" y="5373613"/>
            <a:ext cx="60960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0000FF"/>
                </a:solidFill>
                <a:latin typeface="Lucida Console" panose="020B0609040504020204" pitchFamily="49" charset="0"/>
              </a:rPr>
              <a:t>'\0'</a:t>
            </a:r>
          </a:p>
        </p:txBody>
      </p:sp>
      <p:sp>
        <p:nvSpPr>
          <p:cNvPr id="253963" name="Text Box 11"/>
          <p:cNvSpPr txBox="1">
            <a:spLocks noChangeArrowheads="1"/>
          </p:cNvSpPr>
          <p:nvPr/>
        </p:nvSpPr>
        <p:spPr bwMode="auto">
          <a:xfrm>
            <a:off x="4211638" y="5373613"/>
            <a:ext cx="60960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0000FF"/>
                </a:solidFill>
                <a:latin typeface="Lucida Console" panose="020B0609040504020204" pitchFamily="49" charset="0"/>
              </a:rPr>
              <a:t>'\0'</a:t>
            </a:r>
          </a:p>
        </p:txBody>
      </p:sp>
      <p:sp>
        <p:nvSpPr>
          <p:cNvPr id="253964" name="Line 12"/>
          <p:cNvSpPr>
            <a:spLocks noChangeShapeType="1"/>
          </p:cNvSpPr>
          <p:nvPr/>
        </p:nvSpPr>
        <p:spPr bwMode="auto">
          <a:xfrm flipH="1">
            <a:off x="1908175" y="4508426"/>
            <a:ext cx="935038" cy="72072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oval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3965" name="Line 13"/>
          <p:cNvSpPr>
            <a:spLocks noChangeShapeType="1"/>
          </p:cNvSpPr>
          <p:nvPr/>
        </p:nvSpPr>
        <p:spPr bwMode="auto">
          <a:xfrm>
            <a:off x="2843213" y="4508426"/>
            <a:ext cx="2320925" cy="72072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oval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922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3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2539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53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2539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53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2539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62" grpId="0" animBg="1"/>
      <p:bldP spid="253963" grpId="0" animBg="1"/>
    </p:bldLst>
  </p:timing>
</p:sld>
</file>

<file path=ppt/theme/theme1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4252</TotalTime>
  <Words>1340</Words>
  <Application>Microsoft Office PowerPoint</Application>
  <PresentationFormat>如螢幕大小 (4:3)</PresentationFormat>
  <Paragraphs>290</Paragraphs>
  <Slides>27</Slides>
  <Notes>0</Notes>
  <HiddenSlides>5</HiddenSlides>
  <MMClips>0</MMClips>
  <ScaleCrop>false</ScaleCrop>
  <HeadingPairs>
    <vt:vector size="8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8" baseType="lpstr">
      <vt:lpstr>新細明體</vt:lpstr>
      <vt:lpstr>標楷體</vt:lpstr>
      <vt:lpstr>Arial</vt:lpstr>
      <vt:lpstr>Calibri</vt:lpstr>
      <vt:lpstr>Calibri Light</vt:lpstr>
      <vt:lpstr>Constantia</vt:lpstr>
      <vt:lpstr>Courier New</vt:lpstr>
      <vt:lpstr>Lucida Console</vt:lpstr>
      <vt:lpstr>Wingdings</vt:lpstr>
      <vt:lpstr>回顧</vt:lpstr>
      <vt:lpstr>工作表</vt:lpstr>
      <vt:lpstr>Strings</vt:lpstr>
      <vt:lpstr>Functions returning Addresses</vt:lpstr>
      <vt:lpstr>String Search Functions (23.6)</vt:lpstr>
      <vt:lpstr>strchr()</vt:lpstr>
      <vt:lpstr>strchr()</vt:lpstr>
      <vt:lpstr>String Search Functions (Cont.)</vt:lpstr>
      <vt:lpstr>Practice</vt:lpstr>
      <vt:lpstr>String Search Functions (Cont.)</vt:lpstr>
      <vt:lpstr>Example of strtok()</vt:lpstr>
      <vt:lpstr>Practice</vt:lpstr>
      <vt:lpstr>中文 BIG5 碼</vt:lpstr>
      <vt:lpstr>中文字串</vt:lpstr>
      <vt:lpstr>尋找字串會出的錯</vt:lpstr>
      <vt:lpstr>比大小會出的錯</vt:lpstr>
      <vt:lpstr>大小寫會出的錯</vt:lpstr>
      <vt:lpstr>Unicode 碼</vt:lpstr>
      <vt:lpstr>Unicode字串</vt:lpstr>
      <vt:lpstr>UTF-8 碼</vt:lpstr>
      <vt:lpstr>UTF-8字串</vt:lpstr>
      <vt:lpstr>Pointers to Pointers</vt:lpstr>
      <vt:lpstr>Pointers to Pointers</vt:lpstr>
      <vt:lpstr>PowerPoint 簡報</vt:lpstr>
      <vt:lpstr>getch() and getche()</vt:lpstr>
      <vt:lpstr>Example of Characters</vt:lpstr>
      <vt:lpstr>Program: Input Characters and Store them in an Array</vt:lpstr>
      <vt:lpstr>Program: Input Characters and Store them in an Array</vt:lpstr>
      <vt:lpstr>Practice</vt:lpstr>
    </vt:vector>
  </TitlesOfParts>
  <Company>NLP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程式設計</dc:title>
  <dc:creator>cjlin</dc:creator>
  <cp:lastModifiedBy>Windows 使用者</cp:lastModifiedBy>
  <cp:revision>378</cp:revision>
  <dcterms:created xsi:type="dcterms:W3CDTF">2004-09-26T13:49:34Z</dcterms:created>
  <dcterms:modified xsi:type="dcterms:W3CDTF">2022-11-29T18:18:45Z</dcterms:modified>
</cp:coreProperties>
</file>