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7"/>
  </p:notesMasterIdLst>
  <p:sldIdLst>
    <p:sldId id="369" r:id="rId2"/>
    <p:sldId id="475" r:id="rId3"/>
    <p:sldId id="476" r:id="rId4"/>
    <p:sldId id="477" r:id="rId5"/>
    <p:sldId id="478" r:id="rId6"/>
    <p:sldId id="479" r:id="rId7"/>
    <p:sldId id="480" r:id="rId8"/>
    <p:sldId id="394" r:id="rId9"/>
    <p:sldId id="481" r:id="rId10"/>
    <p:sldId id="482" r:id="rId11"/>
    <p:sldId id="397" r:id="rId12"/>
    <p:sldId id="398" r:id="rId13"/>
    <p:sldId id="399" r:id="rId14"/>
    <p:sldId id="400" r:id="rId15"/>
    <p:sldId id="483" r:id="rId16"/>
    <p:sldId id="484" r:id="rId17"/>
    <p:sldId id="485" r:id="rId18"/>
    <p:sldId id="486" r:id="rId19"/>
    <p:sldId id="487" r:id="rId20"/>
    <p:sldId id="488" r:id="rId21"/>
    <p:sldId id="489" r:id="rId22"/>
    <p:sldId id="490" r:id="rId23"/>
    <p:sldId id="408" r:id="rId24"/>
    <p:sldId id="409" r:id="rId25"/>
    <p:sldId id="41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FFFFCC"/>
    <a:srgbClr val="990000"/>
    <a:srgbClr val="CCFFCC"/>
    <a:srgbClr val="99FF99"/>
    <a:srgbClr val="FF0000"/>
    <a:srgbClr val="006600"/>
    <a:srgbClr val="C6E0B4"/>
    <a:srgbClr val="77A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95" d="100"/>
          <a:sy n="95" d="100"/>
        </p:scale>
        <p:origin x="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7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/>
          </a:bodyPr>
          <a:lstStyle>
            <a:lvl1pPr>
              <a:defRPr sz="4400"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40768"/>
            <a:ext cx="7543801" cy="4896544"/>
          </a:xfrm>
        </p:spPr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  <a:ea typeface="標楷體" panose="03000509000000000000" pitchFamily="65" charset="-12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latin typeface="+mn-lt"/>
                <a:ea typeface="標楷體" panose="03000509000000000000" pitchFamily="65" charset="-120"/>
              </a:defRPr>
            </a:lvl2pPr>
            <a:lvl3pPr marL="56692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3pPr>
            <a:lvl4pPr marL="74980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4pPr>
            <a:lvl5pPr marL="93268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026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774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7167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7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9675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Low-Level Programming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32CED-6577-4589-B017-C8CD6809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Directive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BAD8B-EB39-409A-B10F-DB770259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CC9C60-71B8-48DD-99C5-C7BC3661A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341438"/>
            <a:ext cx="7543800" cy="4895850"/>
          </a:xfrm>
        </p:spPr>
        <p:txBody>
          <a:bodyPr/>
          <a:lstStyle/>
          <a:p>
            <a:r>
              <a:rPr lang="zh-TW" altLang="en-US" dirty="0"/>
              <a:t>定義 </a:t>
            </a:r>
            <a:r>
              <a:rPr lang="en-US" altLang="zh-TW" dirty="0"/>
              <a:t>macro (</a:t>
            </a:r>
            <a:r>
              <a:rPr lang="zh-TW" altLang="en-US" dirty="0"/>
              <a:t>巨集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Macro </a:t>
            </a:r>
            <a:r>
              <a:rPr lang="zh-TW" altLang="en-US" dirty="0"/>
              <a:t>名稱寫成 </a:t>
            </a:r>
            <a:r>
              <a:rPr lang="en-US" altLang="zh-TW" dirty="0"/>
              <a:t>function </a:t>
            </a:r>
            <a:r>
              <a:rPr lang="zh-TW" altLang="en-US" dirty="0"/>
              <a:t>的樣子</a:t>
            </a:r>
          </a:p>
          <a:p>
            <a:pPr lvl="1"/>
            <a:r>
              <a:rPr lang="zh-TW" altLang="en-US" dirty="0"/>
              <a:t>程式中套用 </a:t>
            </a:r>
            <a:r>
              <a:rPr lang="en-US" altLang="zh-TW" dirty="0"/>
              <a:t>macro </a:t>
            </a:r>
            <a:r>
              <a:rPr lang="zh-TW" altLang="en-US" dirty="0"/>
              <a:t>時，可自行指定參數部份</a:t>
            </a:r>
          </a:p>
          <a:p>
            <a:pPr lvl="1"/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AREA(x) (0.5*(x)*(x)*PI) </a:t>
            </a:r>
          </a:p>
          <a:p>
            <a:pPr lvl="1"/>
            <a:r>
              <a:rPr lang="zh-TW" altLang="en-US" dirty="0"/>
              <a:t>例：</a:t>
            </a:r>
            <a:br>
              <a:rPr lang="zh-TW" altLang="en-US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AREA( 4 ); 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3F8D77A-3BDC-4B68-8DFC-53C53644E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28" y="4149279"/>
            <a:ext cx="3497752" cy="4308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8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(0.5*(4)*(4)*</a:t>
            </a:r>
            <a:r>
              <a:rPr lang="en-US" altLang="zh-TW" sz="8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28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PI)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61F7B74-711A-44AC-8B7C-60A47D38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253" y="3573016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E2784C8-A572-49FB-BF20-5DC0AE83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316" y="3649216"/>
            <a:ext cx="2143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9D4B11-F152-46B1-9E3C-E9674D576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997" y="4652516"/>
            <a:ext cx="1500187" cy="4270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800" b="1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3.14159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891E0E1A-B59E-46FE-BB10-8A31511C7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5" y="3284984"/>
            <a:ext cx="1296144" cy="0"/>
          </a:xfrm>
          <a:prstGeom prst="line">
            <a:avLst/>
          </a:prstGeom>
          <a:noFill/>
          <a:ln w="508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DB27B59F-0AFE-40C8-9BF1-A0BEB78AD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029" y="2644659"/>
            <a:ext cx="215900" cy="288925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900E0178-5F89-4A9F-BA53-EAF5D8EFE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678" y="3573016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31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0.00069 -0.1465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33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0.00139 -0.073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6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1" accel="50000" decel="5000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/>
      <p:bldP spid="7" grpId="1"/>
      <p:bldP spid="7" grpId="2"/>
      <p:bldP spid="8" grpId="0"/>
      <p:bldP spid="8" grpId="1"/>
      <p:bldP spid="8" grpId="2"/>
      <p:bldP spid="9" grpId="0" animBg="1"/>
      <p:bldP spid="9" grpId="1" animBg="1"/>
      <p:bldP spid="9" grpId="2" animBg="1"/>
      <p:bldP spid="12" grpId="0"/>
      <p:bldP spid="12" grpId="1"/>
      <p:bldP spid="1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F51DC-A5B5-43D8-BC91-B8A66E23DE9E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Directive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 </a:t>
            </a:r>
            <a:r>
              <a:rPr lang="en-US" altLang="zh-TW" dirty="0"/>
              <a:t>macro (</a:t>
            </a:r>
            <a:r>
              <a:rPr lang="zh-TW" altLang="en-US" dirty="0"/>
              <a:t>巨集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記得在取代文字中，參數前後要加括弧</a:t>
            </a:r>
          </a:p>
          <a:p>
            <a:pPr lvl="1"/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AREA(x) (0.5*(x)*(x)*PI) </a:t>
            </a:r>
          </a:p>
          <a:p>
            <a:pPr lvl="1"/>
            <a:r>
              <a:rPr lang="zh-TW" altLang="en-US" dirty="0"/>
              <a:t>否則，</a:t>
            </a:r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AREA(x) (0.5* x * x *PI)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AREA( c+2 );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zh-TW" altLang="en-US" dirty="0">
                <a:latin typeface="Lucida Console" panose="020B0609040504020204" pitchFamily="49" charset="0"/>
              </a:rPr>
              <a:t>會變成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(0.5* c+2 * c+2 *PI);  </a:t>
            </a:r>
          </a:p>
          <a:p>
            <a:endParaRPr lang="en-US" altLang="zh-TW" dirty="0"/>
          </a:p>
        </p:txBody>
      </p:sp>
      <p:sp>
        <p:nvSpPr>
          <p:cNvPr id="325636" name="Line 4"/>
          <p:cNvSpPr>
            <a:spLocks noChangeShapeType="1"/>
          </p:cNvSpPr>
          <p:nvPr/>
        </p:nvSpPr>
        <p:spPr bwMode="auto">
          <a:xfrm>
            <a:off x="5074716" y="2276872"/>
            <a:ext cx="73025" cy="288925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 flipH="1">
            <a:off x="5508104" y="2276872"/>
            <a:ext cx="215900" cy="288925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5638" name="Line 6"/>
          <p:cNvSpPr>
            <a:spLocks noChangeShapeType="1"/>
          </p:cNvSpPr>
          <p:nvPr/>
        </p:nvSpPr>
        <p:spPr bwMode="auto">
          <a:xfrm>
            <a:off x="3419872" y="4581128"/>
            <a:ext cx="937072" cy="0"/>
          </a:xfrm>
          <a:prstGeom prst="line">
            <a:avLst/>
          </a:prstGeom>
          <a:noFill/>
          <a:ln w="508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4191844" y="452874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6600"/>
                </a:solidFill>
              </a:rPr>
              <a:t>@@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FCA4-3569-4A91-BE70-432353B79FDA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Directive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定義 </a:t>
            </a:r>
            <a:r>
              <a:rPr lang="en-US" altLang="zh-TW" dirty="0"/>
              <a:t>macro (</a:t>
            </a:r>
            <a:r>
              <a:rPr lang="zh-TW" altLang="en-US" dirty="0"/>
              <a:t>巨集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多個參數</a:t>
            </a:r>
          </a:p>
          <a:p>
            <a:pPr lvl="1"/>
            <a:r>
              <a:rPr lang="en-US" altLang="zh-TW" dirty="0"/>
              <a:t>Ex:</a:t>
            </a: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rectAREA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 ((x)*(y)) </a:t>
            </a:r>
          </a:p>
          <a:p>
            <a:pPr lvl="1"/>
            <a:r>
              <a:rPr lang="zh-TW" altLang="en-US" dirty="0"/>
              <a:t>則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rectAREA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 c+2, d+3 );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zh-TW" altLang="en-US" dirty="0">
                <a:latin typeface="Lucida Console" panose="020B0609040504020204" pitchFamily="49" charset="0"/>
              </a:rPr>
              <a:t>會變成</a:t>
            </a:r>
            <a:r>
              <a:rPr lang="zh-TW" altLang="en-US" dirty="0"/>
              <a:t>：</a:t>
            </a:r>
            <a:br>
              <a:rPr lang="zh-TW" altLang="en-US" dirty="0"/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((c+2)*(d+3));  </a:t>
            </a:r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3A26-9375-4B38-B59B-D045D6CDBE2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Directive(14.3)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將已定義之 </a:t>
            </a:r>
            <a:r>
              <a:rPr lang="en-US" altLang="zh-TW" dirty="0"/>
              <a:t>symbolic constant </a:t>
            </a:r>
            <a:r>
              <a:rPr lang="zh-TW" altLang="en-US" dirty="0"/>
              <a:t>或 </a:t>
            </a:r>
            <a:r>
              <a:rPr lang="en-US" altLang="zh-TW" dirty="0"/>
              <a:t>macro </a:t>
            </a:r>
            <a:r>
              <a:rPr lang="zh-TW" altLang="en-US" dirty="0"/>
              <a:t>取消</a:t>
            </a:r>
          </a:p>
          <a:p>
            <a:pPr lvl="1"/>
            <a:r>
              <a:rPr lang="en-US" altLang="zh-TW" dirty="0"/>
              <a:t>Example:</a:t>
            </a:r>
            <a:br>
              <a:rPr lang="en-US" altLang="zh-TW" dirty="0"/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3.14159 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// PI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有定義</a:t>
            </a:r>
            <a:b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</a:b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</a:rPr>
              <a:t>// PI </a:t>
            </a:r>
            <a:r>
              <a:rPr lang="zh-TW" altLang="en-US" dirty="0">
                <a:solidFill>
                  <a:srgbClr val="008000"/>
                </a:solidFill>
                <a:latin typeface="Lucida Console" panose="020B0609040504020204" pitchFamily="49" charset="0"/>
              </a:rPr>
              <a:t>未定義</a:t>
            </a:r>
          </a:p>
          <a:p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D96C-8741-49EC-AE8A-14652AC144D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Using Bitwise Operators (3)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dirty="0"/>
              <a:t> </a:t>
            </a:r>
            <a:r>
              <a:rPr lang="zh-TW" altLang="en-US" dirty="0"/>
              <a:t>來處理一群 </a:t>
            </a:r>
            <a:r>
              <a:rPr lang="en-US" altLang="zh-TW" dirty="0"/>
              <a:t>Boolean </a:t>
            </a:r>
            <a:r>
              <a:rPr lang="zh-TW" altLang="en-US" dirty="0"/>
              <a:t>屬性</a:t>
            </a:r>
          </a:p>
          <a:p>
            <a:r>
              <a:rPr lang="zh-TW" altLang="en-US" dirty="0"/>
              <a:t>例：電腦遊戲裡學會了某個武功或魔法</a:t>
            </a:r>
            <a:br>
              <a:rPr lang="zh-TW" altLang="en-US" dirty="0"/>
            </a:br>
            <a:r>
              <a:rPr lang="zh-TW" altLang="en-US" dirty="0"/>
              <a:t>可用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dirty="0"/>
              <a:t> </a:t>
            </a:r>
            <a:r>
              <a:rPr lang="zh-TW" altLang="en-US" dirty="0"/>
              <a:t>變數的 </a:t>
            </a:r>
            <a:r>
              <a:rPr lang="en-US" altLang="zh-TW" dirty="0"/>
              <a:t>8 </a:t>
            </a:r>
            <a:r>
              <a:rPr lang="zh-TW" altLang="en-US" dirty="0"/>
              <a:t>個 </a:t>
            </a:r>
            <a:r>
              <a:rPr lang="en-US" altLang="zh-TW" dirty="0"/>
              <a:t>bits </a:t>
            </a:r>
            <a:r>
              <a:rPr lang="zh-TW" altLang="en-US" dirty="0"/>
              <a:t>分別代表之。</a:t>
            </a:r>
          </a:p>
        </p:txBody>
      </p:sp>
      <p:graphicFrame>
        <p:nvGraphicFramePr>
          <p:cNvPr id="328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625707"/>
              </p:ext>
            </p:extLst>
          </p:nvPr>
        </p:nvGraphicFramePr>
        <p:xfrm>
          <a:off x="2148731" y="3352452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6" name="工作表" r:id="rId3" imgW="3286125" imgH="381203" progId="Excel.Sheet.8">
                  <p:embed/>
                </p:oleObj>
              </mc:Choice>
              <mc:Fallback>
                <p:oleObj name="工作表" r:id="rId3" imgW="3286125" imgH="381203" progId="Excel.Sheet.8">
                  <p:embed/>
                  <p:pic>
                    <p:nvPicPr>
                      <p:cNvPr id="328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731" y="3352452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996206" y="292541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skills</a:t>
            </a:r>
          </a:p>
        </p:txBody>
      </p:sp>
      <p:sp>
        <p:nvSpPr>
          <p:cNvPr id="328710" name="Line 6"/>
          <p:cNvSpPr>
            <a:spLocks noChangeShapeType="1"/>
          </p:cNvSpPr>
          <p:nvPr/>
        </p:nvSpPr>
        <p:spPr bwMode="auto">
          <a:xfrm>
            <a:off x="5218956" y="3733452"/>
            <a:ext cx="5048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712" name="Text Box 8"/>
          <p:cNvSpPr txBox="1">
            <a:spLocks noChangeArrowheads="1"/>
          </p:cNvSpPr>
          <p:nvPr/>
        </p:nvSpPr>
        <p:spPr bwMode="auto">
          <a:xfrm>
            <a:off x="5507881" y="39493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六脈神劍</a:t>
            </a:r>
          </a:p>
        </p:txBody>
      </p:sp>
      <p:sp>
        <p:nvSpPr>
          <p:cNvPr id="328713" name="Line 9"/>
          <p:cNvSpPr>
            <a:spLocks noChangeShapeType="1"/>
          </p:cNvSpPr>
          <p:nvPr/>
        </p:nvSpPr>
        <p:spPr bwMode="auto">
          <a:xfrm>
            <a:off x="4787156" y="3733452"/>
            <a:ext cx="28733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714" name="Text Box 10"/>
          <p:cNvSpPr txBox="1">
            <a:spLocks noChangeArrowheads="1"/>
          </p:cNvSpPr>
          <p:nvPr/>
        </p:nvSpPr>
        <p:spPr bwMode="auto">
          <a:xfrm>
            <a:off x="4858594" y="3933477"/>
            <a:ext cx="4524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易筋經</a:t>
            </a:r>
          </a:p>
        </p:txBody>
      </p:sp>
      <p:sp>
        <p:nvSpPr>
          <p:cNvPr id="328715" name="Line 11"/>
          <p:cNvSpPr>
            <a:spLocks noChangeShapeType="1"/>
          </p:cNvSpPr>
          <p:nvPr/>
        </p:nvSpPr>
        <p:spPr bwMode="auto">
          <a:xfrm>
            <a:off x="4426794" y="3733452"/>
            <a:ext cx="730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4283919" y="3949352"/>
            <a:ext cx="4524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獨孤劍法</a:t>
            </a:r>
          </a:p>
        </p:txBody>
      </p:sp>
      <p:sp>
        <p:nvSpPr>
          <p:cNvPr id="328717" name="Line 13"/>
          <p:cNvSpPr>
            <a:spLocks noChangeShapeType="1"/>
          </p:cNvSpPr>
          <p:nvPr/>
        </p:nvSpPr>
        <p:spPr bwMode="auto">
          <a:xfrm>
            <a:off x="3994994" y="3733452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3779094" y="3949352"/>
            <a:ext cx="4524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吸星大法</a:t>
            </a:r>
          </a:p>
        </p:txBody>
      </p:sp>
      <p:sp>
        <p:nvSpPr>
          <p:cNvPr id="328719" name="Line 15"/>
          <p:cNvSpPr>
            <a:spLocks noChangeShapeType="1"/>
          </p:cNvSpPr>
          <p:nvPr/>
        </p:nvSpPr>
        <p:spPr bwMode="auto">
          <a:xfrm>
            <a:off x="3563194" y="3733452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3347294" y="3949352"/>
            <a:ext cx="4524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如來神掌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3275856" y="5589240"/>
            <a:ext cx="4394200" cy="396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ea typeface="標楷體" panose="03000509000000000000" pitchFamily="65" charset="-120"/>
              </a:rPr>
              <a:t>(</a:t>
            </a:r>
            <a:r>
              <a:rPr lang="zh-TW" altLang="en-US" sz="2000">
                <a:ea typeface="標楷體" panose="03000509000000000000" pitchFamily="65" charset="-120"/>
              </a:rPr>
              <a:t>以 </a:t>
            </a:r>
            <a:r>
              <a:rPr lang="en-US" altLang="zh-TW" sz="2000">
                <a:ea typeface="標楷體" panose="03000509000000000000" pitchFamily="65" charset="-120"/>
              </a:rPr>
              <a:t>1 </a:t>
            </a:r>
            <a:r>
              <a:rPr lang="zh-TW" altLang="en-US" sz="2000">
                <a:ea typeface="標楷體" panose="03000509000000000000" pitchFamily="65" charset="-120"/>
              </a:rPr>
              <a:t>表示 </a:t>
            </a:r>
            <a:r>
              <a:rPr lang="en-US" altLang="zh-TW" sz="2000">
                <a:ea typeface="標楷體" panose="03000509000000000000" pitchFamily="65" charset="-120"/>
              </a:rPr>
              <a:t>"</a:t>
            </a:r>
            <a:r>
              <a:rPr lang="zh-TW" altLang="en-US" sz="2000">
                <a:ea typeface="標楷體" panose="03000509000000000000" pitchFamily="65" charset="-120"/>
              </a:rPr>
              <a:t>已學會</a:t>
            </a:r>
            <a:r>
              <a:rPr lang="en-US" altLang="zh-TW" sz="2000">
                <a:ea typeface="標楷體" panose="03000509000000000000" pitchFamily="65" charset="-120"/>
              </a:rPr>
              <a:t>"</a:t>
            </a:r>
            <a:r>
              <a:rPr lang="zh-TW" altLang="en-US" sz="2000">
                <a:ea typeface="標楷體" panose="03000509000000000000" pitchFamily="65" charset="-120"/>
              </a:rPr>
              <a:t>，</a:t>
            </a:r>
            <a:r>
              <a:rPr lang="en-US" altLang="zh-TW" sz="2000">
                <a:ea typeface="標楷體" panose="03000509000000000000" pitchFamily="65" charset="-120"/>
              </a:rPr>
              <a:t>0 </a:t>
            </a:r>
            <a:r>
              <a:rPr lang="zh-TW" altLang="en-US" sz="2000">
                <a:ea typeface="標楷體" panose="03000509000000000000" pitchFamily="65" charset="-120"/>
              </a:rPr>
              <a:t>表示 </a:t>
            </a:r>
            <a:r>
              <a:rPr lang="en-US" altLang="zh-TW" sz="2000">
                <a:ea typeface="標楷體" panose="03000509000000000000" pitchFamily="65" charset="-120"/>
              </a:rPr>
              <a:t>"</a:t>
            </a:r>
            <a:r>
              <a:rPr lang="zh-TW" altLang="en-US" sz="2000">
                <a:ea typeface="標楷體" panose="03000509000000000000" pitchFamily="65" charset="-120"/>
              </a:rPr>
              <a:t>未學會</a:t>
            </a:r>
            <a:r>
              <a:rPr lang="en-US" altLang="zh-TW" sz="2000">
                <a:ea typeface="標楷體" panose="03000509000000000000" pitchFamily="65" charset="-120"/>
              </a:rPr>
              <a:t>")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33FBD-5821-4C4B-B692-2FA50BB7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12620-84BF-4D3A-AD6B-6E368E1D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做法一：定義常數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LiuMai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DuGu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SiSing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RuLai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9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skills='\0';</a:t>
            </a: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//</a:t>
            </a:r>
            <a:r>
              <a:rPr lang="zh-TW" altLang="en-US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預設都不會</a:t>
            </a:r>
            <a:endParaRPr lang="zh-TW" altLang="en-US" sz="260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2600" dirty="0">
                <a:solidFill>
                  <a:srgbClr val="009900"/>
                </a:solidFill>
                <a:latin typeface="Lucida Console" panose="020B0609040504020204" pitchFamily="49" charset="0"/>
              </a:rPr>
              <a:t>   </a:t>
            </a: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// </a:t>
            </a:r>
            <a:r>
              <a:rPr lang="zh-TW" altLang="en-US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例：學會吸星大法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2600" dirty="0">
                <a:latin typeface="Lucida Console" panose="020B0609040504020204" pitchFamily="49" charset="0"/>
              </a:rPr>
              <a:t>   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skills = skills |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SiSing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   // </a:t>
            </a:r>
            <a:r>
              <a:rPr lang="zh-TW" altLang="en-US" sz="26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例：學會易筋經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TW" altLang="en-US" sz="2600" dirty="0">
                <a:latin typeface="Lucida Console" panose="020B0609040504020204" pitchFamily="49" charset="0"/>
              </a:rPr>
              <a:t>   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skills = skills | </a:t>
            </a:r>
            <a:r>
              <a:rPr lang="en-US" altLang="zh-TW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5A6E95-400C-45BA-A4E2-AE2AE9DF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15</a:t>
            </a:fld>
            <a:endParaRPr lang="en-US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784F760-9704-44FD-AF83-0B128E12D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82268"/>
              </p:ext>
            </p:extLst>
          </p:nvPr>
        </p:nvGraphicFramePr>
        <p:xfrm>
          <a:off x="5079404" y="1473589"/>
          <a:ext cx="3286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2" name="工作表" r:id="rId3" imgW="3286125" imgH="752653" progId="Excel.Sheet.8">
                  <p:embed/>
                </p:oleObj>
              </mc:Choice>
              <mc:Fallback>
                <p:oleObj name="工作表" r:id="rId3" imgW="3286125" imgH="752653" progId="Excel.Sheet.8">
                  <p:embed/>
                  <p:pic>
                    <p:nvPicPr>
                      <p:cNvPr id="329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404" y="1473589"/>
                        <a:ext cx="32861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63B3F7EB-1869-4421-8B72-111079C8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067" y="1232289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skills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11BC77D-0CC9-43E8-8B2A-F28A02E08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192" y="2210189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081988C1-CAC3-4062-91E4-D9BA4457A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392" y="2210189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B88BF06-5CF9-4B55-AE44-CD5D60C02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029" y="2210189"/>
            <a:ext cx="730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E74F1F8-B354-469D-9E63-C70BA8DD6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229" y="2210189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01E513DC-A2E5-4210-BB7B-C21D185A3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429" y="2210189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6C8302F5-3C7D-477A-812E-99BF1243B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70874"/>
              </p:ext>
            </p:extLst>
          </p:nvPr>
        </p:nvGraphicFramePr>
        <p:xfrm>
          <a:off x="5078173" y="184482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3" name="工作表" r:id="rId5" imgW="3286125" imgH="381203" progId="Excel.Sheet.8">
                  <p:embed/>
                </p:oleObj>
              </mc:Choice>
              <mc:Fallback>
                <p:oleObj name="工作表" r:id="rId5" imgW="3286125" imgH="381203" progId="Excel.Sheet.8">
                  <p:embed/>
                  <p:pic>
                    <p:nvPicPr>
                      <p:cNvPr id="3297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173" y="184482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285864CD-C804-46BE-A24B-6132B981C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217990"/>
              </p:ext>
            </p:extLst>
          </p:nvPr>
        </p:nvGraphicFramePr>
        <p:xfrm>
          <a:off x="5076942" y="184482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4" name="工作表" r:id="rId7" imgW="3286125" imgH="381203" progId="Excel.Sheet.8">
                  <p:embed/>
                </p:oleObj>
              </mc:Choice>
              <mc:Fallback>
                <p:oleObj name="工作表" r:id="rId7" imgW="3286125" imgH="381203" progId="Excel.Sheet.8">
                  <p:embed/>
                  <p:pic>
                    <p:nvPicPr>
                      <p:cNvPr id="3297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942" y="184482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FE5674AA-B5E7-4292-9A56-3EF16CE4A8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650261"/>
              </p:ext>
            </p:extLst>
          </p:nvPr>
        </p:nvGraphicFramePr>
        <p:xfrm>
          <a:off x="5076941" y="184482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工作表" r:id="rId9" imgW="3286125" imgH="381203" progId="Excel.Sheet.8">
                  <p:embed/>
                </p:oleObj>
              </mc:Choice>
              <mc:Fallback>
                <p:oleObj name="工作表" r:id="rId9" imgW="3286125" imgH="381203" progId="Excel.Sheet.8">
                  <p:embed/>
                  <p:pic>
                    <p:nvPicPr>
                      <p:cNvPr id="3297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941" y="184482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1">
            <a:extLst>
              <a:ext uri="{FF2B5EF4-FFF2-40B4-BE49-F238E27FC236}">
                <a16:creationId xmlns:a16="http://schemas.microsoft.com/office/drawing/2014/main" id="{216755A2-3802-4A59-8D15-B5E4FAEB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167" y="2426089"/>
            <a:ext cx="4524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六脈神劍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E7DF7521-9B45-425D-BBC3-8EC6E8A4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879" y="2446726"/>
            <a:ext cx="452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易筋經</a:t>
            </a:r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A0C015B7-C5E0-4A0C-AAFA-710E579D3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204" y="2426089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獨孤劍法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4ACAD073-C86D-44D8-9667-24B29F94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379" y="2426089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吸星大法</a:t>
            </a:r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id="{F2C5EDD1-6227-432E-8A1C-D146B536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579" y="2426089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如來神掌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E271C991-5781-405C-AE4A-090F32FF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3978664"/>
            <a:ext cx="25781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以 </a:t>
            </a:r>
            <a:r>
              <a:rPr lang="en-US" altLang="zh-TW" sz="2000" dirty="0"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ea typeface="標楷體" panose="03000509000000000000" pitchFamily="65" charset="-120"/>
              </a:rPr>
              <a:t>表示 </a:t>
            </a:r>
            <a:r>
              <a:rPr lang="en-US" altLang="zh-TW" sz="2000" dirty="0"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ea typeface="標楷體" panose="03000509000000000000" pitchFamily="65" charset="-120"/>
              </a:rPr>
              <a:t>已學會</a:t>
            </a:r>
            <a:r>
              <a:rPr lang="en-US" altLang="zh-TW" sz="2000" dirty="0"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ea typeface="標楷體" panose="03000509000000000000" pitchFamily="65" charset="-120"/>
              </a:rPr>
              <a:t>，</a:t>
            </a:r>
            <a:br>
              <a:rPr lang="zh-TW" altLang="en-US" sz="2000" dirty="0">
                <a:ea typeface="標楷體" panose="03000509000000000000" pitchFamily="65" charset="-120"/>
              </a:rPr>
            </a:br>
            <a:r>
              <a:rPr lang="en-US" altLang="zh-TW" sz="2000" dirty="0"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ea typeface="標楷體" panose="03000509000000000000" pitchFamily="65" charset="-120"/>
              </a:rPr>
              <a:t>表示 </a:t>
            </a:r>
            <a:r>
              <a:rPr lang="en-US" altLang="zh-TW" sz="2000" dirty="0"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ea typeface="標楷體" panose="03000509000000000000" pitchFamily="65" charset="-120"/>
              </a:rPr>
              <a:t>未學會</a:t>
            </a:r>
            <a:r>
              <a:rPr lang="en-US" altLang="zh-TW" sz="2000" dirty="0">
                <a:ea typeface="標楷體" panose="03000509000000000000" pitchFamily="65" charset="-12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11270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41F88-FC90-43E0-AF92-4C37E6A8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ACD5B2-70C5-44B7-947B-FA0EA1E0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340767"/>
            <a:ext cx="8213537" cy="5230627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 sz="2400" dirty="0"/>
              <a:t>做法一：定義常數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LiuMai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DuGu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lvl="4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en-US" altLang="zh-TW" sz="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   ...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   // </a:t>
            </a:r>
            <a:r>
              <a:rPr lang="zh-TW" altLang="en-US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例：檢查是否學會吸星大法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dirty="0">
                <a:latin typeface="Lucida Console" panose="020B06090405040202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(skills &amp;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   //</a:t>
            </a:r>
            <a:r>
              <a:rPr lang="zh-TW" altLang="en-US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例：檢查是否又學會如來神掌，又學會易筋經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dirty="0">
                <a:latin typeface="Lucida Console" panose="020B06090405040202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((skills &amp;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(skills &amp;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	{ ... };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B2EECC-7B33-415D-AB81-786EC732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16</a:t>
            </a:fld>
            <a:endParaRPr lang="en-US" altLang="zh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DE959D-47F1-4C2D-BDBD-7B272071B9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52300"/>
              </p:ext>
            </p:extLst>
          </p:nvPr>
        </p:nvGraphicFramePr>
        <p:xfrm>
          <a:off x="5079404" y="1438052"/>
          <a:ext cx="3286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工作表" r:id="rId3" imgW="3286125" imgH="752653" progId="Excel.Sheet.8">
                  <p:embed/>
                </p:oleObj>
              </mc:Choice>
              <mc:Fallback>
                <p:oleObj name="工作表" r:id="rId3" imgW="3286125" imgH="752653" progId="Excel.Sheet.8">
                  <p:embed/>
                  <p:pic>
                    <p:nvPicPr>
                      <p:cNvPr id="349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404" y="1438052"/>
                        <a:ext cx="32861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>
            <a:extLst>
              <a:ext uri="{FF2B5EF4-FFF2-40B4-BE49-F238E27FC236}">
                <a16:creationId xmlns:a16="http://schemas.microsoft.com/office/drawing/2014/main" id="{31ED16E7-8170-41C7-9EB8-B4AA1346D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067" y="1196752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skills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1447C18-06F6-4049-83BF-D1FE0F6B7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192" y="2174652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43C84B1-10C2-48B4-B241-7434D7A92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392" y="2174652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DEA5705-C982-48A8-9BE8-798E02B3E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029" y="2174652"/>
            <a:ext cx="730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FFFC489-A931-44C5-ABDD-D8C5FC9AA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229" y="2174652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3DFB7D8-24E6-409C-A5F5-1A5216854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429" y="2174652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A8F2211-97B8-4424-98AD-58FB8766F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816075"/>
              </p:ext>
            </p:extLst>
          </p:nvPr>
        </p:nvGraphicFramePr>
        <p:xfrm>
          <a:off x="5076229" y="179841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工作表" r:id="rId5" imgW="3286125" imgH="381203" progId="Excel.Sheet.8">
                  <p:embed/>
                </p:oleObj>
              </mc:Choice>
              <mc:Fallback>
                <p:oleObj name="工作表" r:id="rId5" imgW="3286125" imgH="381203" progId="Excel.Sheet.8">
                  <p:embed/>
                  <p:pic>
                    <p:nvPicPr>
                      <p:cNvPr id="3491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9" y="179841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115EA2F-9609-4E02-98B3-D9469C5C1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275721"/>
              </p:ext>
            </p:extLst>
          </p:nvPr>
        </p:nvGraphicFramePr>
        <p:xfrm>
          <a:off x="5076229" y="179841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8" name="工作表" r:id="rId7" imgW="3286125" imgH="381203" progId="Excel.Sheet.8">
                  <p:embed/>
                </p:oleObj>
              </mc:Choice>
              <mc:Fallback>
                <p:oleObj name="工作表" r:id="rId7" imgW="3286125" imgH="381203" progId="Excel.Sheet.8">
                  <p:embed/>
                  <p:pic>
                    <p:nvPicPr>
                      <p:cNvPr id="3491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9" y="179841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D2E7979-13A3-45B3-951C-B34C835D5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051274"/>
              </p:ext>
            </p:extLst>
          </p:nvPr>
        </p:nvGraphicFramePr>
        <p:xfrm>
          <a:off x="5076229" y="179841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工作表" r:id="rId9" imgW="3286125" imgH="381203" progId="Excel.Sheet.8">
                  <p:embed/>
                </p:oleObj>
              </mc:Choice>
              <mc:Fallback>
                <p:oleObj name="工作表" r:id="rId9" imgW="3286125" imgH="381203" progId="Excel.Sheet.8">
                  <p:embed/>
                  <p:pic>
                    <p:nvPicPr>
                      <p:cNvPr id="349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9" y="179841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>
            <a:extLst>
              <a:ext uri="{FF2B5EF4-FFF2-40B4-BE49-F238E27FC236}">
                <a16:creationId xmlns:a16="http://schemas.microsoft.com/office/drawing/2014/main" id="{62556867-962B-49F2-B703-54D2A959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167" y="2390552"/>
            <a:ext cx="4524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六脈神劍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9E2A0F02-6F3A-496F-B387-28129AC1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879" y="2411189"/>
            <a:ext cx="452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易筋經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54BDB7B-6CA8-48FE-A45E-860FB0985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204" y="23905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獨孤劍法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9F583C1-99A7-4E41-B299-60644426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379" y="23905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吸星大法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4F8DA9AF-2591-44B7-871B-51DE0863B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579" y="23905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如來神掌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E90E379-9D39-40D7-9CD3-CAB578C7D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3959002"/>
            <a:ext cx="25781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ea typeface="標楷體" panose="03000509000000000000" pitchFamily="65" charset="-120"/>
              </a:rPr>
              <a:t>(</a:t>
            </a:r>
            <a:r>
              <a:rPr lang="zh-TW" altLang="en-US" sz="2000">
                <a:ea typeface="標楷體" panose="03000509000000000000" pitchFamily="65" charset="-120"/>
              </a:rPr>
              <a:t>以 </a:t>
            </a:r>
            <a:r>
              <a:rPr lang="en-US" altLang="zh-TW" sz="2000">
                <a:ea typeface="標楷體" panose="03000509000000000000" pitchFamily="65" charset="-120"/>
              </a:rPr>
              <a:t>1 </a:t>
            </a:r>
            <a:r>
              <a:rPr lang="zh-TW" altLang="en-US" sz="2000">
                <a:ea typeface="標楷體" panose="03000509000000000000" pitchFamily="65" charset="-120"/>
              </a:rPr>
              <a:t>表示 </a:t>
            </a:r>
            <a:r>
              <a:rPr lang="en-US" altLang="zh-TW" sz="2000">
                <a:ea typeface="標楷體" panose="03000509000000000000" pitchFamily="65" charset="-120"/>
              </a:rPr>
              <a:t>"</a:t>
            </a:r>
            <a:r>
              <a:rPr lang="zh-TW" altLang="en-US" sz="2000">
                <a:ea typeface="標楷體" panose="03000509000000000000" pitchFamily="65" charset="-120"/>
              </a:rPr>
              <a:t>已學會</a:t>
            </a:r>
            <a:r>
              <a:rPr lang="en-US" altLang="zh-TW" sz="2000">
                <a:ea typeface="標楷體" panose="03000509000000000000" pitchFamily="65" charset="-120"/>
              </a:rPr>
              <a:t>"</a:t>
            </a:r>
            <a:r>
              <a:rPr lang="zh-TW" altLang="en-US" sz="2000">
                <a:ea typeface="標楷體" panose="03000509000000000000" pitchFamily="65" charset="-120"/>
              </a:rPr>
              <a:t>，</a:t>
            </a:r>
            <a:br>
              <a:rPr lang="zh-TW" altLang="en-US" sz="2000">
                <a:ea typeface="標楷體" panose="03000509000000000000" pitchFamily="65" charset="-120"/>
              </a:rPr>
            </a:br>
            <a:r>
              <a:rPr lang="en-US" altLang="zh-TW" sz="2000">
                <a:ea typeface="標楷體" panose="03000509000000000000" pitchFamily="65" charset="-120"/>
              </a:rPr>
              <a:t>0 </a:t>
            </a:r>
            <a:r>
              <a:rPr lang="zh-TW" altLang="en-US" sz="2000">
                <a:ea typeface="標楷體" panose="03000509000000000000" pitchFamily="65" charset="-120"/>
              </a:rPr>
              <a:t>表示 </a:t>
            </a:r>
            <a:r>
              <a:rPr lang="en-US" altLang="zh-TW" sz="2000">
                <a:ea typeface="標楷體" panose="03000509000000000000" pitchFamily="65" charset="-120"/>
              </a:rPr>
              <a:t>"</a:t>
            </a:r>
            <a:r>
              <a:rPr lang="zh-TW" altLang="en-US" sz="2000">
                <a:ea typeface="標楷體" panose="03000509000000000000" pitchFamily="65" charset="-120"/>
              </a:rPr>
              <a:t>未學會</a:t>
            </a:r>
            <a:r>
              <a:rPr lang="en-US" altLang="zh-TW" sz="2000">
                <a:ea typeface="標楷體" panose="03000509000000000000" pitchFamily="65" charset="-12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22601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9">
            <a:extLst>
              <a:ext uri="{FF2B5EF4-FFF2-40B4-BE49-F238E27FC236}">
                <a16:creationId xmlns:a16="http://schemas.microsoft.com/office/drawing/2014/main" id="{7AD12AA7-BF18-4009-83F9-56C5074D3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513" y="3466613"/>
            <a:ext cx="2578100" cy="701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ea typeface="標楷體" panose="03000509000000000000" pitchFamily="65" charset="-120"/>
              </a:rPr>
              <a:t>以 </a:t>
            </a:r>
            <a:r>
              <a:rPr lang="en-US" altLang="zh-TW" sz="2000" dirty="0">
                <a:ea typeface="標楷體" panose="03000509000000000000" pitchFamily="65" charset="-120"/>
              </a:rPr>
              <a:t>1 </a:t>
            </a:r>
            <a:r>
              <a:rPr lang="zh-TW" altLang="en-US" sz="2000" dirty="0">
                <a:ea typeface="標楷體" panose="03000509000000000000" pitchFamily="65" charset="-120"/>
              </a:rPr>
              <a:t>表示 </a:t>
            </a:r>
            <a:r>
              <a:rPr lang="en-US" altLang="zh-TW" sz="2000" dirty="0"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ea typeface="標楷體" panose="03000509000000000000" pitchFamily="65" charset="-120"/>
              </a:rPr>
              <a:t>已學會</a:t>
            </a:r>
            <a:r>
              <a:rPr lang="en-US" altLang="zh-TW" sz="2000" dirty="0"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ea typeface="標楷體" panose="03000509000000000000" pitchFamily="65" charset="-120"/>
              </a:rPr>
              <a:t>，</a:t>
            </a:r>
            <a:br>
              <a:rPr lang="zh-TW" altLang="en-US" sz="2000" dirty="0">
                <a:ea typeface="標楷體" panose="03000509000000000000" pitchFamily="65" charset="-120"/>
              </a:rPr>
            </a:br>
            <a:r>
              <a:rPr lang="en-US" altLang="zh-TW" sz="2000" dirty="0">
                <a:ea typeface="標楷體" panose="03000509000000000000" pitchFamily="65" charset="-120"/>
              </a:rPr>
              <a:t>0 </a:t>
            </a:r>
            <a:r>
              <a:rPr lang="zh-TW" altLang="en-US" sz="2000" dirty="0">
                <a:ea typeface="標楷體" panose="03000509000000000000" pitchFamily="65" charset="-120"/>
              </a:rPr>
              <a:t>表示 </a:t>
            </a:r>
            <a:r>
              <a:rPr lang="en-US" altLang="zh-TW" sz="2000" dirty="0">
                <a:ea typeface="標楷體" panose="03000509000000000000" pitchFamily="65" charset="-120"/>
              </a:rPr>
              <a:t>"</a:t>
            </a:r>
            <a:r>
              <a:rPr lang="zh-TW" altLang="en-US" sz="2000" dirty="0">
                <a:ea typeface="標楷體" panose="03000509000000000000" pitchFamily="65" charset="-120"/>
              </a:rPr>
              <a:t>未學會</a:t>
            </a:r>
            <a:r>
              <a:rPr lang="en-US" altLang="zh-TW" sz="2000" dirty="0">
                <a:ea typeface="標楷體" panose="03000509000000000000" pitchFamily="65" charset="-120"/>
              </a:rPr>
              <a:t>")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D6D68E-ED53-4A2B-888B-D67E9525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497564-121B-4E1B-A3E0-881F86A8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0664DA-1119-4BD3-B224-DD532FDB9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341438"/>
            <a:ext cx="7543800" cy="4895850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 sz="2400" dirty="0"/>
              <a:t>做法一：定義常數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LiuMai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DuGu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pPr lvl="4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16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   ...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   //</a:t>
            </a:r>
            <a:r>
              <a:rPr lang="zh-TW" altLang="en-US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例：檢查是否又學會如來神掌，又學會易筋經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dirty="0">
                <a:latin typeface="Lucida Console" panose="020B06090405040202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mask =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((skills &amp; mask) == mask)){ ... 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2A895F71-1126-4F04-9AF8-F6C042A35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23709"/>
              </p:ext>
            </p:extLst>
          </p:nvPr>
        </p:nvGraphicFramePr>
        <p:xfrm>
          <a:off x="5079404" y="1438052"/>
          <a:ext cx="3286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name="工作表" r:id="rId3" imgW="3286125" imgH="752653" progId="Excel.Sheet.8">
                  <p:embed/>
                </p:oleObj>
              </mc:Choice>
              <mc:Fallback>
                <p:oleObj name="工作表" r:id="rId3" imgW="3286125" imgH="752653" progId="Excel.Shee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DDE959D-47F1-4C2D-BDBD-7B272071B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404" y="1438052"/>
                        <a:ext cx="32861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CDF56D83-14A2-41E6-A540-C331322D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067" y="1196752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skills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DB52DF8-E02B-43B6-9644-6EF770382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192" y="2174652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8D11DA18-101B-4B17-9D50-6DAAEB6EB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392" y="2174652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B23D67FC-E5B4-43EA-AC65-1467F23E5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029" y="2174652"/>
            <a:ext cx="73025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4922AEB-8973-4E75-9886-D9F6CCC6F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229" y="2174652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1332F831-D556-456A-BD2C-0864DC27C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2429" y="2174652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34A85980-3BA8-4B9D-8AAE-3491E4E1B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811020"/>
              </p:ext>
            </p:extLst>
          </p:nvPr>
        </p:nvGraphicFramePr>
        <p:xfrm>
          <a:off x="5076229" y="179841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name="工作表" r:id="rId5" imgW="3286125" imgH="381203" progId="Excel.Sheet.8">
                  <p:embed/>
                </p:oleObj>
              </mc:Choice>
              <mc:Fallback>
                <p:oleObj name="工作表" r:id="rId5" imgW="3286125" imgH="381203" progId="Excel.Sheet.8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A8F2211-97B8-4424-98AD-58FB8766F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9" y="179841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1B95629B-24ED-484B-842B-0552EE89F5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387055"/>
              </p:ext>
            </p:extLst>
          </p:nvPr>
        </p:nvGraphicFramePr>
        <p:xfrm>
          <a:off x="5076229" y="179841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工作表" r:id="rId7" imgW="3286125" imgH="381203" progId="Excel.Sheet.8">
                  <p:embed/>
                </p:oleObj>
              </mc:Choice>
              <mc:Fallback>
                <p:oleObj name="工作表" r:id="rId7" imgW="3286125" imgH="381203" progId="Excel.Sheet.8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115EA2F-9609-4E02-98B3-D9469C5C1E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9" y="179841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B1C028B7-24A8-42A8-B1D4-EFD0E2765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87074"/>
              </p:ext>
            </p:extLst>
          </p:nvPr>
        </p:nvGraphicFramePr>
        <p:xfrm>
          <a:off x="5076229" y="1798414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name="工作表" r:id="rId9" imgW="3286125" imgH="381203" progId="Excel.Sheet.8">
                  <p:embed/>
                </p:oleObj>
              </mc:Choice>
              <mc:Fallback>
                <p:oleObj name="工作表" r:id="rId9" imgW="3286125" imgH="381203" progId="Excel.Sheet.8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D2E7979-13A3-45B3-951C-B34C835D5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29" y="1798414"/>
                        <a:ext cx="3286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>
            <a:extLst>
              <a:ext uri="{FF2B5EF4-FFF2-40B4-BE49-F238E27FC236}">
                <a16:creationId xmlns:a16="http://schemas.microsoft.com/office/drawing/2014/main" id="{ADFA1524-7BC8-481F-BE9B-ECEE010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167" y="2390552"/>
            <a:ext cx="4524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六脈神劍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A3A7A4A6-2553-4DE8-B823-3F969C3E2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879" y="2411189"/>
            <a:ext cx="452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易筋經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2525585-7A2E-49D0-B6D5-15BF7D310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204" y="23905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獨孤劍法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81423FAF-A706-43F7-A2AB-B358C7BB3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379" y="23905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吸星大法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04709B64-390A-4FC1-9851-D6A92672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579" y="2390552"/>
            <a:ext cx="4524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2400">
                <a:ea typeface="標楷體" panose="03000509000000000000" pitchFamily="65" charset="-120"/>
              </a:rPr>
              <a:t>如來神掌</a:t>
            </a:r>
          </a:p>
        </p:txBody>
      </p:sp>
    </p:spTree>
    <p:extLst>
      <p:ext uri="{BB962C8B-B14F-4D97-AF65-F5344CB8AC3E}">
        <p14:creationId xmlns:p14="http://schemas.microsoft.com/office/powerpoint/2010/main" val="199148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0C98D-CF0F-4760-A722-546163B5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43DF43-BDE0-4709-A021-FDA9ED63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29538B-BF5A-45F6-8356-D7D8BF944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4" y="1341438"/>
            <a:ext cx="7926139" cy="48958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 sz="2400" dirty="0"/>
              <a:t>做法二：定義常數</a:t>
            </a:r>
          </a:p>
          <a:p>
            <a:pPr lvl="4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skillName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= {"</a:t>
            </a:r>
            <a:r>
              <a:rPr lang="zh-TW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六脈神劍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TW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易筋經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"..};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   ...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   // </a:t>
            </a:r>
            <a:r>
              <a:rPr lang="zh-TW" altLang="en-US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例：學會吸星大法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dirty="0">
                <a:latin typeface="Lucida Console" panose="020B06090405040202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learned[30]; gets(learned);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(learned,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skillName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8);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skills |= 1 &lt;&lt;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86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94DCCD-9A4C-4BB2-969E-CF69B423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28F425-302F-49E0-8DED-A62F1FD2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9CA8B9-5AA1-401A-807D-FBF6F8268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4" y="1341438"/>
            <a:ext cx="8070155" cy="489585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 sz="2400" dirty="0"/>
              <a:t>做法二：定義常數 </a:t>
            </a:r>
            <a:r>
              <a:rPr lang="en-US" altLang="zh-TW" sz="2400" dirty="0"/>
              <a:t>(1)</a:t>
            </a:r>
            <a:endParaRPr lang="zh-TW" altLang="en-US" sz="2400" dirty="0"/>
          </a:p>
          <a:p>
            <a:pPr lvl="4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TW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KungFu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LiuMai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YiChing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DuGu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=4,…};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TW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skillName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= {"</a:t>
            </a:r>
            <a:r>
              <a:rPr lang="zh-TW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六脈神劍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TW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易筋經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"..};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   ...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   // </a:t>
            </a:r>
            <a:r>
              <a:rPr lang="zh-TW" altLang="en-US" sz="22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例：檢查是否學會吸星大法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200" dirty="0">
                <a:latin typeface="Lucida Console" panose="020B0609040504020204" pitchFamily="49" charset="0"/>
              </a:rPr>
              <a:t>   </a:t>
            </a: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(skills &amp; </a:t>
            </a:r>
            <a:r>
              <a:rPr lang="en-US" altLang="zh-TW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SiSing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909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9BFA23-E864-4743-927E-C56CC122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20.1 Bitwise Operators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9E419F-C5BF-4E71-AE86-4C58C4A7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2</a:t>
            </a:fld>
            <a:endParaRPr lang="en-US" altLang="zh-TW"/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C64F52BE-8CEB-45B2-A792-ED15EBC43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635166"/>
              </p:ext>
            </p:extLst>
          </p:nvPr>
        </p:nvGraphicFramePr>
        <p:xfrm>
          <a:off x="392842" y="1340768"/>
          <a:ext cx="8358315" cy="4785360"/>
        </p:xfrm>
        <a:graphic>
          <a:graphicData uri="http://schemas.openxmlformats.org/drawingml/2006/table">
            <a:tbl>
              <a:tblPr/>
              <a:tblGrid>
                <a:gridCol w="1177735">
                  <a:extLst>
                    <a:ext uri="{9D8B030D-6E8A-4147-A177-3AD203B41FA5}">
                      <a16:colId xmlns:a16="http://schemas.microsoft.com/office/drawing/2014/main" val="2817985029"/>
                    </a:ext>
                  </a:extLst>
                </a:gridCol>
                <a:gridCol w="1579837">
                  <a:extLst>
                    <a:ext uri="{9D8B030D-6E8A-4147-A177-3AD203B41FA5}">
                      <a16:colId xmlns:a16="http://schemas.microsoft.com/office/drawing/2014/main" val="349278083"/>
                    </a:ext>
                  </a:extLst>
                </a:gridCol>
                <a:gridCol w="5600743">
                  <a:extLst>
                    <a:ext uri="{9D8B030D-6E8A-4147-A177-3AD203B41FA5}">
                      <a16:colId xmlns:a16="http://schemas.microsoft.com/office/drawing/2014/main" val="2506523600"/>
                    </a:ext>
                  </a:extLst>
                </a:gridCol>
              </a:tblGrid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vantGarde" pitchFamily="34" charset="0"/>
                          <a:ea typeface="新細明體" panose="02020500000000000000" pitchFamily="18" charset="-12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vantGarde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vantGarde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295301"/>
                  </a:ext>
                </a:extLst>
              </a:tr>
              <a:tr h="563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bitwise 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The bits in the result are set to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if the corresponding bits in the two operands are both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72008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bitwise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The bits in the result are set to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if at least one of the corresponding bits in the two operands is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6143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bitwise 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The bits in the result are set to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if exactly one of the corresponding bits in the two operands is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108425"/>
                  </a:ext>
                </a:extLst>
              </a:tr>
              <a:tr h="37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left shift bits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往左移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Shifts the bits of the first operand left by the number of bits specified by the second operand; fill from right with </a:t>
                      </a: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bits.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067721"/>
                  </a:ext>
                </a:extLst>
              </a:tr>
              <a:tr h="374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right shift bits </a:t>
                      </a: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往右移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Shifts the bits of the first operand right by the number of bits specified by the second operand; the method of filling from the left is machine dependent.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87474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One’s 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All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bits are set to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and all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bits are set to </a:t>
                      </a:r>
                      <a:r>
                        <a:rPr kumimoji="1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96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1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0BDDD-8F78-48E3-9F1A-82E8FF7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44EE79-7A30-4479-B505-9E8D49AE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1BE9C7-280D-490F-9CEE-13A041D3A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4" y="1341438"/>
            <a:ext cx="7782123" cy="4895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TW" altLang="en-US" sz="2400" dirty="0"/>
              <a:t>做法二：定義常數 </a:t>
            </a:r>
            <a:r>
              <a:rPr lang="en-US" altLang="zh-TW" sz="2400" dirty="0"/>
              <a:t>(2)</a:t>
            </a:r>
            <a:endParaRPr lang="zh-TW" altLang="en-US" sz="2400" dirty="0"/>
          </a:p>
          <a:p>
            <a:pPr lvl="4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TW" sz="16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KungFu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idLiuMai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idYiChing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idDuGu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,…};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en-US" altLang="zh-TW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skillName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= {"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六脈神劍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易筋經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"..};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   ...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   //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例：檢查是否學會吸星大法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TW" altLang="en-US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(skills &amp; (1 &lt;&lt;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idSiSing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您會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%s\n", 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skillName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idSiSing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803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32A66-8E63-45B2-98DE-F6D7F426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(16.5)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F9003-BF72-4BAC-9A41-96BFD9F0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3FB203A-9989-4CCA-91CF-806ED45E0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341438"/>
            <a:ext cx="7543800" cy="4895850"/>
          </a:xfrm>
        </p:spPr>
        <p:txBody>
          <a:bodyPr/>
          <a:lstStyle/>
          <a:p>
            <a:r>
              <a:rPr lang="en-US" altLang="zh-TW" dirty="0"/>
              <a:t>Declare a set of constants</a:t>
            </a:r>
          </a:p>
          <a:p>
            <a:pPr lvl="1"/>
            <a:r>
              <a:rPr lang="en-US" altLang="zh-TW" dirty="0"/>
              <a:t>By default, their values are 0, 1, 2, 3…</a:t>
            </a:r>
          </a:p>
          <a:p>
            <a:r>
              <a:rPr lang="en-US" altLang="zh-TW" dirty="0"/>
              <a:t>Syntax:</a:t>
            </a:r>
          </a:p>
          <a:p>
            <a:pPr marL="457200" lvl="1" indent="0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EnumTypeName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Const1, Const2… };</a:t>
            </a:r>
            <a:endParaRPr lang="en-US" altLang="zh-TW" dirty="0"/>
          </a:p>
          <a:p>
            <a:pPr marL="400050" lvl="1" indent="0">
              <a:buNone/>
            </a:pPr>
            <a:r>
              <a:rPr lang="en-US" altLang="zh-TW" dirty="0"/>
              <a:t>Ex.</a:t>
            </a:r>
          </a:p>
          <a:p>
            <a:pPr marL="457200" lvl="1" indent="0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CardSuit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 Clover, Diamond… };</a:t>
            </a:r>
            <a:endParaRPr lang="en-US" altLang="zh-TW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/>
              <a:t>You can assign specific values.</a:t>
            </a:r>
          </a:p>
          <a:p>
            <a:pPr marL="457200" lvl="1" indent="0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 { January=1, February=2… };</a:t>
            </a:r>
            <a:endParaRPr lang="en-US" altLang="zh-TW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161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F15C6-11F0-4274-B2CD-62B875FA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(16.5)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3D3351-6A68-4733-A3A4-F2273063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C77E0AC-8F9A-46C3-9439-5236C6FD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341438"/>
            <a:ext cx="7543800" cy="4895850"/>
          </a:xfrm>
        </p:spPr>
        <p:txBody>
          <a:bodyPr/>
          <a:lstStyle/>
          <a:p>
            <a:r>
              <a:rPr lang="en-US" altLang="zh-TW" dirty="0"/>
              <a:t>You can use an enumeration type to declare variables.</a:t>
            </a:r>
          </a:p>
          <a:p>
            <a:pPr marL="457200" lvl="1" indent="0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 m1, m2;</a:t>
            </a:r>
            <a:endParaRPr lang="en-US" altLang="zh-TW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DateData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day;</a:t>
            </a:r>
            <a:b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TW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57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of Operators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722149"/>
              </p:ext>
            </p:extLst>
          </p:nvPr>
        </p:nvGraphicFramePr>
        <p:xfrm>
          <a:off x="519112" y="1292870"/>
          <a:ext cx="8151496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023867035"/>
                    </a:ext>
                  </a:extLst>
                </a:gridCol>
                <a:gridCol w="4299268">
                  <a:extLst>
                    <a:ext uri="{9D8B030D-6E8A-4147-A177-3AD203B41FA5}">
                      <a16:colId xmlns:a16="http://schemas.microsoft.com/office/drawing/2014/main" val="4129235409"/>
                    </a:ext>
                  </a:extLst>
                </a:gridCol>
                <a:gridCol w="1724343">
                  <a:extLst>
                    <a:ext uri="{9D8B030D-6E8A-4147-A177-3AD203B41FA5}">
                      <a16:colId xmlns:a16="http://schemas.microsoft.com/office/drawing/2014/main" val="65792977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0498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Prcd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Name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Optr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Assoc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4865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Postfix increment / decrement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32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Functional forms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6110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Subscript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0970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Member access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-&gt;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148839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Prefix increment / decrement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 --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Right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258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Bitwise / logical</a:t>
                      </a:r>
                      <a:r>
                        <a:rPr lang="en-US" altLang="zh-TW" sz="2400" baseline="0" dirty="0"/>
                        <a:t> NOT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!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211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Unary prefix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686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Reference</a:t>
                      </a:r>
                      <a:r>
                        <a:rPr lang="en-US" altLang="zh-TW" sz="2400" baseline="0" dirty="0"/>
                        <a:t> / dereference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 *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79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Parameter</a:t>
                      </a:r>
                      <a:r>
                        <a:rPr lang="en-US" altLang="zh-TW" sz="2400" baseline="0" dirty="0"/>
                        <a:t> pack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7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Type-casting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(type)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272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29FC-BB34-4715-AF27-2CCE59080A07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341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of Operators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561566"/>
              </p:ext>
            </p:extLst>
          </p:nvPr>
        </p:nvGraphicFramePr>
        <p:xfrm>
          <a:off x="354171" y="1282821"/>
          <a:ext cx="8435658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023867035"/>
                    </a:ext>
                  </a:extLst>
                </a:gridCol>
                <a:gridCol w="4299268">
                  <a:extLst>
                    <a:ext uri="{9D8B030D-6E8A-4147-A177-3AD203B41FA5}">
                      <a16:colId xmlns:a16="http://schemas.microsoft.com/office/drawing/2014/main" val="4129235409"/>
                    </a:ext>
                  </a:extLst>
                </a:gridCol>
                <a:gridCol w="2008505">
                  <a:extLst>
                    <a:ext uri="{9D8B030D-6E8A-4147-A177-3AD203B41FA5}">
                      <a16:colId xmlns:a16="http://schemas.microsoft.com/office/drawing/2014/main" val="65792977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0498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Prcd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Name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Optr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Assoc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4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Multiply</a:t>
                      </a:r>
                      <a:r>
                        <a:rPr lang="en-US" altLang="zh-TW" sz="2400" baseline="0" dirty="0"/>
                        <a:t> / divide / modulo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altLang="zh-TW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%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Addition / subtraction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-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61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Shift left / right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&gt;&gt;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09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Comparison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 &gt; &lt;= &gt;=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Equality /</a:t>
                      </a:r>
                      <a:r>
                        <a:rPr lang="en-US" altLang="zh-TW" sz="2400" baseline="0" dirty="0"/>
                        <a:t> inequality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!=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2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Bitwise AND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21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Bitwise XOR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標楷體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8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Bitwise OR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標楷體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7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Logical AND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0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Logical</a:t>
                      </a:r>
                      <a:r>
                        <a:rPr lang="en-US" altLang="zh-TW" sz="2400" baseline="0" dirty="0"/>
                        <a:t> 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2726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29FC-BB34-4715-AF27-2CCE59080A07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959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of Operators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642524"/>
              </p:ext>
            </p:extLst>
          </p:nvPr>
        </p:nvGraphicFramePr>
        <p:xfrm>
          <a:off x="356552" y="2132856"/>
          <a:ext cx="8430896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3023867035"/>
                    </a:ext>
                  </a:extLst>
                </a:gridCol>
                <a:gridCol w="3016568">
                  <a:extLst>
                    <a:ext uri="{9D8B030D-6E8A-4147-A177-3AD203B41FA5}">
                      <a16:colId xmlns:a16="http://schemas.microsoft.com/office/drawing/2014/main" val="4129235409"/>
                    </a:ext>
                  </a:extLst>
                </a:gridCol>
                <a:gridCol w="3286443">
                  <a:extLst>
                    <a:ext uri="{9D8B030D-6E8A-4147-A177-3AD203B41FA5}">
                      <a16:colId xmlns:a16="http://schemas.microsoft.com/office/drawing/2014/main" val="657929774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val="1504989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Prcd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Name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Optr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Assoc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7486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Assignment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*=</a:t>
                      </a:r>
                      <a:r>
                        <a:rPr lang="en-US" altLang="zh-TW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/= %= += -=</a:t>
                      </a:r>
                      <a:br>
                        <a:rPr lang="en-US" altLang="zh-TW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TW" sz="2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&gt;&gt;= &lt;&lt;= &amp;= ^= |=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Right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7320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Conditional operator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?: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61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Comma separator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zh-TW" alt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標楷體"/>
                          <a:cs typeface="+mn-cs"/>
                        </a:rPr>
                        <a:t>Left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09708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29FC-BB34-4715-AF27-2CCE59080A07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66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B5EC1564-AF31-473E-888F-ED6A994C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315606"/>
            <a:ext cx="4504525" cy="31319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A4270E-AE5D-4206-9A48-347AAC2F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2420888"/>
            <a:ext cx="4504525" cy="31319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DCB751C-2B67-4D08-BBB9-D466C1DE9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8" y="3187814"/>
            <a:ext cx="5184577" cy="31319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47E296-56EA-40EE-A922-CC98B467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8" y="3950905"/>
            <a:ext cx="5184577" cy="31319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70AE511-B552-4288-AA59-40242451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4714677"/>
            <a:ext cx="3888433" cy="313194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846CF2-FA5A-434A-A877-6DF90F71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- Bitwise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724209-BCB6-48B8-8FC1-ABDE28190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340768"/>
            <a:ext cx="8141529" cy="43924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65535, y = 131074;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  65535 = 00000000 00000000 11111111 11111111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 131074 = 00000000 00000010 00000000 00000010</a:t>
            </a:r>
          </a:p>
          <a:p>
            <a:pPr>
              <a:lnSpc>
                <a:spcPct val="8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&amp; y;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9900"/>
                </a:solidFill>
                <a:latin typeface="Garamond" panose="02020404030301010803" pitchFamily="18" charset="0"/>
              </a:rPr>
              <a:t>// bitwise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 2 = 00000000 00000000 00000000 00000010</a:t>
            </a:r>
          </a:p>
          <a:p>
            <a:pPr>
              <a:lnSpc>
                <a:spcPct val="8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| y; </a:t>
            </a:r>
            <a:r>
              <a:rPr lang="en-US" altLang="zh-TW" dirty="0">
                <a:solidFill>
                  <a:srgbClr val="009900"/>
                </a:solidFill>
                <a:latin typeface="Garamond" panose="02020404030301010803" pitchFamily="18" charset="0"/>
              </a:rPr>
              <a:t>// bitwise inclusive 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196607 = 00000000 00000010 11111111 11111111</a:t>
            </a:r>
          </a:p>
          <a:p>
            <a:pPr>
              <a:lnSpc>
                <a:spcPct val="8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^ y; </a:t>
            </a:r>
            <a:r>
              <a:rPr lang="en-US" altLang="zh-TW" dirty="0">
                <a:solidFill>
                  <a:srgbClr val="009900"/>
                </a:solidFill>
                <a:latin typeface="Garamond" panose="02020404030301010803" pitchFamily="18" charset="0"/>
              </a:rPr>
              <a:t>// bitwise exclusive 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196605 = 00000000 00000010 11111111 11111101</a:t>
            </a:r>
          </a:p>
          <a:p>
            <a:pPr>
              <a:lnSpc>
                <a:spcPct val="80000"/>
              </a:lnSpc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~y; </a:t>
            </a:r>
            <a:r>
              <a:rPr lang="en-US" altLang="zh-TW" dirty="0">
                <a:solidFill>
                  <a:srgbClr val="009900"/>
                </a:solidFill>
                <a:latin typeface="Garamond" panose="02020404030301010803" pitchFamily="18" charset="0"/>
              </a:rPr>
              <a:t>// bitwise NOT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zh-TW" dirty="0">
                <a:solidFill>
                  <a:srgbClr val="0070C0"/>
                </a:solidFill>
                <a:latin typeface="Lucida Console" panose="020B0609040504020204" pitchFamily="49" charset="0"/>
              </a:rPr>
              <a:t>= 11111111 11111101 11111111 11111101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7546D8-C45C-483E-AA0B-021AB24A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880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289CC-6904-432F-819B-017A975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1083C8-AF3B-4FC4-9266-2650EB97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C0F64-3F95-40C9-882E-B1571F21B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341438"/>
            <a:ext cx="7543800" cy="48958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138, y = 199;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138 = 00000000 00000000 00000000 10001010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   199 = 00000000 00000000 00000000 11000111</a:t>
            </a:r>
          </a:p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&amp; y;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bitwise AND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= 00000000 00000000 00000000 10000010</a:t>
            </a:r>
          </a:p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| y;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bitwise inclusive OR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= 00000000 00000000 00000000 11001111</a:t>
            </a:r>
          </a:p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^ y;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bitwise exclusive OR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= 00000000 00000000 00000000 01001101</a:t>
            </a:r>
          </a:p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~x;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bitwise NOT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= 11111111 11111111 11111111 01110101</a:t>
            </a:r>
            <a:endParaRPr lang="en-US" altLang="zh-TW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64DBD-8165-4988-BA2A-412AB6A8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(1)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761749-EBE5-462C-8473-D661851B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E99FA9-5AE9-44C6-BCD8-3AD3F617B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4" y="1341438"/>
            <a:ext cx="7710115" cy="489585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139;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139 = 00000000 00000000 00000000 10001011</a:t>
            </a:r>
          </a:p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&lt;&lt; 3;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left shift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1112 = 00000000 00000000 00000100 01011000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z = 1112 = 139*8 = </a:t>
            </a:r>
            <a:r>
              <a:rPr kumimoji="0" lang="en-US" altLang="zh-TW" sz="2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x*8</a:t>
            </a:r>
            <a:r>
              <a:rPr kumimoji="0"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  <a:r>
              <a:rPr kumimoji="0" lang="en-US" altLang="zh-TW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// 8=2</a:t>
            </a:r>
            <a:r>
              <a:rPr kumimoji="0" lang="en-US" altLang="zh-TW" sz="2000" baseline="300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zh-TW" altLang="en-US" sz="2000" dirty="0"/>
              <a:t>左移時右邊補 </a:t>
            </a:r>
            <a:r>
              <a:rPr kumimoji="0" lang="en-US" altLang="zh-TW" sz="2000" dirty="0"/>
              <a:t>0</a:t>
            </a:r>
          </a:p>
          <a:p>
            <a:pPr>
              <a:lnSpc>
                <a:spcPct val="90000"/>
              </a:lnSpc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&gt;&gt; 3;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right shift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17 = 00000000 00000000 00000000 00010001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z = 17 = 139/8 = </a:t>
            </a:r>
            <a:r>
              <a:rPr kumimoji="0" lang="en-US" altLang="zh-TW" sz="2000" b="1" dirty="0">
                <a:solidFill>
                  <a:srgbClr val="0000FF"/>
                </a:solidFill>
                <a:latin typeface="Lucida Console" panose="020B0609040504020204" pitchFamily="49" charset="0"/>
              </a:rPr>
              <a:t>x/8</a:t>
            </a:r>
            <a:r>
              <a:rPr kumimoji="0"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  <a:r>
              <a:rPr kumimoji="0" lang="en-US" altLang="zh-TW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// 8=2</a:t>
            </a:r>
            <a:r>
              <a:rPr kumimoji="0" lang="en-US" altLang="zh-TW" sz="2000" baseline="30000" dirty="0">
                <a:solidFill>
                  <a:srgbClr val="009900"/>
                </a:solidFill>
                <a:latin typeface="Lucida Console" panose="020B0609040504020204" pitchFamily="49" charset="0"/>
              </a:rPr>
              <a:t>3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zh-TW" altLang="en-US" sz="2000" dirty="0"/>
              <a:t>右移時左邊補什麼值會依 </a:t>
            </a:r>
            <a:r>
              <a:rPr kumimoji="0" lang="en-US" altLang="zh-TW" sz="2000" dirty="0"/>
              <a:t>compiler </a:t>
            </a:r>
            <a:r>
              <a:rPr kumimoji="0" lang="zh-TW" altLang="en-US" sz="2000" dirty="0"/>
              <a:t>而不同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zh-TW" altLang="en-US" sz="2000" dirty="0"/>
              <a:t>在 </a:t>
            </a:r>
            <a:r>
              <a:rPr kumimoji="0" lang="en-US" altLang="zh-TW" sz="2000" dirty="0"/>
              <a:t>Microsoft Visual C++ </a:t>
            </a:r>
            <a:r>
              <a:rPr kumimoji="0" lang="zh-TW" altLang="en-US" sz="2000" dirty="0"/>
              <a:t>中，</a:t>
            </a:r>
            <a:r>
              <a:rPr kumimoji="0" lang="en-US" altLang="zh-TW" sz="2000" dirty="0"/>
              <a:t>unsigned </a:t>
            </a:r>
            <a:r>
              <a:rPr kumimoji="0" lang="zh-TW" altLang="en-US" sz="2000" dirty="0"/>
              <a:t>變數左值補 </a:t>
            </a:r>
            <a:r>
              <a:rPr kumimoji="0" lang="en-US" altLang="zh-TW" sz="2000" dirty="0"/>
              <a:t>0</a:t>
            </a:r>
            <a:r>
              <a:rPr kumimoji="0" lang="zh-TW" altLang="en-US" sz="2000" dirty="0"/>
              <a:t>；若是 </a:t>
            </a:r>
            <a:r>
              <a:rPr kumimoji="0" lang="en-US" altLang="zh-TW" sz="2000" dirty="0"/>
              <a:t>signed </a:t>
            </a:r>
            <a:r>
              <a:rPr kumimoji="0" lang="zh-TW" altLang="en-US" sz="2000" dirty="0"/>
              <a:t>變數則補原先最左邊的 </a:t>
            </a:r>
            <a:r>
              <a:rPr kumimoji="0" lang="en-US" altLang="zh-TW" sz="2000" dirty="0"/>
              <a:t>bit </a:t>
            </a:r>
            <a:r>
              <a:rPr kumimoji="0" lang="zh-TW" altLang="en-US" sz="2000" dirty="0"/>
              <a:t>值 </a:t>
            </a:r>
            <a:r>
              <a:rPr kumimoji="0" lang="en-US" altLang="zh-TW" sz="2000" dirty="0"/>
              <a:t>(</a:t>
            </a:r>
            <a:r>
              <a:rPr kumimoji="0" lang="zh-TW" altLang="en-US" sz="2000" dirty="0"/>
              <a:t>是 </a:t>
            </a:r>
            <a:r>
              <a:rPr kumimoji="0" lang="en-US" altLang="zh-TW" sz="2000" dirty="0"/>
              <a:t>1 </a:t>
            </a:r>
            <a:r>
              <a:rPr kumimoji="0" lang="zh-TW" altLang="en-US" sz="2000" dirty="0"/>
              <a:t>則補 </a:t>
            </a:r>
            <a:r>
              <a:rPr kumimoji="0" lang="en-US" altLang="zh-TW" sz="2000" dirty="0"/>
              <a:t>1</a:t>
            </a:r>
            <a:r>
              <a:rPr kumimoji="0" lang="zh-TW" altLang="en-US" sz="2000" dirty="0"/>
              <a:t>，是 </a:t>
            </a:r>
            <a:r>
              <a:rPr kumimoji="0" lang="en-US" altLang="zh-TW" sz="2000" dirty="0"/>
              <a:t>0 </a:t>
            </a:r>
            <a:r>
              <a:rPr kumimoji="0" lang="zh-TW" altLang="en-US" sz="2000" dirty="0"/>
              <a:t>則補 </a:t>
            </a:r>
            <a:r>
              <a:rPr kumimoji="0" lang="en-US" altLang="zh-TW" sz="2000" dirty="0"/>
              <a:t>0)</a:t>
            </a:r>
            <a:r>
              <a:rPr kumimoji="0"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130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C9207-0B7C-4707-B7A8-2240E371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321330-58FC-47B7-9ACC-A6360397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A8A02C-E6D1-48EE-9C05-C3D692732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4" y="1341438"/>
            <a:ext cx="8142163" cy="4895850"/>
          </a:xfrm>
        </p:spPr>
        <p:txBody>
          <a:bodyPr/>
          <a:lstStyle/>
          <a:p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139;</a:t>
            </a:r>
          </a:p>
          <a:p>
            <a:pPr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139 = 00000000 00000000 00000000 10001011</a:t>
            </a:r>
          </a:p>
          <a:p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&lt;&lt; 5;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left shift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= 00000000 00000000 00010001 01100000</a:t>
            </a:r>
          </a:p>
          <a:p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&gt;&gt; 1; </a:t>
            </a:r>
            <a:r>
              <a:rPr kumimoji="0" lang="en-US" altLang="zh-TW" sz="2400" dirty="0">
                <a:solidFill>
                  <a:srgbClr val="009900"/>
                </a:solidFill>
                <a:latin typeface="Garamond" panose="02020404030301010803" pitchFamily="18" charset="0"/>
              </a:rPr>
              <a:t>// right shift</a:t>
            </a:r>
            <a:endParaRPr kumimoji="0" lang="en-US" altLang="zh-TW" sz="2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= 00000000 00000000 00000000 01000101</a:t>
            </a:r>
          </a:p>
          <a:p>
            <a:endParaRPr lang="en-US" altLang="zh-TW" sz="28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4E3E-B837-4C13-93E7-C57003F3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Bitwise Operators (2)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41618-649D-4984-BC7A-13ECF7FA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4E556-D5D3-40F2-855E-88849D4B9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0804" y="1341438"/>
            <a:ext cx="8321676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TW" altLang="en-US" sz="2800" dirty="0"/>
              <a:t>想得到 </a:t>
            </a:r>
            <a:r>
              <a:rPr kumimoji="0" lang="en-US" altLang="zh-TW" sz="2800" dirty="0">
                <a:latin typeface="Lucida Console" panose="020B0609040504020204" pitchFamily="49" charset="0"/>
              </a:rPr>
              <a:t>2</a:t>
            </a:r>
            <a:r>
              <a:rPr kumimoji="0" lang="en-US" altLang="zh-TW" sz="2800" baseline="30000" dirty="0">
                <a:latin typeface="Lucida Console" panose="020B0609040504020204" pitchFamily="49" charset="0"/>
              </a:rPr>
              <a:t>17</a:t>
            </a:r>
            <a:r>
              <a:rPr kumimoji="0" lang="en-US" altLang="zh-TW" sz="2800" dirty="0">
                <a:latin typeface="Lucida Console" panose="020B0609040504020204" pitchFamily="49" charset="0"/>
              </a:rPr>
              <a:t>,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en-US" altLang="zh-TW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1 = 00000000 00000000 00000000 00000001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0"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zh-TW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&lt;&lt; 17; </a:t>
            </a:r>
            <a:r>
              <a:rPr kumimoji="0" lang="en-US" altLang="zh-TW" sz="2400" dirty="0">
                <a:solidFill>
                  <a:srgbClr val="009900"/>
                </a:solidFill>
                <a:latin typeface="Lucida Console" panose="020B0609040504020204" pitchFamily="49" charset="0"/>
              </a:rPr>
              <a:t>// left shift</a:t>
            </a:r>
            <a:endParaRPr kumimoji="0" lang="en-US" altLang="zh-TW" sz="24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131072 = 00000000 00000010 00000000 00000000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TW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= 2</a:t>
            </a:r>
            <a:r>
              <a:rPr kumimoji="0" lang="en-US" altLang="zh-TW" sz="2400" baseline="30000" dirty="0">
                <a:solidFill>
                  <a:srgbClr val="0070C0"/>
                </a:solidFill>
                <a:latin typeface="Lucida Console" panose="020B0609040504020204" pitchFamily="49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34639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8D029-44BC-4A2C-B1AC-B45C5BDE9C2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Directive (14.3)</a:t>
            </a:r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2800" dirty="0"/>
              <a:t>用來定義 </a:t>
            </a:r>
            <a:r>
              <a:rPr lang="en-US" altLang="zh-TW" sz="2800" dirty="0"/>
              <a:t>symbolic constants (</a:t>
            </a:r>
            <a:r>
              <a:rPr lang="zh-TW" altLang="en-US" sz="2800" dirty="0"/>
              <a:t>常數</a:t>
            </a:r>
            <a:r>
              <a:rPr lang="en-US" altLang="zh-TW" sz="2800" dirty="0"/>
              <a:t>) </a:t>
            </a:r>
            <a:r>
              <a:rPr lang="zh-TW" altLang="en-US" sz="2800" dirty="0"/>
              <a:t>和 </a:t>
            </a:r>
            <a:r>
              <a:rPr lang="en-US" altLang="zh-TW" sz="2800" dirty="0"/>
              <a:t>macros (</a:t>
            </a:r>
            <a:r>
              <a:rPr lang="zh-TW" altLang="en-US" sz="2800" dirty="0"/>
              <a:t>巨集</a:t>
            </a:r>
            <a:r>
              <a:rPr lang="en-US" altLang="zh-TW" sz="2800" dirty="0"/>
              <a:t>)</a:t>
            </a:r>
            <a:r>
              <a:rPr lang="zh-TW" altLang="en-US" dirty="0"/>
              <a:t>。不能有同名常數或巨集。</a:t>
            </a:r>
            <a:endParaRPr lang="zh-TW" altLang="en-US" sz="2800" dirty="0"/>
          </a:p>
          <a:p>
            <a:r>
              <a:rPr lang="zh-TW" altLang="en-US" sz="2800" dirty="0"/>
              <a:t>語法</a:t>
            </a:r>
            <a:br>
              <a:rPr lang="zh-TW" altLang="en-US" sz="2800" dirty="0"/>
            </a:b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zh-TW" alt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常數巨集名稱 所要取代成的文字</a:t>
            </a:r>
          </a:p>
          <a:p>
            <a:pPr lvl="1"/>
            <a:r>
              <a:rPr lang="en-US" altLang="zh-TW" sz="2400" dirty="0"/>
              <a:t>Ex: </a:t>
            </a:r>
            <a:r>
              <a:rPr lang="zh-TW" altLang="en-US" sz="2400" dirty="0"/>
              <a:t>定義常數</a:t>
            </a:r>
            <a:br>
              <a:rPr lang="zh-TW" altLang="en-US" sz="2400" dirty="0"/>
            </a:b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3.14159 </a:t>
            </a:r>
          </a:p>
          <a:p>
            <a:r>
              <a:rPr lang="zh-TW" altLang="en-US" sz="2800" dirty="0"/>
              <a:t>所有出現的地方，都會被取代成要取代的文字</a:t>
            </a:r>
          </a:p>
          <a:p>
            <a:pPr lvl="1"/>
            <a:r>
              <a:rPr lang="en-US" altLang="zh-TW" sz="2400" dirty="0"/>
              <a:t>Ex:</a:t>
            </a:r>
            <a:br>
              <a:rPr lang="en-US" altLang="zh-TW" sz="2400" dirty="0"/>
            </a:b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 = 0.5 * r * r * PI     ;</a:t>
            </a:r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6300192" y="5229200"/>
            <a:ext cx="1301638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3.14159</a:t>
            </a:r>
          </a:p>
        </p:txBody>
      </p:sp>
      <p:sp>
        <p:nvSpPr>
          <p:cNvPr id="322568" name="Line 8"/>
          <p:cNvSpPr>
            <a:spLocks noChangeShapeType="1"/>
          </p:cNvSpPr>
          <p:nvPr/>
        </p:nvSpPr>
        <p:spPr bwMode="auto">
          <a:xfrm>
            <a:off x="3203848" y="3789040"/>
            <a:ext cx="1295400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2569" name="Line 9"/>
          <p:cNvSpPr>
            <a:spLocks noChangeShapeType="1"/>
          </p:cNvSpPr>
          <p:nvPr/>
        </p:nvSpPr>
        <p:spPr bwMode="auto">
          <a:xfrm>
            <a:off x="5076056" y="3107779"/>
            <a:ext cx="2736850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2570" name="Line 10"/>
          <p:cNvSpPr>
            <a:spLocks noChangeShapeType="1"/>
          </p:cNvSpPr>
          <p:nvPr/>
        </p:nvSpPr>
        <p:spPr bwMode="auto">
          <a:xfrm>
            <a:off x="2700338" y="3068960"/>
            <a:ext cx="2159000" cy="0"/>
          </a:xfrm>
          <a:prstGeom prst="line">
            <a:avLst/>
          </a:prstGeom>
          <a:noFill/>
          <a:ln w="508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2571" name="Line 11"/>
          <p:cNvSpPr>
            <a:spLocks noChangeShapeType="1"/>
          </p:cNvSpPr>
          <p:nvPr/>
        </p:nvSpPr>
        <p:spPr bwMode="auto">
          <a:xfrm>
            <a:off x="2627784" y="3789040"/>
            <a:ext cx="431800" cy="0"/>
          </a:xfrm>
          <a:prstGeom prst="line">
            <a:avLst/>
          </a:prstGeom>
          <a:noFill/>
          <a:ln w="508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231 L -3.05556E-6 -0.0652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2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7" grpId="0" animBg="1"/>
      <p:bldP spid="322567" grpId="1" animBg="1"/>
      <p:bldP spid="32256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5A5382-B40C-488F-9C47-20EFDD7F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r>
              <a:rPr lang="en-US" altLang="zh-TW" dirty="0"/>
              <a:t>Directive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54465-3FBA-44ED-81DD-AFF0D328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90E3D72-D4EA-42CC-B28A-74A944060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325" y="1341438"/>
            <a:ext cx="7543800" cy="4895850"/>
          </a:xfrm>
        </p:spPr>
        <p:txBody>
          <a:bodyPr/>
          <a:lstStyle/>
          <a:p>
            <a:r>
              <a:rPr lang="zh-TW" altLang="en-US" sz="2800" dirty="0"/>
              <a:t>語法</a:t>
            </a:r>
            <a:br>
              <a:rPr lang="zh-TW" altLang="en-US" sz="2800" dirty="0"/>
            </a:br>
            <a:r>
              <a:rPr lang="en-US" altLang="zh-TW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 </a:t>
            </a:r>
            <a:r>
              <a:rPr lang="zh-TW" altLang="en-US" sz="2800" dirty="0">
                <a:solidFill>
                  <a:srgbClr val="0000FF"/>
                </a:solidFill>
              </a:rPr>
              <a:t>常數巨集名稱  所要取代成的文字</a:t>
            </a:r>
          </a:p>
          <a:p>
            <a:r>
              <a:rPr lang="zh-TW" altLang="en-US" sz="2800" dirty="0"/>
              <a:t>不需要加分號 </a:t>
            </a:r>
            <a:r>
              <a:rPr lang="en-US" altLang="zh-TW" sz="2800" dirty="0"/>
              <a:t>(</a:t>
            </a:r>
            <a:r>
              <a:rPr lang="en-US" altLang="zh-TW" sz="2800" dirty="0">
                <a:latin typeface="Lucida Console" panose="020B0609040504020204" pitchFamily="49" charset="0"/>
              </a:rPr>
              <a:t>;</a:t>
            </a:r>
            <a:r>
              <a:rPr lang="en-US" altLang="zh-TW" sz="2800" dirty="0"/>
              <a:t>) </a:t>
            </a:r>
            <a:r>
              <a:rPr lang="zh-TW" altLang="en-US" sz="2800" dirty="0"/>
              <a:t>或等號 </a:t>
            </a:r>
            <a:r>
              <a:rPr lang="en-US" altLang="zh-TW" sz="2800" dirty="0"/>
              <a:t>(</a:t>
            </a:r>
            <a:r>
              <a:rPr lang="en-US" altLang="zh-TW" sz="2800" dirty="0">
                <a:latin typeface="Lucida Console" panose="020B0609040504020204" pitchFamily="49" charset="0"/>
              </a:rPr>
              <a:t>=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sz="2400" dirty="0"/>
              <a:t>否則會被當成取代文字的一部份</a:t>
            </a:r>
          </a:p>
          <a:p>
            <a:pPr lvl="1"/>
            <a:r>
              <a:rPr lang="en-US" altLang="zh-TW" sz="2400" dirty="0"/>
              <a:t>Ex:</a:t>
            </a:r>
            <a:br>
              <a:rPr lang="en-US" altLang="zh-TW" sz="2400" dirty="0"/>
            </a:b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3.14159;</a:t>
            </a:r>
            <a:b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 = r * r * PI       </a:t>
            </a:r>
            <a:r>
              <a:rPr lang="zh-TW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0.5;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B8433C-5BED-48BE-9A33-1F45923B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4293096"/>
            <a:ext cx="1487587" cy="36933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400" b="1" dirty="0"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3.14159;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39A26BCD-C6C0-433B-9352-6A98976E6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848" y="3789040"/>
            <a:ext cx="1512168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4AC2C0F-DD8C-4ED3-BDD3-E54914A11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0072" y="2132856"/>
            <a:ext cx="2808312" cy="0"/>
          </a:xfrm>
          <a:prstGeom prst="line">
            <a:avLst/>
          </a:prstGeom>
          <a:noFill/>
          <a:ln w="508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D8CB76EF-4BF9-400F-A303-D2B68038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16" y="2132856"/>
            <a:ext cx="2159000" cy="0"/>
          </a:xfrm>
          <a:prstGeom prst="line">
            <a:avLst/>
          </a:prstGeom>
          <a:noFill/>
          <a:ln w="508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AD392E00-4519-4018-89D0-3137D8446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414" y="3789040"/>
            <a:ext cx="431800" cy="0"/>
          </a:xfrm>
          <a:prstGeom prst="line">
            <a:avLst/>
          </a:prstGeom>
          <a:noFill/>
          <a:ln w="50800" cmpd="dbl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BAE14E4-9A0C-496F-BDF7-0BD4B0310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0309" y="3310260"/>
            <a:ext cx="215900" cy="288925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02AE3AD-7C0A-4EAB-82D5-9E5863D8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772" y="306896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b="1">
                <a:solidFill>
                  <a:srgbClr val="990099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70935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32 L -3.33333E-6 -0.06528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2" grpId="0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5296</TotalTime>
  <Words>1921</Words>
  <Application>Microsoft Office PowerPoint</Application>
  <PresentationFormat>如螢幕大小 (4:3)</PresentationFormat>
  <Paragraphs>354</Paragraphs>
  <Slides>25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8" baseType="lpstr">
      <vt:lpstr>AvantGarde</vt:lpstr>
      <vt:lpstr>新細明體</vt:lpstr>
      <vt:lpstr>標楷體</vt:lpstr>
      <vt:lpstr>Arial</vt:lpstr>
      <vt:lpstr>Calibri</vt:lpstr>
      <vt:lpstr>Calibri Light</vt:lpstr>
      <vt:lpstr>Constantia</vt:lpstr>
      <vt:lpstr>Courier New</vt:lpstr>
      <vt:lpstr>Garamond</vt:lpstr>
      <vt:lpstr>Lucida Console</vt:lpstr>
      <vt:lpstr>Wingdings</vt:lpstr>
      <vt:lpstr>回顧</vt:lpstr>
      <vt:lpstr>工作表</vt:lpstr>
      <vt:lpstr>Low-Level Programming</vt:lpstr>
      <vt:lpstr>20.1 Bitwise Operators</vt:lpstr>
      <vt:lpstr>Examples - Bitwise Operators</vt:lpstr>
      <vt:lpstr>Practice</vt:lpstr>
      <vt:lpstr>Using Bitwise Operators (1)</vt:lpstr>
      <vt:lpstr>Practice</vt:lpstr>
      <vt:lpstr>Using Bitwise Operators (2)</vt:lpstr>
      <vt:lpstr>The #define Directive (14.3)</vt:lpstr>
      <vt:lpstr>The #define Directive</vt:lpstr>
      <vt:lpstr>The #define Directive</vt:lpstr>
      <vt:lpstr>The #define Directive</vt:lpstr>
      <vt:lpstr>The #define Directive</vt:lpstr>
      <vt:lpstr>The #undef Directive(14.3)</vt:lpstr>
      <vt:lpstr>Using Bitwise Operators (3)</vt:lpstr>
      <vt:lpstr>Using Bitwise Operators (3)</vt:lpstr>
      <vt:lpstr>Using Bitwise Operators (3)</vt:lpstr>
      <vt:lpstr>Using Bitwise Operators (3)</vt:lpstr>
      <vt:lpstr>Using Bitwise Operators (3)</vt:lpstr>
      <vt:lpstr>Using Bitwise Operators (3)</vt:lpstr>
      <vt:lpstr>Using Bitwise Operators (3)</vt:lpstr>
      <vt:lpstr>Enumeration (16.5)</vt:lpstr>
      <vt:lpstr>Enumeration (16.5)</vt:lpstr>
      <vt:lpstr>Precedence of Operators</vt:lpstr>
      <vt:lpstr>Precedence of Operators</vt:lpstr>
      <vt:lpstr>Precedence of Operators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user</cp:lastModifiedBy>
  <cp:revision>411</cp:revision>
  <dcterms:created xsi:type="dcterms:W3CDTF">2004-09-26T13:49:34Z</dcterms:created>
  <dcterms:modified xsi:type="dcterms:W3CDTF">2023-12-05T18:42:51Z</dcterms:modified>
</cp:coreProperties>
</file>