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33" r:id="rId2"/>
    <p:sldId id="470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65" r:id="rId13"/>
    <p:sldId id="466" r:id="rId14"/>
    <p:sldId id="467" r:id="rId15"/>
    <p:sldId id="468" r:id="rId16"/>
    <p:sldId id="469" r:id="rId17"/>
    <p:sldId id="443" r:id="rId18"/>
    <p:sldId id="444" r:id="rId19"/>
    <p:sldId id="445" r:id="rId20"/>
    <p:sldId id="446" r:id="rId21"/>
    <p:sldId id="447" r:id="rId22"/>
    <p:sldId id="472" r:id="rId23"/>
    <p:sldId id="473" r:id="rId24"/>
    <p:sldId id="474" r:id="rId25"/>
    <p:sldId id="448" r:id="rId26"/>
    <p:sldId id="471" r:id="rId27"/>
    <p:sldId id="449" r:id="rId28"/>
    <p:sldId id="450" r:id="rId29"/>
    <p:sldId id="451" r:id="rId30"/>
    <p:sldId id="452" r:id="rId31"/>
    <p:sldId id="475" r:id="rId32"/>
    <p:sldId id="453" r:id="rId33"/>
    <p:sldId id="454" r:id="rId34"/>
    <p:sldId id="455" r:id="rId35"/>
    <p:sldId id="456" r:id="rId36"/>
    <p:sldId id="457" r:id="rId37"/>
    <p:sldId id="463" r:id="rId38"/>
    <p:sldId id="458" r:id="rId39"/>
    <p:sldId id="459" r:id="rId40"/>
    <p:sldId id="460" r:id="rId41"/>
    <p:sldId id="461" r:id="rId42"/>
    <p:sldId id="464" r:id="rId43"/>
    <p:sldId id="462" r:id="rId44"/>
    <p:sldId id="430" r:id="rId4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FF99"/>
    <a:srgbClr val="009900"/>
    <a:srgbClr val="993300"/>
    <a:srgbClr val="0000FF"/>
    <a:srgbClr val="FF6600"/>
    <a:srgbClr val="99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 autoAdjust="0"/>
    <p:restoredTop sz="94660"/>
  </p:normalViewPr>
  <p:slideViewPr>
    <p:cSldViewPr>
      <p:cViewPr varScale="1">
        <p:scale>
          <a:sx n="93" d="100"/>
          <a:sy n="93" d="100"/>
        </p:scale>
        <p:origin x="3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A100A6-02BC-4FD8-B38E-386CA97138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4" name="Picture 2" descr="BD14800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57563"/>
            <a:ext cx="77771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9" descr="J02293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1728787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 descr="curveParenth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29225"/>
            <a:ext cx="1512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882B890-2B13-41CD-B096-F22D74AB8039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6011F3-82BC-48E9-8CD6-9A134B9C9EE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DF234-1CD3-4379-8F22-FCA84B69CC13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7F7B6-D1DA-4767-9972-65E2DD5D77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1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37150-3F2A-422B-B500-DA760EFBE0EE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DEC8B-B84E-4E9F-AA3D-AC97B8E8D31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09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9056-5911-47B7-AA79-63CADC5042F0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C62F-7455-40F8-B299-30368220AF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26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3859D-7066-48E0-ABA7-EE88CA36B058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11F21-D11A-423E-930B-8BC06B7B57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7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A84FE-0D98-4D33-843D-302E7FD054D3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DBC0-9ADF-47F6-AC89-F9109C6AC5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0470E-EBCB-4269-AD9B-28A3FBA783EA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A9E49-22B2-49FA-8B3B-CB534B4F5B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6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ED604-BED4-4B2B-BF46-1ACA8870B8AA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6BB74-6EC9-4E24-AB8F-A5E94A603E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949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33928-39DA-43CD-8389-7041BBD99F07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9887C-4899-456B-9577-59733B8BDC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7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2C66C-580E-41DA-9BE0-5128DBBA9736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BE981-706A-4379-BA57-CA730E6CD6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4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A6D19-E14C-4C3E-83BF-2F04031D6AC6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41B08-7BC2-41E6-9E06-46B483CD0F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8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 descr="BD14800_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04925"/>
            <a:ext cx="7777163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" descr="J022938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450"/>
            <a:ext cx="141287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curveParenth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29225"/>
            <a:ext cx="1512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8BC34B5-BE17-44F8-979D-4A5DFFB4D052}" type="datetime1">
              <a:rPr lang="zh-TW" altLang="en-US"/>
              <a:pPr/>
              <a:t>2021/12/29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209DC9-80D6-4075-B970-2806ECEE31B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27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4800">
                <a:solidFill>
                  <a:schemeClr val="tx1"/>
                </a:solidFill>
                <a:ea typeface="新細明體" panose="02020500000000000000" pitchFamily="18" charset="-120"/>
              </a:rPr>
              <a:t>Formatted Input/Output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Section 22.3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DDB79BA-30FA-4076-957E-2A8E082A1A9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“%.3d\n”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, score[</a:t>
            </a:r>
            <a:r>
              <a:rPr lang="en-US" altLang="zh-TW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]);</a:t>
            </a:r>
            <a:r>
              <a:rPr lang="en-US" altLang="zh-TW" sz="2000" b="1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zh-TW" altLang="en-US" sz="2000" dirty="0" smtClean="0">
                <a:solidFill>
                  <a:srgbClr val="008000"/>
                </a:solidFill>
              </a:rPr>
              <a:t>最少印出幾個數字，前補</a:t>
            </a:r>
            <a:r>
              <a:rPr lang="en-US" altLang="zh-TW" sz="20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zh-TW" sz="2400" b="1" dirty="0" smtClean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301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023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2134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46088" y="3184525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</a:rPr>
              <a:t>"%.3f\n"</a:t>
            </a:r>
            <a:r>
              <a:rPr lang="en-US" altLang="zh-TW" sz="2400" b="1" dirty="0">
                <a:latin typeface="Courier New" panose="02070309020205020404" pitchFamily="49" charset="0"/>
              </a:rPr>
              <a:t>, value[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]);</a:t>
            </a:r>
            <a:r>
              <a:rPr lang="en-US" altLang="zh-TW" sz="2000" b="1" kern="0" dirty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 </a:t>
            </a:r>
            <a:r>
              <a:rPr lang="en-US" altLang="zh-TW" sz="2000" b="1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//</a:t>
            </a:r>
            <a:r>
              <a:rPr lang="zh-TW" altLang="en-US" sz="2000" kern="0" dirty="0" smtClean="0">
                <a:solidFill>
                  <a:srgbClr val="008000"/>
                </a:solidFill>
                <a:latin typeface="Arial"/>
                <a:ea typeface="標楷體"/>
              </a:rPr>
              <a:t>小數點後有幾位數字</a:t>
            </a:r>
            <a:endParaRPr lang="en-US" altLang="zh-TW" sz="2400" b="1" dirty="0">
              <a:latin typeface="Courier New" panose="02070309020205020404" pitchFamily="49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8638" y="3717925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3.010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23.000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2.135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46088" y="4724400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</a:rPr>
              <a:t>"%.6s\n"</a:t>
            </a:r>
            <a:r>
              <a:rPr lang="en-US" altLang="zh-TW" sz="2400" b="1" dirty="0">
                <a:latin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monthName</a:t>
            </a:r>
            <a:r>
              <a:rPr lang="en-US" altLang="zh-TW" sz="2400" b="1" dirty="0">
                <a:latin typeface="Courier New" panose="02070309020205020404" pitchFamily="49" charset="0"/>
              </a:rPr>
              <a:t>[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]);</a:t>
            </a:r>
            <a:r>
              <a:rPr lang="en-US" altLang="zh-TW" sz="2000" b="1" kern="0" dirty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 </a:t>
            </a:r>
            <a:r>
              <a:rPr lang="en-US" altLang="zh-TW" sz="2000" b="1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//</a:t>
            </a:r>
            <a:r>
              <a:rPr lang="zh-TW" altLang="en-US" sz="2000" kern="0" dirty="0" smtClean="0">
                <a:solidFill>
                  <a:srgbClr val="008000"/>
                </a:solidFill>
                <a:latin typeface="Arial"/>
                <a:ea typeface="標楷體"/>
              </a:rPr>
              <a:t>最多印出幾個字元</a:t>
            </a:r>
            <a:endParaRPr lang="en-US" altLang="zh-TW" sz="2400" b="1" dirty="0">
              <a:latin typeface="Courier New" panose="02070309020205020404" pitchFamily="49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28638" y="5257800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Januar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Februa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March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/>
      <p:bldP spid="58374" grpId="0" animBg="1" autoUpdateAnimBg="0"/>
      <p:bldP spid="58375" grpId="0"/>
      <p:bldP spid="5837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B287F53-06C8-4086-843E-457550CEE9D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"%.5e\n"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, score[</a:t>
            </a:r>
            <a:r>
              <a:rPr lang="en-US" altLang="zh-TW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]);</a:t>
            </a:r>
            <a:r>
              <a:rPr lang="en-US" altLang="zh-TW" sz="20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r>
              <a:rPr lang="zh-TW" altLang="en-US" sz="2000" dirty="0">
                <a:solidFill>
                  <a:srgbClr val="008000"/>
                </a:solidFill>
              </a:rPr>
              <a:t>小數點後有幾位數字</a:t>
            </a:r>
            <a:endParaRPr lang="en-US" altLang="zh-TW" sz="2400" b="1" dirty="0" smtClean="0">
              <a:latin typeface="Courier New" panose="02070309020205020404" pitchFamily="49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3.40000e-003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3.40000e-005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3.45678e-005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46088" y="3184525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</a:rPr>
              <a:t>"%.5g\n"</a:t>
            </a:r>
            <a:r>
              <a:rPr lang="en-US" altLang="zh-TW" sz="2400" b="1" dirty="0">
                <a:latin typeface="Courier New" panose="02070309020205020404" pitchFamily="49" charset="0"/>
              </a:rPr>
              <a:t>, score[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]);</a:t>
            </a:r>
            <a:r>
              <a:rPr lang="en-US" altLang="zh-TW" sz="2400" b="1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 </a:t>
            </a:r>
            <a:r>
              <a:rPr lang="en-US" altLang="zh-TW" sz="2000" b="1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//</a:t>
            </a:r>
            <a:r>
              <a:rPr lang="en-US" altLang="zh-TW" sz="2000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significant digits</a:t>
            </a:r>
            <a:r>
              <a:rPr lang="zh-TW" altLang="en-US" sz="2000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最多</a:t>
            </a:r>
            <a:r>
              <a:rPr lang="zh-TW" altLang="en-US" sz="2000" dirty="0" smtClean="0">
                <a:solidFill>
                  <a:srgbClr val="008000"/>
                </a:solidFill>
              </a:rPr>
              <a:t>幾</a:t>
            </a:r>
            <a:r>
              <a:rPr lang="zh-TW" altLang="en-US" sz="2000" kern="0" dirty="0" smtClean="0">
                <a:solidFill>
                  <a:srgbClr val="008000"/>
                </a:solidFill>
                <a:latin typeface="Calibri" panose="020F0502020204030204" pitchFamily="34" charset="0"/>
                <a:ea typeface="標楷體"/>
                <a:cs typeface="Calibri" panose="020F0502020204030204" pitchFamily="34" charset="0"/>
              </a:rPr>
              <a:t>位</a:t>
            </a:r>
            <a:endParaRPr lang="en-US" altLang="zh-TW" sz="2000" dirty="0">
              <a:latin typeface="Courier New" panose="02070309020205020404" pitchFamily="49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28638" y="3717925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0.0034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3.4e-005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3.4568e-005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/>
      <p:bldP spid="593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B288D70-D756-496E-B890-880977C0A17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2946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Writing Strings Using 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zh-TW" altLang="en-US" smtClean="0"/>
          </a:p>
        </p:txBody>
      </p:sp>
      <p:sp>
        <p:nvSpPr>
          <p:cNvPr id="82947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specification </a:t>
            </a: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%m.ps </a:t>
            </a:r>
            <a:r>
              <a:rPr lang="en-US" altLang="zh-TW" smtClean="0">
                <a:ea typeface="新細明體" panose="02020500000000000000" pitchFamily="18" charset="-120"/>
              </a:rPr>
              <a:t>in printf</a:t>
            </a:r>
          </a:p>
          <a:p>
            <a:pPr eaLnBrk="1" hangingPunct="1"/>
            <a:r>
              <a:rPr lang="en-US" altLang="zh-TW" i="1" smtClean="0">
                <a:solidFill>
                  <a:srgbClr val="80008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is the number of characters to be displayed.</a:t>
            </a:r>
          </a:p>
          <a:p>
            <a:pPr eaLnBrk="1" hangingPunct="1"/>
            <a:r>
              <a:rPr lang="en-US" altLang="zh-TW" i="1" smtClean="0">
                <a:solidFill>
                  <a:srgbClr val="80008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is the size of a field to display a string in.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If a string has fewer than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characters, it will be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right-justified</a:t>
            </a:r>
            <a:r>
              <a:rPr lang="en-US" altLang="zh-TW" smtClean="0">
                <a:ea typeface="新細明體" panose="02020500000000000000" pitchFamily="18" charset="-120"/>
              </a:rPr>
              <a:t> within the field.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9AD0B0-7F1A-4530-AACA-22A0B5859741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397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Writing Strings Using 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zh-TW" altLang="en-US" smtClean="0"/>
          </a:p>
        </p:txBody>
      </p:sp>
      <p:sp>
        <p:nvSpPr>
          <p:cNvPr id="83971" name="內容版面配置區 2"/>
          <p:cNvSpPr>
            <a:spLocks noGrp="1"/>
          </p:cNvSpPr>
          <p:nvPr>
            <p:ph idx="4294967295"/>
          </p:nvPr>
        </p:nvSpPr>
        <p:spPr>
          <a:xfrm>
            <a:off x="34925" y="1600200"/>
            <a:ext cx="90360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*mName[12] = {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"February"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"April"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"June"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"August"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"September"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"October"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"November"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(k = 0; k &lt; 12; k += 2)</a:t>
            </a:r>
            <a:b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"[%.6s][%.6s]\n"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,mName[k],mName[k+1]);</a:t>
            </a:r>
            <a:endParaRPr lang="zh-TW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68313" y="4149725"/>
            <a:ext cx="6911975" cy="2282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[Januar][Februa]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[March][April]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[May][June]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[July][August]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[Septem][Octobe]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[Novemb][Decemb]</a:t>
            </a:r>
            <a:endParaRPr lang="zh-TW" altLang="en-US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0829C63-C208-452D-89D7-FC64C63F1B24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4994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Writing Strings Using 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zh-TW" altLang="en-US" smtClean="0"/>
          </a:p>
        </p:txBody>
      </p:sp>
      <p:sp>
        <p:nvSpPr>
          <p:cNvPr id="84995" name="內容版面配置區 2"/>
          <p:cNvSpPr>
            <a:spLocks noGrp="1"/>
          </p:cNvSpPr>
          <p:nvPr>
            <p:ph idx="4294967295"/>
          </p:nvPr>
        </p:nvSpPr>
        <p:spPr>
          <a:xfrm>
            <a:off x="34925" y="1600200"/>
            <a:ext cx="90360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*mName[12] = {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"February"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"April"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"June"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"August"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"September"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"October"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"November"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(k = 0; k &lt; 12; k += 2)</a:t>
            </a:r>
            <a:b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"[%6s][%6s]\n"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,mName[k],mName[k+1]);</a:t>
            </a:r>
            <a:endParaRPr lang="zh-TW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68313" y="4149725"/>
            <a:ext cx="6911975" cy="2282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[January][February]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 March][ April]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   May][  June]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  July][August]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[September][October]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[November][December]</a:t>
            </a:r>
            <a:endParaRPr lang="zh-TW" altLang="en-US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C5D182D-3F4F-40CB-BC63-60CEB91371B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601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Writing Strings Using 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zh-TW" altLang="en-US" smtClean="0"/>
          </a:p>
        </p:txBody>
      </p:sp>
      <p:sp>
        <p:nvSpPr>
          <p:cNvPr id="86019" name="內容版面配置區 2"/>
          <p:cNvSpPr>
            <a:spLocks noGrp="1"/>
          </p:cNvSpPr>
          <p:nvPr>
            <p:ph idx="4294967295"/>
          </p:nvPr>
        </p:nvSpPr>
        <p:spPr>
          <a:xfrm>
            <a:off x="34925" y="1600200"/>
            <a:ext cx="90360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*mName[12] = {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"February"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"April"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"June"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"August"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"September"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"October"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"November"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(k = 0; k &lt; 12; k += 2)</a:t>
            </a:r>
            <a:b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"[%6.6s][%6.6s]\n"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,mName[k],mName[k+1]);</a:t>
            </a:r>
            <a:endParaRPr lang="zh-TW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8313" y="4149725"/>
            <a:ext cx="6911975" cy="2282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[Januar][Februa]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 March][ April]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   May][  June]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  July][August]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[Septem][Octobe]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[Novemb][Decemb]</a:t>
            </a:r>
            <a:endParaRPr lang="zh-TW" altLang="en-US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D2551E4-298E-404D-9361-4B45180F403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704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Writing Strings Using 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zh-TW" altLang="en-US" smtClean="0"/>
          </a:p>
        </p:txBody>
      </p:sp>
      <p:sp>
        <p:nvSpPr>
          <p:cNvPr id="87043" name="內容版面配置區 2"/>
          <p:cNvSpPr>
            <a:spLocks noGrp="1"/>
          </p:cNvSpPr>
          <p:nvPr>
            <p:ph idx="4294967295"/>
          </p:nvPr>
        </p:nvSpPr>
        <p:spPr>
          <a:xfrm>
            <a:off x="34925" y="1600200"/>
            <a:ext cx="90360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*mName[12] = {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"February"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"April"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"June"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"August"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"September"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"October"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"November"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"December"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(k = 0; k &lt; 12; k += 2)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</a:t>
            </a:r>
            <a:r>
              <a:rPr lang="en-US" altLang="zh-TW" sz="24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"[%-6.6s][%6.6s]\n"</a:t>
            </a:r>
            <a:r>
              <a:rPr lang="en-US" altLang="zh-TW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,mName[k],mName[k+1]);</a:t>
            </a:r>
            <a:endParaRPr lang="zh-TW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68313" y="4149725"/>
            <a:ext cx="6911975" cy="2282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[Januar][Februa]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[March ][ April]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[May   ][  June]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[July  ][August]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[Septem][Octobe]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[Novemb][Decemb]</a:t>
            </a:r>
            <a:endParaRPr lang="zh-TW" altLang="en-US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1910EDD-18C2-4E66-AEC7-DCFA3B3EEA2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/>
          <a:lstStyle/>
          <a:p>
            <a:r>
              <a:rPr lang="en-US" altLang="zh-TW" sz="4000" smtClean="0"/>
              <a:t>Field Widths and Precisions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Field width and precision</a:t>
            </a:r>
            <a:r>
              <a:rPr lang="zh-TW" altLang="en-US" smtClean="0"/>
              <a:t>可同時指定</a:t>
            </a:r>
          </a:p>
          <a:p>
            <a:pPr lvl="1"/>
            <a:r>
              <a:rPr lang="en-US" altLang="zh-TW" smtClean="0"/>
              <a:t>Ex. %5.3f</a:t>
            </a:r>
          </a:p>
          <a:p>
            <a:pPr lvl="1"/>
            <a:r>
              <a:rPr lang="en-US" altLang="zh-TW" smtClean="0"/>
              <a:t>field width </a:t>
            </a:r>
            <a:r>
              <a:rPr lang="zh-TW" altLang="en-US" smtClean="0"/>
              <a:t>或 </a:t>
            </a:r>
            <a:r>
              <a:rPr lang="en-US" altLang="zh-TW" smtClean="0"/>
              <a:t>precision </a:t>
            </a:r>
            <a:r>
              <a:rPr lang="zh-TW" altLang="en-US" smtClean="0"/>
              <a:t>的值想用變數來指定時，用星號 </a:t>
            </a:r>
            <a:r>
              <a:rPr lang="en-US" altLang="zh-TW" smtClean="0"/>
              <a:t>asterisk (*)</a:t>
            </a:r>
          </a:p>
          <a:p>
            <a:pPr lvl="2"/>
            <a:r>
              <a:rPr lang="en-US" altLang="zh-TW" smtClean="0"/>
              <a:t>Example:</a:t>
            </a:r>
            <a:br>
              <a:rPr lang="en-US" altLang="zh-TW" smtClean="0"/>
            </a:br>
            <a:r>
              <a:rPr lang="en-US" altLang="zh-TW" smtClean="0">
                <a:latin typeface="Lucida Console" panose="020B0609040504020204" pitchFamily="49" charset="0"/>
              </a:rPr>
              <a:t>printf( </a:t>
            </a:r>
            <a:r>
              <a:rPr lang="en-US" altLang="zh-TW" smtClean="0">
                <a:solidFill>
                  <a:srgbClr val="993300"/>
                </a:solidFill>
                <a:latin typeface="Lucida Console" panose="020B0609040504020204" pitchFamily="49" charset="0"/>
              </a:rPr>
              <a:t>"%*.*f"</a:t>
            </a:r>
            <a:r>
              <a:rPr lang="en-US" altLang="zh-TW" smtClean="0">
                <a:latin typeface="Lucida Console" panose="020B0609040504020204" pitchFamily="49" charset="0"/>
              </a:rPr>
              <a:t>, 7, 2, 98.736 );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356100" y="4797425"/>
            <a:ext cx="8747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%7.2f</a:t>
            </a:r>
          </a:p>
        </p:txBody>
      </p:sp>
      <p:cxnSp>
        <p:nvCxnSpPr>
          <p:cNvPr id="60421" name="AutoShape 5"/>
          <p:cNvCxnSpPr>
            <a:cxnSpLocks noChangeShapeType="1"/>
          </p:cNvCxnSpPr>
          <p:nvPr/>
        </p:nvCxnSpPr>
        <p:spPr bwMode="auto">
          <a:xfrm rot="16200000" flipH="1">
            <a:off x="4283869" y="3718719"/>
            <a:ext cx="1588" cy="1295400"/>
          </a:xfrm>
          <a:prstGeom prst="bentConnector3">
            <a:avLst>
              <a:gd name="adj1" fmla="val 14400000"/>
            </a:avLst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2" name="AutoShape 6"/>
          <p:cNvCxnSpPr>
            <a:cxnSpLocks noChangeShapeType="1"/>
          </p:cNvCxnSpPr>
          <p:nvPr/>
        </p:nvCxnSpPr>
        <p:spPr bwMode="auto">
          <a:xfrm rot="16200000" flipH="1">
            <a:off x="4716463" y="3646487"/>
            <a:ext cx="1588" cy="1439863"/>
          </a:xfrm>
          <a:prstGeom prst="bentConnector3">
            <a:avLst>
              <a:gd name="adj1" fmla="val 22000000"/>
            </a:avLst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3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372225" y="6092825"/>
            <a:ext cx="1152525" cy="357188"/>
          </a:xfrm>
          <a:prstGeom prst="rect">
            <a:avLst/>
          </a:prstGeom>
          <a:solidFill>
            <a:srgbClr val="CC99FF"/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</a:rPr>
              <a:t>回 </a:t>
            </a:r>
            <a:r>
              <a:rPr lang="en-US" altLang="zh-TW">
                <a:solidFill>
                  <a:srgbClr val="993366"/>
                </a:solidFill>
                <a:ea typeface="標楷體" panose="03000509000000000000" pitchFamily="65" charset="-120"/>
              </a:rPr>
              <a:t>printf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6E14B9A-72C4-4731-BAD1-A6314D7F083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Flags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加在</a:t>
            </a:r>
            <a:r>
              <a:rPr lang="en-US" altLang="zh-TW" smtClean="0"/>
              <a:t>%</a:t>
            </a:r>
            <a:r>
              <a:rPr lang="zh-TW" altLang="en-US" smtClean="0"/>
              <a:t>後面</a:t>
            </a:r>
          </a:p>
          <a:p>
            <a:r>
              <a:rPr lang="zh-TW" altLang="en-US" smtClean="0"/>
              <a:t>有些 </a:t>
            </a:r>
            <a:r>
              <a:rPr lang="en-US" altLang="zh-TW" smtClean="0"/>
              <a:t>flags </a:t>
            </a:r>
            <a:r>
              <a:rPr lang="zh-TW" altLang="en-US" smtClean="0"/>
              <a:t>可以組合使用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2863" y="2925763"/>
          <a:ext cx="9058275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工作表" r:id="rId3" imgW="9010802" imgH="3724351" progId="Excel.Sheet.8">
                  <p:embed/>
                </p:oleObj>
              </mc:Choice>
              <mc:Fallback>
                <p:oleObj name="工作表" r:id="rId3" imgW="9010802" imgH="37243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2925763"/>
                        <a:ext cx="9058275" cy="3770312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9DD0EFF-2AD2-4889-9683-4C90D500AB03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</a:rPr>
              <a:t>printf(</a:t>
            </a:r>
            <a:r>
              <a:rPr lang="en-US" altLang="zh-TW" sz="24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"%8s%d\n"</a:t>
            </a:r>
            <a:r>
              <a:rPr lang="en-US" altLang="zh-TW" sz="2400" b="1" smtClean="0">
                <a:latin typeface="Courier New" panose="02070309020205020404" pitchFamily="49" charset="0"/>
              </a:rPr>
              <a:t>, monthName[i], i+1);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28638" y="2133600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January1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February2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  March3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46088" y="3141663"/>
            <a:ext cx="8229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"%-8s%d\n"</a:t>
            </a:r>
            <a:r>
              <a:rPr lang="en-US" altLang="zh-TW" sz="2400" b="1">
                <a:latin typeface="Courier New" panose="02070309020205020404" pitchFamily="49" charset="0"/>
              </a:rPr>
              <a:t>, monthName[i], i+1);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17525" y="3675063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January 1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February2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March   3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46088" y="4697413"/>
            <a:ext cx="8229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"%-8s%+d\n"</a:t>
            </a:r>
            <a:r>
              <a:rPr lang="en-US" altLang="zh-TW" sz="2400" b="1">
                <a:latin typeface="Courier New" panose="02070309020205020404" pitchFamily="49" charset="0"/>
              </a:rPr>
              <a:t>, monthName[i], i+1);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17525" y="5230813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January +1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February+2</a:t>
            </a:r>
          </a:p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March   +3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 autoUpdateAnimBg="0"/>
      <p:bldP spid="62469" grpId="0"/>
      <p:bldP spid="62470" grpId="0" animBg="1" autoUpdateAnimBg="0"/>
      <p:bldP spid="62471" grpId="0"/>
      <p:bldP spid="6247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8D98D4C-216E-46CE-A2A6-8EC68C7CA4F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printf() Return Values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On success, </a:t>
            </a:r>
            <a:r>
              <a:rPr lang="en-US" altLang="zh-TW" smtClean="0">
                <a:solidFill>
                  <a:srgbClr val="008000"/>
                </a:solidFill>
              </a:rPr>
              <a:t>the total number of characters written</a:t>
            </a:r>
            <a:r>
              <a:rPr lang="en-US" altLang="zh-TW" smtClean="0"/>
              <a:t> is returned.</a:t>
            </a:r>
          </a:p>
          <a:p>
            <a:r>
              <a:rPr lang="en-US" altLang="zh-TW" smtClean="0"/>
              <a:t>If a writing error occurs, the error indicator (ferror) is set and </a:t>
            </a:r>
            <a:r>
              <a:rPr lang="en-US" altLang="zh-TW" smtClean="0">
                <a:solidFill>
                  <a:srgbClr val="008000"/>
                </a:solidFill>
              </a:rPr>
              <a:t>a negative number</a:t>
            </a:r>
            <a:r>
              <a:rPr lang="en-US" altLang="zh-TW" smtClean="0"/>
              <a:t> is returned.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B2DAC43-E09F-40D9-BE59-492B5F58A7D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68313" y="4425950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"%06d\n"</a:t>
            </a:r>
            <a:r>
              <a:rPr lang="en-US" altLang="zh-TW" sz="2400" b="1">
                <a:latin typeface="Courier New" panose="02070309020205020404" pitchFamily="49" charset="0"/>
              </a:rPr>
              <a:t>, score[i]);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39750" y="4959350"/>
            <a:ext cx="7848600" cy="822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000085</a:t>
            </a:r>
          </a:p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000100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68313" y="1546225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"%d\n"</a:t>
            </a:r>
            <a:r>
              <a:rPr lang="en-US" altLang="zh-TW" sz="2400" b="1">
                <a:latin typeface="Courier New" panose="02070309020205020404" pitchFamily="49" charset="0"/>
              </a:rPr>
              <a:t>, number[i]);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9750" y="2079625"/>
            <a:ext cx="7848600" cy="822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85</a:t>
            </a:r>
          </a:p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-85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8313" y="2924175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 d\n"</a:t>
            </a:r>
            <a:r>
              <a:rPr lang="en-US" altLang="zh-TW" sz="2400" b="1">
                <a:latin typeface="Courier New" panose="02070309020205020404" pitchFamily="49" charset="0"/>
              </a:rPr>
              <a:t>, number[i]);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39750" y="3457575"/>
            <a:ext cx="7848600" cy="822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85</a:t>
            </a:r>
          </a:p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-85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 animBg="1" autoUpdateAnimBg="0"/>
      <p:bldP spid="63493" grpId="0"/>
      <p:bldP spid="63494" grpId="0" animBg="1" autoUpdateAnimBg="0"/>
      <p:bldP spid="63495" grpId="0"/>
      <p:bldP spid="6349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2BDD6E0-00C8-41B8-8388-8AEC29F6AB6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6048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"%o, %#o\n"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, 1487, 1487);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28638" y="2233613"/>
            <a:ext cx="7848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2717, 02717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46088" y="2719388"/>
            <a:ext cx="8229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"%x, %#x\n"</a:t>
            </a:r>
            <a:r>
              <a:rPr lang="en-US" altLang="zh-TW" sz="2400" b="1">
                <a:latin typeface="Courier New" panose="02070309020205020404" pitchFamily="49" charset="0"/>
              </a:rPr>
              <a:t>, 1487, 1487);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17525" y="3252788"/>
            <a:ext cx="7848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5cf, 0x5cf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68313" y="3733800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"%X, %#X\n"</a:t>
            </a:r>
            <a:r>
              <a:rPr lang="en-US" altLang="zh-TW" sz="2400" b="1">
                <a:latin typeface="Courier New" panose="02070309020205020404" pitchFamily="49" charset="0"/>
              </a:rPr>
              <a:t>, 1487, 1487);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39750" y="4267200"/>
            <a:ext cx="7848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5CF, 0X5CF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animBg="1" autoUpdateAnimBg="0"/>
      <p:bldP spid="64517" grpId="0"/>
      <p:bldP spid="64518" grpId="0" animBg="1" autoUpdateAnimBg="0"/>
      <p:bldP spid="64519" grpId="0"/>
      <p:bldP spid="6452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DC53924-BB46-4BBA-ABAA-85863B823F62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Examples of</a:t>
            </a:r>
            <a:br>
              <a:rPr lang="en-US" altLang="zh-TW" sz="4000" smtClean="0"/>
            </a:br>
            <a:r>
              <a:rPr lang="en-US" altLang="zh-TW" sz="4000" smtClean="0"/>
              <a:t>Conversion Specifications</a:t>
            </a:r>
          </a:p>
        </p:txBody>
      </p:sp>
      <p:graphicFrame>
        <p:nvGraphicFramePr>
          <p:cNvPr id="9119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27973"/>
              </p:ext>
            </p:extLst>
          </p:nvPr>
        </p:nvGraphicFramePr>
        <p:xfrm>
          <a:off x="803275" y="1603375"/>
          <a:ext cx="7224713" cy="493776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58231406"/>
                    </a:ext>
                  </a:extLst>
                </a:gridCol>
                <a:gridCol w="2528888">
                  <a:extLst>
                    <a:ext uri="{9D8B030D-6E8A-4147-A177-3AD203B41FA5}">
                      <a16:colId xmlns:a16="http://schemas.microsoft.com/office/drawing/2014/main" val="156561664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100249015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Conversion Specifications</a:t>
                      </a:r>
                      <a:endParaRPr kumimoji="1" lang="zh-TW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Result of Applying Conversion to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Result of Applying Conversion to -123</a:t>
                      </a:r>
                      <a:endParaRPr kumimoji="1" lang="zh-TW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8391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%8d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1042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%-8d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-123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3620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%+8d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+123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44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 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42163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%08d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00000123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-0000123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909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%-+8d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+123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-123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57266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%- 8d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-123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80558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%+08d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+0000123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-0000123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8713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 08d</a:t>
                      </a:r>
                      <a:endParaRPr kumimoji="1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0000123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-0000123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68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65EA7A0-ACC6-4DD1-B089-E816918D546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Examples of</a:t>
            </a:r>
            <a:br>
              <a:rPr lang="en-US" altLang="zh-TW" sz="4000" smtClean="0"/>
            </a:br>
            <a:r>
              <a:rPr lang="en-US" altLang="zh-TW" sz="4000" smtClean="0"/>
              <a:t>Conversion Specifications</a:t>
            </a:r>
          </a:p>
        </p:txBody>
      </p:sp>
      <p:graphicFrame>
        <p:nvGraphicFramePr>
          <p:cNvPr id="94268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05417"/>
              </p:ext>
            </p:extLst>
          </p:nvPr>
        </p:nvGraphicFramePr>
        <p:xfrm>
          <a:off x="755650" y="1436688"/>
          <a:ext cx="7224713" cy="539496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3371789327"/>
                    </a:ext>
                  </a:extLst>
                </a:gridCol>
                <a:gridCol w="2528888">
                  <a:extLst>
                    <a:ext uri="{9D8B030D-6E8A-4147-A177-3AD203B41FA5}">
                      <a16:colId xmlns:a16="http://schemas.microsoft.com/office/drawing/2014/main" val="94676554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9684084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Conversion Specifications</a:t>
                      </a:r>
                      <a:endParaRPr kumimoji="1" lang="zh-TW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Result of Applying Conversion to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Result of Applying Conversion to 123.0</a:t>
                      </a:r>
                      <a:endParaRPr kumimoji="1" lang="zh-TW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1480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%8o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875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%#8o</a:t>
                      </a:r>
                      <a:endParaRPr kumimoji="1" lang="zh-TW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0173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9438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%8x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7b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0504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%#8x</a:t>
                      </a:r>
                      <a:endParaRPr kumimoji="1" lang="zh-TW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0x7b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674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%8X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7B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82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%#8X</a:t>
                      </a:r>
                      <a:endParaRPr kumimoji="1" lang="zh-TW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0X7B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58939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%8g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9186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%#8g</a:t>
                      </a:r>
                      <a:endParaRPr kumimoji="1" lang="zh-TW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123.000</a:t>
                      </a:r>
                      <a:endParaRPr kumimoji="1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89518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%8G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∆∆∆∆∆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56573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4613" algn="r"/>
                        </a:tabLst>
                      </a:pPr>
                      <a:r>
                        <a:rPr lang="en-US" altLang="zh-TW" sz="2400" b="1" dirty="0" smtClean="0"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1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+mn-cs"/>
                        </a:rPr>
                        <a:t>%#8G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∆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123.000</a:t>
                      </a:r>
                      <a:endParaRPr kumimoji="1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608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DF2EAE7-E937-406D-AD91-B761862DD0E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Examples of</a:t>
            </a:r>
            <a:br>
              <a:rPr lang="en-US" altLang="zh-TW" sz="4000" smtClean="0"/>
            </a:br>
            <a:r>
              <a:rPr lang="en-US" altLang="zh-TW" sz="4000" smtClean="0"/>
              <a:t>Conversion Specifications</a:t>
            </a:r>
            <a:endParaRPr lang="zh-TW" altLang="en-US" sz="4000" smtClean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          Number	Results of Applying %.4g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123456.		1.235e+05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12345.6		1.235e+04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1234.56		1235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123.456		123.5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12.3456		12.35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1.23456		1.235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0.123456		0.1235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0.0123456	0.01235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0.00123456	0.001235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0.000123456	0.0001235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0.0000123456	1.235e-05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1431925" algn="dec"/>
                <a:tab pos="2690813" algn="l"/>
                <a:tab pos="3675063" algn="l"/>
              </a:tabLst>
            </a:pPr>
            <a:r>
              <a:rPr lang="en-US" altLang="zh-TW" sz="2400" smtClean="0"/>
              <a:t>	0.00000123456	1.235e-06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22BC46-7872-4EA6-B4DC-7C9D71BD70E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特殊字元</a:t>
            </a:r>
            <a:endParaRPr lang="en-US" altLang="zh-TW" smtClean="0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395288" y="1700213"/>
          <a:ext cx="8361362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Document" r:id="rId3" imgW="7605360" imgH="4360680" progId="Word.Document.8">
                  <p:embed/>
                </p:oleObj>
              </mc:Choice>
              <mc:Fallback>
                <p:oleObj name="Document" r:id="rId3" imgW="7605360" imgH="43606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8361362" cy="47783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5C9BD33-15F7-4ACF-8D46-D232ACE84D8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scanf() Return Values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smtClean="0"/>
              <a:t>On success, </a:t>
            </a:r>
            <a:r>
              <a:rPr lang="en-US" altLang="zh-TW" sz="2800" smtClean="0">
                <a:solidFill>
                  <a:srgbClr val="008000"/>
                </a:solidFill>
              </a:rPr>
              <a:t>the number of items</a:t>
            </a:r>
            <a:r>
              <a:rPr lang="en-US" altLang="zh-TW" sz="2800" smtClean="0"/>
              <a:t> of the argument list </a:t>
            </a:r>
            <a:r>
              <a:rPr lang="en-US" altLang="zh-TW" sz="2800" smtClean="0">
                <a:solidFill>
                  <a:srgbClr val="008000"/>
                </a:solidFill>
              </a:rPr>
              <a:t>successfully filled</a:t>
            </a:r>
            <a:r>
              <a:rPr lang="en-US" altLang="zh-TW" sz="2800" smtClean="0"/>
              <a:t> is returned, even if there is a matching failure, a reading error, or the reach of the end-of-file.</a:t>
            </a:r>
          </a:p>
          <a:p>
            <a:r>
              <a:rPr lang="en-US" altLang="zh-TW" sz="2800" smtClean="0"/>
              <a:t>If a reading error happens or the end-of-file is reached while reading, the proper indicator is set (feof or ferror).</a:t>
            </a:r>
          </a:p>
          <a:p>
            <a:r>
              <a:rPr lang="en-US" altLang="zh-TW" sz="2800" smtClean="0"/>
              <a:t>And, if either happens before any data could be successfully read, </a:t>
            </a:r>
            <a:r>
              <a:rPr lang="en-US" altLang="zh-TW" sz="2800" smtClean="0">
                <a:solidFill>
                  <a:srgbClr val="008000"/>
                </a:solidFill>
              </a:rPr>
              <a:t>EOF</a:t>
            </a:r>
            <a:r>
              <a:rPr lang="en-US" altLang="zh-TW" sz="2800" smtClean="0"/>
              <a:t> is returned.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42B4A52-FF84-46FB-BD33-D144BA7677B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scanf()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scanf(</a:t>
            </a:r>
            <a:r>
              <a:rPr lang="en-US" altLang="zh-TW" smtClean="0">
                <a:latin typeface="Comic Sans MS" panose="030F0702030302020204" pitchFamily="66" charset="0"/>
              </a:rPr>
              <a:t>format string</a:t>
            </a:r>
            <a:r>
              <a:rPr lang="en-US" altLang="zh-TW" smtClean="0"/>
              <a:t>, </a:t>
            </a:r>
            <a:r>
              <a:rPr lang="en-US" altLang="zh-TW" smtClean="0">
                <a:latin typeface="Comic Sans MS" panose="030F0702030302020204" pitchFamily="66" charset="0"/>
              </a:rPr>
              <a:t>other arguments</a:t>
            </a:r>
            <a:r>
              <a:rPr lang="en-US" altLang="zh-TW" smtClean="0"/>
              <a:t>);</a:t>
            </a:r>
          </a:p>
          <a:p>
            <a:r>
              <a:rPr lang="en-US" altLang="zh-TW" smtClean="0"/>
              <a:t>Format specification: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%[*] [</a:t>
            </a:r>
            <a:r>
              <a:rPr lang="en-US" altLang="zh-TW" smtClean="0">
                <a:hlinkClick r:id="rId2" action="ppaction://hlinksldjump"/>
              </a:rPr>
              <a:t>width</a:t>
            </a:r>
            <a:r>
              <a:rPr lang="en-US" altLang="zh-TW" smtClean="0"/>
              <a:t>] [{h | l | I64 | L}]</a:t>
            </a:r>
            <a:r>
              <a:rPr lang="en-US" altLang="zh-TW" smtClean="0">
                <a:hlinkClick r:id="rId3" action="ppaction://hlinksldjump"/>
              </a:rPr>
              <a:t>type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Ex: </a:t>
            </a:r>
            <a:r>
              <a:rPr lang="en-US" altLang="zh-TW" smtClean="0">
                <a:latin typeface="Lucida Console" panose="020B0609040504020204" pitchFamily="49" charset="0"/>
              </a:rPr>
              <a:t>scanf( </a:t>
            </a:r>
            <a:r>
              <a:rPr lang="en-US" altLang="zh-TW" smtClean="0">
                <a:solidFill>
                  <a:srgbClr val="993300"/>
                </a:solidFill>
                <a:latin typeface="Lucida Console" panose="020B0609040504020204" pitchFamily="49" charset="0"/>
              </a:rPr>
              <a:t>"%3d"</a:t>
            </a:r>
            <a:r>
              <a:rPr lang="en-US" altLang="zh-TW" smtClean="0">
                <a:latin typeface="Lucida Console" panose="020B0609040504020204" pitchFamily="49" charset="0"/>
              </a:rPr>
              <a:t>, &amp;name); </a:t>
            </a:r>
          </a:p>
          <a:p>
            <a:endParaRPr lang="zh-TW" altLang="en-US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D27E141-3DB8-4BCD-B318-D10F935447D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Formatting Input with </a:t>
            </a:r>
            <a:r>
              <a:rPr lang="en-US" altLang="zh-TW" smtClean="0">
                <a:latin typeface="Courier New" panose="02070309020205020404" pitchFamily="49" charset="0"/>
                <a:ea typeface="新細明體" panose="02020500000000000000" pitchFamily="18" charset="-120"/>
              </a:rPr>
              <a:t>scanf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50825" y="1058863"/>
          <a:ext cx="864235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文件" r:id="rId3" imgW="8651541" imgH="5404070" progId="Word.Document.8">
                  <p:embed/>
                </p:oleObj>
              </mc:Choice>
              <mc:Fallback>
                <p:oleObj name="文件" r:id="rId3" imgW="8651541" imgH="54040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8863"/>
                        <a:ext cx="8642350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FD7D62-FD76-4A77-8D64-A63A05F22EB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Formatting Input with </a:t>
            </a:r>
            <a:r>
              <a:rPr lang="en-US" altLang="zh-TW" smtClean="0">
                <a:latin typeface="Courier New" panose="02070309020205020404" pitchFamily="49" charset="0"/>
                <a:ea typeface="新細明體" panose="02020500000000000000" pitchFamily="18" charset="-120"/>
              </a:rPr>
              <a:t>scanf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Table continued from previous slide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11138" y="1916113"/>
          <a:ext cx="8624887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文件" r:id="rId3" imgW="8544433" imgH="4619463" progId="Word.Document.8">
                  <p:embed/>
                </p:oleObj>
              </mc:Choice>
              <mc:Fallback>
                <p:oleObj name="文件" r:id="rId3" imgW="8544433" imgH="461946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916113"/>
                        <a:ext cx="8624887" cy="46672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092950" y="6311900"/>
            <a:ext cx="1225550" cy="357188"/>
          </a:xfrm>
          <a:prstGeom prst="rect">
            <a:avLst/>
          </a:prstGeom>
          <a:solidFill>
            <a:srgbClr val="CC99FF"/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</a:rPr>
              <a:t>回 </a:t>
            </a:r>
            <a:r>
              <a:rPr lang="en-US" altLang="zh-TW">
                <a:solidFill>
                  <a:srgbClr val="993366"/>
                </a:solidFill>
                <a:ea typeface="標楷體" panose="03000509000000000000" pitchFamily="65" charset="-120"/>
              </a:rPr>
              <a:t>scanf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5B0ED3D-0468-4091-888A-BEA9BD06822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printf()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printf(</a:t>
            </a:r>
            <a:r>
              <a:rPr lang="en-US" altLang="zh-TW" smtClean="0">
                <a:latin typeface="Comic Sans MS" panose="030F0702030302020204" pitchFamily="66" charset="0"/>
              </a:rPr>
              <a:t>format string</a:t>
            </a:r>
            <a:r>
              <a:rPr lang="en-US" altLang="zh-TW" smtClean="0"/>
              <a:t>, </a:t>
            </a:r>
            <a:r>
              <a:rPr lang="en-US" altLang="zh-TW" smtClean="0">
                <a:latin typeface="Comic Sans MS" panose="030F0702030302020204" pitchFamily="66" charset="0"/>
              </a:rPr>
              <a:t>other arguments</a:t>
            </a:r>
            <a:r>
              <a:rPr lang="en-US" altLang="zh-TW" smtClean="0"/>
              <a:t>);</a:t>
            </a:r>
          </a:p>
          <a:p>
            <a:r>
              <a:rPr lang="en-US" altLang="zh-TW" smtClean="0"/>
              <a:t>Format specification: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%[</a:t>
            </a:r>
            <a:r>
              <a:rPr lang="en-US" altLang="zh-TW" smtClean="0">
                <a:hlinkClick r:id="rId2" action="ppaction://hlinksldjump"/>
              </a:rPr>
              <a:t>flags</a:t>
            </a:r>
            <a:r>
              <a:rPr lang="en-US" altLang="zh-TW" smtClean="0"/>
              <a:t>] [</a:t>
            </a:r>
            <a:r>
              <a:rPr lang="en-US" altLang="zh-TW" smtClean="0">
                <a:hlinkClick r:id="rId3" action="ppaction://hlinksldjump"/>
              </a:rPr>
              <a:t>width</a:t>
            </a:r>
            <a:r>
              <a:rPr lang="en-US" altLang="zh-TW" smtClean="0"/>
              <a:t>] [.</a:t>
            </a:r>
            <a:r>
              <a:rPr lang="en-US" altLang="zh-TW" smtClean="0">
                <a:hlinkClick r:id="rId4" action="ppaction://hlinksldjump"/>
              </a:rPr>
              <a:t>precision</a:t>
            </a:r>
            <a:r>
              <a:rPr lang="en-US" altLang="zh-TW" smtClean="0"/>
              <a:t>] [{h | l | I64 | L}]</a:t>
            </a:r>
            <a:r>
              <a:rPr lang="en-US" altLang="zh-TW" smtClean="0">
                <a:hlinkClick r:id="rId5" action="ppaction://hlinksldjump"/>
              </a:rPr>
              <a:t>type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Ex: </a:t>
            </a:r>
            <a:r>
              <a:rPr lang="en-US" altLang="zh-TW" smtClean="0">
                <a:latin typeface="Lucida Console" panose="020B0609040504020204" pitchFamily="49" charset="0"/>
              </a:rPr>
              <a:t>printf( </a:t>
            </a:r>
            <a:r>
              <a:rPr lang="en-US" altLang="zh-TW" smtClean="0">
                <a:solidFill>
                  <a:srgbClr val="993300"/>
                </a:solidFill>
                <a:latin typeface="Lucida Console" panose="020B0609040504020204" pitchFamily="49" charset="0"/>
              </a:rPr>
              <a:t>"%+3.5lf"</a:t>
            </a:r>
            <a:r>
              <a:rPr lang="en-US" altLang="zh-TW" smtClean="0">
                <a:latin typeface="Lucida Console" panose="020B0609040504020204" pitchFamily="49" charset="0"/>
              </a:rPr>
              <a:t>, 4.56); </a:t>
            </a:r>
          </a:p>
          <a:p>
            <a:endParaRPr lang="zh-TW" altLang="en-US" smtClean="0">
              <a:latin typeface="Lucida Console" panose="020B0609040504020204" pitchFamily="49" charset="0"/>
            </a:endParaRPr>
          </a:p>
        </p:txBody>
      </p:sp>
      <p:cxnSp>
        <p:nvCxnSpPr>
          <p:cNvPr id="51204" name="AutoShape 4"/>
          <p:cNvCxnSpPr>
            <a:cxnSpLocks noChangeShapeType="1"/>
          </p:cNvCxnSpPr>
          <p:nvPr/>
        </p:nvCxnSpPr>
        <p:spPr bwMode="auto">
          <a:xfrm rot="16200000" flipH="1">
            <a:off x="2340769" y="2277269"/>
            <a:ext cx="647700" cy="2519362"/>
          </a:xfrm>
          <a:prstGeom prst="bentConnector3">
            <a:avLst>
              <a:gd name="adj1" fmla="val 68870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5" name="AutoShape 5"/>
          <p:cNvCxnSpPr>
            <a:cxnSpLocks noChangeShapeType="1"/>
          </p:cNvCxnSpPr>
          <p:nvPr/>
        </p:nvCxnSpPr>
        <p:spPr bwMode="auto">
          <a:xfrm rot="16200000" flipH="1">
            <a:off x="2772569" y="2493169"/>
            <a:ext cx="647700" cy="20875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6" name="AutoShape 6"/>
          <p:cNvCxnSpPr>
            <a:cxnSpLocks noChangeShapeType="1"/>
          </p:cNvCxnSpPr>
          <p:nvPr/>
        </p:nvCxnSpPr>
        <p:spPr bwMode="auto">
          <a:xfrm rot="16200000" flipH="1">
            <a:off x="3420269" y="2924969"/>
            <a:ext cx="647700" cy="1223962"/>
          </a:xfrm>
          <a:prstGeom prst="bentConnector3">
            <a:avLst>
              <a:gd name="adj1" fmla="val 29898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AutoShape 7"/>
          <p:cNvCxnSpPr>
            <a:cxnSpLocks noChangeShapeType="1"/>
          </p:cNvCxnSpPr>
          <p:nvPr/>
        </p:nvCxnSpPr>
        <p:spPr bwMode="auto">
          <a:xfrm rot="16200000" flipH="1">
            <a:off x="4356100" y="3429000"/>
            <a:ext cx="647700" cy="2159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8"/>
          <p:cNvCxnSpPr>
            <a:cxnSpLocks noChangeShapeType="1"/>
          </p:cNvCxnSpPr>
          <p:nvPr/>
        </p:nvCxnSpPr>
        <p:spPr bwMode="auto">
          <a:xfrm rot="5400000">
            <a:off x="5329238" y="2889250"/>
            <a:ext cx="647700" cy="1295400"/>
          </a:xfrm>
          <a:prstGeom prst="bentConnector3">
            <a:avLst>
              <a:gd name="adj1" fmla="val 31370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AutoShape 9"/>
          <p:cNvCxnSpPr>
            <a:cxnSpLocks noChangeShapeType="1"/>
          </p:cNvCxnSpPr>
          <p:nvPr/>
        </p:nvCxnSpPr>
        <p:spPr bwMode="auto">
          <a:xfrm rot="5400000">
            <a:off x="6373019" y="2061369"/>
            <a:ext cx="647700" cy="29511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0" name="AutoShape 10"/>
          <p:cNvCxnSpPr>
            <a:cxnSpLocks noChangeShapeType="1"/>
            <a:endCxn id="51211" idx="0"/>
          </p:cNvCxnSpPr>
          <p:nvPr/>
        </p:nvCxnSpPr>
        <p:spPr bwMode="auto">
          <a:xfrm rot="16200000" flipH="1">
            <a:off x="6985000" y="1376363"/>
            <a:ext cx="1008063" cy="2376487"/>
          </a:xfrm>
          <a:prstGeom prst="bentConnector3">
            <a:avLst>
              <a:gd name="adj1" fmla="val 49921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8675688" y="3068638"/>
            <a:ext cx="3175" cy="3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1212" name="AutoShape 12"/>
          <p:cNvCxnSpPr>
            <a:cxnSpLocks noChangeShapeType="1"/>
            <a:stCxn id="51211" idx="4"/>
          </p:cNvCxnSpPr>
          <p:nvPr/>
        </p:nvCxnSpPr>
        <p:spPr bwMode="auto">
          <a:xfrm rot="5400000">
            <a:off x="7130256" y="2313782"/>
            <a:ext cx="788987" cy="2305050"/>
          </a:xfrm>
          <a:prstGeom prst="bentConnector3">
            <a:avLst>
              <a:gd name="adj1" fmla="val 71829"/>
            </a:avLst>
          </a:prstGeom>
          <a:noFill/>
          <a:ln w="19050">
            <a:solidFill>
              <a:srgbClr val="008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23CD68-51E1-45BA-81E6-7B5A875EE9BC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scanf()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68313" y="2060575"/>
            <a:ext cx="8675687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"%x"</a:t>
            </a:r>
            <a:r>
              <a:rPr lang="en-US" altLang="zh-TW" sz="2400" b="1">
                <a:latin typeface="Courier New" panose="02070309020205020404" pitchFamily="49" charset="0"/>
              </a:rPr>
              <a:t>, &amp;number);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您輸入了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%x,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就是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%d\n"</a:t>
            </a:r>
            <a:r>
              <a:rPr lang="en-US" altLang="zh-TW" sz="2400" b="1">
                <a:latin typeface="Courier New" panose="02070309020205020404" pitchFamily="49" charset="0"/>
              </a:rPr>
              <a:t>, number, number);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39750" y="2936875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234afternoon  </a:t>
            </a:r>
            <a:r>
              <a:rPr kumimoji="0" lang="en-US" altLang="zh-TW" sz="20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0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0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 </a:t>
            </a:r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234af,</a:t>
            </a:r>
            <a:r>
              <a:rPr kumimoji="0" lang="zh-TW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就是 </a:t>
            </a:r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144559</a:t>
            </a:r>
          </a:p>
          <a:p>
            <a:pPr eaLnBrk="1" hangingPunct="1"/>
            <a:endParaRPr kumimoji="0" lang="zh-TW" altLang="en-US" sz="20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smtClean="0"/>
              <a:t>讀到不屬於指定型態所用的字元時就會停止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68313" y="3994150"/>
            <a:ext cx="82296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"%d"</a:t>
            </a:r>
            <a:r>
              <a:rPr lang="en-US" altLang="zh-TW" sz="2400" b="1">
                <a:latin typeface="Courier New" panose="02070309020205020404" pitchFamily="49" charset="0"/>
              </a:rPr>
              <a:t>, &amp;number);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您輸入了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%d\n"</a:t>
            </a:r>
            <a:r>
              <a:rPr lang="en-US" altLang="zh-TW" sz="2400" b="1">
                <a:latin typeface="Courier New" panose="02070309020205020404" pitchFamily="49" charset="0"/>
              </a:rPr>
              <a:t>, number);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39750" y="4870450"/>
            <a:ext cx="7848600" cy="100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234afternoon  </a:t>
            </a:r>
            <a:r>
              <a:rPr kumimoji="0" lang="en-US" altLang="zh-TW" sz="20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0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0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 </a:t>
            </a:r>
            <a:r>
              <a:rPr kumimoji="0" lang="en-US" altLang="zh-TW" sz="20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234</a:t>
            </a:r>
          </a:p>
          <a:p>
            <a:pPr eaLnBrk="1" hangingPunct="1"/>
            <a:endParaRPr kumimoji="0" lang="zh-TW" altLang="en-US" sz="20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allAtOnce" animBg="1" autoUpdateAnimBg="0"/>
      <p:bldP spid="69639" grpId="0" build="allAtOnce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3122539-35E7-4323-A1C1-C2CECA521859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scanf() Examples</a:t>
            </a:r>
          </a:p>
        </p:txBody>
      </p:sp>
      <p:graphicFrame>
        <p:nvGraphicFramePr>
          <p:cNvPr id="98364" name="Group 60"/>
          <p:cNvGraphicFramePr>
            <a:graphicFrameLocks noGrp="1"/>
          </p:cNvGraphicFramePr>
          <p:nvPr/>
        </p:nvGraphicFramePr>
        <p:xfrm>
          <a:off x="323850" y="1795463"/>
          <a:ext cx="8640763" cy="4297680"/>
        </p:xfrm>
        <a:graphic>
          <a:graphicData uri="http://schemas.openxmlformats.org/drawingml/2006/table">
            <a:tbl>
              <a:tblPr/>
              <a:tblGrid>
                <a:gridCol w="4608513">
                  <a:extLst>
                    <a:ext uri="{9D8B030D-6E8A-4147-A177-3AD203B41FA5}">
                      <a16:colId xmlns:a16="http://schemas.microsoft.com/office/drawing/2014/main" val="2623914877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92672914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170252121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scanf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65865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 = scanf(“%d%d”,&amp;i,&amp;j);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12*,*34#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n: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i: 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j: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unchanged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16033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 = scanf(“%d,%d”,&amp;i,&amp;j);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12,*34#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n: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i: 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j: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22759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 = scanf(“%d,%d”,&amp;i,&amp;j);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12*,*34#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n: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i: 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j: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unchanged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63149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 = scanf(“%o%d%x”,&amp;i,&amp;j,&amp;k);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129563acer#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n: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i: (12)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8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j: 9563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k: (ace)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</a:rPr>
                        <a:t>16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46226"/>
                  </a:ext>
                </a:extLst>
              </a:tr>
            </a:tbl>
          </a:graphicData>
        </a:graphic>
      </p:graphicFrame>
      <p:sp>
        <p:nvSpPr>
          <p:cNvPr id="98365" name="Text Box 61"/>
          <p:cNvSpPr txBox="1">
            <a:spLocks noChangeArrowheads="1"/>
          </p:cNvSpPr>
          <p:nvPr/>
        </p:nvSpPr>
        <p:spPr bwMode="auto">
          <a:xfrm>
            <a:off x="323850" y="6094413"/>
            <a:ext cx="547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>
                <a:latin typeface="Times New Roman" panose="02020603050405020304" pitchFamily="18" charset="0"/>
              </a:rPr>
              <a:t>(Note: * denotes a space mark, and # denotes a newline)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4C44178-4C28-4A5E-95D2-D4B8EB0D7E4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Field Width in scanf()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最多只讀幾個字元，從中找出資料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2435F8D-FBE3-430E-B35B-D7C797F9895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538"/>
            <a:ext cx="8229600" cy="777875"/>
          </a:xfrm>
        </p:spPr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68313" y="1401763"/>
            <a:ext cx="822960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"%d"</a:t>
            </a:r>
            <a:r>
              <a:rPr lang="en-US" altLang="zh-TW" sz="2400" b="1">
                <a:latin typeface="Courier New" panose="02070309020205020404" pitchFamily="49" charset="0"/>
              </a:rPr>
              <a:t>, &amp;number);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您輸入了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%d\n"</a:t>
            </a:r>
            <a:r>
              <a:rPr lang="en-US" altLang="zh-TW" sz="2400" b="1">
                <a:latin typeface="Courier New" panose="02070309020205020404" pitchFamily="49" charset="0"/>
              </a:rPr>
              <a:t>, number);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39750" y="2343150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123456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123456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8313" y="3714750"/>
            <a:ext cx="82296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tabLst>
                <a:tab pos="719138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19138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19138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1913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1913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800"/>
              <a:t>Field width in </a:t>
            </a:r>
            <a:r>
              <a:rPr lang="en-US" altLang="zh-TW" sz="2800">
                <a:latin typeface="Courier New" panose="02070309020205020404" pitchFamily="49" charset="0"/>
              </a:rPr>
              <a:t>scanf()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Ex. </a:t>
            </a: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"%2d%d"</a:t>
            </a:r>
            <a:r>
              <a:rPr lang="en-US" altLang="zh-TW" sz="2400" b="1">
                <a:latin typeface="Courier New" panose="02070309020205020404" pitchFamily="49" charset="0"/>
              </a:rPr>
              <a:t>, &amp;a, &amp;b);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	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您輸入了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和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%d\n"</a:t>
            </a:r>
            <a:r>
              <a:rPr lang="en-US" altLang="zh-TW" sz="2400" b="1">
                <a:latin typeface="Courier New" panose="02070309020205020404" pitchFamily="49" charset="0"/>
              </a:rPr>
              <a:t>, a, b);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39750" y="5013325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123456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和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3456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allAtOnce" animBg="1" autoUpdateAnimBg="0"/>
      <p:bldP spid="71685" grpId="0"/>
      <p:bldP spid="71686" grpId="0" build="allAtOnce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B788156-2FE4-4125-AB51-E6D61FBDA05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8313" y="1628775"/>
            <a:ext cx="82296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"%c%s"</a:t>
            </a:r>
            <a:r>
              <a:rPr lang="en-US" altLang="zh-TW" sz="2400" b="1">
                <a:latin typeface="Courier New" panose="02070309020205020404" pitchFamily="49" charset="0"/>
              </a:rPr>
              <a:t>, &amp;ch, str);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您輸入了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%c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和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%s\n"</a:t>
            </a:r>
            <a:r>
              <a:rPr lang="en-US" altLang="zh-TW" sz="2400" b="1">
                <a:latin typeface="Courier New" panose="02070309020205020404" pitchFamily="49" charset="0"/>
              </a:rPr>
              <a:t>, ch, str);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39750" y="2782888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String definition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S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和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tring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allAtOnce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35B608C-42B9-4B0A-84DD-2A86BEB61C6B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Formatting Input with </a:t>
            </a:r>
            <a:r>
              <a:rPr lang="en-US" altLang="zh-TW" smtClean="0">
                <a:latin typeface="Courier New" panose="02070309020205020404" pitchFamily="49" charset="0"/>
              </a:rPr>
              <a:t>scanf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%[ ]: Scan sets</a:t>
            </a:r>
          </a:p>
          <a:p>
            <a:pPr lvl="1"/>
            <a:r>
              <a:rPr lang="zh-TW" altLang="en-US" smtClean="0"/>
              <a:t>只讀入在 </a:t>
            </a:r>
            <a:r>
              <a:rPr lang="en-US" altLang="zh-TW" smtClean="0"/>
              <a:t>scan set </a:t>
            </a:r>
            <a:r>
              <a:rPr lang="zh-TW" altLang="en-US" smtClean="0"/>
              <a:t>裡的字元</a:t>
            </a:r>
          </a:p>
          <a:p>
            <a:pPr lvl="1"/>
            <a:r>
              <a:rPr lang="zh-TW" altLang="en-US" smtClean="0"/>
              <a:t>讀到不在 </a:t>
            </a:r>
            <a:r>
              <a:rPr lang="en-US" altLang="zh-TW" smtClean="0"/>
              <a:t>scan set </a:t>
            </a:r>
            <a:r>
              <a:rPr lang="zh-TW" altLang="en-US" smtClean="0"/>
              <a:t>中的字元時就停止</a:t>
            </a:r>
          </a:p>
          <a:p>
            <a:r>
              <a:rPr lang="en-US" altLang="zh-TW" smtClean="0"/>
              <a:t>%[^ ]: Inverted scan sets</a:t>
            </a:r>
          </a:p>
          <a:p>
            <a:pPr lvl="1"/>
            <a:r>
              <a:rPr lang="zh-TW" altLang="en-US" smtClean="0"/>
              <a:t>只讀入不在 </a:t>
            </a:r>
            <a:r>
              <a:rPr lang="en-US" altLang="zh-TW" smtClean="0"/>
              <a:t>scan set </a:t>
            </a:r>
            <a:r>
              <a:rPr lang="zh-TW" altLang="en-US" smtClean="0"/>
              <a:t>裡的字元</a:t>
            </a:r>
          </a:p>
          <a:p>
            <a:pPr lvl="1"/>
            <a:r>
              <a:rPr lang="zh-TW" altLang="en-US" smtClean="0"/>
              <a:t>讀到在 </a:t>
            </a:r>
            <a:r>
              <a:rPr lang="en-US" altLang="zh-TW" smtClean="0"/>
              <a:t>scan set </a:t>
            </a:r>
            <a:r>
              <a:rPr lang="zh-TW" altLang="en-US" smtClean="0"/>
              <a:t>中的字元時就停止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2A831B7-A6EB-430C-8966-660A872F198B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TW" sz="4000" smtClean="0"/>
              <a:t>Examples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68313" y="1616075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"%[abcde]"</a:t>
            </a:r>
            <a:r>
              <a:rPr lang="en-US" altLang="zh-TW" sz="2400" b="1">
                <a:latin typeface="Courier New" panose="02070309020205020404" pitchFamily="49" charset="0"/>
              </a:rPr>
              <a:t>, str);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您輸入的字串是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%s\n"</a:t>
            </a:r>
            <a:r>
              <a:rPr lang="en-US" altLang="zh-TW" sz="2400" b="1">
                <a:latin typeface="Courier New" panose="02070309020205020404" pitchFamily="49" charset="0"/>
              </a:rPr>
              <a:t>, str);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39750" y="2457450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baby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您輸入的字串是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bab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68313" y="3860800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"%[abcde ]"</a:t>
            </a:r>
            <a:r>
              <a:rPr lang="en-US" altLang="zh-TW" sz="2400" b="1">
                <a:latin typeface="Courier New" panose="02070309020205020404" pitchFamily="49" charset="0"/>
              </a:rPr>
              <a:t>, str);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您輸入的字串是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%s\n"</a:t>
            </a:r>
            <a:r>
              <a:rPr lang="en-US" altLang="zh-TW" sz="2400" b="1">
                <a:latin typeface="Courier New" panose="02070309020205020404" pitchFamily="49" charset="0"/>
              </a:rPr>
              <a:t>, str);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39750" y="4665663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babe cat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您輸入的字串是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babe ca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6" grpId="0" build="allAtOnce" animBg="1" autoUpdateAnimBg="0"/>
      <p:bldP spid="74757" grpId="0"/>
      <p:bldP spid="74758" grpId="0" build="allAtOnce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F56E32-9277-448D-927C-7532389703B3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TW" sz="4000" smtClean="0"/>
              <a:t>Examples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468313" y="1557338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"%[^abcde]"</a:t>
            </a:r>
            <a:r>
              <a:rPr lang="en-US" altLang="zh-TW" sz="2400" b="1">
                <a:latin typeface="Courier New" panose="02070309020205020404" pitchFamily="49" charset="0"/>
              </a:rPr>
              <a:t>, str);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您輸入的字串是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%s\n"</a:t>
            </a:r>
            <a:r>
              <a:rPr lang="en-US" altLang="zh-TW" sz="2400" b="1">
                <a:latin typeface="Courier New" panose="02070309020205020404" pitchFamily="49" charset="0"/>
              </a:rPr>
              <a:t>, str);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39750" y="2636838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lover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您輸入的字串是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lov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/>
      <p:bldP spid="80904" grpId="0" build="allAtOnce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29F08F8-91EB-4E94-91F5-A971D7D1CA5C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Formatting Input with </a:t>
            </a:r>
            <a:r>
              <a:rPr lang="en-US" altLang="zh-TW" smtClean="0">
                <a:latin typeface="Courier New" panose="02070309020205020404" pitchFamily="49" charset="0"/>
              </a:rPr>
              <a:t>scanf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Skipping characters</a:t>
            </a:r>
          </a:p>
          <a:p>
            <a:pPr lvl="1"/>
            <a:r>
              <a:rPr lang="zh-TW" altLang="en-US" smtClean="0"/>
              <a:t>所有其他出現在 </a:t>
            </a:r>
            <a:r>
              <a:rPr lang="en-US" altLang="zh-TW" smtClean="0"/>
              <a:t>format specification </a:t>
            </a:r>
            <a:r>
              <a:rPr lang="zh-TW" altLang="en-US" smtClean="0"/>
              <a:t>中的字元都是在輸入時要被跳過的字元</a:t>
            </a:r>
          </a:p>
          <a:p>
            <a:pPr lvl="1"/>
            <a:r>
              <a:rPr lang="zh-TW" altLang="en-US" smtClean="0"/>
              <a:t>或用 * 來跳過任何字元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B1B6B20-A229-4343-BD4E-D02DA520145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400" b="1" smtClean="0">
                <a:latin typeface="Courier New" panose="02070309020205020404" pitchFamily="49" charset="0"/>
              </a:rPr>
              <a:t>scanf(</a:t>
            </a:r>
            <a:r>
              <a:rPr lang="en-US" altLang="zh-TW" sz="24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"%d/%d/%d"</a:t>
            </a:r>
            <a:r>
              <a:rPr lang="en-US" altLang="zh-TW" sz="2400" b="1" smtClean="0">
                <a:latin typeface="Courier New" panose="02070309020205020404" pitchFamily="49" charset="0"/>
              </a:rPr>
              <a:t>, &amp;y, &amp;m, &amp;d);</a:t>
            </a:r>
            <a:br>
              <a:rPr lang="en-US" altLang="zh-TW" sz="2400" b="1" smtClean="0">
                <a:latin typeface="Courier New" panose="02070309020205020404" pitchFamily="49" charset="0"/>
              </a:rPr>
            </a:br>
            <a:r>
              <a:rPr lang="en-US" altLang="zh-TW" sz="2400" b="1" smtClean="0">
                <a:latin typeface="Courier New" panose="02070309020205020404" pitchFamily="49" charset="0"/>
              </a:rPr>
              <a:t>printf(</a:t>
            </a:r>
            <a:r>
              <a:rPr lang="en-US" altLang="zh-TW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您輸入了</a:t>
            </a:r>
            <a:r>
              <a:rPr lang="en-US" altLang="zh-TW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%d</a:t>
            </a:r>
            <a:r>
              <a:rPr lang="zh-TW" altLang="en-US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%d</a:t>
            </a:r>
            <a:r>
              <a:rPr lang="zh-TW" altLang="en-US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月</a:t>
            </a:r>
            <a:r>
              <a:rPr lang="en-US" altLang="zh-TW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%d</a:t>
            </a:r>
            <a:r>
              <a:rPr lang="zh-TW" altLang="en-US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\n"</a:t>
            </a:r>
            <a:r>
              <a:rPr lang="en-US" altLang="zh-TW" sz="2400" b="1" smtClean="0">
                <a:latin typeface="Courier New" panose="02070309020205020404" pitchFamily="49" charset="0"/>
              </a:rPr>
              <a:t>,y,m,d);</a:t>
            </a:r>
          </a:p>
          <a:p>
            <a:pPr lvl="1"/>
            <a:r>
              <a:rPr lang="zh-TW" altLang="en-US" sz="2400" smtClean="0">
                <a:latin typeface="Courier New" panose="02070309020205020404" pitchFamily="49" charset="0"/>
              </a:rPr>
              <a:t>必須以此格式輸入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smtClean="0">
                <a:latin typeface="Courier New" panose="02070309020205020404" pitchFamily="49" charset="0"/>
              </a:rPr>
              <a:t>99/2/15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smtClean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mtClean="0">
              <a:latin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smtClean="0">
              <a:latin typeface="Courier New" panose="02070309020205020404" pitchFamily="49" charset="0"/>
            </a:endParaRPr>
          </a:p>
          <a:p>
            <a:pPr lvl="1"/>
            <a:r>
              <a:rPr lang="zh-TW" altLang="en-US" sz="2400" smtClean="0">
                <a:latin typeface="Courier New" panose="02070309020205020404" pitchFamily="49" charset="0"/>
              </a:rPr>
              <a:t>否則找完第一個數後就因格式不合而結束動作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4213" y="3284538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99/2/15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99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年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2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月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15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日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84213" y="4941888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99-2-15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您輸入了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99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年</a:t>
            </a:r>
            <a:r>
              <a:rPr kumimoji="0" lang="en-US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-858993460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月</a:t>
            </a:r>
            <a:r>
              <a:rPr kumimoji="0" lang="en-US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-858993460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日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allAtOnce" animBg="1" autoUpdateAnimBg="0"/>
      <p:bldP spid="76805" grpId="0" build="allAtOnce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9B8C1AE-2978-4278-95C6-EF078ABB4A9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Printing Integers (</a:t>
            </a:r>
            <a:r>
              <a:rPr lang="zh-TW" altLang="en-US" smtClean="0"/>
              <a:t>整數</a:t>
            </a:r>
            <a:r>
              <a:rPr lang="en-US" altLang="zh-TW" smtClean="0"/>
              <a:t>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smtClean="0"/>
              <a:t>負數會印出負號來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260475" y="2133600"/>
          <a:ext cx="734377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工作表" r:id="rId3" imgW="7305751" imgH="4009949" progId="Excel.Sheet.8">
                  <p:embed/>
                </p:oleObj>
              </mc:Choice>
              <mc:Fallback>
                <p:oleObj name="工作表" r:id="rId3" imgW="7305751" imgH="400994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133600"/>
                        <a:ext cx="7343775" cy="40227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49288" y="2852738"/>
            <a:ext cx="466725" cy="2841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>
                <a:solidFill>
                  <a:srgbClr val="008000"/>
                </a:solidFill>
                <a:ea typeface="標楷體" panose="03000509000000000000" pitchFamily="65" charset="-120"/>
              </a:rPr>
              <a:t>一般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3644900"/>
            <a:ext cx="923925" cy="284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zh-TW" altLang="en-US">
                <a:solidFill>
                  <a:srgbClr val="008000"/>
                </a:solidFill>
                <a:ea typeface="標楷體" panose="03000509000000000000" pitchFamily="65" charset="-120"/>
              </a:rPr>
              <a:t>八進</a:t>
            </a:r>
            <a:r>
              <a:rPr lang="zh-TW" altLang="en-US">
                <a:solidFill>
                  <a:srgbClr val="008000"/>
                </a:solidFill>
                <a:ea typeface="標楷體" panose="03000509000000000000" pitchFamily="65" charset="-120"/>
              </a:rPr>
              <a:t>位制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9388" y="4002088"/>
            <a:ext cx="936625" cy="2841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  <a:ea typeface="標楷體" panose="03000509000000000000" pitchFamily="65" charset="-120"/>
              </a:rPr>
              <a:t>unsigned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365625"/>
            <a:ext cx="923925" cy="284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>
                <a:solidFill>
                  <a:srgbClr val="008000"/>
                </a:solidFill>
                <a:ea typeface="標楷體" panose="03000509000000000000" pitchFamily="65" charset="-120"/>
              </a:rPr>
              <a:t>十六進制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23925" cy="2841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>
                <a:solidFill>
                  <a:srgbClr val="008000"/>
                </a:solidFill>
                <a:ea typeface="標楷體" panose="03000509000000000000" pitchFamily="65" charset="-120"/>
              </a:rPr>
              <a:t>長短整數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961BDFD-8B22-45E8-89A8-8C5B7BCCE26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b="1" smtClean="0">
                <a:latin typeface="Courier New" panose="02070309020205020404" pitchFamily="49" charset="0"/>
              </a:rPr>
              <a:t>scanf(</a:t>
            </a:r>
            <a:r>
              <a:rPr lang="en-US" altLang="zh-TW" sz="24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"%d/%d/%d"</a:t>
            </a:r>
            <a:r>
              <a:rPr lang="en-US" altLang="zh-TW" sz="2400" b="1" smtClean="0">
                <a:latin typeface="Courier New" panose="02070309020205020404" pitchFamily="49" charset="0"/>
              </a:rPr>
              <a:t>,&amp;y,&amp;m,&amp;d);</a:t>
            </a:r>
          </a:p>
          <a:p>
            <a:pPr lvl="1">
              <a:buFontTx/>
              <a:buNone/>
            </a:pPr>
            <a:r>
              <a:rPr lang="zh-TW" altLang="en-US" sz="2400" smtClean="0">
                <a:latin typeface="Courier New" panose="02070309020205020404" pitchFamily="49" charset="0"/>
              </a:rPr>
              <a:t>可接受輸入格式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smtClean="0">
                <a:latin typeface="Courier New" panose="02070309020205020404" pitchFamily="49" charset="0"/>
              </a:rPr>
              <a:t>99/2/15</a:t>
            </a:r>
          </a:p>
          <a:p>
            <a:r>
              <a:rPr lang="en-US" altLang="zh-TW" sz="2400" b="1" smtClean="0">
                <a:latin typeface="Courier New" panose="02070309020205020404" pitchFamily="49" charset="0"/>
              </a:rPr>
              <a:t>scanf(</a:t>
            </a:r>
            <a:r>
              <a:rPr lang="en-US" altLang="zh-TW" sz="24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"%d%*c%d%*c%d"</a:t>
            </a:r>
            <a:r>
              <a:rPr lang="en-US" altLang="zh-TW" sz="2400" b="1" smtClean="0">
                <a:latin typeface="Courier New" panose="02070309020205020404" pitchFamily="49" charset="0"/>
              </a:rPr>
              <a:t>,&amp;y,&amp;m,&amp;d);</a:t>
            </a:r>
          </a:p>
          <a:p>
            <a:pPr lvl="1">
              <a:buFontTx/>
              <a:buNone/>
            </a:pPr>
            <a:r>
              <a:rPr lang="zh-TW" altLang="en-US" sz="2400" smtClean="0">
                <a:latin typeface="Courier New" panose="02070309020205020404" pitchFamily="49" charset="0"/>
              </a:rPr>
              <a:t>可接受輸入格式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smtClean="0">
                <a:latin typeface="Courier New" panose="02070309020205020404" pitchFamily="49" charset="0"/>
              </a:rPr>
              <a:t>99/2/15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smtClean="0">
                <a:latin typeface="Courier New" panose="02070309020205020404" pitchFamily="49" charset="0"/>
              </a:rPr>
              <a:t>99-2-15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smtClean="0">
                <a:latin typeface="Courier New" panose="02070309020205020404" pitchFamily="49" charset="0"/>
              </a:rPr>
              <a:t>99.2&amp;15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806450" y="2924175"/>
            <a:ext cx="40528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2400">
                <a:solidFill>
                  <a:srgbClr val="0000FF"/>
                </a:solidFill>
                <a:latin typeface="Courier New" panose="02070309020205020404" pitchFamily="49" charset="0"/>
              </a:rPr>
              <a:t>___  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D90623-5564-4BF0-A82C-129724E5CFC0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TW" sz="4000" smtClean="0"/>
              <a:t>Examples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68313" y="1557338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"%d%*c%d"</a:t>
            </a:r>
            <a:r>
              <a:rPr lang="en-US" altLang="zh-TW" sz="2400" b="1">
                <a:latin typeface="Courier New" panose="02070309020205020404" pitchFamily="49" charset="0"/>
              </a:rPr>
              <a:t>, &amp;m, &amp;d);</a:t>
            </a:r>
            <a:endParaRPr lang="en-US" altLang="zh-TW" sz="24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月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\n"</a:t>
            </a:r>
            <a:r>
              <a:rPr lang="en-US" altLang="zh-TW" sz="2400" b="1">
                <a:latin typeface="Courier New" panose="02070309020205020404" pitchFamily="49" charset="0"/>
              </a:rPr>
              <a:t>, m, d);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12_5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月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5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日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68313" y="1557338"/>
            <a:ext cx="83518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Courier New" panose="02070309020205020404" pitchFamily="49" charset="0"/>
              </a:rPr>
              <a:t>         </a:t>
            </a:r>
            <a:r>
              <a:rPr lang="zh-TW" altLang="en-US" sz="2400" b="1" u="sng">
                <a:solidFill>
                  <a:srgbClr val="CC3300"/>
                </a:solidFill>
                <a:latin typeface="Courier New" panose="02070309020205020404" pitchFamily="49" charset="0"/>
              </a:rPr>
              <a:t>  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sz="2400" b="1">
                <a:solidFill>
                  <a:srgbClr val="009900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2400" b="1">
                <a:solidFill>
                  <a:srgbClr val="009900"/>
                </a:solidFill>
                <a:latin typeface="Courier New" panose="02070309020205020404" pitchFamily="49" charset="0"/>
              </a:rPr>
              <a:t>跳過任意一個字元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68313" y="3916363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"%d%*d%d"</a:t>
            </a:r>
            <a:r>
              <a:rPr lang="en-US" altLang="zh-TW" sz="2400" b="1">
                <a:latin typeface="Courier New" panose="02070309020205020404" pitchFamily="49" charset="0"/>
              </a:rPr>
              <a:t>, &amp;m, &amp;d);</a:t>
            </a:r>
            <a:endParaRPr lang="en-US" altLang="zh-TW" sz="24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月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\n"</a:t>
            </a:r>
            <a:r>
              <a:rPr lang="en-US" altLang="zh-TW" sz="2400" b="1">
                <a:latin typeface="Courier New" panose="02070309020205020404" pitchFamily="49" charset="0"/>
              </a:rPr>
              <a:t>, m, d);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39750" y="4724400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12 23423 5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月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5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日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68313" y="3916363"/>
            <a:ext cx="84248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Courier New" panose="02070309020205020404" pitchFamily="49" charset="0"/>
              </a:rPr>
              <a:t>         </a:t>
            </a:r>
            <a:r>
              <a:rPr lang="zh-TW" altLang="en-US" sz="2400" b="1" u="sng">
                <a:solidFill>
                  <a:srgbClr val="CC3300"/>
                </a:solidFill>
                <a:latin typeface="Courier New" panose="02070309020205020404" pitchFamily="49" charset="0"/>
              </a:rPr>
              <a:t>  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sz="2400" b="1">
                <a:solidFill>
                  <a:srgbClr val="009900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2400" b="1">
                <a:solidFill>
                  <a:srgbClr val="009900"/>
                </a:solidFill>
                <a:latin typeface="Courier New" panose="02070309020205020404" pitchFamily="49" charset="0"/>
              </a:rPr>
              <a:t>跳過任意一個整數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52" grpId="0" build="allAtOnce" animBg="1" autoUpdateAnimBg="0"/>
      <p:bldP spid="78853" grpId="0"/>
      <p:bldP spid="78854" grpId="0"/>
      <p:bldP spid="78855" grpId="0" build="allAtOnce" animBg="1" autoUpdateAnimBg="0"/>
      <p:bldP spid="788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FC8DB9C-EDEC-4159-8287-AA7C98529378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TW" sz="4000" smtClean="0"/>
              <a:t>Examples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68313" y="1473200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scanf(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"%d%*s%d"</a:t>
            </a:r>
            <a:r>
              <a:rPr lang="en-US" altLang="zh-TW" sz="2400" b="1">
                <a:latin typeface="Courier New" panose="02070309020205020404" pitchFamily="49" charset="0"/>
              </a:rPr>
              <a:t>, &amp;m, &amp;d);</a:t>
            </a:r>
            <a:endParaRPr lang="en-US" altLang="zh-TW" sz="24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"%d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月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%d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日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\n"</a:t>
            </a:r>
            <a:r>
              <a:rPr lang="en-US" altLang="zh-TW" sz="2400" b="1">
                <a:latin typeface="Courier New" panose="02070309020205020404" pitchFamily="49" charset="0"/>
              </a:rPr>
              <a:t>, m, d);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78486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12and... 5!  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(←</a:t>
            </a:r>
            <a:r>
              <a:rPr kumimoji="0" lang="zh-TW" altLang="en-US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自己輸入</a:t>
            </a:r>
            <a:r>
              <a:rPr kumimoji="0" lang="en-US" altLang="zh-TW" sz="2400" b="1">
                <a:solidFill>
                  <a:srgbClr val="969696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12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月 </a:t>
            </a:r>
            <a:r>
              <a:rPr kumimoji="0" lang="en-US" altLang="zh-TW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5 </a:t>
            </a:r>
            <a:r>
              <a:rPr kumimoji="0" lang="zh-TW" altLang="en-US" sz="24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日</a:t>
            </a:r>
          </a:p>
          <a:p>
            <a:pPr eaLnBrk="1" hangingPunct="1"/>
            <a:endParaRPr kumimoji="0" lang="zh-TW" altLang="en-US" sz="2400" b="1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68313" y="1473200"/>
            <a:ext cx="83518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Courier New" panose="02070309020205020404" pitchFamily="49" charset="0"/>
              </a:rPr>
              <a:t>         </a:t>
            </a:r>
            <a:r>
              <a:rPr lang="zh-TW" altLang="en-US" sz="2400" b="1" u="sng">
                <a:solidFill>
                  <a:srgbClr val="CC3300"/>
                </a:solidFill>
                <a:latin typeface="Courier New" panose="02070309020205020404" pitchFamily="49" charset="0"/>
              </a:rPr>
              <a:t>   </a:t>
            </a:r>
            <a:r>
              <a:rPr lang="zh-TW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sz="2400" b="1">
                <a:solidFill>
                  <a:srgbClr val="009900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2400" b="1">
                <a:solidFill>
                  <a:srgbClr val="009900"/>
                </a:solidFill>
                <a:latin typeface="Courier New" panose="02070309020205020404" pitchFamily="49" charset="0"/>
              </a:rPr>
              <a:t>跳過任意一個字串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/>
      <p:bldP spid="81930" grpId="0" build="allAtOnce" animBg="1" autoUpdateAnimBg="0"/>
      <p:bldP spid="819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06D5562-4F5D-45BA-A360-000F73F7A104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Practice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4525963"/>
          </a:xfrm>
        </p:spPr>
        <p:txBody>
          <a:bodyPr/>
          <a:lstStyle/>
          <a:p>
            <a:pPr>
              <a:tabLst>
                <a:tab pos="1349375" algn="l"/>
              </a:tabLst>
            </a:pPr>
            <a:r>
              <a:rPr lang="zh-TW" altLang="en-US" smtClean="0"/>
              <a:t>輸入格式為 </a:t>
            </a:r>
            <a:r>
              <a:rPr lang="en-US" altLang="zh-TW" smtClean="0"/>
              <a:t>yyyymmdd</a:t>
            </a:r>
          </a:p>
          <a:p>
            <a:pPr lvl="1">
              <a:tabLst>
                <a:tab pos="1349375" algn="l"/>
              </a:tabLst>
            </a:pPr>
            <a:r>
              <a:rPr lang="zh-TW" altLang="en-US" smtClean="0"/>
              <a:t>如何讀出年月日？</a:t>
            </a:r>
          </a:p>
          <a:p>
            <a:pPr>
              <a:tabLst>
                <a:tab pos="1349375" algn="l"/>
              </a:tabLst>
            </a:pPr>
            <a:r>
              <a:rPr lang="zh-TW" altLang="en-US" smtClean="0"/>
              <a:t>輸入	</a:t>
            </a:r>
            <a:r>
              <a:rPr lang="en-US" altLang="zh-TW" smtClean="0"/>
              <a:t>"Peter is a student"</a:t>
            </a:r>
            <a:br>
              <a:rPr lang="en-US" altLang="zh-TW" smtClean="0"/>
            </a:br>
            <a:r>
              <a:rPr lang="zh-TW" altLang="en-US" smtClean="0"/>
              <a:t>或	</a:t>
            </a:r>
            <a:r>
              <a:rPr lang="en-US" altLang="zh-TW" smtClean="0"/>
              <a:t>"Mary is an operator"</a:t>
            </a:r>
          </a:p>
          <a:p>
            <a:pPr lvl="1">
              <a:tabLst>
                <a:tab pos="1349375" algn="l"/>
              </a:tabLst>
            </a:pPr>
            <a:r>
              <a:rPr lang="zh-TW" altLang="en-US" smtClean="0"/>
              <a:t>將第一個字串存入 </a:t>
            </a:r>
            <a:r>
              <a:rPr lang="en-US" altLang="zh-TW" smtClean="0"/>
              <a:t>name (</a:t>
            </a:r>
            <a:r>
              <a:rPr lang="zh-TW" altLang="en-US" smtClean="0"/>
              <a:t>名字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br>
              <a:rPr lang="zh-TW" altLang="en-US" smtClean="0"/>
            </a:br>
            <a:r>
              <a:rPr lang="zh-TW" altLang="en-US" smtClean="0"/>
              <a:t>第四個字串存入 </a:t>
            </a:r>
            <a:r>
              <a:rPr lang="en-US" altLang="zh-TW" smtClean="0"/>
              <a:t>occup (</a:t>
            </a:r>
            <a:r>
              <a:rPr lang="zh-TW" altLang="en-US" smtClean="0"/>
              <a:t>職業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259CFAA-2204-4E00-87C5-900C74C2A5D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22.8 String I/O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990099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sscanf(char *str, …scanf-params… ) </a:t>
            </a:r>
          </a:p>
          <a:p>
            <a:pPr lvl="1" eaLnBrk="1" hangingPunct="1"/>
            <a:r>
              <a:rPr lang="en-US" altLang="zh-TW" smtClean="0"/>
              <a:t>Same format and usage as </a:t>
            </a:r>
            <a:r>
              <a:rPr lang="en-US" altLang="zh-TW" smtClean="0">
                <a:latin typeface="Lucida Console" panose="020B0609040504020204" pitchFamily="49" charset="0"/>
              </a:rPr>
              <a:t>scanf()</a:t>
            </a:r>
            <a:r>
              <a:rPr lang="en-US" altLang="zh-TW" smtClean="0"/>
              <a:t>, but its first parameter is a string and the input comes from this string.</a:t>
            </a:r>
          </a:p>
          <a:p>
            <a:pPr eaLnBrk="1" hangingPunct="1"/>
            <a:r>
              <a:rPr lang="en-US" altLang="zh-TW" sz="2800" smtClean="0">
                <a:solidFill>
                  <a:srgbClr val="990099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sprintf(char *str, …printf-params…) </a:t>
            </a:r>
          </a:p>
          <a:p>
            <a:pPr lvl="1" eaLnBrk="1" hangingPunct="1"/>
            <a:r>
              <a:rPr lang="en-US" altLang="zh-TW" smtClean="0"/>
              <a:t>Same format and usage as </a:t>
            </a:r>
            <a:r>
              <a:rPr lang="en-US" altLang="zh-TW" smtClean="0">
                <a:latin typeface="Lucida Console" panose="020B0609040504020204" pitchFamily="49" charset="0"/>
              </a:rPr>
              <a:t>printf()</a:t>
            </a:r>
            <a:r>
              <a:rPr lang="en-US" altLang="zh-TW" smtClean="0"/>
              <a:t>, but its first parameter is a character array and the output is stored in the array as a string.</a:t>
            </a:r>
            <a:endParaRPr lang="en-US" altLang="zh-TW" smtClean="0">
              <a:solidFill>
                <a:srgbClr val="0000FF"/>
              </a:solidFill>
            </a:endParaRPr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809BEA5-BDC2-4013-8F40-5B7440EC50F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380288" y="5373688"/>
            <a:ext cx="792162" cy="36036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Printing Floating-Point Numbers</a:t>
            </a:r>
            <a:br>
              <a:rPr lang="en-US" altLang="zh-TW" sz="4000" smtClean="0"/>
            </a:br>
            <a:r>
              <a:rPr lang="en-US" altLang="zh-TW" sz="4000" smtClean="0"/>
              <a:t>(</a:t>
            </a:r>
            <a:r>
              <a:rPr lang="zh-TW" altLang="en-US" sz="4000" smtClean="0"/>
              <a:t>浮點數</a:t>
            </a:r>
            <a:r>
              <a:rPr lang="en-US" altLang="zh-TW" sz="4000" smtClean="0"/>
              <a:t>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zh-TW" sz="2800" smtClean="0">
                <a:solidFill>
                  <a:srgbClr val="0000FF"/>
                </a:solidFill>
              </a:rPr>
              <a:t>%f</a:t>
            </a:r>
            <a:r>
              <a:rPr lang="en-US" altLang="zh-TW" sz="2800" smtClean="0"/>
              <a:t> – </a:t>
            </a:r>
            <a:r>
              <a:rPr lang="zh-TW" altLang="en-US" sz="2800" smtClean="0"/>
              <a:t>印浮點數</a:t>
            </a:r>
            <a:r>
              <a:rPr lang="en-US" altLang="zh-TW" sz="2800" smtClean="0"/>
              <a:t>, </a:t>
            </a:r>
            <a:r>
              <a:rPr lang="zh-TW" altLang="en-US" sz="2800" smtClean="0"/>
              <a:t>小數點前至少一位</a:t>
            </a:r>
            <a:r>
              <a:rPr lang="en-US" altLang="zh-TW" sz="2800" smtClean="0"/>
              <a:t>, </a:t>
            </a:r>
            <a:r>
              <a:rPr lang="zh-TW" altLang="en-US" sz="2800" smtClean="0"/>
              <a:t>小數點後六位</a:t>
            </a:r>
          </a:p>
          <a:p>
            <a:r>
              <a:rPr lang="en-US" altLang="zh-TW" sz="2800" smtClean="0">
                <a:solidFill>
                  <a:srgbClr val="0000FF"/>
                </a:solidFill>
              </a:rPr>
              <a:t>%e</a:t>
            </a:r>
            <a:r>
              <a:rPr lang="en-US" altLang="zh-TW" sz="2800" smtClean="0"/>
              <a:t>, </a:t>
            </a:r>
            <a:r>
              <a:rPr lang="en-US" altLang="zh-TW" sz="2800" smtClean="0">
                <a:solidFill>
                  <a:srgbClr val="0000FF"/>
                </a:solidFill>
              </a:rPr>
              <a:t>%E</a:t>
            </a:r>
            <a:r>
              <a:rPr lang="en-US" altLang="zh-TW" sz="2800" smtClean="0"/>
              <a:t> – </a:t>
            </a:r>
            <a:r>
              <a:rPr lang="zh-TW" altLang="en-US" sz="2800" smtClean="0"/>
              <a:t>科學記號表示法 </a:t>
            </a:r>
            <a:r>
              <a:rPr lang="en-US" altLang="zh-TW" sz="2800" smtClean="0"/>
              <a:t>Exponential notation (computer's version of </a:t>
            </a:r>
            <a:r>
              <a:rPr lang="en-US" altLang="zh-TW" sz="2800" smtClean="0">
                <a:solidFill>
                  <a:srgbClr val="993366"/>
                </a:solidFill>
              </a:rPr>
              <a:t>scientific notation</a:t>
            </a:r>
            <a:r>
              <a:rPr lang="en-US" altLang="zh-TW" sz="2800" smtClean="0"/>
              <a:t>)</a:t>
            </a:r>
          </a:p>
          <a:p>
            <a:pPr lvl="1"/>
            <a:r>
              <a:rPr lang="en-US" altLang="zh-TW" sz="2400" smtClean="0"/>
              <a:t>150.3 </a:t>
            </a:r>
            <a:r>
              <a:rPr lang="zh-TW" altLang="en-US" sz="2400" smtClean="0"/>
              <a:t>的科學記號表示法是 </a:t>
            </a:r>
            <a:r>
              <a:rPr lang="en-US" altLang="zh-TW" sz="2400" smtClean="0"/>
              <a:t>1.503 x 10²</a:t>
            </a:r>
          </a:p>
          <a:p>
            <a:pPr lvl="1"/>
            <a:r>
              <a:rPr lang="zh-TW" altLang="en-US" sz="2400" smtClean="0"/>
              <a:t>電腦改以 </a:t>
            </a:r>
            <a:r>
              <a:rPr lang="en-US" altLang="zh-TW" sz="2400" smtClean="0"/>
              <a:t>1.503E+002 </a:t>
            </a:r>
            <a:r>
              <a:rPr lang="zh-TW" altLang="en-US" sz="2400" smtClean="0"/>
              <a:t>表示 </a:t>
            </a:r>
            <a:r>
              <a:rPr lang="en-US" altLang="zh-TW" sz="2400" smtClean="0"/>
              <a:t>(E </a:t>
            </a:r>
            <a:r>
              <a:rPr lang="zh-TW" altLang="en-US" sz="2400" smtClean="0"/>
              <a:t>表 </a:t>
            </a:r>
            <a:r>
              <a:rPr lang="en-US" altLang="zh-TW" sz="2400" smtClean="0"/>
              <a:t>exponent)</a:t>
            </a:r>
          </a:p>
          <a:p>
            <a:pPr lvl="1"/>
            <a:r>
              <a:rPr lang="zh-TW" altLang="en-US" sz="2400" smtClean="0"/>
              <a:t>可規定大小寫 </a:t>
            </a:r>
            <a:r>
              <a:rPr lang="en-US" altLang="zh-TW" sz="2400" smtClean="0"/>
              <a:t>e or E</a:t>
            </a:r>
          </a:p>
          <a:p>
            <a:r>
              <a:rPr lang="en-US" altLang="zh-TW" sz="2800" smtClean="0">
                <a:solidFill>
                  <a:srgbClr val="0000FF"/>
                </a:solidFill>
              </a:rPr>
              <a:t>%g</a:t>
            </a:r>
            <a:r>
              <a:rPr lang="en-US" altLang="zh-TW" sz="2800" smtClean="0"/>
              <a:t> (or </a:t>
            </a:r>
            <a:r>
              <a:rPr lang="en-US" altLang="zh-TW" sz="2800" smtClean="0">
                <a:solidFill>
                  <a:srgbClr val="0000FF"/>
                </a:solidFill>
              </a:rPr>
              <a:t>%G</a:t>
            </a:r>
            <a:r>
              <a:rPr lang="en-US" altLang="zh-TW" sz="2800" smtClean="0"/>
              <a:t>) – </a:t>
            </a:r>
            <a:r>
              <a:rPr lang="zh-TW" altLang="en-US" sz="2800" smtClean="0"/>
              <a:t>選 </a:t>
            </a:r>
            <a:r>
              <a:rPr lang="en-US" altLang="zh-TW" sz="2800" smtClean="0"/>
              <a:t>%f or %e (%E), </a:t>
            </a:r>
            <a:r>
              <a:rPr lang="zh-TW" altLang="en-US" sz="2800" smtClean="0"/>
              <a:t>後面不補零 </a:t>
            </a:r>
            <a:r>
              <a:rPr lang="en-US" altLang="zh-TW" sz="2800" smtClean="0"/>
              <a:t>(1.2300 </a:t>
            </a:r>
            <a:r>
              <a:rPr lang="zh-TW" altLang="en-US" sz="2800" smtClean="0"/>
              <a:t>只印出 </a:t>
            </a:r>
            <a:r>
              <a:rPr lang="en-US" altLang="zh-TW" sz="2800" smtClean="0"/>
              <a:t>1.23)</a:t>
            </a:r>
          </a:p>
          <a:p>
            <a:pPr lvl="1"/>
            <a:r>
              <a:rPr lang="zh-TW" altLang="en-US" sz="2400" smtClean="0"/>
              <a:t>選 </a:t>
            </a:r>
            <a:r>
              <a:rPr lang="en-US" altLang="zh-TW" sz="2400" smtClean="0"/>
              <a:t>%e: </a:t>
            </a:r>
            <a:r>
              <a:rPr lang="zh-TW" altLang="en-US" sz="2400" smtClean="0"/>
              <a:t>指數小於 </a:t>
            </a:r>
            <a:r>
              <a:rPr lang="en-US" altLang="zh-TW" sz="2400" smtClean="0"/>
              <a:t>-4, </a:t>
            </a:r>
            <a:r>
              <a:rPr lang="zh-TW" altLang="en-US" sz="2400" smtClean="0"/>
              <a:t>或大於等於</a:t>
            </a:r>
            <a:r>
              <a:rPr lang="en-US" altLang="zh-TW" sz="2400" smtClean="0"/>
              <a:t>precision (</a:t>
            </a:r>
            <a:r>
              <a:rPr lang="zh-TW" altLang="en-US" sz="2400" smtClean="0"/>
              <a:t>預設</a:t>
            </a:r>
            <a:r>
              <a:rPr lang="en-US" altLang="zh-TW" sz="2400" smtClean="0"/>
              <a:t>6</a:t>
            </a:r>
            <a:r>
              <a:rPr lang="zh-TW" altLang="en-US" sz="2400" smtClean="0"/>
              <a:t>位</a:t>
            </a:r>
            <a:r>
              <a:rPr lang="en-US" altLang="zh-TW" sz="2400" smtClean="0"/>
              <a:t>)</a:t>
            </a:r>
          </a:p>
          <a:p>
            <a:pPr lvl="1"/>
            <a:r>
              <a:rPr lang="zh-TW" altLang="en-US" sz="2400" smtClean="0"/>
              <a:t>選 </a:t>
            </a:r>
            <a:r>
              <a:rPr lang="en-US" altLang="zh-TW" sz="2400" smtClean="0"/>
              <a:t>%f: </a:t>
            </a:r>
            <a:r>
              <a:rPr lang="zh-TW" altLang="en-US" sz="2400" smtClean="0"/>
              <a:t>其他情形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51780-8574-43C8-91DF-3AD3760BD41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Printing Strings and Characters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FF"/>
                </a:solidFill>
              </a:rPr>
              <a:t>%c</a:t>
            </a:r>
            <a:r>
              <a:rPr lang="en-US" altLang="zh-TW" smtClean="0"/>
              <a:t>: </a:t>
            </a:r>
            <a:r>
              <a:rPr lang="zh-TW" altLang="en-US" smtClean="0"/>
              <a:t>字元 </a:t>
            </a:r>
            <a:r>
              <a:rPr lang="en-US" altLang="zh-TW" smtClean="0"/>
              <a:t>character</a:t>
            </a:r>
          </a:p>
          <a:p>
            <a:r>
              <a:rPr lang="en-US" altLang="zh-TW" smtClean="0">
                <a:solidFill>
                  <a:srgbClr val="0000FF"/>
                </a:solidFill>
              </a:rPr>
              <a:t>%s</a:t>
            </a:r>
            <a:r>
              <a:rPr lang="en-US" altLang="zh-TW" smtClean="0"/>
              <a:t>: </a:t>
            </a:r>
            <a:r>
              <a:rPr lang="zh-TW" altLang="en-US" smtClean="0"/>
              <a:t>字串 </a:t>
            </a:r>
            <a:r>
              <a:rPr lang="en-US" altLang="zh-TW" smtClean="0"/>
              <a:t>string</a:t>
            </a:r>
          </a:p>
          <a:p>
            <a:r>
              <a:rPr lang="zh-TW" altLang="en-US" smtClean="0"/>
              <a:t>請注意</a:t>
            </a:r>
          </a:p>
          <a:p>
            <a:pPr lvl="1"/>
            <a:r>
              <a:rPr lang="zh-TW" altLang="en-US" smtClean="0"/>
              <a:t>字元以一對 </a:t>
            </a:r>
            <a:r>
              <a:rPr lang="en-US" altLang="zh-TW" smtClean="0"/>
              <a:t>single quotes </a:t>
            </a:r>
            <a:r>
              <a:rPr lang="zh-TW" altLang="en-US" smtClean="0"/>
              <a:t>表示 </a:t>
            </a:r>
            <a:r>
              <a:rPr lang="en-US" altLang="zh-TW" smtClean="0"/>
              <a:t>('z')</a:t>
            </a:r>
          </a:p>
          <a:p>
            <a:pPr lvl="1"/>
            <a:r>
              <a:rPr lang="zh-TW" altLang="en-US" smtClean="0"/>
              <a:t>字串以一對 </a:t>
            </a:r>
            <a:r>
              <a:rPr lang="en-US" altLang="zh-TW" smtClean="0"/>
              <a:t>double quotes </a:t>
            </a:r>
            <a:r>
              <a:rPr lang="zh-TW" altLang="en-US" smtClean="0"/>
              <a:t>表示 </a:t>
            </a:r>
            <a:r>
              <a:rPr lang="en-US" altLang="zh-TW" smtClean="0"/>
              <a:t>("z")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1FD7E4D-A1CD-4069-9A22-2780FC82EB6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Other Conversion Specifiers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FF"/>
                </a:solidFill>
              </a:rPr>
              <a:t>%p</a:t>
            </a:r>
          </a:p>
          <a:p>
            <a:pPr lvl="1"/>
            <a:r>
              <a:rPr lang="zh-TW" altLang="en-US" smtClean="0"/>
              <a:t>印出位址格式</a:t>
            </a:r>
          </a:p>
          <a:p>
            <a:r>
              <a:rPr lang="en-US" altLang="zh-TW" smtClean="0">
                <a:solidFill>
                  <a:srgbClr val="0000FF"/>
                </a:solidFill>
              </a:rPr>
              <a:t>%%</a:t>
            </a:r>
          </a:p>
          <a:p>
            <a:pPr lvl="1"/>
            <a:r>
              <a:rPr lang="zh-TW" altLang="en-US" smtClean="0"/>
              <a:t>印出百分比號 </a:t>
            </a:r>
            <a:r>
              <a:rPr lang="en-US" altLang="zh-TW" smtClean="0"/>
              <a:t>(%)</a:t>
            </a:r>
          </a:p>
        </p:txBody>
      </p:sp>
      <p:sp>
        <p:nvSpPr>
          <p:cNvPr id="5530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99200" y="6092825"/>
            <a:ext cx="1152525" cy="357188"/>
          </a:xfrm>
          <a:prstGeom prst="rect">
            <a:avLst/>
          </a:prstGeom>
          <a:solidFill>
            <a:srgbClr val="CC99FF"/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</a:rPr>
              <a:t>回</a:t>
            </a:r>
            <a:r>
              <a:rPr lang="en-US" altLang="zh-TW">
                <a:solidFill>
                  <a:srgbClr val="993366"/>
                </a:solidFill>
                <a:ea typeface="標楷體" panose="03000509000000000000" pitchFamily="65" charset="-120"/>
              </a:rPr>
              <a:t> printf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C49D107-BCC6-44D8-9AA3-693C108E0F2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Field Widths </a:t>
            </a:r>
            <a:r>
              <a:rPr lang="zh-TW" altLang="en-US" smtClean="0"/>
              <a:t>欄位寬度</a:t>
            </a:r>
            <a:endParaRPr lang="en-US" altLang="zh-TW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smtClean="0"/>
              <a:t>設定欄寬所用</a:t>
            </a:r>
          </a:p>
          <a:p>
            <a:r>
              <a:rPr lang="zh-TW" altLang="en-US" sz="2800" smtClean="0"/>
              <a:t>預設是靠右對齊</a:t>
            </a:r>
          </a:p>
          <a:p>
            <a:r>
              <a:rPr lang="zh-TW" altLang="en-US" sz="2800" smtClean="0"/>
              <a:t>如果資料超過欄寬，仍會全部印出</a:t>
            </a:r>
          </a:p>
          <a:p>
            <a:pPr lvl="1">
              <a:buFontTx/>
              <a:buNone/>
            </a:pPr>
            <a:r>
              <a:rPr lang="en-US" altLang="zh-TW" sz="2400" smtClean="0"/>
              <a:t>Ex.</a:t>
            </a:r>
            <a:br>
              <a:rPr lang="en-US" altLang="zh-TW" sz="2400" smtClean="0"/>
            </a:br>
            <a:r>
              <a:rPr lang="en-US" altLang="zh-TW" sz="2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2400" b="1" smtClean="0">
                <a:latin typeface="Courier New" panose="02070309020205020404" pitchFamily="49" charset="0"/>
              </a:rPr>
              <a:t> (i = 8; i &lt; number; i++)</a:t>
            </a:r>
            <a:br>
              <a:rPr lang="en-US" altLang="zh-TW" sz="2400" b="1" smtClean="0">
                <a:latin typeface="Courier New" panose="02070309020205020404" pitchFamily="49" charset="0"/>
              </a:rPr>
            </a:br>
            <a:r>
              <a:rPr lang="en-US" altLang="zh-TW" sz="2400" b="1" smtClean="0">
                <a:latin typeface="Courier New" panose="02070309020205020404" pitchFamily="49" charset="0"/>
              </a:rPr>
              <a:t>   printf(</a:t>
            </a:r>
            <a:r>
              <a:rPr lang="en-US" altLang="zh-TW" sz="2400" b="1" smtClean="0">
                <a:solidFill>
                  <a:srgbClr val="993300"/>
                </a:solidFill>
                <a:latin typeface="Courier New" panose="02070309020205020404" pitchFamily="49" charset="0"/>
              </a:rPr>
              <a:t>"%3d %d\n"</a:t>
            </a:r>
            <a:r>
              <a:rPr lang="en-US" altLang="zh-TW" sz="2400" b="1" smtClean="0">
                <a:latin typeface="Courier New" panose="02070309020205020404" pitchFamily="49" charset="0"/>
              </a:rPr>
              <a:t>, i, score[i]);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84213" y="4437063"/>
            <a:ext cx="78486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 </a:t>
            </a:r>
            <a:r>
              <a:rPr kumimoji="0"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8 31</a:t>
            </a:r>
          </a:p>
          <a:p>
            <a:pPr eaLnBrk="1" hangingPunct="1"/>
            <a:r>
              <a:rPr kumimoji="0"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 9 </a:t>
            </a:r>
            <a:r>
              <a:rPr kumimoji="0"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7</a:t>
            </a:r>
            <a:endParaRPr kumimoji="0" lang="en-US" altLang="zh-TW" sz="2400" b="1" dirty="0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eaLnBrk="1" hangingPunct="1"/>
            <a:r>
              <a:rPr kumimoji="0"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10 </a:t>
            </a:r>
            <a:r>
              <a:rPr kumimoji="0"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100</a:t>
            </a:r>
            <a:endParaRPr kumimoji="0" lang="en-US" altLang="zh-TW" sz="2400" b="1" dirty="0">
              <a:solidFill>
                <a:schemeClr val="bg1"/>
              </a:solidFill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eaLnBrk="1" hangingPunct="1"/>
            <a:r>
              <a:rPr kumimoji="0"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 11 62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17397" y="5941410"/>
            <a:ext cx="9893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∆∆∆</a:t>
            </a:r>
            <a:endParaRPr lang="en-US" altLang="zh-TW" sz="2000" dirty="0" smtClean="0">
              <a:solidFill>
                <a:srgbClr val="CC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solidFill>
                  <a:srgbClr val="CC3300"/>
                </a:solidFill>
                <a:ea typeface="標楷體" panose="03000509000000000000" pitchFamily="65" charset="-120"/>
              </a:rPr>
              <a:t>寬度</a:t>
            </a:r>
            <a:r>
              <a:rPr lang="en-US" altLang="zh-TW" sz="2000" dirty="0">
                <a:solidFill>
                  <a:srgbClr val="CC3300"/>
                </a:solidFill>
                <a:ea typeface="標楷體" panose="03000509000000000000" pitchFamily="65" charset="-120"/>
              </a:rPr>
              <a:t>=3</a:t>
            </a:r>
          </a:p>
        </p:txBody>
      </p:sp>
      <p:sp>
        <p:nvSpPr>
          <p:cNvPr id="5632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372225" y="6092825"/>
            <a:ext cx="1152525" cy="357188"/>
          </a:xfrm>
          <a:prstGeom prst="rect">
            <a:avLst/>
          </a:prstGeom>
          <a:solidFill>
            <a:srgbClr val="CC99FF"/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solidFill>
                  <a:srgbClr val="993366"/>
                </a:solidFill>
                <a:ea typeface="標楷體" panose="03000509000000000000" pitchFamily="65" charset="-120"/>
              </a:rPr>
              <a:t>回 </a:t>
            </a:r>
            <a:r>
              <a:rPr lang="en-US" altLang="zh-TW">
                <a:solidFill>
                  <a:srgbClr val="993366"/>
                </a:solidFill>
                <a:ea typeface="標楷體" panose="03000509000000000000" pitchFamily="65" charset="-120"/>
              </a:rPr>
              <a:t>printf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13EFC38-AEC1-44AB-A23E-351D791BF3C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Precisions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Format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設定在句點 </a:t>
            </a:r>
            <a:r>
              <a:rPr lang="en-US" altLang="zh-TW" dirty="0" smtClean="0"/>
              <a:t>(.) </a:t>
            </a:r>
            <a:r>
              <a:rPr lang="zh-TW" altLang="en-US" dirty="0" smtClean="0"/>
              <a:t>之後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意義看各個 </a:t>
            </a:r>
            <a:r>
              <a:rPr lang="en-US" altLang="zh-TW" dirty="0" smtClean="0"/>
              <a:t>data type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整數：最少印出幾個數字</a:t>
            </a:r>
          </a:p>
          <a:p>
            <a:pPr lvl="2">
              <a:lnSpc>
                <a:spcPct val="90000"/>
              </a:lnSpc>
            </a:pPr>
            <a:r>
              <a:rPr lang="zh-TW" altLang="en-US" dirty="0" smtClean="0"/>
              <a:t>數字太小的話，前面補零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浮點數：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%f, %e: </a:t>
            </a:r>
            <a:r>
              <a:rPr lang="zh-TW" altLang="en-US" dirty="0" smtClean="0"/>
              <a:t>小數點後有幾位數字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%g: significant digits</a:t>
            </a:r>
            <a:r>
              <a:rPr lang="zh-TW" altLang="en-US" dirty="0" smtClean="0"/>
              <a:t>最多位數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字串：最多印出幾個字元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Comic Sans MS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2401</Words>
  <Application>Microsoft Office PowerPoint</Application>
  <PresentationFormat>如螢幕大小 (4:3)</PresentationFormat>
  <Paragraphs>419</Paragraphs>
  <Slides>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44</vt:i4>
      </vt:variant>
    </vt:vector>
  </HeadingPairs>
  <TitlesOfParts>
    <vt:vector size="57" baseType="lpstr">
      <vt:lpstr>新細明體</vt:lpstr>
      <vt:lpstr>標楷體</vt:lpstr>
      <vt:lpstr>Arial</vt:lpstr>
      <vt:lpstr>Calibri</vt:lpstr>
      <vt:lpstr>Comic Sans MS</vt:lpstr>
      <vt:lpstr>Courier New</vt:lpstr>
      <vt:lpstr>Lucida Console</vt:lpstr>
      <vt:lpstr>Times New Roman</vt:lpstr>
      <vt:lpstr>Wingdings</vt:lpstr>
      <vt:lpstr>預設簡報設計</vt:lpstr>
      <vt:lpstr>工作表</vt:lpstr>
      <vt:lpstr>Document</vt:lpstr>
      <vt:lpstr>文件</vt:lpstr>
      <vt:lpstr>Formatted Input/Output</vt:lpstr>
      <vt:lpstr>printf() Return Values</vt:lpstr>
      <vt:lpstr>printf()</vt:lpstr>
      <vt:lpstr>Printing Integers (整數)</vt:lpstr>
      <vt:lpstr>Printing Floating-Point Numbers (浮點數)</vt:lpstr>
      <vt:lpstr>Printing Strings and Characters</vt:lpstr>
      <vt:lpstr>Other Conversion Specifiers</vt:lpstr>
      <vt:lpstr>Field Widths 欄位寬度</vt:lpstr>
      <vt:lpstr>Precisions</vt:lpstr>
      <vt:lpstr>Examples</vt:lpstr>
      <vt:lpstr>Examples</vt:lpstr>
      <vt:lpstr>Writing Strings Using printf</vt:lpstr>
      <vt:lpstr>Writing Strings Using printf</vt:lpstr>
      <vt:lpstr>Writing Strings Using printf</vt:lpstr>
      <vt:lpstr>Writing Strings Using printf</vt:lpstr>
      <vt:lpstr>Writing Strings Using printf</vt:lpstr>
      <vt:lpstr>Field Widths and Precisions</vt:lpstr>
      <vt:lpstr>Flags</vt:lpstr>
      <vt:lpstr>Examples</vt:lpstr>
      <vt:lpstr>Examples</vt:lpstr>
      <vt:lpstr>Examples</vt:lpstr>
      <vt:lpstr>Examples of Conversion Specifications</vt:lpstr>
      <vt:lpstr>Examples of Conversion Specifications</vt:lpstr>
      <vt:lpstr>Examples of Conversion Specifications</vt:lpstr>
      <vt:lpstr>特殊字元</vt:lpstr>
      <vt:lpstr>scanf() Return Values</vt:lpstr>
      <vt:lpstr>scanf()</vt:lpstr>
      <vt:lpstr>Formatting Input with scanf</vt:lpstr>
      <vt:lpstr>Formatting Input with scanf</vt:lpstr>
      <vt:lpstr>scanf()</vt:lpstr>
      <vt:lpstr>scanf() Examples</vt:lpstr>
      <vt:lpstr>Field Width in scanf()</vt:lpstr>
      <vt:lpstr>Examples</vt:lpstr>
      <vt:lpstr>Example</vt:lpstr>
      <vt:lpstr>Formatting Input with scanf</vt:lpstr>
      <vt:lpstr>Examples</vt:lpstr>
      <vt:lpstr>Examples</vt:lpstr>
      <vt:lpstr>Formatting Input with scanf</vt:lpstr>
      <vt:lpstr>Example</vt:lpstr>
      <vt:lpstr>Example</vt:lpstr>
      <vt:lpstr>Examples</vt:lpstr>
      <vt:lpstr>Examples</vt:lpstr>
      <vt:lpstr>Practice</vt:lpstr>
      <vt:lpstr>22.8 String I/O</vt:lpstr>
    </vt:vector>
  </TitlesOfParts>
  <Company>ntou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NTOU</cp:lastModifiedBy>
  <cp:revision>455</cp:revision>
  <dcterms:created xsi:type="dcterms:W3CDTF">2005-10-16T15:15:44Z</dcterms:created>
  <dcterms:modified xsi:type="dcterms:W3CDTF">2021-12-29T09:08:16Z</dcterms:modified>
</cp:coreProperties>
</file>