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38"/>
  </p:notesMasterIdLst>
  <p:sldIdLst>
    <p:sldId id="353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362" r:id="rId11"/>
    <p:sldId id="363" r:id="rId12"/>
    <p:sldId id="364" r:id="rId13"/>
    <p:sldId id="365" r:id="rId14"/>
    <p:sldId id="366" r:id="rId15"/>
    <p:sldId id="411" r:id="rId16"/>
    <p:sldId id="412" r:id="rId17"/>
    <p:sldId id="369" r:id="rId18"/>
    <p:sldId id="370" r:id="rId19"/>
    <p:sldId id="371" r:id="rId20"/>
    <p:sldId id="413" r:id="rId21"/>
    <p:sldId id="373" r:id="rId22"/>
    <p:sldId id="414" r:id="rId23"/>
    <p:sldId id="375" r:id="rId24"/>
    <p:sldId id="415" r:id="rId25"/>
    <p:sldId id="377" r:id="rId26"/>
    <p:sldId id="416" r:id="rId27"/>
    <p:sldId id="379" r:id="rId28"/>
    <p:sldId id="380" r:id="rId29"/>
    <p:sldId id="381" r:id="rId30"/>
    <p:sldId id="417" r:id="rId31"/>
    <p:sldId id="418" r:id="rId32"/>
    <p:sldId id="384" r:id="rId33"/>
    <p:sldId id="385" r:id="rId34"/>
    <p:sldId id="386" r:id="rId35"/>
    <p:sldId id="387" r:id="rId36"/>
    <p:sldId id="419" r:id="rId3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6600"/>
    <a:srgbClr val="990000"/>
    <a:srgbClr val="CCFF99"/>
    <a:srgbClr val="663300"/>
    <a:srgbClr val="FF9900"/>
    <a:srgbClr val="4D4D4D"/>
    <a:srgbClr val="CC0066"/>
    <a:srgbClr val="66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112" d="100"/>
          <a:sy n="112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6600" dirty="0" smtClean="0"/>
              <a:t>C Fundamentals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2481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72D3C82-7E88-46B9-A995-B0416731D73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Font Width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Width of a symbol is fixed in some fonts but varied in other fonts.</a:t>
            </a:r>
          </a:p>
          <a:p>
            <a:pPr lvl="1" eaLnBrk="1" hangingPunct="1"/>
            <a:r>
              <a:rPr lang="en-US" altLang="zh-TW" smtClean="0">
                <a:latin typeface="Lucida Console" panose="020B0609040504020204" pitchFamily="49" charset="0"/>
              </a:rPr>
              <a:t>Lucida Console </a:t>
            </a:r>
            <a:r>
              <a:rPr lang="en-US" altLang="zh-TW" b="1" smtClean="0">
                <a:solidFill>
                  <a:srgbClr val="D60093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Lucida Console" panose="020B0609040504020204" pitchFamily="49" charset="0"/>
              </a:rPr>
              <a:t>	   abcdefghijk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Lucida Console" panose="020B0609040504020204" pitchFamily="49" charset="0"/>
              </a:rPr>
              <a:t>	abcdefghijk</a:t>
            </a:r>
          </a:p>
          <a:p>
            <a:pPr lvl="1" eaLnBrk="1" hangingPunct="1"/>
            <a:r>
              <a:rPr lang="en-US" altLang="zh-TW" smtClean="0">
                <a:latin typeface="Times New Roman" panose="02020603050405020304" pitchFamily="18" charset="0"/>
              </a:rPr>
              <a:t>Times New Roman </a:t>
            </a:r>
            <a:r>
              <a:rPr lang="en-US" altLang="zh-TW" b="1" smtClean="0">
                <a:solidFill>
                  <a:srgbClr val="D6009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TW" b="1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</a:rPr>
              <a:t>	   abcdefghijk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Times New Roman" panose="02020603050405020304" pitchFamily="18" charset="0"/>
              </a:rPr>
              <a:t>	abcdefghijkl</a:t>
            </a:r>
          </a:p>
          <a:p>
            <a:pPr lvl="1" eaLnBrk="1" hangingPunct="1"/>
            <a:endParaRPr lang="en-US" altLang="zh-TW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4BE7615-15F3-4CDD-9C8A-C60EA802E0E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printf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Try to print out: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en-US" altLang="zh-TW" smtClean="0">
                <a:latin typeface="Courier New" panose="02070309020205020404" pitchFamily="49" charset="0"/>
              </a:rPr>
              <a:t>   $</a:t>
            </a:r>
            <a:br>
              <a:rPr lang="en-US" altLang="zh-TW" smtClean="0">
                <a:latin typeface="Courier New" panose="02070309020205020404" pitchFamily="49" charset="0"/>
              </a:rPr>
            </a:br>
            <a:r>
              <a:rPr lang="en-US" altLang="zh-TW" smtClean="0">
                <a:latin typeface="Courier New" panose="02070309020205020404" pitchFamily="49" charset="0"/>
              </a:rPr>
              <a:t>  $$$</a:t>
            </a:r>
            <a:br>
              <a:rPr lang="en-US" altLang="zh-TW" smtClean="0">
                <a:latin typeface="Courier New" panose="02070309020205020404" pitchFamily="49" charset="0"/>
              </a:rPr>
            </a:br>
            <a:r>
              <a:rPr lang="en-US" altLang="zh-TW" smtClean="0">
                <a:latin typeface="Courier New" panose="02070309020205020404" pitchFamily="49" charset="0"/>
              </a:rPr>
              <a:t> $$$$$</a:t>
            </a:r>
            <a:br>
              <a:rPr lang="en-US" altLang="zh-TW" smtClean="0">
                <a:latin typeface="Courier New" panose="02070309020205020404" pitchFamily="49" charset="0"/>
              </a:rPr>
            </a:br>
            <a:r>
              <a:rPr lang="en-US" altLang="zh-TW" smtClean="0">
                <a:latin typeface="Courier New" panose="02070309020205020404" pitchFamily="49" charset="0"/>
              </a:rPr>
              <a:t>$$$$$$$</a:t>
            </a:r>
            <a:endParaRPr lang="en-US" altLang="zh-TW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872038" y="4076701"/>
            <a:ext cx="4572000" cy="1838325"/>
          </a:xfrm>
          <a:prstGeom prst="rect">
            <a:avLst/>
          </a:prstGeom>
          <a:noFill/>
          <a:ln w="38100" cmpd="dbl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printf(</a:t>
            </a:r>
            <a:r>
              <a:rPr lang="en-US" altLang="zh-TW" sz="2800">
                <a:solidFill>
                  <a:srgbClr val="CC3300"/>
                </a:solidFill>
                <a:latin typeface="Lucida Console" panose="020B0609040504020204" pitchFamily="49" charset="0"/>
              </a:rPr>
              <a:t>"   $\n"</a:t>
            </a:r>
            <a:r>
              <a:rPr lang="en-US" altLang="zh-TW" sz="2800"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printf(</a:t>
            </a:r>
            <a:r>
              <a:rPr lang="en-US" altLang="zh-TW" sz="2800">
                <a:solidFill>
                  <a:srgbClr val="CC3300"/>
                </a:solidFill>
                <a:latin typeface="Lucida Console" panose="020B0609040504020204" pitchFamily="49" charset="0"/>
              </a:rPr>
              <a:t>"  $$$\n"</a:t>
            </a:r>
            <a:r>
              <a:rPr lang="en-US" altLang="zh-TW" sz="2800"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printf(</a:t>
            </a:r>
            <a:r>
              <a:rPr lang="en-US" altLang="zh-TW" sz="2800">
                <a:solidFill>
                  <a:srgbClr val="CC3300"/>
                </a:solidFill>
                <a:latin typeface="Lucida Console" panose="020B0609040504020204" pitchFamily="49" charset="0"/>
              </a:rPr>
              <a:t>" $$$$$\n"</a:t>
            </a:r>
            <a:r>
              <a:rPr lang="en-US" altLang="zh-TW" sz="2800"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printf(</a:t>
            </a:r>
            <a:r>
              <a:rPr lang="en-US" altLang="zh-TW" sz="2800">
                <a:solidFill>
                  <a:srgbClr val="CC3300"/>
                </a:solidFill>
                <a:latin typeface="Lucida Console" panose="020B0609040504020204" pitchFamily="49" charset="0"/>
              </a:rPr>
              <a:t>"$$$$$$$\n"</a:t>
            </a:r>
            <a:r>
              <a:rPr lang="en-US" altLang="zh-TW" sz="280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13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796B08-96E7-48B1-B77D-6E303031800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printf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Try to print out: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Courier New" panose="02070309020205020404" pitchFamily="49" charset="0"/>
              </a:rPr>
              <a:t>  JJ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Courier New" panose="02070309020205020404" pitchFamily="49" charset="0"/>
              </a:rPr>
              <a:t> 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Courier New" panose="02070309020205020404" pitchFamily="49" charset="0"/>
              </a:rPr>
              <a:t>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Courier New" panose="02070309020205020404" pitchFamily="49" charset="0"/>
              </a:rPr>
              <a:t> 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mtClean="0">
                <a:latin typeface="Courier New" panose="02070309020205020404" pitchFamily="49" charset="0"/>
              </a:rPr>
              <a:t>  JJJJJJJJJ</a:t>
            </a:r>
          </a:p>
        </p:txBody>
      </p:sp>
    </p:spTree>
    <p:extLst>
      <p:ext uri="{BB962C8B-B14F-4D97-AF65-F5344CB8AC3E}">
        <p14:creationId xmlns:p14="http://schemas.microsoft.com/office/powerpoint/2010/main" val="28032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0295489-76E9-45D6-AD1D-B648D5984DC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2.3 Comments (</a:t>
            </a:r>
            <a:r>
              <a:rPr lang="zh-TW" altLang="en-US" smtClean="0"/>
              <a:t>註解</a:t>
            </a:r>
            <a:r>
              <a:rPr lang="en-US" altLang="zh-TW" smtClean="0"/>
              <a:t>)</a:t>
            </a:r>
          </a:p>
        </p:txBody>
      </p:sp>
      <p:sp>
        <p:nvSpPr>
          <p:cNvPr id="1638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Documentation of a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Make the program more readable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altLang="zh-TW" sz="160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Name: hello.c           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Purpose: prints my first message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Author: me              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printf("Hello World!\n");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return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B832BED-674C-42EE-AA01-A8038E1509C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Comments (</a:t>
            </a:r>
            <a:r>
              <a:rPr lang="zh-TW" altLang="en-US" smtClean="0"/>
              <a:t>註解</a:t>
            </a:r>
            <a:r>
              <a:rPr lang="en-US" altLang="zh-TW" smtClean="0"/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 formats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 </a:t>
            </a:r>
            <a:r>
              <a:rPr lang="en-US" altLang="zh-TW" smtClean="0">
                <a:solidFill>
                  <a:srgbClr val="009900"/>
                </a:solidFill>
                <a:latin typeface="Lucida Console" panose="020B0609040504020204" pitchFamily="49" charset="0"/>
              </a:rPr>
              <a:t>/* All text in between is a comment, no matter how long */</a:t>
            </a:r>
          </a:p>
          <a:p>
            <a:pPr lvl="2" eaLnBrk="1" hangingPunct="1"/>
            <a:r>
              <a:rPr lang="en-US" altLang="zh-TW" smtClean="0"/>
              <a:t>Starts with /* and end with */</a:t>
            </a:r>
          </a:p>
          <a:p>
            <a:pPr lvl="2" eaLnBrk="1" hangingPunct="1"/>
            <a:r>
              <a:rPr lang="en-US" altLang="zh-TW" smtClean="0"/>
              <a:t>Can be one line or multiple lines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 </a:t>
            </a:r>
            <a:r>
              <a:rPr lang="en-US" altLang="zh-TW" smtClean="0">
                <a:solidFill>
                  <a:srgbClr val="009900"/>
                </a:solidFill>
                <a:latin typeface="Lucida Console" panose="020B0609040504020204" pitchFamily="49" charset="0"/>
              </a:rPr>
              <a:t>// here after is a comment</a:t>
            </a:r>
          </a:p>
          <a:p>
            <a:pPr lvl="2" eaLnBrk="1" hangingPunct="1"/>
            <a:r>
              <a:rPr lang="en-US" altLang="zh-TW" smtClean="0"/>
              <a:t>A new comment format in C99</a:t>
            </a:r>
          </a:p>
        </p:txBody>
      </p:sp>
    </p:spTree>
    <p:extLst>
      <p:ext uri="{BB962C8B-B14F-4D97-AF65-F5344CB8AC3E}">
        <p14:creationId xmlns:p14="http://schemas.microsoft.com/office/powerpoint/2010/main" val="27003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Examples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latin typeface="Lucida Console" panose="020B0609040504020204" pitchFamily="49" charset="0"/>
              </a:rPr>
              <a:t> Statement;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/* a comment here </a:t>
            </a:r>
            <a:r>
              <a:rPr lang="en-US" altLang="zh-TW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*/</a:t>
            </a:r>
          </a:p>
          <a:p>
            <a:pPr lvl="4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TW" sz="1800" dirty="0" smtClean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/*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 * a comment again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 */ </a:t>
            </a:r>
            <a:r>
              <a:rPr lang="en-US" altLang="zh-TW" dirty="0">
                <a:latin typeface="Lucida Console" panose="020B0609040504020204" pitchFamily="49" charset="0"/>
              </a:rPr>
              <a:t>but not a comment </a:t>
            </a:r>
            <a:r>
              <a:rPr lang="en-US" altLang="zh-TW" dirty="0" smtClean="0">
                <a:latin typeface="Lucida Console" panose="020B0609040504020204" pitchFamily="49" charset="0"/>
              </a:rPr>
              <a:t>here</a:t>
            </a:r>
          </a:p>
          <a:p>
            <a:pPr lvl="4">
              <a:spcBef>
                <a:spcPct val="0"/>
              </a:spcBef>
              <a:buNone/>
            </a:pPr>
            <a:endParaRPr lang="en-US" altLang="zh-TW" sz="1800" dirty="0" smtClean="0"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/************************************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  A more fancy comment.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  Always seen in the beginning of a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  program to record its history...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*************************************/</a:t>
            </a:r>
          </a:p>
          <a:p>
            <a:pPr lvl="4">
              <a:spcBef>
                <a:spcPct val="0"/>
              </a:spcBef>
              <a:buNone/>
            </a:pPr>
            <a:endParaRPr lang="en-US" altLang="zh-TW" sz="1800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latin typeface="Lucida Console" panose="020B0609040504020204" pitchFamily="49" charset="0"/>
              </a:rPr>
              <a:t> turn++;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 // comment on why turn++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	 </a:t>
            </a:r>
            <a:r>
              <a:rPr lang="en-US" altLang="zh-TW" dirty="0">
                <a:latin typeface="Lucida Console" panose="020B0609040504020204" pitchFamily="49" charset="0"/>
              </a:rPr>
              <a:t>not a comment next line;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3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73725"/>
            <a:ext cx="10058400" cy="48236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Name: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hello.c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                   */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Purpose: prints my first message */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 Author: me                       */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Name: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hello.c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/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  Purpose: prints my first message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  Author: me                       */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Name: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hello.c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/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 Purpose: prints my first message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 Author: me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/************************************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 Name: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hello.c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                   *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 Purpose: prints my first message *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 Author: me                       *</a:t>
            </a:r>
            <a:b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 ************************************/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0A2A428-3BFF-4473-8E00-6B9AB0E757E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Comments (</a:t>
            </a:r>
            <a:r>
              <a:rPr lang="zh-TW" altLang="en-US" smtClean="0"/>
              <a:t>註解</a:t>
            </a:r>
            <a:r>
              <a:rPr lang="en-US" altLang="zh-TW" smtClean="0"/>
              <a:t>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main()</a:t>
            </a:r>
            <a:endParaRPr lang="en-US" altLang="zh-TW" sz="2400" b="1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price;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價錢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tip;  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服務費</a:t>
            </a:r>
            <a:endParaRPr lang="zh-TW" altLang="en-US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latin typeface="Lucida Console" panose="020B0609040504020204" pitchFamily="49" charset="0"/>
              </a:rPr>
              <a:t>price = 500;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　價錢是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tip = 50; 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小費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</a:t>
            </a:r>
            <a:endParaRPr lang="zh-TW" altLang="en-US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total = price + tip;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應付總額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AE266AD-D10E-42B9-A8A5-E36AD77F4CA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Comments (</a:t>
            </a:r>
            <a:r>
              <a:rPr lang="zh-TW" altLang="en-US" smtClean="0"/>
              <a:t>註解</a:t>
            </a:r>
            <a:r>
              <a:rPr lang="en-US" altLang="zh-TW" smtClean="0"/>
              <a:t>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main()</a:t>
            </a:r>
            <a:endParaRPr lang="en-US" altLang="zh-TW" sz="2400" b="1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price;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價錢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這個註解忘了結束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int tip;     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服務費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price = 500;</a:t>
            </a:r>
            <a:r>
              <a:rPr lang="en-US" altLang="zh-TW" sz="2400">
                <a:latin typeface="Lucida Console" panose="020B0609040504020204" pitchFamily="49" charset="0"/>
              </a:rPr>
              <a:t>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　價錢是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註解才結束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)*/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tip = 50; 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小費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</a:t>
            </a:r>
            <a:endParaRPr lang="zh-TW" altLang="en-US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total = price + tip;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應付總額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189C517-DA92-4E7C-8FAE-B3E6CE97D96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2.4 Variables (</a:t>
            </a:r>
            <a:r>
              <a:rPr lang="zh-TW" altLang="en-US" smtClean="0"/>
              <a:t>變數</a:t>
            </a:r>
            <a:r>
              <a:rPr lang="en-US" altLang="zh-TW" smtClean="0"/>
              <a:t>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A variable of type 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/>
              <a:t> can store an </a:t>
            </a:r>
            <a:r>
              <a:rPr lang="en-US" altLang="zh-TW" smtClean="0">
                <a:solidFill>
                  <a:srgbClr val="FF6600"/>
                </a:solidFill>
              </a:rPr>
              <a:t>integer</a:t>
            </a:r>
            <a:r>
              <a:rPr lang="en-US" altLang="zh-TW" smtClean="0"/>
              <a:t>, e.g. 1392, 0, -2553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A variable of type 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zh-TW" smtClean="0"/>
              <a:t> can store a real number (stored in the </a:t>
            </a:r>
            <a:r>
              <a:rPr lang="en-US" altLang="zh-TW" smtClean="0">
                <a:solidFill>
                  <a:srgbClr val="FF6600"/>
                </a:solidFill>
              </a:rPr>
              <a:t>floating-point</a:t>
            </a:r>
            <a:r>
              <a:rPr lang="en-US" altLang="zh-TW" smtClean="0"/>
              <a:t> fashion), e.g. 34.124, -45.435, 0,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NOTE: </a:t>
            </a:r>
            <a:r>
              <a:rPr lang="en-US" altLang="zh-TW" smtClean="0">
                <a:solidFill>
                  <a:srgbClr val="0000FF"/>
                </a:solidFill>
              </a:rPr>
              <a:t>float</a:t>
            </a:r>
            <a:r>
              <a:rPr lang="en-US" altLang="zh-TW" smtClean="0"/>
              <a:t> is just an approximation of the number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TW" smtClean="0"/>
              <a:t>0.1 would become 0.09999999999999987</a:t>
            </a:r>
          </a:p>
          <a:p>
            <a:pPr lvl="1"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82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Printing a Pun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#include &lt;</a:t>
            </a:r>
            <a:r>
              <a:rPr lang="en-US" altLang="zh-TW" sz="2000" dirty="0" err="1">
                <a:latin typeface="Lucida Console" panose="020B0609040504020204" pitchFamily="49" charset="0"/>
              </a:rPr>
              <a:t>stdio.h</a:t>
            </a:r>
            <a:r>
              <a:rPr lang="en-US" altLang="zh-TW" sz="2000" dirty="0">
                <a:latin typeface="Lucida Console" panose="020B0609040504020204" pitchFamily="49" charset="0"/>
              </a:rPr>
              <a:t>&gt;</a:t>
            </a:r>
          </a:p>
          <a:p>
            <a:pPr>
              <a:buNone/>
            </a:pPr>
            <a:r>
              <a:rPr lang="en-US" altLang="zh-TW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000" dirty="0">
                <a:latin typeface="Lucida Console" panose="020B0609040504020204" pitchFamily="49" charset="0"/>
              </a:rPr>
              <a:t>main()</a:t>
            </a:r>
            <a:endParaRPr lang="en-US" altLang="zh-TW" sz="2000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 </a:t>
            </a:r>
            <a:r>
              <a:rPr lang="en-US" altLang="zh-TW" sz="20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</a:rPr>
              <a:t>("To C, or not to C: that is the question.\n");</a:t>
            </a:r>
          </a:p>
          <a:p>
            <a:pPr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 return 0; </a:t>
            </a:r>
            <a:endParaRPr lang="en-US" altLang="zh-TW" sz="2000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919536" y="4365104"/>
            <a:ext cx="78486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To C, or not to C: that is the question.</a:t>
            </a: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4045" y="2416069"/>
            <a:ext cx="3528020" cy="4333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Declaration (</a:t>
            </a:r>
            <a:r>
              <a:rPr lang="zh-TW" altLang="en-US" dirty="0"/>
              <a:t>宣告變數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 must be </a:t>
            </a:r>
            <a:r>
              <a:rPr lang="en-US" altLang="zh-TW" dirty="0">
                <a:solidFill>
                  <a:srgbClr val="008000"/>
                </a:solidFill>
              </a:rPr>
              <a:t>declared</a:t>
            </a:r>
            <a:r>
              <a:rPr lang="en-US" altLang="zh-TW" dirty="0"/>
              <a:t> in advance.</a:t>
            </a:r>
          </a:p>
          <a:p>
            <a:r>
              <a:rPr lang="en-US" altLang="zh-TW" dirty="0"/>
              <a:t>Declaration: </a:t>
            </a:r>
            <a:r>
              <a:rPr lang="en-US" altLang="zh-TW" dirty="0" err="1">
                <a:latin typeface="Lucida Console" panose="020B0609040504020204" pitchFamily="49" charset="0"/>
              </a:rPr>
              <a:t>varType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varName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dirty="0"/>
              <a:t>Ex: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score;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993366"/>
                </a:solidFill>
                <a:latin typeface="Lucida Console" panose="020B0609040504020204" pitchFamily="49" charset="0"/>
              </a:rPr>
              <a:t>score</a:t>
            </a:r>
            <a:r>
              <a:rPr lang="en-US" altLang="zh-TW" dirty="0">
                <a:latin typeface="Lucida Console" panose="020B0609040504020204" pitchFamily="49" charset="0"/>
              </a:rPr>
              <a:t>:</a:t>
            </a:r>
            <a:r>
              <a:rPr lang="en-US" altLang="zh-TW" dirty="0"/>
              <a:t> name of the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/>
              <a:t> declares that </a:t>
            </a:r>
            <a:r>
              <a:rPr lang="en-US" altLang="zh-TW" dirty="0">
                <a:solidFill>
                  <a:srgbClr val="993366"/>
                </a:solidFill>
                <a:latin typeface="Lucida Console" panose="020B0609040504020204" pitchFamily="49" charset="0"/>
              </a:rPr>
              <a:t>score</a:t>
            </a:r>
            <a:r>
              <a:rPr lang="en-US" altLang="zh-TW" dirty="0"/>
              <a:t> is an integer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495600" y="3212976"/>
            <a:ext cx="1081088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44044" y="2849456"/>
            <a:ext cx="1582811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871840" y="2849456"/>
            <a:ext cx="1800225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75520" y="3212976"/>
            <a:ext cx="647700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CE908A3-91D1-42EB-8FB7-A5B1953E64D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 Declaration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main()</a:t>
            </a:r>
            <a:endParaRPr lang="en-US" altLang="zh-TW" sz="2400" b="1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price;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價錢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tip;  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服務費</a:t>
            </a:r>
            <a:endParaRPr lang="zh-TW" altLang="en-US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latin typeface="Lucida Console" panose="020B0609040504020204" pitchFamily="49" charset="0"/>
              </a:rPr>
              <a:t>price = 500;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/*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　價錢是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 *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</a:t>
            </a:r>
            <a:endParaRPr lang="en-US" altLang="zh-TW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tip = 50;   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小費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</a:rPr>
              <a:t>50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</a:rPr>
              <a:t>元</a:t>
            </a:r>
            <a:endParaRPr lang="zh-TW" altLang="en-US" sz="24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487488" y="3198887"/>
            <a:ext cx="4248150" cy="757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i="1" dirty="0">
                <a:solidFill>
                  <a:srgbClr val="FF6600"/>
                </a:solidFill>
              </a:rPr>
              <a:t>declarations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TW" sz="2400" i="1" dirty="0">
              <a:solidFill>
                <a:srgbClr val="008000"/>
              </a:solidFill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487488" y="3956017"/>
            <a:ext cx="5545137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>
                <a:solidFill>
                  <a:srgbClr val="FF6600"/>
                </a:solidFill>
              </a:rPr>
              <a:t>statements</a:t>
            </a:r>
          </a:p>
          <a:p>
            <a:pPr eaLnBrk="1" hangingPunct="1"/>
            <a:endParaRPr lang="en-US" altLang="zh-TW" sz="2400" i="1">
              <a:solidFill>
                <a:srgbClr val="008000"/>
              </a:solidFill>
            </a:endParaRPr>
          </a:p>
          <a:p>
            <a:pPr eaLnBrk="1" hangingPunct="1"/>
            <a:endParaRPr lang="en-US" altLang="zh-TW" sz="2400" i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variable must be declared before using it.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Ex: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score;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</a:rPr>
              <a:t>score = 95;	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Ex: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</a:rPr>
              <a:t>score = 95;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score;	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</a:t>
            </a:r>
            <a:r>
              <a:rPr lang="en-US" altLang="zh-TW" dirty="0">
                <a:solidFill>
                  <a:srgbClr val="D60093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8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6EE4C7B-0A0A-4218-A257-B56ED1DE03AA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 Declaration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two or more variables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price;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	int</a:t>
            </a:r>
            <a:r>
              <a:rPr lang="en-US" altLang="zh-TW" smtClean="0">
                <a:latin typeface="Lucida Console" panose="020B0609040504020204" pitchFamily="49" charset="0"/>
              </a:rPr>
              <a:t> tip;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mtClean="0">
                <a:latin typeface="Lucida Console" panose="020B0609040504020204" pitchFamily="49" charset="0"/>
              </a:rPr>
              <a:t>	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total;</a:t>
            </a:r>
          </a:p>
          <a:p>
            <a:pPr lvl="1" eaLnBrk="1" hangingPunct="1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price, tip, total;</a:t>
            </a:r>
          </a:p>
          <a:p>
            <a:pPr eaLnBrk="1" hangingPunct="1"/>
            <a:r>
              <a:rPr lang="en-US" altLang="zh-TW" smtClean="0"/>
              <a:t>Case sensitive</a:t>
            </a:r>
          </a:p>
          <a:p>
            <a:pPr lvl="1" eaLnBrk="1" hangingPunct="1"/>
            <a:r>
              <a:rPr lang="en-US" altLang="zh-TW" sz="3200">
                <a:latin typeface="Lucida Console" panose="020B0609040504020204" pitchFamily="49" charset="0"/>
              </a:rPr>
              <a:t>a1</a:t>
            </a:r>
            <a:r>
              <a:rPr lang="en-US" altLang="zh-TW" sz="3200"/>
              <a:t> and </a:t>
            </a:r>
            <a:r>
              <a:rPr lang="en-US" altLang="zh-TW" sz="3200">
                <a:latin typeface="Lucida Console" panose="020B0609040504020204" pitchFamily="49" charset="0"/>
              </a:rPr>
              <a:t>A1</a:t>
            </a:r>
            <a:r>
              <a:rPr lang="en-US" altLang="zh-TW" sz="3200"/>
              <a:t>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1053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variable actually corresponds to a location in the memory where its value is stored.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score;</a:t>
            </a:r>
          </a:p>
          <a:p>
            <a:pPr lvl="1"/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/>
              <a:t>Note: Before assignment, the value in the location is a meaningless value.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51984" y="2276872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Lucida Console" panose="020B0609040504020204" pitchFamily="49" charset="0"/>
              </a:rPr>
              <a:t>score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56809" y="2710260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>
                <a:ea typeface="標楷體" panose="03000509000000000000" pitchFamily="65" charset="-120"/>
              </a:rPr>
              <a:t>怪怪</a:t>
            </a:r>
          </a:p>
        </p:txBody>
      </p:sp>
    </p:spTree>
    <p:extLst>
      <p:ext uri="{BB962C8B-B14F-4D97-AF65-F5344CB8AC3E}">
        <p14:creationId xmlns:p14="http://schemas.microsoft.com/office/powerpoint/2010/main" val="40787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08C4731-2D05-4336-B85F-D6F8D0924AA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Assignment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Calculate the value of the right side of "=", then assign it to be the new value of the variable in the left side.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int a;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 = 5;</a:t>
            </a:r>
          </a:p>
          <a:p>
            <a:pPr lvl="1" eaLnBrk="1" hangingPunct="1"/>
            <a:r>
              <a:rPr kumimoji="0" lang="zh-TW" altLang="en-US" smtClean="0">
                <a:latin typeface="Lucida Console" panose="020B0609040504020204" pitchFamily="49" charset="0"/>
              </a:rPr>
              <a:t>執行後 </a:t>
            </a:r>
            <a:r>
              <a:rPr kumimoji="0" lang="en-US" altLang="zh-TW" smtClean="0">
                <a:latin typeface="Lucida Console" panose="020B0609040504020204" pitchFamily="49" charset="0"/>
              </a:rPr>
              <a:t>a </a:t>
            </a:r>
            <a:r>
              <a:rPr kumimoji="0" lang="zh-TW" altLang="en-US" smtClean="0">
                <a:latin typeface="Lucida Console" panose="020B0609040504020204" pitchFamily="49" charset="0"/>
              </a:rPr>
              <a:t>的值變成 </a:t>
            </a:r>
            <a:r>
              <a:rPr kumimoji="0" lang="en-US" altLang="zh-TW" smtClean="0">
                <a:latin typeface="Lucida Console" panose="020B0609040504020204" pitchFamily="49" charset="0"/>
              </a:rPr>
              <a:t>5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 = 3 + 5;</a:t>
            </a:r>
          </a:p>
          <a:p>
            <a:pPr lvl="1" eaLnBrk="1" hangingPunct="1"/>
            <a:r>
              <a:rPr kumimoji="0" lang="zh-TW" altLang="en-US" smtClean="0">
                <a:latin typeface="Lucida Console" panose="020B0609040504020204" pitchFamily="49" charset="0"/>
              </a:rPr>
              <a:t>執行後 </a:t>
            </a:r>
            <a:r>
              <a:rPr kumimoji="0" lang="en-US" altLang="zh-TW" smtClean="0">
                <a:latin typeface="Lucida Console" panose="020B0609040504020204" pitchFamily="49" charset="0"/>
              </a:rPr>
              <a:t>a </a:t>
            </a:r>
            <a:r>
              <a:rPr kumimoji="0" lang="zh-TW" altLang="en-US" smtClean="0">
                <a:latin typeface="Lucida Console" panose="020B0609040504020204" pitchFamily="49" charset="0"/>
              </a:rPr>
              <a:t>的值變成 </a:t>
            </a:r>
            <a:r>
              <a:rPr kumimoji="0" lang="en-US" altLang="zh-TW" smtClean="0">
                <a:latin typeface="Lucida Console" panose="020B0609040504020204" pitchFamily="49" charset="0"/>
              </a:rPr>
              <a:t>3 </a:t>
            </a:r>
            <a:r>
              <a:rPr kumimoji="0" lang="zh-TW" altLang="en-US" smtClean="0">
                <a:latin typeface="Lucida Console" panose="020B0609040504020204" pitchFamily="49" charset="0"/>
              </a:rPr>
              <a:t>加 </a:t>
            </a:r>
            <a:r>
              <a:rPr kumimoji="0" lang="en-US" altLang="zh-TW" smtClean="0">
                <a:latin typeface="Lucida Console" panose="020B0609040504020204" pitchFamily="49" charset="0"/>
              </a:rPr>
              <a:t>5 </a:t>
            </a:r>
            <a:r>
              <a:rPr kumimoji="0" lang="zh-TW" altLang="en-US" smtClean="0">
                <a:latin typeface="Lucida Console" panose="020B0609040504020204" pitchFamily="49" charset="0"/>
              </a:rPr>
              <a:t>以後的結果</a:t>
            </a:r>
            <a:endParaRPr lang="zh-TW" altLang="en-US" smtClean="0">
              <a:latin typeface="Lucida Console" panose="020B0609040504020204" pitchFamily="49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751763" y="2997201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896226" y="3429001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800">
                <a:ea typeface="標楷體" panose="03000509000000000000" pitchFamily="65" charset="-120"/>
              </a:rPr>
              <a:t>怪怪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7896226" y="3429001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/>
              <a:t>5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896226" y="3429001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8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>
                <a:latin typeface="Lucida Console" panose="020B0609040504020204" pitchFamily="49" charset="0"/>
              </a:rPr>
              <a:t>a = 5;</a:t>
            </a:r>
          </a:p>
          <a:p>
            <a:pPr>
              <a:defRPr/>
            </a:pPr>
            <a:r>
              <a:rPr lang="en-US" altLang="zh-TW" dirty="0">
                <a:latin typeface="Lucida Console" panose="020B0609040504020204" pitchFamily="49" charset="0"/>
              </a:rPr>
              <a:t>a = b + c;</a:t>
            </a:r>
          </a:p>
          <a:p>
            <a:pPr>
              <a:defRPr/>
            </a:pPr>
            <a:r>
              <a:rPr lang="en-US" altLang="zh-TW" dirty="0">
                <a:latin typeface="Lucida Console" panose="020B0609040504020204" pitchFamily="49" charset="0"/>
              </a:rPr>
              <a:t>d = 3 * 5 + sum / 2;</a:t>
            </a:r>
          </a:p>
          <a:p>
            <a:pPr>
              <a:defRPr/>
            </a:pPr>
            <a:r>
              <a:rPr lang="en-US" altLang="zh-TW" dirty="0">
                <a:latin typeface="Lucida Console" panose="020B0609040504020204" pitchFamily="49" charset="0"/>
              </a:rPr>
              <a:t>d = max(</a:t>
            </a:r>
            <a:r>
              <a:rPr lang="en-US" altLang="zh-TW" dirty="0" err="1"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zh-TW" dirty="0">
                <a:solidFill>
                  <a:srgbClr val="009900"/>
                </a:solidFill>
              </a:rPr>
              <a:t>return value of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 max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function</a:t>
            </a:r>
          </a:p>
          <a:p>
            <a:pPr>
              <a:defRPr/>
            </a:pPr>
            <a:r>
              <a:rPr lang="en-US" altLang="zh-TW" dirty="0">
                <a:latin typeface="Lucida Console" panose="020B0609040504020204" pitchFamily="49" charset="0"/>
              </a:rPr>
              <a:t>a = a + 2;</a:t>
            </a:r>
          </a:p>
          <a:p>
            <a:pPr>
              <a:defRPr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  <a:defRPr/>
            </a:pPr>
            <a:r>
              <a:rPr lang="en-US" altLang="zh-TW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</a:t>
            </a:r>
            <a:r>
              <a:rPr lang="en-US" altLang="zh-TW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CError</a:t>
            </a:r>
            <a:r>
              <a:rPr lang="en-US" altLang="zh-TW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 2.6</a:t>
            </a:r>
            <a:r>
              <a:rPr lang="en-US" altLang="zh-TW" dirty="0"/>
              <a:t> </a:t>
            </a:r>
            <a:r>
              <a:rPr lang="zh-TW" altLang="en-US" dirty="0"/>
              <a:t>放結果的變數是在等號左邊，不能寫成</a:t>
            </a:r>
            <a:br>
              <a:rPr lang="zh-TW" altLang="en-US" dirty="0"/>
            </a:br>
            <a:r>
              <a:rPr lang="zh-TW" altLang="en-US" dirty="0"/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b + c = a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40E8F0D-17B4-4A80-8A7F-4BDD224F9DE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Assignment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Assume that a's value is 5 at first.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TW" smtClean="0">
                <a:latin typeface="Lucida Console" panose="020B0609040504020204" pitchFamily="49" charset="0"/>
              </a:rPr>
              <a:t>a = a + 2;</a:t>
            </a:r>
          </a:p>
          <a:p>
            <a:pPr lvl="1" eaLnBrk="1" hangingPunct="1"/>
            <a:r>
              <a:rPr kumimoji="0" lang="en-US" altLang="zh-TW" smtClean="0">
                <a:latin typeface="Lucida Console" panose="020B0609040504020204" pitchFamily="49" charset="0"/>
              </a:rPr>
              <a:t>a</a:t>
            </a:r>
            <a:r>
              <a:rPr kumimoji="0" lang="en-US" altLang="zh-TW" smtClean="0"/>
              <a:t>'s new value becomes the sum of 2 and the original value of </a:t>
            </a:r>
            <a:r>
              <a:rPr kumimoji="0" lang="en-US" altLang="zh-TW" smtClean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735638" y="2349501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880101" y="2781301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>
                <a:ea typeface="標楷體" panose="03000509000000000000" pitchFamily="65" charset="-120"/>
              </a:rPr>
              <a:t>5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5880101" y="2781301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91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789337-266B-45B0-A6C8-0E4857372D1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can set initial values when defining.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price = 450;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	int</a:t>
            </a:r>
            <a:r>
              <a:rPr lang="en-US" altLang="zh-TW" smtClean="0">
                <a:latin typeface="Lucida Console" panose="020B0609040504020204" pitchFamily="49" charset="0"/>
              </a:rPr>
              <a:t> tip = 50;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mtClean="0">
                <a:latin typeface="Lucida Console" panose="020B0609040504020204" pitchFamily="49" charset="0"/>
              </a:rPr>
              <a:t>	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total = price + tip;</a:t>
            </a:r>
          </a:p>
          <a:p>
            <a:pPr lvl="1" eaLnBrk="1" hangingPunct="1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price = 450, tip = 50;</a:t>
            </a:r>
            <a:br>
              <a:rPr lang="en-US" altLang="zh-TW" smtClean="0">
                <a:latin typeface="Lucida Console" panose="020B0609040504020204" pitchFamily="49" charset="0"/>
              </a:rPr>
            </a:b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total = price + tip;</a:t>
            </a:r>
          </a:p>
          <a:p>
            <a:pPr lvl="1" eaLnBrk="1" hangingPunct="1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price = 450;</a:t>
            </a:r>
            <a:br>
              <a:rPr lang="en-US" altLang="zh-TW" smtClean="0">
                <a:latin typeface="Lucida Console" panose="020B0609040504020204" pitchFamily="49" charset="0"/>
              </a:rPr>
            </a:b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mtClean="0">
                <a:latin typeface="Lucida Console" panose="020B0609040504020204" pitchFamily="49" charset="0"/>
              </a:rPr>
              <a:t> total = price * 1.05;</a:t>
            </a:r>
          </a:p>
        </p:txBody>
      </p:sp>
    </p:spTree>
    <p:extLst>
      <p:ext uri="{BB962C8B-B14F-4D97-AF65-F5344CB8AC3E}">
        <p14:creationId xmlns:p14="http://schemas.microsoft.com/office/powerpoint/2010/main" val="35989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2311A3-952C-42A4-853B-E90346B4846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 Out an Integer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score;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score = 85;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成績是：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sz="2400" dirty="0">
                <a:latin typeface="Lucida Console" panose="020B0609040504020204" pitchFamily="49" charset="0"/>
              </a:rPr>
              <a:t>, score);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 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endParaRPr lang="en-US" altLang="zh-TW" sz="2400" dirty="0"/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2423592" y="4811582"/>
            <a:ext cx="3095625" cy="1223962"/>
            <a:chOff x="1927" y="3203"/>
            <a:chExt cx="1950" cy="771"/>
          </a:xfrm>
        </p:grpSpPr>
        <p:sp>
          <p:nvSpPr>
            <p:cNvPr id="32778" name="AutoShape 5"/>
            <p:cNvSpPr>
              <a:spLocks noChangeArrowheads="1"/>
            </p:cNvSpPr>
            <p:nvPr/>
          </p:nvSpPr>
          <p:spPr bwMode="auto">
            <a:xfrm>
              <a:off x="2699" y="3203"/>
              <a:ext cx="408" cy="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79" name="AutoShape 6"/>
            <p:cNvSpPr>
              <a:spLocks noChangeArrowheads="1"/>
            </p:cNvSpPr>
            <p:nvPr/>
          </p:nvSpPr>
          <p:spPr bwMode="auto">
            <a:xfrm>
              <a:off x="1927" y="3611"/>
              <a:ext cx="1950" cy="36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用 </a:t>
              </a:r>
              <a:r>
                <a:rPr lang="en-US" altLang="zh-TW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%d </a:t>
              </a:r>
              <a:r>
                <a:rPr lang="zh-TW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來印出整數資料</a:t>
              </a:r>
            </a:p>
          </p:txBody>
        </p:sp>
        <p:cxnSp>
          <p:nvCxnSpPr>
            <p:cNvPr id="32780" name="AutoShape 7"/>
            <p:cNvCxnSpPr>
              <a:cxnSpLocks noChangeShapeType="1"/>
              <a:stCxn id="32778" idx="2"/>
              <a:endCxn id="32779" idx="0"/>
            </p:cNvCxnSpPr>
            <p:nvPr/>
          </p:nvCxnSpPr>
          <p:spPr bwMode="auto">
            <a:xfrm flipH="1">
              <a:off x="2902" y="3226"/>
              <a:ext cx="1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655618" y="4161681"/>
            <a:ext cx="217487" cy="5032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5519218" y="4090245"/>
            <a:ext cx="217487" cy="5032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511154" y="3777506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solidFill>
                  <a:srgbClr val="008000"/>
                </a:solidFill>
                <a:ea typeface="標楷體" panose="03000509000000000000" pitchFamily="65" charset="-120"/>
              </a:rPr>
              <a:t>逗號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519217" y="3729881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solidFill>
                  <a:srgbClr val="008000"/>
                </a:solidFill>
                <a:ea typeface="標楷體" panose="03000509000000000000" pitchFamily="65" charset="-120"/>
              </a:rPr>
              <a:t>要印出的變數</a:t>
            </a:r>
          </a:p>
        </p:txBody>
      </p:sp>
    </p:spTree>
    <p:extLst>
      <p:ext uri="{BB962C8B-B14F-4D97-AF65-F5344CB8AC3E}">
        <p14:creationId xmlns:p14="http://schemas.microsoft.com/office/powerpoint/2010/main" val="3974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Simple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#include &lt;</a:t>
            </a:r>
            <a:r>
              <a:rPr lang="en-US" altLang="zh-TW" dirty="0" err="1"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latin typeface="Lucida Console" panose="020B0609040504020204" pitchFamily="49" charset="0"/>
              </a:rPr>
              <a:t>&gt;</a:t>
            </a:r>
          </a:p>
          <a:p>
            <a:pPr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("Hello World!\n");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return 0; </a:t>
            </a:r>
            <a:endParaRPr lang="en-US" altLang="zh-TW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97280" y="1845734"/>
            <a:ext cx="4134624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solidFill>
                  <a:srgbClr val="FF6600"/>
                </a:solidFill>
              </a:rPr>
              <a:t>directives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03512" y="3384338"/>
            <a:ext cx="5328592" cy="1138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solidFill>
                  <a:srgbClr val="FF6600"/>
                </a:solidFill>
              </a:rPr>
              <a:t>statements</a:t>
            </a:r>
          </a:p>
          <a:p>
            <a:pPr eaLnBrk="1" hangingPunct="1"/>
            <a:endParaRPr lang="en-US" altLang="zh-TW" sz="4000" i="1" dirty="0">
              <a:solidFill>
                <a:srgbClr val="008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061223" y="3413944"/>
            <a:ext cx="206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008000"/>
                </a:solidFill>
              </a:rPr>
              <a:t>function call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 flipV="1">
            <a:off x="7269060" y="3702869"/>
            <a:ext cx="792163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0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 Out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price, tip, total;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price = 500;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tip = 50;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total = price + tip;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dirty="0">
                <a:latin typeface="Lucida Console" panose="020B0609040504020204" pitchFamily="49" charset="0"/>
              </a:rPr>
              <a:t>, 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8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 Out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price, tip, total;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price = 500;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tip = 50;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dirty="0">
                <a:latin typeface="Lucida Console" panose="020B0609040504020204" pitchFamily="49" charset="0"/>
              </a:rPr>
              <a:t>, price + tip);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14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B709830-C9AB-4439-95E5-89E3CDD164D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 Out Many Integers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price, tip, total;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price = 500;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tip = 50;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total = price + tip;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原價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,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小費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400" dirty="0">
                <a:latin typeface="Lucida Console" panose="020B0609040504020204" pitchFamily="49" charset="0"/>
              </a:rPr>
              <a:t>, price, tip);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400" dirty="0">
                <a:latin typeface="Lucida Console" panose="020B0609040504020204" pitchFamily="49" charset="0"/>
              </a:rPr>
              <a:t>, 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FD66FA-6FC2-4E29-BBB0-D446C8129CE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 Out Real Numbers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radius = 2;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area = 3.1416f * radius * radius;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半徑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%f,\n"</a:t>
            </a:r>
            <a:r>
              <a:rPr lang="en-US" altLang="zh-TW" sz="2400" dirty="0">
                <a:latin typeface="Lucida Console" panose="020B0609040504020204" pitchFamily="49" charset="0"/>
              </a:rPr>
              <a:t>, radius);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面積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%.2f\n"</a:t>
            </a:r>
            <a:r>
              <a:rPr lang="en-US" altLang="zh-TW" sz="2400" dirty="0">
                <a:latin typeface="Lucida Console" panose="020B0609040504020204" pitchFamily="49" charset="0"/>
              </a:rPr>
              <a:t>, area);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3F9BB43-7AA4-41DC-BB78-955EEB853A0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2.5 Reading Input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Syntax: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	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99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 smtClean="0">
                <a:latin typeface="Lucida Console" panose="020B0609040504020204" pitchFamily="49" charset="0"/>
              </a:rPr>
              <a:t>, &amp;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varName</a:t>
            </a:r>
            <a:r>
              <a:rPr lang="en-US" altLang="zh-TW" dirty="0" smtClean="0">
                <a:latin typeface="Lucida Console" panose="020B0609040504020204" pitchFamily="49" charset="0"/>
              </a:rPr>
              <a:t>);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Ex: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99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 smtClean="0">
                <a:latin typeface="Lucida Console" panose="020B0609040504020204" pitchFamily="49" charset="0"/>
              </a:rPr>
              <a:t>, &amp;score);</a:t>
            </a:r>
          </a:p>
          <a:p>
            <a:pPr lvl="1" eaLnBrk="1" hangingPunct="1"/>
            <a:endParaRPr lang="en-US" altLang="zh-TW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dirty="0" smtClean="0"/>
              <a:t>The program will read in an integer from the keyboard, then set it as the value of the variable.</a:t>
            </a:r>
            <a:endParaRPr lang="en-US" altLang="zh-TW" dirty="0" smtClean="0">
              <a:latin typeface="Lucida Console" panose="020B0609040504020204" pitchFamily="49" charset="0"/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H="1" flipV="1">
            <a:off x="4029919" y="2851416"/>
            <a:ext cx="288925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125168" y="308795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8000"/>
                </a:solidFill>
                <a:ea typeface="標楷體" panose="03000509000000000000" pitchFamily="65" charset="-120"/>
              </a:rPr>
              <a:t>&amp;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4799856" y="2094178"/>
            <a:ext cx="21590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015756" y="1720374"/>
            <a:ext cx="315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An integer variable</a:t>
            </a:r>
          </a:p>
        </p:txBody>
      </p:sp>
    </p:spTree>
    <p:extLst>
      <p:ext uri="{BB962C8B-B14F-4D97-AF65-F5344CB8AC3E}">
        <p14:creationId xmlns:p14="http://schemas.microsoft.com/office/powerpoint/2010/main" val="3243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7" grpId="1"/>
      <p:bldP spid="115719" grpId="0"/>
      <p:bldP spid="11571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8A55326-EB98-45DD-9D9F-D6F11EFCAAE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2.5 Reading Input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Syntax: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	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990000"/>
                </a:solidFill>
                <a:latin typeface="Lucida Console" panose="020B0609040504020204" pitchFamily="49" charset="0"/>
              </a:rPr>
              <a:t>"%f"</a:t>
            </a:r>
            <a:r>
              <a:rPr lang="en-US" altLang="zh-TW" dirty="0" smtClean="0">
                <a:latin typeface="Lucida Console" panose="020B0609040504020204" pitchFamily="49" charset="0"/>
              </a:rPr>
              <a:t>, &amp;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varName</a:t>
            </a:r>
            <a:r>
              <a:rPr lang="en-US" altLang="zh-TW" dirty="0" smtClean="0">
                <a:latin typeface="Lucida Console" panose="020B0609040504020204" pitchFamily="49" charset="0"/>
              </a:rPr>
              <a:t>);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Ex: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990000"/>
                </a:solidFill>
                <a:latin typeface="Lucida Console" panose="020B0609040504020204" pitchFamily="49" charset="0"/>
              </a:rPr>
              <a:t>"%f"</a:t>
            </a:r>
            <a:r>
              <a:rPr lang="en-US" altLang="zh-TW" dirty="0" smtClean="0">
                <a:latin typeface="Lucida Console" panose="020B0609040504020204" pitchFamily="49" charset="0"/>
              </a:rPr>
              <a:t>, &amp;radius);</a:t>
            </a:r>
          </a:p>
          <a:p>
            <a:pPr lvl="1" eaLnBrk="1" hangingPunct="1"/>
            <a:endParaRPr lang="en-US" altLang="zh-TW" dirty="0" smtClean="0">
              <a:latin typeface="Lucida Console" panose="020B0609040504020204" pitchFamily="49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 flipV="1">
            <a:off x="4029918" y="2851416"/>
            <a:ext cx="288925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25167" y="308795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&amp;</a:t>
            </a: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H="1">
            <a:off x="4799855" y="2094178"/>
            <a:ext cx="21590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012241" y="1759210"/>
            <a:ext cx="390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A floating-point variable</a:t>
            </a:r>
          </a:p>
        </p:txBody>
      </p:sp>
    </p:spTree>
    <p:extLst>
      <p:ext uri="{BB962C8B-B14F-4D97-AF65-F5344CB8AC3E}">
        <p14:creationId xmlns:p14="http://schemas.microsoft.com/office/powerpoint/2010/main" val="27370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5" grpId="1"/>
      <p:bldP spid="117767" grpId="0"/>
      <p:bldP spid="11776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CC19C06-DCA5-4DDB-AAD9-9AF5F9DFA57A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2.7 Identifiers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Names for variables, functions, macros, and other entities are called </a:t>
            </a:r>
            <a:r>
              <a:rPr lang="en-US" altLang="zh-TW" b="1" i="1" smtClean="0">
                <a:ea typeface="新細明體" panose="02020500000000000000" pitchFamily="18" charset="-120"/>
              </a:rPr>
              <a:t>identifiers.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Legal symbols in an identifier are: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mtClean="0"/>
              <a:t>English alphabets: abcde…ABCD…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mtClean="0"/>
              <a:t>Underline: _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mtClean="0"/>
              <a:t>Digits: 0123456789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mtClean="0"/>
              <a:t>But an identifier cannot start with a digit.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mtClean="0"/>
              <a:t>No other symbol is allowed, including Chinese characters.</a:t>
            </a:r>
          </a:p>
        </p:txBody>
      </p:sp>
    </p:spTree>
    <p:extLst>
      <p:ext uri="{BB962C8B-B14F-4D97-AF65-F5344CB8AC3E}">
        <p14:creationId xmlns:p14="http://schemas.microsoft.com/office/powerpoint/2010/main" val="10880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Borrowed from math</a:t>
            </a:r>
          </a:p>
          <a:p>
            <a:r>
              <a:rPr lang="en-US" altLang="zh-TW" dirty="0"/>
              <a:t>But not only numerical functions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89809" y="2997200"/>
            <a:ext cx="2050561" cy="830997"/>
          </a:xfrm>
          <a:prstGeom prst="rect">
            <a:avLst/>
          </a:prstGeom>
          <a:solidFill>
            <a:srgbClr val="FFCC99"/>
          </a:solidFill>
          <a:ln w="57150" cmpd="thickThin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>
                <a:latin typeface="Times New Roman" panose="02020603050405020304" pitchFamily="18" charset="0"/>
              </a:rPr>
              <a:t>f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</a:rPr>
              <a:t>) = </a:t>
            </a:r>
            <a:r>
              <a:rPr lang="en-US" altLang="zh-TW" sz="2400" i="1" dirty="0">
                <a:latin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</a:rPr>
              <a:t> + 1</a:t>
            </a:r>
          </a:p>
          <a:p>
            <a:pPr eaLnBrk="1" hangingPunct="1"/>
            <a:r>
              <a:rPr lang="en-US" altLang="zh-TW" sz="2400" i="1" dirty="0">
                <a:latin typeface="Times New Roman" panose="02020603050405020304" pitchFamily="18" charset="0"/>
              </a:rPr>
              <a:t>g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z</a:t>
            </a:r>
            <a:r>
              <a:rPr lang="en-US" altLang="zh-TW" sz="2400" dirty="0">
                <a:latin typeface="Times New Roman" panose="02020603050405020304" pitchFamily="18" charset="0"/>
              </a:rPr>
              <a:t>) = </a:t>
            </a:r>
            <a:r>
              <a:rPr lang="en-US" altLang="zh-TW" sz="2400" i="1" dirty="0">
                <a:latin typeface="Times New Roman" panose="02020603050405020304" pitchFamily="18" charset="0"/>
              </a:rPr>
              <a:t>y</a:t>
            </a:r>
            <a:r>
              <a:rPr lang="en-US" altLang="zh-TW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</a:rPr>
              <a:t> – </a:t>
            </a:r>
            <a:r>
              <a:rPr lang="en-US" altLang="zh-TW" sz="2400" i="1" dirty="0">
                <a:latin typeface="Times New Roman" panose="02020603050405020304" pitchFamily="18" charset="0"/>
              </a:rPr>
              <a:t>z</a:t>
            </a:r>
            <a:r>
              <a:rPr lang="en-US" altLang="zh-TW" sz="2400" baseline="30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62494" y="3972661"/>
            <a:ext cx="29738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a, b;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   a = f(7);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   b = g(a, 3);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68042" y="2864665"/>
            <a:ext cx="4647426" cy="341632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f(</a:t>
            </a:r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x)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   return x + 1;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g(</a:t>
            </a:r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y, </a:t>
            </a:r>
            <a:r>
              <a:rPr lang="en-US" altLang="zh-TW" sz="2400" dirty="0" err="1"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z)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   return y * y – z * z;</a:t>
            </a:r>
          </a:p>
          <a:p>
            <a:pPr eaLnBrk="1" hangingPunct="1"/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24166" y="2997200"/>
            <a:ext cx="1861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>
                <a:solidFill>
                  <a:srgbClr val="008000"/>
                </a:solidFill>
              </a:rPr>
              <a:t>return value</a:t>
            </a:r>
            <a:br>
              <a:rPr lang="en-US" altLang="zh-TW" sz="2400" i="1" dirty="0">
                <a:solidFill>
                  <a:srgbClr val="008000"/>
                </a:solidFill>
              </a:rPr>
            </a:br>
            <a:r>
              <a:rPr lang="en-US" altLang="zh-TW" sz="2400" i="1" dirty="0">
                <a:solidFill>
                  <a:srgbClr val="008000"/>
                </a:solidFill>
              </a:rPr>
              <a:t>of a function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7796882" y="3442609"/>
            <a:ext cx="503237" cy="36036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1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Simple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#include &lt;</a:t>
            </a:r>
            <a:r>
              <a:rPr lang="en-US" altLang="zh-TW" dirty="0" err="1"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latin typeface="Lucida Console" panose="020B0609040504020204" pitchFamily="49" charset="0"/>
              </a:rPr>
              <a:t>&gt;</a:t>
            </a:r>
          </a:p>
          <a:p>
            <a:pPr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("Hello World!\n");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return 0; </a:t>
            </a:r>
            <a:endParaRPr lang="en-US" altLang="zh-TW" b="1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3432" y="2341840"/>
            <a:ext cx="6264696" cy="292362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30051" y="1878453"/>
            <a:ext cx="143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solidFill>
                  <a:srgbClr val="008000"/>
                </a:solidFill>
              </a:rPr>
              <a:t>function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99856" y="4077072"/>
            <a:ext cx="527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>
                <a:solidFill>
                  <a:srgbClr val="008000"/>
                </a:solidFill>
              </a:rPr>
              <a:t>return value of the main function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3936256" y="4365997"/>
            <a:ext cx="792163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()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Syntax: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("your message");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Lucida Console" panose="020B0609040504020204" pitchFamily="49" charset="0"/>
              </a:rPr>
              <a:t>Ex: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"Welcome to C!\n"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Quoted the message with</a:t>
            </a:r>
            <a:r>
              <a:rPr lang="en-US" altLang="zh-TW" dirty="0">
                <a:latin typeface="Lucida Console" panose="020B0609040504020204" pitchFamily="49" charset="0"/>
              </a:rPr>
              <a:t> " "</a:t>
            </a:r>
            <a:r>
              <a:rPr lang="en-US" altLang="zh-TW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Message can be in Chinese as well.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Lucida Console" panose="020B0609040504020204" pitchFamily="49" charset="0"/>
              </a:rPr>
              <a:t>Ex: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中文嘛也通喔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7528" y="4509120"/>
            <a:ext cx="7848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1">
                <a:solidFill>
                  <a:schemeClr val="bg1"/>
                </a:solidFill>
                <a:latin typeface="Courier New" panose="02070309020205020404" pitchFamily="49" charset="0"/>
              </a:rPr>
              <a:t>中文嘛也通喔</a:t>
            </a:r>
          </a:p>
          <a:p>
            <a:pPr eaLnBrk="1" hangingPunct="1"/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_</a:t>
            </a:r>
          </a:p>
          <a:p>
            <a:pPr eaLnBrk="1" hangingPunct="1"/>
            <a:endParaRPr lang="en-US" altLang="zh-TW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6091" y="4050331"/>
            <a:ext cx="235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sng" dirty="0">
                <a:ea typeface="標楷體" panose="03000509000000000000" pitchFamily="65" charset="-120"/>
              </a:rPr>
              <a:t>Execution result</a:t>
            </a:r>
          </a:p>
        </p:txBody>
      </p:sp>
    </p:spTree>
    <p:extLst>
      <p:ext uri="{BB962C8B-B14F-4D97-AF65-F5344CB8AC3E}">
        <p14:creationId xmlns:p14="http://schemas.microsoft.com/office/powerpoint/2010/main" val="39916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() – </a:t>
            </a:r>
            <a:r>
              <a:rPr lang="zh-TW" altLang="en-US" dirty="0"/>
              <a:t>換行符號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30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Lucida Console" panose="020B0609040504020204" pitchFamily="49" charset="0"/>
              </a:rPr>
              <a:t>\n</a:t>
            </a:r>
            <a:r>
              <a:rPr lang="en-US" altLang="zh-TW" dirty="0"/>
              <a:t>	</a:t>
            </a:r>
            <a:r>
              <a:rPr lang="zh-TW" altLang="en-US" dirty="0"/>
              <a:t>換行符號 </a:t>
            </a:r>
            <a:r>
              <a:rPr lang="en-US" altLang="zh-TW" dirty="0"/>
              <a:t>(newline)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"Welcome to C!\n"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u="sng" dirty="0"/>
              <a:t>Execution result</a:t>
            </a:r>
            <a:endParaRPr lang="en-US" altLang="zh-TW" u="sng" dirty="0"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"Welcome\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nto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nC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u="sng" dirty="0"/>
              <a:t>Execution result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7</a:t>
            </a:fld>
            <a:endParaRPr lang="en-US" altLang="zh-TW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367808" y="4725144"/>
            <a:ext cx="1873250" cy="0"/>
            <a:chOff x="2290" y="2160"/>
            <a:chExt cx="1180" cy="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290" y="2160"/>
              <a:ext cx="2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744" y="2160"/>
              <a:ext cx="2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198" y="2160"/>
              <a:ext cx="2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90467" y="3232376"/>
            <a:ext cx="78486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Welcome to C!</a:t>
            </a:r>
          </a:p>
          <a:p>
            <a:pPr eaLnBrk="1" hangingPunct="1"/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_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97280" y="5215737"/>
            <a:ext cx="7848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Welcome</a:t>
            </a:r>
          </a:p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to</a:t>
            </a:r>
          </a:p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!</a:t>
            </a:r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87488" y="5889347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591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() Function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Without a newline, the message will not break into two lines.  For example,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“Hello World!"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“Welcome to C</a:t>
            </a:r>
            <a:r>
              <a:rPr lang="en-US" altLang="zh-TW" sz="24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!"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1050" u="sng" dirty="0" smtClean="0">
                <a:latin typeface="Lucida Console" panose="020B0609040504020204" pitchFamily="49" charset="0"/>
              </a:rPr>
              <a:t/>
            </a:r>
            <a:br>
              <a:rPr lang="en-US" altLang="zh-TW" sz="1050" u="sng" dirty="0" smtClean="0">
                <a:latin typeface="Lucida Console" panose="020B0609040504020204" pitchFamily="49" charset="0"/>
              </a:rPr>
            </a:br>
            <a:r>
              <a:rPr lang="en-US" altLang="zh-TW" u="sng" dirty="0" smtClean="0"/>
              <a:t>Execution result:</a:t>
            </a:r>
            <a:endParaRPr lang="en-US" altLang="zh-TW" sz="2400" u="sng" dirty="0" smtClean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 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43472" y="4509120"/>
            <a:ext cx="7848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chemeClr val="bg1"/>
                </a:solidFill>
                <a:latin typeface="Courier New" panose="02070309020205020404" pitchFamily="49" charset="0"/>
              </a:rPr>
              <a:t>Hello World!Welcome to C!</a:t>
            </a:r>
          </a:p>
          <a:p>
            <a:pPr eaLnBrk="1" hangingPunct="1"/>
            <a:endParaRPr lang="en-US" altLang="zh-TW" sz="2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TW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45635" y="4483719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265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Remember to Print Spaces!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"Welcome"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"to"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"C!\n"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u="sng" dirty="0"/>
              <a:t>Execution result:</a:t>
            </a:r>
            <a:endParaRPr lang="en-US" altLang="zh-TW" u="sng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07318" y="4005064"/>
            <a:ext cx="7848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WelcometoC</a:t>
            </a: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!</a:t>
            </a:r>
          </a:p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_</a:t>
            </a: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1960</TotalTime>
  <Words>1321</Words>
  <Application>Microsoft Office PowerPoint</Application>
  <PresentationFormat>寬螢幕</PresentationFormat>
  <Paragraphs>382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9" baseType="lpstr">
      <vt:lpstr>微軟正黑體</vt:lpstr>
      <vt:lpstr>新細明體</vt:lpstr>
      <vt:lpstr>標楷體</vt:lpstr>
      <vt:lpstr>Arial</vt:lpstr>
      <vt:lpstr>Calibri</vt:lpstr>
      <vt:lpstr>Calibri Light</vt:lpstr>
      <vt:lpstr>Comic Sans MS</vt:lpstr>
      <vt:lpstr>Constantia</vt:lpstr>
      <vt:lpstr>Courier New</vt:lpstr>
      <vt:lpstr>Lucida Console</vt:lpstr>
      <vt:lpstr>Times New Roman</vt:lpstr>
      <vt:lpstr>Wingdings</vt:lpstr>
      <vt:lpstr>回顧</vt:lpstr>
      <vt:lpstr>C Fundamentals</vt:lpstr>
      <vt:lpstr>Printing a Pun</vt:lpstr>
      <vt:lpstr>Writing a Simple Program</vt:lpstr>
      <vt:lpstr>Function</vt:lpstr>
      <vt:lpstr>Writing a Simple Program</vt:lpstr>
      <vt:lpstr>printf() Function</vt:lpstr>
      <vt:lpstr>printf() – 換行符號</vt:lpstr>
      <vt:lpstr>printf() Function (Cont.)</vt:lpstr>
      <vt:lpstr>Remember to Print Spaces!</vt:lpstr>
      <vt:lpstr>Font Width</vt:lpstr>
      <vt:lpstr>printf</vt:lpstr>
      <vt:lpstr>printf</vt:lpstr>
      <vt:lpstr>2.3 Comments (註解)</vt:lpstr>
      <vt:lpstr>Comments (註解)</vt:lpstr>
      <vt:lpstr>Comments (Cont.)</vt:lpstr>
      <vt:lpstr>Comments (Cont.)</vt:lpstr>
      <vt:lpstr>Comments (註解)</vt:lpstr>
      <vt:lpstr>Comments (註解)</vt:lpstr>
      <vt:lpstr>2.4 Variables (變數)</vt:lpstr>
      <vt:lpstr>Variable Declaration (宣告變數)</vt:lpstr>
      <vt:lpstr>Variable Declaration</vt:lpstr>
      <vt:lpstr>Variable Declaration</vt:lpstr>
      <vt:lpstr>Variable Declaration (Cont.)</vt:lpstr>
      <vt:lpstr>Memory Concepts</vt:lpstr>
      <vt:lpstr>Assignment</vt:lpstr>
      <vt:lpstr>Assignment</vt:lpstr>
      <vt:lpstr>Assignment</vt:lpstr>
      <vt:lpstr>Initializer</vt:lpstr>
      <vt:lpstr>Print Out an Integer</vt:lpstr>
      <vt:lpstr>Print Out an Integer</vt:lpstr>
      <vt:lpstr>Print Out an Integer</vt:lpstr>
      <vt:lpstr>Print Out Many Integers</vt:lpstr>
      <vt:lpstr>Print Out Real Numbers </vt:lpstr>
      <vt:lpstr>2.5 Reading Input</vt:lpstr>
      <vt:lpstr>2.5 Reading Input</vt:lpstr>
      <vt:lpstr>2.7 Identifiers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113</cp:revision>
  <dcterms:created xsi:type="dcterms:W3CDTF">2004-09-26T13:49:34Z</dcterms:created>
  <dcterms:modified xsi:type="dcterms:W3CDTF">2021-09-29T09:33:59Z</dcterms:modified>
</cp:coreProperties>
</file>