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19"/>
  </p:notesMasterIdLst>
  <p:sldIdLst>
    <p:sldId id="256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37" r:id="rId10"/>
    <p:sldId id="338" r:id="rId11"/>
    <p:sldId id="339" r:id="rId12"/>
    <p:sldId id="340" r:id="rId13"/>
    <p:sldId id="341" r:id="rId14"/>
    <p:sldId id="342" r:id="rId15"/>
    <p:sldId id="344" r:id="rId16"/>
    <p:sldId id="343" r:id="rId17"/>
    <p:sldId id="345" r:id="rId18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6600"/>
    <a:srgbClr val="990000"/>
    <a:srgbClr val="CCFF99"/>
    <a:srgbClr val="663300"/>
    <a:srgbClr val="FF9900"/>
    <a:srgbClr val="4D4D4D"/>
    <a:srgbClr val="CC0066"/>
    <a:srgbClr val="66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>
      <p:cViewPr varScale="1">
        <p:scale>
          <a:sx n="85" d="100"/>
          <a:sy n="85" d="100"/>
        </p:scale>
        <p:origin x="126" y="5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5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2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5113" indent="-265113">
              <a:buFont typeface="Calibri" panose="020F0502020204030204" pitchFamily="34" charset="0"/>
              <a:buChar char="•"/>
              <a:defRPr sz="2800">
                <a:latin typeface="+mn-lt"/>
              </a:defRPr>
            </a:lvl1pPr>
            <a:lvl2pPr marL="384048" indent="-182880">
              <a:buFont typeface="Calibri" panose="020F0502020204030204" pitchFamily="34" charset="0"/>
              <a:buChar char="•"/>
              <a:defRPr sz="2400">
                <a:latin typeface="+mn-lt"/>
              </a:defRPr>
            </a:lvl2pPr>
            <a:lvl3pPr marL="56692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3pPr>
            <a:lvl4pPr marL="74980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4pPr>
            <a:lvl5pPr marL="93268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pic>
        <p:nvPicPr>
          <p:cNvPr id="7" name="Picture 2" descr="curveParenth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70" y="5075485"/>
            <a:ext cx="1512887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0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88C4-28BA-4C98-B5CC-0E66C802439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00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7FB2-CFC5-4C4E-B655-92C3EE7AA0C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778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64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88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8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40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6334316"/>
            <a:ext cx="12204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Constantia" panose="02030602050306030303" pitchFamily="18" charset="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Expressions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Chapter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800">
                <a:ea typeface="新細明體" panose="02020500000000000000" pitchFamily="18" charset="-120"/>
              </a:rPr>
              <a:t>   </a:t>
            </a: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int i, j ,k;</a:t>
            </a:r>
          </a:p>
          <a:p>
            <a:pPr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 = 1;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k = 1 + (j =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en-US" altLang="zh-TW" sz="2800"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printf("%d %d %d\n", i, j, k);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4338-6805-4CCA-9CAB-56A2759199FC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1992314" y="3644901"/>
            <a:ext cx="1349375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006600"/>
                </a:solidFill>
                <a:latin typeface="Times New Roman" panose="02020603050405020304" pitchFamily="18" charset="0"/>
              </a:rPr>
              <a:t>Output?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Compound Assignment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2149475" algn="l"/>
                <a:tab pos="4394200" algn="l"/>
              </a:tabLst>
            </a:pPr>
            <a:r>
              <a:rPr lang="en-US" altLang="zh-TW"/>
              <a:t>To perform self- </a:t>
            </a:r>
            <a:r>
              <a:rPr lang="en-US" altLang="zh-TW" sz="3600">
                <a:sym typeface="Symbol" panose="05050102010706020507" pitchFamily="18" charset="2"/>
              </a:rPr>
              <a:t>    </a:t>
            </a:r>
            <a:r>
              <a:rPr lang="en-US" altLang="zh-TW">
                <a:sym typeface="Symbol" panose="05050102010706020507" pitchFamily="18" charset="2"/>
              </a:rPr>
              <a:t>, you can use</a:t>
            </a:r>
            <a:r>
              <a:rPr lang="en-US" altLang="zh-TW"/>
              <a:t>:</a:t>
            </a:r>
          </a:p>
          <a:p>
            <a:pPr lvl="4">
              <a:buNone/>
              <a:tabLst>
                <a:tab pos="2149475" algn="l"/>
                <a:tab pos="4394200" algn="l"/>
              </a:tabLst>
            </a:pPr>
            <a:endParaRPr lang="en-US" altLang="zh-TW"/>
          </a:p>
          <a:p>
            <a:pPr lvl="1">
              <a:buNone/>
              <a:tabLst>
                <a:tab pos="2149475" algn="l"/>
                <a:tab pos="4394200" algn="l"/>
              </a:tabLst>
            </a:pPr>
            <a:r>
              <a:rPr lang="en-US" altLang="zh-TW"/>
              <a:t>Operator	Example	Meaning</a:t>
            </a:r>
          </a:p>
          <a:p>
            <a:pPr lvl="1">
              <a:buNone/>
              <a:tabLst>
                <a:tab pos="2149475" algn="l"/>
                <a:tab pos="4394200" algn="l"/>
              </a:tabLst>
            </a:pPr>
            <a:r>
              <a:rPr lang="en-US" altLang="zh-TW">
                <a:solidFill>
                  <a:srgbClr val="993300"/>
                </a:solidFill>
                <a:latin typeface="Lucida Console" panose="020B0609040504020204" pitchFamily="49" charset="0"/>
              </a:rPr>
              <a:t>+=	c += 5;	c = c + 5;</a:t>
            </a:r>
          </a:p>
          <a:p>
            <a:pPr lvl="1">
              <a:buNone/>
              <a:tabLst>
                <a:tab pos="2149475" algn="l"/>
                <a:tab pos="4394200" algn="l"/>
              </a:tabLst>
            </a:pPr>
            <a:r>
              <a:rPr lang="en-US" altLang="zh-TW">
                <a:solidFill>
                  <a:srgbClr val="993300"/>
                </a:solidFill>
                <a:latin typeface="Lucida Console" panose="020B0609040504020204" pitchFamily="49" charset="0"/>
              </a:rPr>
              <a:t>-=	c -= 5;	c = c - 5;</a:t>
            </a:r>
          </a:p>
          <a:p>
            <a:pPr lvl="1">
              <a:buNone/>
              <a:tabLst>
                <a:tab pos="2149475" algn="l"/>
                <a:tab pos="4394200" algn="l"/>
              </a:tabLst>
            </a:pPr>
            <a:r>
              <a:rPr lang="en-US" altLang="zh-TW">
                <a:solidFill>
                  <a:srgbClr val="993300"/>
                </a:solidFill>
                <a:latin typeface="Lucida Console" panose="020B0609040504020204" pitchFamily="49" charset="0"/>
              </a:rPr>
              <a:t>*=	c *= 5;	c = c * 5;</a:t>
            </a:r>
          </a:p>
          <a:p>
            <a:pPr lvl="1">
              <a:buNone/>
              <a:tabLst>
                <a:tab pos="2149475" algn="l"/>
                <a:tab pos="4394200" algn="l"/>
              </a:tabLst>
            </a:pPr>
            <a:r>
              <a:rPr lang="en-US" altLang="zh-TW">
                <a:solidFill>
                  <a:srgbClr val="993300"/>
                </a:solidFill>
                <a:latin typeface="Lucida Console" panose="020B0609040504020204" pitchFamily="49" charset="0"/>
              </a:rPr>
              <a:t>/=	c /= 5;	c = c / 5;</a:t>
            </a:r>
          </a:p>
          <a:p>
            <a:pPr lvl="1">
              <a:buNone/>
              <a:tabLst>
                <a:tab pos="2149475" algn="l"/>
                <a:tab pos="4394200" algn="l"/>
              </a:tabLst>
            </a:pPr>
            <a:r>
              <a:rPr lang="en-US" altLang="zh-TW">
                <a:solidFill>
                  <a:srgbClr val="993300"/>
                </a:solidFill>
                <a:latin typeface="Lucida Console" panose="020B0609040504020204" pitchFamily="49" charset="0"/>
              </a:rPr>
              <a:t>%=	c %= 5;	c = c % 5;</a:t>
            </a:r>
          </a:p>
          <a:p>
            <a:pPr lvl="1">
              <a:buFont typeface="Wingdings" panose="05000000000000000000" pitchFamily="2" charset="2"/>
              <a:buChar char="w"/>
              <a:tabLst>
                <a:tab pos="2149475" algn="l"/>
                <a:tab pos="4394200" algn="l"/>
              </a:tabLst>
            </a:pPr>
            <a:endParaRPr lang="en-US" altLang="zh-TW">
              <a:solidFill>
                <a:srgbClr val="9933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3EEAF-D5F6-4A4F-B23B-291C8142739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983432" y="2492896"/>
            <a:ext cx="6696075" cy="3168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Compound Assignment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Chained assignments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i += j += k;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	i += (j += k);</a:t>
            </a:r>
          </a:p>
          <a:p>
            <a:r>
              <a:rPr lang="en-US" altLang="zh-TW"/>
              <a:t>More example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i *= j + k;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?	i = i * (j + k);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/>
              <a:t>?	i = i * j + k;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8193-090F-4BEE-9D41-E8803FB8F204}" type="slidenum">
              <a:rPr lang="en-US" altLang="zh-TW"/>
              <a:pPr/>
              <a:t>12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199456" y="2276873"/>
            <a:ext cx="7056784" cy="2088232"/>
          </a:xfrm>
          <a:prstGeom prst="rect">
            <a:avLst/>
          </a:prstGeom>
          <a:solidFill>
            <a:srgbClr val="CCFF99"/>
          </a:solidFill>
          <a:ln w="190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4.3 Increment and Decrement Operators</a:t>
            </a:r>
            <a:endParaRPr lang="en-US" altLang="zh-TW"/>
          </a:p>
        </p:txBody>
      </p:sp>
      <p:sp>
        <p:nvSpPr>
          <p:cNvPr id="14848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++</a:t>
            </a:r>
            <a:r>
              <a:rPr lang="en-US" altLang="zh-TW" dirty="0" smtClean="0"/>
              <a:t>  and  </a:t>
            </a:r>
            <a:r>
              <a:rPr lang="en-US" altLang="zh-TW" dirty="0" smtClean="0">
                <a:solidFill>
                  <a:srgbClr val="FF0000"/>
                </a:solidFill>
              </a:rPr>
              <a:t>--</a:t>
            </a:r>
            <a:r>
              <a:rPr lang="en-US" altLang="zh-TW" dirty="0" smtClean="0"/>
              <a:t>  : </a:t>
            </a:r>
            <a:r>
              <a:rPr lang="zh-TW" altLang="en-US" dirty="0" smtClean="0"/>
              <a:t>加一或減一的運算子</a:t>
            </a:r>
          </a:p>
          <a:p>
            <a:pPr marL="201168" lvl="1" indent="0">
              <a:buNone/>
              <a:tabLst>
                <a:tab pos="1798638" algn="l"/>
              </a:tabLst>
            </a:pPr>
            <a:r>
              <a:rPr lang="en-US" altLang="zh-TW" dirty="0" smtClean="0"/>
              <a:t>Operation	Action</a:t>
            </a:r>
          </a:p>
          <a:p>
            <a:pPr marL="201168" lvl="1" indent="0">
              <a:buNone/>
              <a:tabLst>
                <a:tab pos="1798638" algn="l"/>
              </a:tabLst>
            </a:pPr>
            <a:r>
              <a:rPr lang="en-US" altLang="zh-TW" dirty="0" smtClean="0"/>
              <a:t>a++	Increment a 's value after the statement</a:t>
            </a:r>
          </a:p>
          <a:p>
            <a:pPr marL="201168" lvl="1" indent="0">
              <a:buNone/>
              <a:tabLst>
                <a:tab pos="1798638" algn="l"/>
              </a:tabLst>
            </a:pPr>
            <a:r>
              <a:rPr lang="en-US" altLang="zh-TW" dirty="0" smtClean="0"/>
              <a:t>++a	Increment a 's value before the statement</a:t>
            </a:r>
          </a:p>
          <a:p>
            <a:pPr marL="201168" lvl="1" indent="0">
              <a:buNone/>
              <a:tabLst>
                <a:tab pos="1798638" algn="l"/>
              </a:tabLst>
            </a:pPr>
            <a:r>
              <a:rPr lang="en-US" altLang="zh-TW" dirty="0" smtClean="0"/>
              <a:t>a--	Decrement a 's value after the statement</a:t>
            </a:r>
          </a:p>
          <a:p>
            <a:pPr marL="201168" lvl="1" indent="0">
              <a:buNone/>
              <a:tabLst>
                <a:tab pos="1798638" algn="l"/>
              </a:tabLst>
            </a:pPr>
            <a:r>
              <a:rPr lang="en-US" altLang="zh-TW" dirty="0" smtClean="0"/>
              <a:t>--a	Decrement a 's value before the statement</a:t>
            </a:r>
          </a:p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dirty="0" smtClean="0">
                <a:solidFill>
                  <a:srgbClr val="990000"/>
                </a:solidFill>
                <a:latin typeface="Book Antiqua" panose="02040602050305030304" pitchFamily="18" charset="0"/>
              </a:rPr>
              <a:t>a++;  </a:t>
            </a:r>
            <a:r>
              <a:rPr lang="en-US" altLang="zh-TW" dirty="0" smtClean="0"/>
              <a:t>and  </a:t>
            </a:r>
            <a:r>
              <a:rPr lang="en-US" altLang="zh-TW" dirty="0" smtClean="0">
                <a:solidFill>
                  <a:srgbClr val="990000"/>
                </a:solidFill>
                <a:latin typeface="Book Antiqua" panose="02040602050305030304" pitchFamily="18" charset="0"/>
              </a:rPr>
              <a:t>++a;</a:t>
            </a:r>
          </a:p>
          <a:p>
            <a:pPr marL="201168" lvl="1" indent="0">
              <a:buNone/>
              <a:tabLst>
                <a:tab pos="452438" algn="l"/>
              </a:tabLst>
            </a:pPr>
            <a:r>
              <a:rPr lang="en-US" altLang="zh-TW" dirty="0" smtClean="0"/>
              <a:t>	are equivalent to </a:t>
            </a:r>
            <a:r>
              <a:rPr lang="en-US" altLang="zh-TW" dirty="0" smtClean="0">
                <a:solidFill>
                  <a:srgbClr val="9900CC"/>
                </a:solidFill>
                <a:latin typeface="Book Antiqua" panose="02040602050305030304" pitchFamily="18" charset="0"/>
              </a:rPr>
              <a:t>a = a + 1;</a:t>
            </a:r>
            <a:endParaRPr lang="en-US" altLang="zh-TW" dirty="0">
              <a:solidFill>
                <a:srgbClr val="9900CC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0E55-24BC-4140-BE05-7A05D276B791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Increment and Decrement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w"/>
              <a:tabLst>
                <a:tab pos="3763963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a=6;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"%d "</a:t>
            </a:r>
            <a:r>
              <a:rPr lang="en-US" altLang="zh-TW" dirty="0">
                <a:latin typeface="Lucida Console" panose="020B0609040504020204" pitchFamily="49" charset="0"/>
              </a:rPr>
              <a:t>, a++);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"%d "</a:t>
            </a:r>
            <a:r>
              <a:rPr lang="en-US" altLang="zh-TW" dirty="0">
                <a:latin typeface="Lucida Console" panose="020B0609040504020204" pitchFamily="49" charset="0"/>
              </a:rPr>
              <a:t>, a);</a:t>
            </a:r>
          </a:p>
          <a:p>
            <a:pPr lvl="1">
              <a:buNone/>
              <a:tabLst>
                <a:tab pos="3763963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endParaRPr lang="en-US" altLang="zh-TW" dirty="0" smtClean="0">
              <a:latin typeface="Lucida Console" panose="020B0609040504020204" pitchFamily="49" charset="0"/>
            </a:endParaRPr>
          </a:p>
          <a:p>
            <a:pPr lvl="1">
              <a:buNone/>
              <a:tabLst>
                <a:tab pos="3763963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endParaRPr lang="en-US" altLang="zh-TW" dirty="0"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w"/>
              <a:tabLst>
                <a:tab pos="3763963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a=6;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"%d "</a:t>
            </a:r>
            <a:r>
              <a:rPr lang="en-US" altLang="zh-TW" dirty="0">
                <a:latin typeface="Lucida Console" panose="020B0609040504020204" pitchFamily="49" charset="0"/>
              </a:rPr>
              <a:t>, ++a);</a:t>
            </a:r>
            <a:br>
              <a:rPr lang="en-US" altLang="zh-TW" dirty="0">
                <a:latin typeface="Lucida Console" panose="020B0609040504020204" pitchFamily="49" charset="0"/>
              </a:rPr>
            </a:b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"%d "</a:t>
            </a:r>
            <a:r>
              <a:rPr lang="en-US" altLang="zh-TW" dirty="0">
                <a:latin typeface="Lucida Console" panose="020B0609040504020204" pitchFamily="49" charset="0"/>
              </a:rPr>
              <a:t>, a);</a:t>
            </a:r>
          </a:p>
          <a:p>
            <a:pPr lvl="1">
              <a:buNone/>
              <a:tabLst>
                <a:tab pos="3763963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		</a:t>
            </a:r>
            <a:endParaRPr lang="en-US" altLang="zh-TW" dirty="0">
              <a:latin typeface="Times New Roman" panose="02020603050405020304" pitchFamily="18" charset="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9BE9-289D-482D-AA51-6532A119463C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469517" y="2996952"/>
            <a:ext cx="2663825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  <a:latin typeface="Lucida Console" panose="020B0609040504020204" pitchFamily="49" charset="0"/>
              </a:rPr>
              <a:t>6 7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1469517" y="4869160"/>
            <a:ext cx="2663825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  <a:latin typeface="Lucida Console" panose="020B0609040504020204" pitchFamily="49" charset="0"/>
              </a:rPr>
              <a:t>7 7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/>
      <p:bldP spid="14950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4.4 Expression Evaluation</a:t>
            </a:r>
          </a:p>
        </p:txBody>
      </p:sp>
      <p:sp>
        <p:nvSpPr>
          <p:cNvPr id="1515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>
                <a:ea typeface="新細明體" panose="02020500000000000000" pitchFamily="18" charset="-120"/>
              </a:rPr>
              <a:t>Table of operators discussed so far:</a:t>
            </a:r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1A1F-4187-465F-8C8C-E68E001EBD80}" type="slidenum">
              <a:rPr lang="en-US" altLang="zh-TW"/>
              <a:pPr/>
              <a:t>15</a:t>
            </a:fld>
            <a:endParaRPr lang="en-US" altLang="zh-TW"/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177835"/>
              </p:ext>
            </p:extLst>
          </p:nvPr>
        </p:nvGraphicFramePr>
        <p:xfrm>
          <a:off x="1470248" y="2384602"/>
          <a:ext cx="8418513" cy="377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1" name="工作表" r:id="rId3" imgW="8420100" imgH="3819347" progId="Excel.Sheet.8">
                  <p:embed/>
                </p:oleObj>
              </mc:Choice>
              <mc:Fallback>
                <p:oleObj name="工作表" r:id="rId3" imgW="8420100" imgH="3819347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248" y="2384602"/>
                        <a:ext cx="8418513" cy="3779838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Expression Evaluation</a:t>
            </a:r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30165-616D-4C0E-909D-F90B5A5374D6}" type="slidenum">
              <a:rPr lang="en-US" altLang="zh-TW"/>
              <a:pPr/>
              <a:t>16</a:t>
            </a:fld>
            <a:endParaRPr lang="en-US" altLang="zh-TW"/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717316"/>
              </p:ext>
            </p:extLst>
          </p:nvPr>
        </p:nvGraphicFramePr>
        <p:xfrm>
          <a:off x="2207568" y="2925093"/>
          <a:ext cx="6805613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54" name="工作表" r:id="rId3" imgW="8420100" imgH="3819347" progId="Excel.Sheet.8">
                  <p:embed/>
                </p:oleObj>
              </mc:Choice>
              <mc:Fallback>
                <p:oleObj name="工作表" r:id="rId3" imgW="8420100" imgH="3819347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2925093"/>
                        <a:ext cx="6805613" cy="3055937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1774825" y="1989138"/>
            <a:ext cx="828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Lucida Console" panose="020B0609040504020204" pitchFamily="49" charset="0"/>
              </a:rPr>
              <a:t>a =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>
                <a:latin typeface="Lucida Console" panose="020B0609040504020204" pitchFamily="49" charset="0"/>
              </a:rPr>
              <a:t>b +=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(((</a:t>
            </a:r>
            <a:r>
              <a:rPr lang="en-US" altLang="zh-TW" sz="2400">
                <a:latin typeface="Lucida Console" panose="020B0609040504020204" pitchFamily="49" charset="0"/>
              </a:rPr>
              <a:t>c ++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>
                <a:latin typeface="Lucida Console" panose="020B0609040504020204" pitchFamily="49" charset="0"/>
              </a:rPr>
              <a:t> – d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>
                <a:latin typeface="Lucida Console" panose="020B0609040504020204" pitchFamily="49" charset="0"/>
              </a:rPr>
              <a:t> +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((</a:t>
            </a:r>
            <a:r>
              <a:rPr lang="en-US" altLang="zh-TW" sz="2400">
                <a:latin typeface="Lucida Console" panose="020B0609040504020204" pitchFamily="49" charset="0"/>
              </a:rPr>
              <a:t>--e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>
                <a:latin typeface="Lucida Console" panose="020B0609040504020204" pitchFamily="49" charset="0"/>
              </a:rPr>
              <a:t> /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>
                <a:latin typeface="Lucida Console" panose="020B0609040504020204" pitchFamily="49" charset="0"/>
              </a:rPr>
              <a:t>-f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)))))</a:t>
            </a:r>
            <a:r>
              <a:rPr lang="en-US" altLang="zh-TW" sz="240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1774825" y="1989138"/>
            <a:ext cx="828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Lucida Console" panose="020B0609040504020204" pitchFamily="49" charset="0"/>
              </a:rPr>
              <a:t>a =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>
                <a:latin typeface="Lucida Console" panose="020B0609040504020204" pitchFamily="49" charset="0"/>
              </a:rPr>
              <a:t>b +=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((</a:t>
            </a:r>
            <a:r>
              <a:rPr lang="en-US" altLang="zh-TW" sz="2400">
                <a:latin typeface="Lucida Console" panose="020B0609040504020204" pitchFamily="49" charset="0"/>
              </a:rPr>
              <a:t>(c ++) – d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>
                <a:latin typeface="Lucida Console" panose="020B0609040504020204" pitchFamily="49" charset="0"/>
              </a:rPr>
              <a:t> +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((</a:t>
            </a:r>
            <a:r>
              <a:rPr lang="en-US" altLang="zh-TW" sz="2400">
                <a:latin typeface="Lucida Console" panose="020B0609040504020204" pitchFamily="49" charset="0"/>
              </a:rPr>
              <a:t>--e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>
                <a:latin typeface="Lucida Console" panose="020B0609040504020204" pitchFamily="49" charset="0"/>
              </a:rPr>
              <a:t> /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>
                <a:latin typeface="Lucida Console" panose="020B0609040504020204" pitchFamily="49" charset="0"/>
              </a:rPr>
              <a:t>-f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)))))</a:t>
            </a:r>
            <a:r>
              <a:rPr lang="en-US" altLang="zh-TW" sz="240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1774825" y="1989138"/>
            <a:ext cx="828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Lucida Console" panose="020B0609040504020204" pitchFamily="49" charset="0"/>
              </a:rPr>
              <a:t>a =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>
                <a:latin typeface="Lucida Console" panose="020B0609040504020204" pitchFamily="49" charset="0"/>
              </a:rPr>
              <a:t>b +=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((</a:t>
            </a:r>
            <a:r>
              <a:rPr lang="en-US" altLang="zh-TW" sz="2400">
                <a:latin typeface="Lucida Console" panose="020B0609040504020204" pitchFamily="49" charset="0"/>
              </a:rPr>
              <a:t>(c ++) – d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>
                <a:latin typeface="Lucida Console" panose="020B0609040504020204" pitchFamily="49" charset="0"/>
              </a:rPr>
              <a:t> +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>
                <a:latin typeface="Lucida Console" panose="020B0609040504020204" pitchFamily="49" charset="0"/>
              </a:rPr>
              <a:t>(--e) / (-f)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))))</a:t>
            </a:r>
            <a:r>
              <a:rPr lang="en-US" altLang="zh-TW" sz="240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50538" name="Text Box 10"/>
          <p:cNvSpPr txBox="1">
            <a:spLocks noChangeArrowheads="1"/>
          </p:cNvSpPr>
          <p:nvPr/>
        </p:nvSpPr>
        <p:spPr bwMode="auto">
          <a:xfrm>
            <a:off x="1774825" y="1989138"/>
            <a:ext cx="828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Lucida Console" panose="020B0609040504020204" pitchFamily="49" charset="0"/>
              </a:rPr>
              <a:t>a =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>
                <a:latin typeface="Lucida Console" panose="020B0609040504020204" pitchFamily="49" charset="0"/>
              </a:rPr>
              <a:t>b +=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((</a:t>
            </a:r>
            <a:r>
              <a:rPr lang="en-US" altLang="zh-TW" sz="2400">
                <a:latin typeface="Lucida Console" panose="020B0609040504020204" pitchFamily="49" charset="0"/>
              </a:rPr>
              <a:t>(c ++) – d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>
                <a:latin typeface="Lucida Console" panose="020B0609040504020204" pitchFamily="49" charset="0"/>
              </a:rPr>
              <a:t> + </a:t>
            </a:r>
            <a:r>
              <a:rPr lang="en-US" altLang="zh-TW" sz="2400" u="sng">
                <a:latin typeface="Lucida Console" panose="020B0609040504020204" pitchFamily="49" charset="0"/>
              </a:rPr>
              <a:t>((--e) / (-f))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)))</a:t>
            </a:r>
            <a:r>
              <a:rPr lang="en-US" altLang="zh-TW" sz="240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1774825" y="1989138"/>
            <a:ext cx="828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Lucida Console" panose="020B0609040504020204" pitchFamily="49" charset="0"/>
              </a:rPr>
              <a:t>a =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>
                <a:latin typeface="Lucida Console" panose="020B0609040504020204" pitchFamily="49" charset="0"/>
              </a:rPr>
              <a:t>b +=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u="sng">
                <a:latin typeface="Lucida Console" panose="020B0609040504020204" pitchFamily="49" charset="0"/>
              </a:rPr>
              <a:t>((c ++) – d)</a:t>
            </a:r>
            <a:r>
              <a:rPr lang="en-US" altLang="zh-TW" sz="2400">
                <a:latin typeface="Lucida Console" panose="020B0609040504020204" pitchFamily="49" charset="0"/>
              </a:rPr>
              <a:t> + </a:t>
            </a:r>
            <a:r>
              <a:rPr lang="en-US" altLang="zh-TW" sz="2400" u="sng">
                <a:latin typeface="Lucida Console" panose="020B0609040504020204" pitchFamily="49" charset="0"/>
              </a:rPr>
              <a:t>((--e) / (-f))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)))</a:t>
            </a:r>
            <a:r>
              <a:rPr lang="en-US" altLang="zh-TW" sz="240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1774825" y="1989138"/>
            <a:ext cx="828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Lucida Console" panose="020B0609040504020204" pitchFamily="49" charset="0"/>
              </a:rPr>
              <a:t>a = 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>
                <a:latin typeface="Lucida Console" panose="020B0609040504020204" pitchFamily="49" charset="0"/>
              </a:rPr>
              <a:t>b += </a:t>
            </a:r>
            <a:r>
              <a:rPr lang="en-US" altLang="zh-TW" sz="2400" u="sng">
                <a:latin typeface="Lucida Console" panose="020B0609040504020204" pitchFamily="49" charset="0"/>
              </a:rPr>
              <a:t>(((c ++) – d) + ((--e) / (-f)))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1774825" y="1989138"/>
            <a:ext cx="828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Lucida Console" panose="020B0609040504020204" pitchFamily="49" charset="0"/>
              </a:rPr>
              <a:t>a = </a:t>
            </a:r>
            <a:r>
              <a:rPr lang="en-US" altLang="zh-TW" sz="2400" u="sng">
                <a:latin typeface="Lucida Console" panose="020B0609040504020204" pitchFamily="49" charset="0"/>
              </a:rPr>
              <a:t>(b += (((c ++) – d) + ((--e) / (-f))))</a:t>
            </a:r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>
                <a:latin typeface="Lucida Console" panose="020B0609040504020204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5" grpId="0"/>
      <p:bldP spid="150536" grpId="0"/>
      <p:bldP spid="150538" grpId="0"/>
      <p:bldP spid="150539" grpId="0"/>
      <p:bldP spid="150540" grpId="0"/>
      <p:bldP spid="1505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Terrible Expressions</a:t>
            </a:r>
            <a:endParaRPr lang="en-US" altLang="zh-TW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mtClean="0"/>
              <a:t>Terrible but legal</a:t>
            </a:r>
          </a:p>
          <a:p>
            <a:pPr lvl="1"/>
            <a:r>
              <a:rPr lang="en-US" altLang="zh-TW" smtClean="0"/>
              <a:t>i = 1, j = 2;</a:t>
            </a:r>
            <a:br>
              <a:rPr lang="en-US" altLang="zh-TW" smtClean="0"/>
            </a:br>
            <a:r>
              <a:rPr lang="en-US" altLang="zh-TW" smtClean="0"/>
              <a:t>k = i ++ + ++ j;</a:t>
            </a:r>
          </a:p>
          <a:p>
            <a:r>
              <a:rPr lang="en-US" altLang="zh-TW" smtClean="0"/>
              <a:t>Terrible and undefined</a:t>
            </a:r>
          </a:p>
          <a:p>
            <a:pPr lvl="1"/>
            <a:r>
              <a:rPr lang="en-US" altLang="zh-TW" smtClean="0"/>
              <a:t>a = 5;</a:t>
            </a:r>
            <a:br>
              <a:rPr lang="en-US" altLang="zh-TW" smtClean="0"/>
            </a:br>
            <a:r>
              <a:rPr lang="en-US" altLang="zh-TW" smtClean="0"/>
              <a:t>c = (b = a + 2) – (a = 1);</a:t>
            </a:r>
          </a:p>
          <a:p>
            <a:pPr lvl="1"/>
            <a:r>
              <a:rPr lang="en-US" altLang="zh-TW" smtClean="0"/>
              <a:t>j = 5;</a:t>
            </a:r>
            <a:br>
              <a:rPr lang="en-US" altLang="zh-TW" smtClean="0"/>
            </a:br>
            <a:r>
              <a:rPr lang="en-US" altLang="zh-TW" smtClean="0"/>
              <a:t>k = j++ * j++;</a:t>
            </a:r>
          </a:p>
          <a:p>
            <a:r>
              <a:rPr lang="en-US" altLang="zh-TW" smtClean="0"/>
              <a:t>Statement with no effect</a:t>
            </a:r>
          </a:p>
          <a:p>
            <a:pPr lvl="1"/>
            <a:r>
              <a:rPr lang="en-US" altLang="zh-TW" smtClean="0"/>
              <a:t>a = 5;</a:t>
            </a:r>
            <a:br>
              <a:rPr lang="en-US" altLang="zh-TW" smtClean="0"/>
            </a:br>
            <a:r>
              <a:rPr lang="en-US" altLang="zh-TW" smtClean="0"/>
              <a:t>a * 2;</a:t>
            </a:r>
            <a:endParaRPr lang="en-US" altLang="zh-TW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00277-2DE1-4421-9D29-4EF6D9D13307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4.1 Arithmetic Operators</a:t>
            </a:r>
            <a:endParaRPr lang="en-US" altLang="zh-TW" dirty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Unary operators</a:t>
            </a:r>
          </a:p>
          <a:p>
            <a:pPr lvl="1"/>
            <a:r>
              <a:rPr lang="en-US" altLang="zh-TW" dirty="0" smtClean="0"/>
              <a:t>For positive/negative numbers</a:t>
            </a:r>
          </a:p>
          <a:p>
            <a:r>
              <a:rPr lang="en-US" altLang="zh-TW" dirty="0" smtClean="0"/>
              <a:t>Binary operators</a:t>
            </a:r>
          </a:p>
          <a:p>
            <a:pPr lvl="1"/>
            <a:r>
              <a:rPr lang="en-US" altLang="zh-TW" dirty="0" smtClean="0"/>
              <a:t>For addition, subtraction, multiplication, division, and remainder (modular)</a:t>
            </a:r>
            <a:endParaRPr lang="en-US" altLang="zh-TW" dirty="0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E9975-6942-476C-A1D2-C515E8092768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Binary Arithmetic Operators</a:t>
            </a:r>
            <a:endParaRPr lang="en-US" altLang="zh-TW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+</a:t>
            </a:r>
            <a:r>
              <a:rPr lang="en-US" altLang="zh-TW" dirty="0" smtClean="0"/>
              <a:t> (</a:t>
            </a:r>
            <a:r>
              <a:rPr lang="zh-TW" altLang="en-US" dirty="0" smtClean="0"/>
              <a:t>加</a:t>
            </a:r>
            <a:r>
              <a:rPr lang="en-US" altLang="zh-TW" dirty="0" smtClean="0"/>
              <a:t>)   </a:t>
            </a:r>
            <a:r>
              <a:rPr lang="en-US" altLang="zh-TW" dirty="0" smtClean="0">
                <a:solidFill>
                  <a:srgbClr val="FF0000"/>
                </a:solidFill>
              </a:rPr>
              <a:t>–</a:t>
            </a:r>
            <a:r>
              <a:rPr lang="en-US" altLang="zh-TW" dirty="0" smtClean="0"/>
              <a:t> (</a:t>
            </a:r>
            <a:r>
              <a:rPr lang="zh-TW" altLang="en-US" dirty="0" smtClean="0"/>
              <a:t>減</a:t>
            </a:r>
            <a:r>
              <a:rPr lang="en-US" altLang="zh-TW" dirty="0" smtClean="0"/>
              <a:t>)   </a:t>
            </a:r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/>
              <a:t> (</a:t>
            </a:r>
            <a:r>
              <a:rPr lang="zh-TW" altLang="en-US" dirty="0" smtClean="0"/>
              <a:t>乘</a:t>
            </a:r>
            <a:r>
              <a:rPr lang="en-US" altLang="zh-TW" dirty="0" smtClean="0"/>
              <a:t>)   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en-US" altLang="zh-TW" dirty="0" smtClean="0"/>
              <a:t> (</a:t>
            </a:r>
            <a:r>
              <a:rPr lang="zh-TW" altLang="en-US" dirty="0" smtClean="0"/>
              <a:t>除</a:t>
            </a:r>
            <a:r>
              <a:rPr lang="en-US" altLang="zh-TW" dirty="0" smtClean="0"/>
              <a:t>)   </a:t>
            </a:r>
            <a:r>
              <a:rPr lang="en-US" altLang="zh-TW" dirty="0">
                <a:solidFill>
                  <a:srgbClr val="FF0000"/>
                </a:solidFill>
              </a:rPr>
              <a:t>%</a:t>
            </a:r>
            <a:r>
              <a:rPr lang="en-US" altLang="zh-TW" dirty="0"/>
              <a:t> (</a:t>
            </a:r>
            <a:r>
              <a:rPr lang="zh-TW" altLang="en-US" dirty="0"/>
              <a:t>餘數</a:t>
            </a:r>
            <a:r>
              <a:rPr lang="en-US" altLang="zh-TW" dirty="0"/>
              <a:t>, mod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Answer to the division of integers is the quotient (</a:t>
            </a:r>
            <a:r>
              <a:rPr lang="zh-TW" altLang="en-US" dirty="0"/>
              <a:t>商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The result of </a:t>
            </a:r>
            <a:r>
              <a:rPr lang="en-US" altLang="zh-TW" dirty="0">
                <a:solidFill>
                  <a:srgbClr val="990000"/>
                </a:solidFill>
                <a:latin typeface="Book Antiqua" panose="02040602050305030304" pitchFamily="18" charset="0"/>
              </a:rPr>
              <a:t>14 / 5 </a:t>
            </a:r>
            <a:r>
              <a:rPr lang="en-US" altLang="zh-TW" dirty="0"/>
              <a:t>is 2, not 2.8</a:t>
            </a:r>
          </a:p>
          <a:p>
            <a:pPr lvl="1"/>
            <a:r>
              <a:rPr lang="en-US" altLang="zh-TW" dirty="0" smtClean="0"/>
              <a:t>The division involving floating-point numbers is normal</a:t>
            </a:r>
          </a:p>
          <a:p>
            <a:pPr lvl="2"/>
            <a:r>
              <a:rPr lang="en-US" altLang="zh-TW" dirty="0" smtClean="0"/>
              <a:t>The result of </a:t>
            </a:r>
            <a:r>
              <a:rPr lang="en-US" altLang="zh-TW" dirty="0" smtClean="0">
                <a:solidFill>
                  <a:srgbClr val="990000"/>
                </a:solidFill>
                <a:latin typeface="Book Antiqua" panose="02040602050305030304" pitchFamily="18" charset="0"/>
              </a:rPr>
              <a:t>14 / 5.0 </a:t>
            </a:r>
            <a:r>
              <a:rPr lang="en-US" altLang="zh-TW" dirty="0" smtClean="0"/>
              <a:t>is 2.8</a:t>
            </a:r>
          </a:p>
          <a:p>
            <a:pPr lvl="1"/>
            <a:r>
              <a:rPr lang="en-US" altLang="zh-TW" dirty="0" smtClean="0">
                <a:solidFill>
                  <a:srgbClr val="990000"/>
                </a:solidFill>
                <a:latin typeface="Book Antiqua" panose="02040602050305030304" pitchFamily="18" charset="0"/>
              </a:rPr>
              <a:t>14 % 5  </a:t>
            </a:r>
            <a:r>
              <a:rPr lang="en-US" altLang="zh-TW" dirty="0" smtClean="0"/>
              <a:t>is 14 mod 5, which answer is 4</a:t>
            </a:r>
          </a:p>
          <a:p>
            <a:r>
              <a:rPr lang="en-US" altLang="zh-TW" dirty="0" smtClean="0"/>
              <a:t>Precedence:  </a:t>
            </a:r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/>
              <a:t>  =  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en-US" altLang="zh-TW" dirty="0" smtClean="0"/>
              <a:t>  =  </a:t>
            </a:r>
            <a:r>
              <a:rPr lang="en-US" altLang="zh-TW" dirty="0" smtClean="0">
                <a:solidFill>
                  <a:srgbClr val="FF0000"/>
                </a:solidFill>
              </a:rPr>
              <a:t>%</a:t>
            </a:r>
            <a:r>
              <a:rPr lang="en-US" altLang="zh-TW" dirty="0" smtClean="0"/>
              <a:t>  &gt;  </a:t>
            </a:r>
            <a:r>
              <a:rPr lang="en-US" altLang="zh-TW" dirty="0" smtClean="0">
                <a:solidFill>
                  <a:srgbClr val="FF0000"/>
                </a:solidFill>
              </a:rPr>
              <a:t>+ </a:t>
            </a:r>
            <a:r>
              <a:rPr lang="en-US" altLang="zh-TW" dirty="0" smtClean="0"/>
              <a:t> =  </a:t>
            </a:r>
            <a:r>
              <a:rPr lang="en-US" altLang="zh-TW" dirty="0" smtClean="0">
                <a:solidFill>
                  <a:srgbClr val="FF0000"/>
                </a:solidFill>
              </a:rPr>
              <a:t>-</a:t>
            </a:r>
          </a:p>
          <a:p>
            <a:pPr lvl="1"/>
            <a:r>
              <a:rPr lang="zh-TW" altLang="en-US" dirty="0" smtClean="0"/>
              <a:t>也就是說，先乘除後加減</a:t>
            </a:r>
          </a:p>
          <a:p>
            <a:pPr lvl="1"/>
            <a:r>
              <a:rPr lang="zh-TW" altLang="en-US" dirty="0" smtClean="0"/>
              <a:t>所以，  </a:t>
            </a:r>
            <a:r>
              <a:rPr lang="en-US" altLang="zh-TW" dirty="0" smtClean="0">
                <a:solidFill>
                  <a:srgbClr val="990000"/>
                </a:solidFill>
                <a:latin typeface="Book Antiqua" panose="02040602050305030304" pitchFamily="18" charset="0"/>
                <a:ea typeface="Cambria" panose="02040503050406030204" pitchFamily="18" charset="0"/>
              </a:rPr>
              <a:t>a = 3 * 5 + 6 % 4;   </a:t>
            </a:r>
            <a:r>
              <a:rPr lang="zh-TW" altLang="en-US" dirty="0" smtClean="0"/>
              <a:t>表示  </a:t>
            </a:r>
            <a:r>
              <a:rPr lang="en-US" altLang="zh-TW" dirty="0" smtClean="0">
                <a:solidFill>
                  <a:srgbClr val="990000"/>
                </a:solidFill>
                <a:latin typeface="Book Antiqua" panose="02040602050305030304" pitchFamily="18" charset="0"/>
              </a:rPr>
              <a:t>a = (3 * 5) + (6 % 4);</a:t>
            </a:r>
            <a:endParaRPr lang="en-US" altLang="zh-TW" dirty="0">
              <a:solidFill>
                <a:srgbClr val="99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5F927-8F77-430F-AE78-FA34D5F95EEB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Unary Arithmetic Operators</a:t>
            </a:r>
            <a:endParaRPr lang="en-US" altLang="zh-TW"/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+</a:t>
            </a:r>
            <a:r>
              <a:rPr lang="en-US" altLang="zh-TW" dirty="0" smtClean="0"/>
              <a:t> (</a:t>
            </a:r>
            <a:r>
              <a:rPr lang="zh-TW" altLang="en-US" dirty="0" smtClean="0"/>
              <a:t>正</a:t>
            </a:r>
            <a:r>
              <a:rPr lang="en-US" altLang="zh-TW" dirty="0" smtClean="0"/>
              <a:t>)   </a:t>
            </a:r>
            <a:r>
              <a:rPr lang="en-US" altLang="zh-TW" dirty="0" smtClean="0">
                <a:solidFill>
                  <a:srgbClr val="FF0000"/>
                </a:solidFill>
              </a:rPr>
              <a:t>–</a:t>
            </a:r>
            <a:r>
              <a:rPr lang="en-US" altLang="zh-TW" dirty="0" smtClean="0"/>
              <a:t> (</a:t>
            </a:r>
            <a:r>
              <a:rPr lang="zh-TW" altLang="en-US" dirty="0" smtClean="0"/>
              <a:t>負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Precedence:  </a:t>
            </a:r>
            <a:r>
              <a:rPr lang="en-US" altLang="zh-TW" dirty="0" smtClean="0">
                <a:solidFill>
                  <a:srgbClr val="FF0000"/>
                </a:solidFill>
              </a:rPr>
              <a:t>+</a:t>
            </a:r>
            <a:r>
              <a:rPr lang="en-US" altLang="zh-TW" dirty="0" smtClean="0"/>
              <a:t>  =  </a:t>
            </a:r>
            <a:r>
              <a:rPr lang="en-US" altLang="zh-TW" dirty="0" smtClean="0">
                <a:solidFill>
                  <a:srgbClr val="FF0000"/>
                </a:solidFill>
              </a:rPr>
              <a:t>-</a:t>
            </a:r>
            <a:r>
              <a:rPr lang="en-US" altLang="zh-TW" dirty="0" smtClean="0"/>
              <a:t>  &gt;  </a:t>
            </a:r>
            <a:r>
              <a:rPr lang="en-US" altLang="zh-TW" dirty="0" smtClean="0">
                <a:solidFill>
                  <a:srgbClr val="99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binary operators</a:t>
            </a:r>
          </a:p>
          <a:p>
            <a:pPr lvl="1"/>
            <a:r>
              <a:rPr lang="zh-TW" altLang="en-US" dirty="0" smtClean="0"/>
              <a:t>也就是說，正負號優先於加減乘除</a:t>
            </a:r>
          </a:p>
          <a:p>
            <a:pPr lvl="1"/>
            <a:r>
              <a:rPr lang="zh-TW" altLang="en-US" dirty="0" smtClean="0"/>
              <a:t>所以，</a:t>
            </a:r>
            <a:br>
              <a:rPr lang="zh-TW" altLang="en-US" dirty="0" smtClean="0"/>
            </a:br>
            <a:r>
              <a:rPr lang="en-US" altLang="zh-TW" dirty="0" smtClean="0">
                <a:solidFill>
                  <a:srgbClr val="990000"/>
                </a:solidFill>
                <a:latin typeface="Book Antiqua" panose="02040602050305030304" pitchFamily="18" charset="0"/>
              </a:rPr>
              <a:t>a = 3 * -5;</a:t>
            </a:r>
            <a:br>
              <a:rPr lang="en-US" altLang="zh-TW" dirty="0" smtClean="0">
                <a:solidFill>
                  <a:srgbClr val="990000"/>
                </a:solidFill>
                <a:latin typeface="Book Antiqua" panose="02040602050305030304" pitchFamily="18" charset="0"/>
              </a:rPr>
            </a:br>
            <a:r>
              <a:rPr lang="zh-TW" altLang="en-US" dirty="0" smtClean="0"/>
              <a:t>表示</a:t>
            </a:r>
            <a:br>
              <a:rPr lang="zh-TW" altLang="en-US" dirty="0" smtClean="0"/>
            </a:br>
            <a:r>
              <a:rPr lang="en-US" altLang="zh-TW" dirty="0" smtClean="0">
                <a:solidFill>
                  <a:srgbClr val="990000"/>
                </a:solidFill>
                <a:latin typeface="Book Antiqua" panose="02040602050305030304" pitchFamily="18" charset="0"/>
              </a:rPr>
              <a:t>a = 3 * (-5);</a:t>
            </a:r>
            <a:endParaRPr lang="en-US" altLang="zh-TW" dirty="0">
              <a:solidFill>
                <a:srgbClr val="99000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5442A-3066-4E92-A8CA-1DEB09211E03}" type="slidenum">
              <a:rPr lang="en-US" altLang="zh-TW" smtClean="0"/>
              <a:pPr/>
              <a:t>4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Arithmetic (</a:t>
            </a:r>
            <a:r>
              <a:rPr lang="zh-TW" altLang="en-US"/>
              <a:t>四則運算</a:t>
            </a:r>
            <a:r>
              <a:rPr lang="en-US" altLang="zh-TW"/>
              <a:t>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( ) to make it clear.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990000"/>
                </a:solidFill>
                <a:latin typeface="Book Antiqua" panose="02040602050305030304" pitchFamily="18" charset="0"/>
              </a:rPr>
              <a:t>x = a + b + c + d + e / 5</a:t>
            </a:r>
            <a:r>
              <a:rPr lang="en-US" altLang="zh-TW" dirty="0">
                <a:solidFill>
                  <a:srgbClr val="990000"/>
                </a:solidFill>
                <a:latin typeface="Book Antiqua" panose="02040602050305030304" pitchFamily="18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zh-TW" altLang="en-US" dirty="0">
                <a:latin typeface="Lucida Console" panose="020B0609040504020204" pitchFamily="49" charset="0"/>
              </a:rPr>
              <a:t>最好表示為</a:t>
            </a:r>
            <a:br>
              <a:rPr lang="zh-TW" altLang="en-US" dirty="0">
                <a:latin typeface="Lucida Console" panose="020B0609040504020204" pitchFamily="49" charset="0"/>
              </a:rPr>
            </a:br>
            <a:r>
              <a:rPr lang="en-US" altLang="zh-TW" dirty="0" smtClean="0">
                <a:solidFill>
                  <a:srgbClr val="990000"/>
                </a:solidFill>
                <a:latin typeface="Book Antiqua" panose="02040602050305030304" pitchFamily="18" charset="0"/>
              </a:rPr>
              <a:t>x = a + b + c + d + (e / 5</a:t>
            </a:r>
            <a:r>
              <a:rPr lang="en-US" altLang="zh-TW" dirty="0">
                <a:solidFill>
                  <a:srgbClr val="990000"/>
                </a:solidFill>
                <a:latin typeface="Book Antiqua" panose="02040602050305030304" pitchFamily="18" charset="0"/>
              </a:rPr>
              <a:t>);</a:t>
            </a:r>
          </a:p>
          <a:p>
            <a:pPr lvl="1"/>
            <a:endParaRPr lang="en-US" altLang="zh-TW" dirty="0" smtClean="0">
              <a:latin typeface="Lucida Console" panose="020B0609040504020204" pitchFamily="49" charset="0"/>
            </a:endParaRPr>
          </a:p>
          <a:p>
            <a:pPr lvl="1"/>
            <a:endParaRPr lang="en-US" altLang="zh-TW" dirty="0">
              <a:latin typeface="Lucida Console" panose="020B0609040504020204" pitchFamily="49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>
                <a:solidFill>
                  <a:srgbClr val="990000"/>
                </a:solidFill>
                <a:latin typeface="Book Antiqua" panose="02040602050305030304" pitchFamily="18" charset="0"/>
              </a:rPr>
              <a:t>x = (a + b + c + d + e) / 5</a:t>
            </a:r>
            <a:r>
              <a:rPr lang="en-US" altLang="zh-TW" dirty="0">
                <a:solidFill>
                  <a:srgbClr val="990000"/>
                </a:solidFill>
                <a:latin typeface="Book Antiqua" panose="02040602050305030304" pitchFamily="18" charset="0"/>
              </a:rPr>
              <a:t>;</a:t>
            </a:r>
          </a:p>
          <a:p>
            <a:endParaRPr lang="en-US" altLang="zh-TW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689D-DD39-4CA2-9501-3835FE83D596}" type="slidenum">
              <a:rPr lang="en-US" altLang="zh-TW"/>
              <a:pPr/>
              <a:t>5</a:t>
            </a:fld>
            <a:endParaRPr lang="en-US" altLang="zh-TW"/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759057"/>
              </p:ext>
            </p:extLst>
          </p:nvPr>
        </p:nvGraphicFramePr>
        <p:xfrm>
          <a:off x="5663952" y="2033179"/>
          <a:ext cx="2794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6" name="方程式" r:id="rId3" imgW="2793960" imgH="825480" progId="Equation.3">
                  <p:embed/>
                </p:oleObj>
              </mc:Choice>
              <mc:Fallback>
                <p:oleObj name="方程式" r:id="rId3" imgW="2793960" imgH="825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2033179"/>
                        <a:ext cx="2794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409821"/>
              </p:ext>
            </p:extLst>
          </p:nvPr>
        </p:nvGraphicFramePr>
        <p:xfrm>
          <a:off x="5663952" y="4005064"/>
          <a:ext cx="278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7" name="方程式" r:id="rId5" imgW="2781000" imgH="825480" progId="Equation.3">
                  <p:embed/>
                </p:oleObj>
              </mc:Choice>
              <mc:Fallback>
                <p:oleObj name="方程式" r:id="rId5" imgW="2781000" imgH="825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4005064"/>
                        <a:ext cx="2781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5424143" y="3774231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i="1" dirty="0" smtClean="0">
                <a:solidFill>
                  <a:srgbClr val="006600"/>
                </a:solidFill>
                <a:latin typeface="Georgia" panose="02040502050405020303" pitchFamily="18" charset="0"/>
              </a:rPr>
              <a:t>??</a:t>
            </a:r>
            <a:endParaRPr lang="zh-TW" altLang="en-US" sz="2400" i="1" dirty="0">
              <a:solidFill>
                <a:srgbClr val="006600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Examples</a:t>
            </a:r>
            <a:endParaRPr lang="en-US" altLang="zh-TW" dirty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2400" dirty="0" smtClean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 smtClean="0">
                <a:solidFill>
                  <a:srgbClr val="006600"/>
                </a:solidFill>
              </a:rPr>
              <a:t>a = 3 * b + 5 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2400" dirty="0" smtClean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 smtClean="0">
                <a:solidFill>
                  <a:srgbClr val="006600"/>
                </a:solidFill>
              </a:rPr>
              <a:t>a = 6 * x * x – 3 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2400" dirty="0" smtClean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 smtClean="0">
                <a:solidFill>
                  <a:srgbClr val="006600"/>
                </a:solidFill>
              </a:rPr>
              <a:t>a = k * (-2 * x + 1) 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1600" dirty="0" smtClean="0">
              <a:solidFill>
                <a:srgbClr val="006600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1600" dirty="0" smtClean="0">
              <a:solidFill>
                <a:srgbClr val="006600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1600" dirty="0" smtClean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 smtClean="0">
                <a:solidFill>
                  <a:srgbClr val="006600"/>
                </a:solidFill>
              </a:rPr>
              <a:t>a = 4 + (y - 2) / 5 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TW" sz="2400" dirty="0" smtClean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2400" dirty="0" smtClean="0">
                <a:solidFill>
                  <a:srgbClr val="006600"/>
                </a:solidFill>
              </a:rPr>
              <a:t>a = (p % m) + 2 ;</a:t>
            </a:r>
            <a:endParaRPr lang="en-US" altLang="zh-TW" sz="2400" dirty="0">
              <a:solidFill>
                <a:srgbClr val="006600"/>
              </a:solidFill>
            </a:endParaRP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709DF-1D8B-411B-84E6-9D6758611B5A}" type="slidenum">
              <a:rPr lang="en-US" altLang="zh-TW" smtClean="0"/>
              <a:pPr/>
              <a:t>6</a:t>
            </a:fld>
            <a:endParaRPr lang="en-US" altLang="zh-TW"/>
          </a:p>
        </p:txBody>
      </p:sp>
      <p:graphicFrame>
        <p:nvGraphicFramePr>
          <p:cNvPr id="16589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423700"/>
              </p:ext>
            </p:extLst>
          </p:nvPr>
        </p:nvGraphicFramePr>
        <p:xfrm>
          <a:off x="1124387" y="1915769"/>
          <a:ext cx="1083140" cy="24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2" name="方程式" r:id="rId3" imgW="1396800" imgH="317160" progId="Equation.3">
                  <p:embed/>
                </p:oleObj>
              </mc:Choice>
              <mc:Fallback>
                <p:oleObj name="方程式" r:id="rId3" imgW="1396800" imgH="3171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387" y="1915769"/>
                        <a:ext cx="1083140" cy="24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262667"/>
              </p:ext>
            </p:extLst>
          </p:nvPr>
        </p:nvGraphicFramePr>
        <p:xfrm>
          <a:off x="1097280" y="2646280"/>
          <a:ext cx="1220993" cy="31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3" name="方程式" r:id="rId5" imgW="1574640" imgH="406080" progId="Equation.3">
                  <p:embed/>
                </p:oleObj>
              </mc:Choice>
              <mc:Fallback>
                <p:oleObj name="方程式" r:id="rId5" imgW="157464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646280"/>
                        <a:ext cx="1220993" cy="315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672351"/>
              </p:ext>
            </p:extLst>
          </p:nvPr>
        </p:nvGraphicFramePr>
        <p:xfrm>
          <a:off x="1097280" y="3416422"/>
          <a:ext cx="1565629" cy="305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4" name="方程式" r:id="rId7" imgW="2019240" imgH="393480" progId="Equation.3">
                  <p:embed/>
                </p:oleObj>
              </mc:Choice>
              <mc:Fallback>
                <p:oleObj name="方程式" r:id="rId7" imgW="201924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3416422"/>
                        <a:ext cx="1565629" cy="3052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320804"/>
              </p:ext>
            </p:extLst>
          </p:nvPr>
        </p:nvGraphicFramePr>
        <p:xfrm>
          <a:off x="1124387" y="4113732"/>
          <a:ext cx="1595169" cy="64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5" name="方程式" r:id="rId9" imgW="2057400" imgH="825480" progId="Equation.3">
                  <p:embed/>
                </p:oleObj>
              </mc:Choice>
              <mc:Fallback>
                <p:oleObj name="方程式" r:id="rId9" imgW="2057400" imgH="825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387" y="4113732"/>
                        <a:ext cx="1595169" cy="64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858392"/>
              </p:ext>
            </p:extLst>
          </p:nvPr>
        </p:nvGraphicFramePr>
        <p:xfrm>
          <a:off x="1124387" y="5229373"/>
          <a:ext cx="1989038" cy="324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6" name="方程式" r:id="rId11" imgW="2565360" imgH="419040" progId="Equation.3">
                  <p:embed/>
                </p:oleObj>
              </mc:Choice>
              <mc:Fallback>
                <p:oleObj name="方程式" r:id="rId11" imgW="2565360" imgH="419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387" y="5229373"/>
                        <a:ext cx="1989038" cy="3249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Practices</a:t>
            </a:r>
          </a:p>
        </p:txBody>
      </p:sp>
      <p:sp>
        <p:nvSpPr>
          <p:cNvPr id="7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6ECB-632C-49FD-9E85-FF102DEFA4E7}" type="slidenum">
              <a:rPr lang="en-US" altLang="zh-TW"/>
              <a:pPr/>
              <a:t>7</a:t>
            </a:fld>
            <a:endParaRPr lang="en-US" altLang="zh-TW"/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216705"/>
              </p:ext>
            </p:extLst>
          </p:nvPr>
        </p:nvGraphicFramePr>
        <p:xfrm>
          <a:off x="1271464" y="3789040"/>
          <a:ext cx="1865151" cy="597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1" name="方程式" r:id="rId3" imgW="2577960" imgH="825480" progId="Equation.3">
                  <p:embed/>
                </p:oleObj>
              </mc:Choice>
              <mc:Fallback>
                <p:oleObj name="方程式" r:id="rId3" imgW="2577960" imgH="825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3789040"/>
                        <a:ext cx="1865151" cy="597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24533"/>
              </p:ext>
            </p:extLst>
          </p:nvPr>
        </p:nvGraphicFramePr>
        <p:xfrm>
          <a:off x="1271464" y="1901994"/>
          <a:ext cx="1635453" cy="294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2" name="方程式" r:id="rId5" imgW="2260440" imgH="406080" progId="Equation.3">
                  <p:embed/>
                </p:oleObj>
              </mc:Choice>
              <mc:Fallback>
                <p:oleObj name="方程式" r:id="rId5" imgW="226044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1901994"/>
                        <a:ext cx="1635453" cy="294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161216"/>
              </p:ext>
            </p:extLst>
          </p:nvPr>
        </p:nvGraphicFramePr>
        <p:xfrm>
          <a:off x="1271464" y="2887340"/>
          <a:ext cx="1240371" cy="349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3" name="方程式" r:id="rId7" imgW="1714320" imgH="482400" progId="Equation.3">
                  <p:embed/>
                </p:oleObj>
              </mc:Choice>
              <mc:Fallback>
                <p:oleObj name="方程式" r:id="rId7" imgW="17143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2887340"/>
                        <a:ext cx="1240371" cy="349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67635"/>
              </p:ext>
            </p:extLst>
          </p:nvPr>
        </p:nvGraphicFramePr>
        <p:xfrm>
          <a:off x="1271464" y="5357981"/>
          <a:ext cx="1295499" cy="34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74" name="方程式" r:id="rId9" imgW="1790640" imgH="482400" progId="Equation.3">
                  <p:embed/>
                </p:oleObj>
              </mc:Choice>
              <mc:Fallback>
                <p:oleObj name="方程式" r:id="rId9" imgW="179064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5357981"/>
                        <a:ext cx="1295499" cy="349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4.2 Assignment Operators</a:t>
            </a:r>
            <a:endParaRPr lang="en-US" altLang="zh-TW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 = 5;</a:t>
            </a:r>
          </a:p>
          <a:p>
            <a:r>
              <a:rPr lang="en-US" altLang="zh-TW" dirty="0" smtClean="0"/>
              <a:t>a = b + c;</a:t>
            </a:r>
          </a:p>
          <a:p>
            <a:r>
              <a:rPr lang="en-US" altLang="zh-TW" dirty="0" smtClean="0"/>
              <a:t>d = 3 * 5 + sum / 2;</a:t>
            </a:r>
          </a:p>
          <a:p>
            <a:r>
              <a:rPr lang="en-US" altLang="zh-TW" dirty="0" smtClean="0"/>
              <a:t>d = max(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);  </a:t>
            </a:r>
            <a:r>
              <a:rPr lang="en-US" altLang="zh-TW" dirty="0" smtClean="0">
                <a:solidFill>
                  <a:srgbClr val="006600"/>
                </a:solidFill>
              </a:rPr>
              <a:t>//return value of max function</a:t>
            </a:r>
          </a:p>
          <a:p>
            <a:r>
              <a:rPr lang="en-US" altLang="zh-TW" dirty="0" smtClean="0"/>
              <a:t>a = a + 2;</a:t>
            </a:r>
          </a:p>
          <a:p>
            <a:pPr lvl="4"/>
            <a:endParaRPr lang="en-US" altLang="zh-TW" dirty="0" smtClean="0"/>
          </a:p>
          <a:p>
            <a:pPr marL="271463" indent="-271463">
              <a:buNone/>
            </a:pPr>
            <a:r>
              <a:rPr lang="en-US" altLang="zh-TW" dirty="0" smtClean="0">
                <a:solidFill>
                  <a:srgbClr val="9900CC"/>
                </a:solidFill>
                <a:sym typeface="Wingdings" panose="05000000000000000000" pitchFamily="2" charset="2"/>
              </a:rPr>
              <a:t></a:t>
            </a:r>
            <a:r>
              <a:rPr lang="en-US" altLang="zh-TW" dirty="0" err="1" smtClean="0">
                <a:solidFill>
                  <a:srgbClr val="9900CC"/>
                </a:solidFill>
                <a:sym typeface="Wingdings" panose="05000000000000000000" pitchFamily="2" charset="2"/>
              </a:rPr>
              <a:t>CError</a:t>
            </a:r>
            <a:r>
              <a:rPr lang="en-US" altLang="zh-TW" dirty="0" smtClean="0">
                <a:solidFill>
                  <a:srgbClr val="9900CC"/>
                </a:solidFill>
                <a:sym typeface="Wingdings" panose="05000000000000000000" pitchFamily="2" charset="2"/>
              </a:rPr>
              <a:t> 2.6</a:t>
            </a:r>
            <a:r>
              <a:rPr lang="en-US" altLang="zh-TW" dirty="0" smtClean="0">
                <a:solidFill>
                  <a:srgbClr val="9900CC"/>
                </a:solidFill>
              </a:rPr>
              <a:t> </a:t>
            </a:r>
            <a:r>
              <a:rPr lang="zh-TW" altLang="en-US" dirty="0" smtClean="0"/>
              <a:t>放結果的變數是在等號左邊，</a:t>
            </a:r>
            <a:br>
              <a:rPr lang="zh-TW" altLang="en-US" dirty="0" smtClean="0"/>
            </a:br>
            <a:r>
              <a:rPr lang="zh-TW" altLang="en-US" dirty="0" smtClean="0"/>
              <a:t>不能寫成 </a:t>
            </a:r>
            <a:r>
              <a:rPr lang="en-US" altLang="zh-TW" dirty="0" smtClean="0"/>
              <a:t>b + c = a</a:t>
            </a:r>
            <a:r>
              <a:rPr lang="zh-TW" altLang="en-US" dirty="0" smtClean="0"/>
              <a:t>。</a:t>
            </a:r>
          </a:p>
          <a:p>
            <a:endParaRPr lang="en-US" altLang="zh-TW" dirty="0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6F39-4F18-4368-B8E4-56A6579992CE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2279576" y="5517232"/>
            <a:ext cx="6707187" cy="538163"/>
          </a:xfrm>
          <a:prstGeom prst="rect">
            <a:avLst/>
          </a:prstGeom>
          <a:solidFill>
            <a:srgbClr val="FFCC99"/>
          </a:solidFill>
          <a:ln w="1905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CC0000"/>
                </a:solidFill>
                <a:latin typeface="Times New Roman" panose="02020603050405020304" pitchFamily="18" charset="0"/>
              </a:rPr>
              <a:t>error C2106: '=' : left operand must be l-value</a:t>
            </a:r>
          </a:p>
        </p:txBody>
      </p:sp>
    </p:spTree>
    <p:extLst>
      <p:ext uri="{BB962C8B-B14F-4D97-AF65-F5344CB8AC3E}">
        <p14:creationId xmlns:p14="http://schemas.microsoft.com/office/powerpoint/2010/main" val="20426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Chained Assignments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Assignments can be chained together.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>
                <a:latin typeface="Lucida Console" panose="020B0609040504020204" pitchFamily="49" charset="0"/>
              </a:rPr>
              <a:t>i = j = k = 0;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 i="1">
                <a:latin typeface="Times New Roman" panose="02020603050405020304" pitchFamily="18" charset="0"/>
              </a:rPr>
              <a:t>means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>
                <a:latin typeface="Lucida Console" panose="020B0609040504020204" pitchFamily="49" charset="0"/>
              </a:rPr>
              <a:t>i = (j = (k = 0));</a:t>
            </a:r>
            <a:r>
              <a:rPr lang="en-US" altLang="zh-TW"/>
              <a:t/>
            </a:r>
            <a:br>
              <a:rPr lang="en-US" altLang="zh-TW"/>
            </a:br>
            <a:r>
              <a:rPr lang="en-US" altLang="zh-TW" i="1">
                <a:latin typeface="Times New Roman" panose="02020603050405020304" pitchFamily="18" charset="0"/>
              </a:rPr>
              <a:t>i.e.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>
                <a:latin typeface="Lucida Console" panose="020B0609040504020204" pitchFamily="49" charset="0"/>
              </a:rPr>
              <a:t>k = 0;</a:t>
            </a:r>
            <a:br>
              <a:rPr lang="en-US" altLang="zh-TW">
                <a:latin typeface="Lucida Console" panose="020B0609040504020204" pitchFamily="49" charset="0"/>
              </a:rPr>
            </a:br>
            <a:r>
              <a:rPr lang="en-US" altLang="zh-TW">
                <a:latin typeface="Lucida Console" panose="020B0609040504020204" pitchFamily="49" charset="0"/>
              </a:rPr>
              <a:t>j = k;</a:t>
            </a:r>
            <a:br>
              <a:rPr lang="en-US" altLang="zh-TW">
                <a:latin typeface="Lucida Console" panose="020B0609040504020204" pitchFamily="49" charset="0"/>
              </a:rPr>
            </a:br>
            <a:r>
              <a:rPr lang="en-US" altLang="zh-TW">
                <a:latin typeface="Lucida Console" panose="020B0609040504020204" pitchFamily="49" charset="0"/>
              </a:rPr>
              <a:t>i = j;</a:t>
            </a:r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39FBD-69DD-4783-BF70-63BA5B933532}" type="slidenum">
              <a:rPr lang="en-US" altLang="zh-TW"/>
              <a:pPr/>
              <a:t>9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1589</TotalTime>
  <Words>569</Words>
  <Application>Microsoft Office PowerPoint</Application>
  <PresentationFormat>寬螢幕</PresentationFormat>
  <Paragraphs>133</Paragraphs>
  <Slides>17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34" baseType="lpstr">
      <vt:lpstr>微軟正黑體</vt:lpstr>
      <vt:lpstr>新細明體</vt:lpstr>
      <vt:lpstr>Arial</vt:lpstr>
      <vt:lpstr>Book Antiqua</vt:lpstr>
      <vt:lpstr>Calibri</vt:lpstr>
      <vt:lpstr>Calibri Light</vt:lpstr>
      <vt:lpstr>Cambria</vt:lpstr>
      <vt:lpstr>Constantia</vt:lpstr>
      <vt:lpstr>Courier New</vt:lpstr>
      <vt:lpstr>Georgia</vt:lpstr>
      <vt:lpstr>Lucida Console</vt:lpstr>
      <vt:lpstr>Symbol</vt:lpstr>
      <vt:lpstr>Times New Roman</vt:lpstr>
      <vt:lpstr>Wingdings</vt:lpstr>
      <vt:lpstr>回顧</vt:lpstr>
      <vt:lpstr>方程式</vt:lpstr>
      <vt:lpstr>工作表</vt:lpstr>
      <vt:lpstr>Expressions</vt:lpstr>
      <vt:lpstr>4.1 Arithmetic Operators</vt:lpstr>
      <vt:lpstr>Binary Arithmetic Operators</vt:lpstr>
      <vt:lpstr>Unary Arithmetic Operators</vt:lpstr>
      <vt:lpstr>Arithmetic (四則運算)</vt:lpstr>
      <vt:lpstr>Examples</vt:lpstr>
      <vt:lpstr>Practices</vt:lpstr>
      <vt:lpstr>4.2 Assignment Operators</vt:lpstr>
      <vt:lpstr>Chained Assignments</vt:lpstr>
      <vt:lpstr>Practice</vt:lpstr>
      <vt:lpstr>Compound Assignment</vt:lpstr>
      <vt:lpstr>Compound Assignment</vt:lpstr>
      <vt:lpstr>4.3 Increment and Decrement Operators</vt:lpstr>
      <vt:lpstr>Increment and Decrement</vt:lpstr>
      <vt:lpstr>4.4 Expression Evaluation</vt:lpstr>
      <vt:lpstr>Expression Evaluation</vt:lpstr>
      <vt:lpstr>Terrible Expressions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Windows 使用者</cp:lastModifiedBy>
  <cp:revision>97</cp:revision>
  <dcterms:created xsi:type="dcterms:W3CDTF">2004-09-26T13:49:34Z</dcterms:created>
  <dcterms:modified xsi:type="dcterms:W3CDTF">2021-10-03T23:11:21Z</dcterms:modified>
</cp:coreProperties>
</file>