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26"/>
  </p:notes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77" r:id="rId11"/>
    <p:sldId id="378" r:id="rId12"/>
    <p:sldId id="379" r:id="rId13"/>
    <p:sldId id="365" r:id="rId14"/>
    <p:sldId id="380" r:id="rId15"/>
    <p:sldId id="381" r:id="rId16"/>
    <p:sldId id="382" r:id="rId17"/>
    <p:sldId id="383" r:id="rId18"/>
    <p:sldId id="384" r:id="rId19"/>
    <p:sldId id="385" r:id="rId20"/>
    <p:sldId id="372" r:id="rId21"/>
    <p:sldId id="373" r:id="rId22"/>
    <p:sldId id="374" r:id="rId23"/>
    <p:sldId id="375" r:id="rId24"/>
    <p:sldId id="376" r:id="rId2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006600"/>
    <a:srgbClr val="990000"/>
    <a:srgbClr val="CCFF99"/>
    <a:srgbClr val="663300"/>
    <a:srgbClr val="FF9900"/>
    <a:srgbClr val="4D4D4D"/>
    <a:srgbClr val="CC0066"/>
    <a:srgbClr val="660066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8" autoAdjust="0"/>
    <p:restoredTop sz="94660"/>
  </p:normalViewPr>
  <p:slideViewPr>
    <p:cSldViewPr>
      <p:cViewPr varScale="1">
        <p:scale>
          <a:sx n="84" d="100"/>
          <a:sy n="84" d="100"/>
        </p:scale>
        <p:origin x="10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5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2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5113" indent="-265113">
              <a:buFont typeface="Calibri" panose="020F0502020204030204" pitchFamily="34" charset="0"/>
              <a:buChar char="•"/>
              <a:defRPr sz="2800">
                <a:latin typeface="+mn-lt"/>
              </a:defRPr>
            </a:lvl1pPr>
            <a:lvl2pPr marL="384048" indent="-182880">
              <a:buFont typeface="Calibri" panose="020F0502020204030204" pitchFamily="34" charset="0"/>
              <a:buChar char="•"/>
              <a:defRPr sz="2400">
                <a:latin typeface="+mn-lt"/>
              </a:defRPr>
            </a:lvl2pPr>
            <a:lvl3pPr marL="56692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3pPr>
            <a:lvl4pPr marL="74980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4pPr>
            <a:lvl5pPr marL="93268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pic>
        <p:nvPicPr>
          <p:cNvPr id="7" name="Picture 2" descr="curveParenth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70" y="5075485"/>
            <a:ext cx="1512887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00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88C4-28BA-4C98-B5CC-0E66C802439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00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7FB2-CFC5-4C4E-B655-92C3EE7AA0C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778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64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88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8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40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6334316"/>
            <a:ext cx="12204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Constantia" panose="02030602050306030303" pitchFamily="18" charset="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Selection Statements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Chapter </a:t>
            </a:r>
            <a:r>
              <a:rPr lang="en-US" altLang="zh-TW" dirty="0" smtClean="0"/>
              <a:t>5, part I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049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Precedence and Associativity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10</a:t>
            </a:fld>
            <a:endParaRPr lang="en-US" altLang="zh-TW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152891"/>
              </p:ext>
            </p:extLst>
          </p:nvPr>
        </p:nvGraphicFramePr>
        <p:xfrm>
          <a:off x="1631504" y="1844824"/>
          <a:ext cx="8125270" cy="440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287">
                  <a:extLst>
                    <a:ext uri="{9D8B030D-6E8A-4147-A177-3AD203B41FA5}">
                      <a16:colId xmlns:a16="http://schemas.microsoft.com/office/drawing/2014/main" val="2243070557"/>
                    </a:ext>
                  </a:extLst>
                </a:gridCol>
                <a:gridCol w="2526983">
                  <a:extLst>
                    <a:ext uri="{9D8B030D-6E8A-4147-A177-3AD203B41FA5}">
                      <a16:colId xmlns:a16="http://schemas.microsoft.com/office/drawing/2014/main" val="7157452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0189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6199746"/>
                    </a:ext>
                  </a:extLst>
                </a:gridCol>
              </a:tblGrid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Precedence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Name</a:t>
                      </a:r>
                      <a:endParaRPr lang="en-US" sz="2000" b="0" i="0" u="none" strike="noStrike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effectLst/>
                          <a:latin typeface="+mn-lt"/>
                          <a:ea typeface="+mn-ea"/>
                        </a:rPr>
                        <a:t>Symbol(s)</a:t>
                      </a:r>
                      <a:endParaRPr lang="en-US" sz="2000" b="0" i="0" u="none" strike="noStrike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effectLst/>
                          <a:latin typeface="+mn-lt"/>
                          <a:ea typeface="+mn-ea"/>
                        </a:rPr>
                        <a:t>Associativity</a:t>
                      </a:r>
                      <a:endParaRPr lang="en-US" sz="2000" b="0" i="0" u="none" strike="noStrike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2459566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increment (postfix)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++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082062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decrement (postfix)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4120534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increment (prefix)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++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right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9680548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decrement (prefix)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1270828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unary plus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+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323329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unary minus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4695262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logical negation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!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442284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multiplicative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* </a:t>
                      </a:r>
                      <a:r>
                        <a:rPr lang="en-US" altLang="zh-TW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/ 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5211266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additive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+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1715358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relational operators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&lt;, &gt;, &lt;=, &gt;=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9916384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equality operators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==, </a:t>
                      </a:r>
                      <a:r>
                        <a:rPr lang="en-US" altLang="zh-TW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!=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391820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logical 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&amp;&amp;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458722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logical 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||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7558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76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Precedence and Associativity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11</a:t>
            </a:fld>
            <a:endParaRPr lang="en-US" altLang="zh-TW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917842"/>
              </p:ext>
            </p:extLst>
          </p:nvPr>
        </p:nvGraphicFramePr>
        <p:xfrm>
          <a:off x="1559496" y="2276872"/>
          <a:ext cx="8125270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287">
                  <a:extLst>
                    <a:ext uri="{9D8B030D-6E8A-4147-A177-3AD203B41FA5}">
                      <a16:colId xmlns:a16="http://schemas.microsoft.com/office/drawing/2014/main" val="2243070557"/>
                    </a:ext>
                  </a:extLst>
                </a:gridCol>
                <a:gridCol w="2526983">
                  <a:extLst>
                    <a:ext uri="{9D8B030D-6E8A-4147-A177-3AD203B41FA5}">
                      <a16:colId xmlns:a16="http://schemas.microsoft.com/office/drawing/2014/main" val="7157452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0189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6199746"/>
                    </a:ext>
                  </a:extLst>
                </a:gridCol>
              </a:tblGrid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Precedence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Name</a:t>
                      </a:r>
                      <a:endParaRPr lang="en-US" sz="1800" b="0" i="0" u="none" strike="noStrike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effectLst/>
                          <a:latin typeface="+mn-lt"/>
                          <a:ea typeface="+mn-ea"/>
                        </a:rPr>
                        <a:t>Symbol(s)</a:t>
                      </a:r>
                      <a:endParaRPr lang="en-US" sz="1800" b="0" i="0" u="none" strike="noStrike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 smtClean="0">
                          <a:effectLst/>
                          <a:latin typeface="+mn-lt"/>
                          <a:ea typeface="+mn-ea"/>
                        </a:rPr>
                        <a:t>Associativity</a:t>
                      </a:r>
                      <a:endParaRPr lang="en-US" sz="1800" b="0" i="0" u="none" strike="noStrike" dirty="0"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2459566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increment (postfix)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++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5082062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decrement (postfix)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4120534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increment (prefix)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++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right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9680548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decrement (prefix)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1270828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unary plus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+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96323329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unary minus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4695262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logical negation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!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20442284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multiplicative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* </a:t>
                      </a:r>
                      <a:r>
                        <a:rPr lang="en-US" altLang="zh-TW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/ 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5211266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additive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+ 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1715358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relational operators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&lt;, &gt;, &lt;=, &gt;=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9916384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equality operators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=, !=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391820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logical 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&amp;&amp;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4458722"/>
                  </a:ext>
                </a:extLst>
              </a:tr>
              <a:tr h="9247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144000" algn="l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logical 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800" b="0" i="0" u="none" strike="noStrike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||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left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755875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51956" y="1796864"/>
            <a:ext cx="534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!= 0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&amp;&amp;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((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j /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-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 0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51956" y="1796864"/>
            <a:ext cx="534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!= 0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&amp;&amp;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((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j / (-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 0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51956" y="1796864"/>
            <a:ext cx="534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!= 0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&amp;&amp;</a:t>
            </a:r>
            <a:r>
              <a:rPr lang="en-US" altLang="zh-TW" sz="24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(j / (- </a:t>
            </a:r>
            <a:r>
              <a:rPr lang="en-US" altLang="zh-TW" sz="24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))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&gt; 0</a:t>
            </a:r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951956" y="1793528"/>
            <a:ext cx="534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US" altLang="zh-TW" sz="24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!= 0)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 &amp;&amp; </a:t>
            </a:r>
            <a:r>
              <a:rPr lang="en-US" altLang="zh-TW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((j / (- </a:t>
            </a:r>
            <a:r>
              <a:rPr lang="en-US" altLang="zh-TW" sz="2400" u="sng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</a:t>
            </a:r>
            <a:r>
              <a:rPr lang="en-US" altLang="zh-TW" sz="24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))&gt; 0)</a:t>
            </a:r>
          </a:p>
        </p:txBody>
      </p:sp>
    </p:spTree>
    <p:extLst>
      <p:ext uri="{BB962C8B-B14F-4D97-AF65-F5344CB8AC3E}">
        <p14:creationId xmlns:p14="http://schemas.microsoft.com/office/powerpoint/2010/main" val="141745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454203" y="5023369"/>
            <a:ext cx="4289870" cy="5032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34805" y="2254002"/>
            <a:ext cx="3981075" cy="1889373"/>
          </a:xfrm>
          <a:prstGeom prst="rect">
            <a:avLst/>
          </a:prstGeom>
          <a:ln w="28575"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5.2 </a:t>
            </a:r>
            <a:r>
              <a:rPr lang="en-US" altLang="zh-TW" dirty="0">
                <a:latin typeface="Lucida Console" panose="020B0609040504020204" pitchFamily="49" charset="0"/>
              </a:rPr>
              <a:t>if</a:t>
            </a:r>
            <a:r>
              <a:rPr lang="en-US" altLang="zh-TW" dirty="0"/>
              <a:t>-Selection Statement</a:t>
            </a:r>
            <a:endParaRPr lang="zh-TW" alt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99978" y="2282668"/>
            <a:ext cx="1200397" cy="3603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523380" y="2961402"/>
            <a:ext cx="3060452" cy="863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784475" y="4293096"/>
            <a:ext cx="2015381" cy="50323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425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Syntax: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if (</a:t>
            </a:r>
            <a:r>
              <a:rPr lang="en-US" altLang="zh-TW" sz="2400" i="1" dirty="0">
                <a:latin typeface="Times New Roman" panose="02020603050405020304" pitchFamily="18" charset="0"/>
              </a:rPr>
              <a:t>condition</a:t>
            </a:r>
            <a:r>
              <a:rPr lang="en-US" altLang="zh-TW" sz="2400" dirty="0">
                <a:latin typeface="Lucida Console" panose="020B0609040504020204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	 </a:t>
            </a:r>
            <a:r>
              <a:rPr lang="en-US" altLang="zh-TW" sz="2400" i="1" dirty="0">
                <a:latin typeface="Times New Roman" panose="02020603050405020304" pitchFamily="18" charset="0"/>
              </a:rPr>
              <a:t>actions to do</a:t>
            </a:r>
            <a:endParaRPr lang="en-US" altLang="zh-TW" sz="2400" i="1" dirty="0">
              <a:latin typeface="Lucida Console" panose="020B060904050402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i="1" dirty="0">
                <a:latin typeface="Lucida Console" panose="020B0609040504020204" pitchFamily="49" charset="0"/>
              </a:rPr>
              <a:t>	 </a:t>
            </a:r>
            <a:r>
              <a:rPr lang="en-US" altLang="zh-TW" sz="2400" i="1" dirty="0">
                <a:latin typeface="Times New Roman" panose="02020603050405020304" pitchFamily="18" charset="0"/>
              </a:rPr>
              <a:t>when condition is true</a:t>
            </a:r>
            <a:r>
              <a:rPr lang="en-US" altLang="zh-TW" sz="2400" dirty="0">
                <a:latin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zh-TW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dirty="0"/>
              <a:t>		</a:t>
            </a:r>
            <a:r>
              <a:rPr lang="en-US" altLang="zh-TW" sz="24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(score &gt;= 60)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		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		   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恭喜及格了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!\n"</a:t>
            </a:r>
            <a:r>
              <a:rPr lang="en-US" altLang="zh-TW" sz="2400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		}</a:t>
            </a:r>
          </a:p>
          <a:p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1684933" y="4594742"/>
            <a:ext cx="288925" cy="287337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1704230" y="5656908"/>
            <a:ext cx="215900" cy="288925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43869" y="5853757"/>
            <a:ext cx="328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8000"/>
                </a:solidFill>
                <a:ea typeface="標楷體" panose="03000509000000000000" pitchFamily="65" charset="-120"/>
              </a:rPr>
              <a:t>A pair of curly brackets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 flipV="1">
            <a:off x="2207468" y="5656907"/>
            <a:ext cx="360362" cy="2159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531319" y="5582295"/>
            <a:ext cx="226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rgbClr val="008000"/>
                </a:solidFill>
                <a:ea typeface="標楷體" panose="03000509000000000000" pitchFamily="65" charset="-120"/>
              </a:rPr>
              <a:t>No ';' is needed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6928728" y="2134098"/>
            <a:ext cx="2160587" cy="7921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</a:rPr>
              <a:t>condition</a:t>
            </a: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8728952" y="3213597"/>
            <a:ext cx="1655762" cy="6477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>
                <a:latin typeface="Times New Roman" panose="02020603050405020304" pitchFamily="18" charset="0"/>
              </a:rPr>
              <a:t>statements</a:t>
            </a:r>
          </a:p>
        </p:txBody>
      </p:sp>
      <p:cxnSp>
        <p:nvCxnSpPr>
          <p:cNvPr id="17" name="AutoShape 16"/>
          <p:cNvCxnSpPr>
            <a:cxnSpLocks noChangeShapeType="1"/>
            <a:stCxn id="15" idx="3"/>
            <a:endCxn id="16" idx="0"/>
          </p:cNvCxnSpPr>
          <p:nvPr/>
        </p:nvCxnSpPr>
        <p:spPr bwMode="auto">
          <a:xfrm>
            <a:off x="9089315" y="2530973"/>
            <a:ext cx="468313" cy="682625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7896324" y="4655047"/>
            <a:ext cx="215900" cy="2159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9" name="AutoShape 18"/>
          <p:cNvCxnSpPr>
            <a:cxnSpLocks noChangeShapeType="1"/>
            <a:stCxn id="15" idx="2"/>
            <a:endCxn id="18" idx="0"/>
          </p:cNvCxnSpPr>
          <p:nvPr/>
        </p:nvCxnSpPr>
        <p:spPr bwMode="auto">
          <a:xfrm flipH="1">
            <a:off x="8004274" y="2926261"/>
            <a:ext cx="4748" cy="172878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9"/>
          <p:cNvCxnSpPr>
            <a:cxnSpLocks noChangeShapeType="1"/>
            <a:stCxn id="16" idx="2"/>
            <a:endCxn id="18" idx="0"/>
          </p:cNvCxnSpPr>
          <p:nvPr/>
        </p:nvCxnSpPr>
        <p:spPr bwMode="auto">
          <a:xfrm rot="5400000">
            <a:off x="8383679" y="3481893"/>
            <a:ext cx="793750" cy="1552559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AutoShape 20"/>
          <p:cNvSpPr>
            <a:spLocks noChangeArrowheads="1"/>
          </p:cNvSpPr>
          <p:nvPr/>
        </p:nvSpPr>
        <p:spPr bwMode="auto">
          <a:xfrm>
            <a:off x="8944852" y="2134098"/>
            <a:ext cx="647700" cy="288925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zh-TW" sz="2400"/>
              <a:t>true </a:t>
            </a:r>
            <a:r>
              <a:rPr lang="zh-TW" altLang="en-US" sz="2400">
                <a:ea typeface="標楷體" panose="03000509000000000000" pitchFamily="65" charset="-120"/>
              </a:rPr>
              <a:t>成立</a:t>
            </a:r>
          </a:p>
        </p:txBody>
      </p:sp>
      <p:sp>
        <p:nvSpPr>
          <p:cNvPr id="22" name="AutoShape 21"/>
          <p:cNvSpPr>
            <a:spLocks noChangeArrowheads="1"/>
          </p:cNvSpPr>
          <p:nvPr/>
        </p:nvSpPr>
        <p:spPr bwMode="auto">
          <a:xfrm>
            <a:off x="6793840" y="2926261"/>
            <a:ext cx="1152525" cy="792162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/>
            <a:r>
              <a:rPr lang="en-US" altLang="zh-TW" sz="2400" dirty="0"/>
              <a:t>false</a:t>
            </a:r>
          </a:p>
          <a:p>
            <a:pPr algn="r"/>
            <a:r>
              <a:rPr lang="zh-TW" altLang="en-US" sz="2400" dirty="0">
                <a:ea typeface="標楷體" panose="03000509000000000000" pitchFamily="65" charset="-120"/>
              </a:rPr>
              <a:t>不成立</a:t>
            </a:r>
          </a:p>
        </p:txBody>
      </p:sp>
    </p:spTree>
    <p:extLst>
      <p:ext uri="{BB962C8B-B14F-4D97-AF65-F5344CB8AC3E}">
        <p14:creationId xmlns:p14="http://schemas.microsoft.com/office/powerpoint/2010/main" val="294479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0E12-9001-4E89-9A4F-3DA64E1AECAF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</a:t>
            </a:r>
            <a:r>
              <a:rPr lang="en-US" altLang="zh-TW">
                <a:latin typeface="Lucida Console" panose="020B0609040504020204" pitchFamily="49" charset="0"/>
              </a:rPr>
              <a:t>if</a:t>
            </a:r>
            <a:r>
              <a:rPr lang="en-US" altLang="zh-TW"/>
              <a:t>-Selection Statement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C code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(score &gt;= 60)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恭喜及格了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!\n"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en-US" altLang="zh-TW" dirty="0"/>
          </a:p>
        </p:txBody>
      </p:sp>
      <p:sp>
        <p:nvSpPr>
          <p:cNvPr id="174084" name="AutoShape 4"/>
          <p:cNvSpPr>
            <a:spLocks noChangeArrowheads="1"/>
          </p:cNvSpPr>
          <p:nvPr/>
        </p:nvSpPr>
        <p:spPr bwMode="auto">
          <a:xfrm>
            <a:off x="6142174" y="1988840"/>
            <a:ext cx="2520950" cy="10080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/>
              <a:t>score &gt;=60</a:t>
            </a:r>
          </a:p>
        </p:txBody>
      </p:sp>
      <p:sp>
        <p:nvSpPr>
          <p:cNvPr id="174085" name="AutoShape 5"/>
          <p:cNvSpPr>
            <a:spLocks noChangeArrowheads="1"/>
          </p:cNvSpPr>
          <p:nvPr/>
        </p:nvSpPr>
        <p:spPr bwMode="auto">
          <a:xfrm>
            <a:off x="8015425" y="3141365"/>
            <a:ext cx="1871663" cy="7207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/>
              <a:t>print "</a:t>
            </a:r>
            <a:r>
              <a:rPr lang="zh-TW" altLang="en-US" sz="2400" dirty="0"/>
              <a:t>恭喜</a:t>
            </a:r>
            <a:r>
              <a:rPr lang="en-US" altLang="zh-TW" sz="2400" dirty="0"/>
              <a:t>"</a:t>
            </a:r>
          </a:p>
        </p:txBody>
      </p:sp>
      <p:cxnSp>
        <p:nvCxnSpPr>
          <p:cNvPr id="174086" name="AutoShape 6"/>
          <p:cNvCxnSpPr>
            <a:cxnSpLocks noChangeShapeType="1"/>
            <a:stCxn id="174084" idx="3"/>
            <a:endCxn id="174085" idx="0"/>
          </p:cNvCxnSpPr>
          <p:nvPr/>
        </p:nvCxnSpPr>
        <p:spPr bwMode="auto">
          <a:xfrm>
            <a:off x="8663125" y="2493664"/>
            <a:ext cx="288925" cy="64770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087" name="AutoShape 7"/>
          <p:cNvSpPr>
            <a:spLocks noChangeArrowheads="1"/>
          </p:cNvSpPr>
          <p:nvPr/>
        </p:nvSpPr>
        <p:spPr bwMode="auto">
          <a:xfrm>
            <a:off x="7294699" y="4870152"/>
            <a:ext cx="215900" cy="2159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74088" name="AutoShape 8"/>
          <p:cNvCxnSpPr>
            <a:cxnSpLocks noChangeShapeType="1"/>
            <a:stCxn id="174084" idx="2"/>
            <a:endCxn id="174087" idx="0"/>
          </p:cNvCxnSpPr>
          <p:nvPr/>
        </p:nvCxnSpPr>
        <p:spPr bwMode="auto">
          <a:xfrm>
            <a:off x="7402649" y="2996902"/>
            <a:ext cx="0" cy="1873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089" name="AutoShape 9"/>
          <p:cNvCxnSpPr>
            <a:cxnSpLocks noChangeShapeType="1"/>
            <a:stCxn id="174085" idx="2"/>
            <a:endCxn id="174087" idx="0"/>
          </p:cNvCxnSpPr>
          <p:nvPr/>
        </p:nvCxnSpPr>
        <p:spPr bwMode="auto">
          <a:xfrm rot="5400000">
            <a:off x="7673318" y="3591421"/>
            <a:ext cx="1008063" cy="1549400"/>
          </a:xfrm>
          <a:prstGeom prst="bentConnector3">
            <a:avLst>
              <a:gd name="adj1" fmla="val 4992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4090" name="AutoShape 10"/>
          <p:cNvSpPr>
            <a:spLocks noChangeArrowheads="1"/>
          </p:cNvSpPr>
          <p:nvPr/>
        </p:nvSpPr>
        <p:spPr bwMode="auto">
          <a:xfrm>
            <a:off x="9023487" y="2493665"/>
            <a:ext cx="647700" cy="288925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zh-TW" sz="2400"/>
              <a:t>yes</a:t>
            </a:r>
          </a:p>
        </p:txBody>
      </p:sp>
      <p:sp>
        <p:nvSpPr>
          <p:cNvPr id="174091" name="AutoShape 11"/>
          <p:cNvSpPr>
            <a:spLocks noChangeArrowheads="1"/>
          </p:cNvSpPr>
          <p:nvPr/>
        </p:nvSpPr>
        <p:spPr bwMode="auto">
          <a:xfrm>
            <a:off x="6934337" y="2996903"/>
            <a:ext cx="431800" cy="288925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zh-TW" sz="240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5525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4" grpId="0" animBg="1"/>
      <p:bldP spid="174085" grpId="0" animBg="1"/>
      <p:bldP spid="174090" grpId="0"/>
      <p:bldP spid="1740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34805" y="2254002"/>
            <a:ext cx="4197099" cy="3983310"/>
          </a:xfrm>
          <a:prstGeom prst="rect">
            <a:avLst/>
          </a:prstGeom>
          <a:ln w="28575"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if…else…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TW" dirty="0"/>
              <a:t>Syntax: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if (</a:t>
            </a:r>
            <a:r>
              <a:rPr lang="en-US" altLang="zh-TW" i="1" dirty="0">
                <a:latin typeface="Times New Roman" panose="02020603050405020304" pitchFamily="18" charset="0"/>
              </a:rPr>
              <a:t>condition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i="1" dirty="0">
                <a:latin typeface="Times New Roman" panose="02020603050405020304" pitchFamily="18" charset="0"/>
              </a:rPr>
              <a:t>actions if in condition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else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i="1" dirty="0">
                <a:latin typeface="Times New Roman" panose="02020603050405020304" pitchFamily="18" charset="0"/>
              </a:rPr>
              <a:t>actions if not in condition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}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607300" y="2132013"/>
            <a:ext cx="1873250" cy="792162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400" dirty="0"/>
              <a:t>條件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048750" y="3284538"/>
            <a:ext cx="1295400" cy="57626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400"/>
              <a:t>程式一</a:t>
            </a:r>
          </a:p>
        </p:txBody>
      </p:sp>
      <p:cxnSp>
        <p:nvCxnSpPr>
          <p:cNvPr id="8" name="AutoShape 7"/>
          <p:cNvCxnSpPr>
            <a:cxnSpLocks noChangeShapeType="1"/>
            <a:stCxn id="6" idx="3"/>
            <a:endCxn id="7" idx="0"/>
          </p:cNvCxnSpPr>
          <p:nvPr/>
        </p:nvCxnSpPr>
        <p:spPr bwMode="auto">
          <a:xfrm>
            <a:off x="9480550" y="2528888"/>
            <a:ext cx="215900" cy="75565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472488" y="4868863"/>
            <a:ext cx="215900" cy="2159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0" name="AutoShape 9"/>
          <p:cNvCxnSpPr>
            <a:cxnSpLocks noChangeShapeType="1"/>
            <a:stCxn id="7" idx="2"/>
            <a:endCxn id="9" idx="0"/>
          </p:cNvCxnSpPr>
          <p:nvPr/>
        </p:nvCxnSpPr>
        <p:spPr bwMode="auto">
          <a:xfrm rot="5400000">
            <a:off x="8634413" y="3806826"/>
            <a:ext cx="1008063" cy="1116012"/>
          </a:xfrm>
          <a:prstGeom prst="bentConnector3">
            <a:avLst>
              <a:gd name="adj1" fmla="val 4992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9336088" y="2132013"/>
            <a:ext cx="792162" cy="792162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zh-TW" sz="2400"/>
              <a:t>true</a:t>
            </a:r>
          </a:p>
          <a:p>
            <a:r>
              <a:rPr lang="zh-TW" altLang="en-US" sz="2400">
                <a:ea typeface="標楷體" panose="03000509000000000000" pitchFamily="65" charset="-120"/>
              </a:rPr>
              <a:t>成立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6743700" y="3284538"/>
            <a:ext cx="1296988" cy="57626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400" dirty="0"/>
              <a:t>程式二</a:t>
            </a:r>
          </a:p>
        </p:txBody>
      </p:sp>
      <p:cxnSp>
        <p:nvCxnSpPr>
          <p:cNvPr id="13" name="AutoShape 12"/>
          <p:cNvCxnSpPr>
            <a:cxnSpLocks noChangeShapeType="1"/>
            <a:stCxn id="6" idx="1"/>
            <a:endCxn id="12" idx="0"/>
          </p:cNvCxnSpPr>
          <p:nvPr/>
        </p:nvCxnSpPr>
        <p:spPr bwMode="auto">
          <a:xfrm rot="10800000" flipV="1">
            <a:off x="7392988" y="2528888"/>
            <a:ext cx="214312" cy="75565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762751" y="2097723"/>
            <a:ext cx="1223962" cy="8636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zh-TW" sz="2400" dirty="0"/>
              <a:t>false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不成立</a:t>
            </a:r>
          </a:p>
        </p:txBody>
      </p:sp>
      <p:cxnSp>
        <p:nvCxnSpPr>
          <p:cNvPr id="15" name="AutoShape 14"/>
          <p:cNvCxnSpPr>
            <a:cxnSpLocks noChangeShapeType="1"/>
            <a:stCxn id="12" idx="2"/>
            <a:endCxn id="9" idx="0"/>
          </p:cNvCxnSpPr>
          <p:nvPr/>
        </p:nvCxnSpPr>
        <p:spPr bwMode="auto">
          <a:xfrm rot="16200000" flipH="1">
            <a:off x="7482682" y="3771107"/>
            <a:ext cx="1008063" cy="1187450"/>
          </a:xfrm>
          <a:prstGeom prst="bentConnector3">
            <a:avLst>
              <a:gd name="adj1" fmla="val 4992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248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if…else…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Ex.</a:t>
            </a:r>
          </a:p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(score &gt;= 60)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恭喜及格了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!\n"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  <a:endParaRPr lang="en-US" altLang="zh-TW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很抱歉，你被當了。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那麼，明年見了！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 smtClean="0">
                <a:latin typeface="Lucida Console" panose="020B0609040504020204" pitchFamily="49" charset="0"/>
              </a:rPr>
              <a:t>}</a:t>
            </a:r>
            <a:endParaRPr lang="en-US" altLang="zh-TW" dirty="0">
              <a:latin typeface="Lucida Console" panose="020B060904050402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608168" y="2190397"/>
            <a:ext cx="1873250" cy="7921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/>
              <a:t>&gt;=60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049618" y="3342922"/>
            <a:ext cx="1295400" cy="5762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/>
              <a:t>"</a:t>
            </a:r>
            <a:r>
              <a:rPr lang="zh-TW" altLang="en-US" sz="2400" dirty="0"/>
              <a:t>及格</a:t>
            </a:r>
            <a:r>
              <a:rPr lang="en-US" altLang="zh-TW" sz="2400" dirty="0"/>
              <a:t>"</a:t>
            </a:r>
          </a:p>
        </p:txBody>
      </p:sp>
      <p:cxnSp>
        <p:nvCxnSpPr>
          <p:cNvPr id="7" name="AutoShape 6"/>
          <p:cNvCxnSpPr>
            <a:cxnSpLocks noChangeShapeType="1"/>
            <a:stCxn id="5" idx="3"/>
            <a:endCxn id="6" idx="0"/>
          </p:cNvCxnSpPr>
          <p:nvPr/>
        </p:nvCxnSpPr>
        <p:spPr bwMode="auto">
          <a:xfrm>
            <a:off x="9481418" y="2587271"/>
            <a:ext cx="215900" cy="75565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73355" y="4927246"/>
            <a:ext cx="215900" cy="2159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9" name="AutoShape 8"/>
          <p:cNvCxnSpPr>
            <a:cxnSpLocks noChangeShapeType="1"/>
            <a:stCxn id="6" idx="2"/>
            <a:endCxn id="8" idx="0"/>
          </p:cNvCxnSpPr>
          <p:nvPr/>
        </p:nvCxnSpPr>
        <p:spPr bwMode="auto">
          <a:xfrm rot="5400000">
            <a:off x="8635281" y="3865209"/>
            <a:ext cx="1008062" cy="1116013"/>
          </a:xfrm>
          <a:prstGeom prst="bentConnector3">
            <a:avLst>
              <a:gd name="adj1" fmla="val 4992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9479830" y="2118960"/>
            <a:ext cx="649288" cy="433387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kumimoji="0" lang="en-US" altLang="zh-TW" sz="2400"/>
              <a:t>yes</a:t>
            </a:r>
            <a:endParaRPr lang="en-US" altLang="zh-TW" sz="2400">
              <a:ea typeface="標楷體" panose="03000509000000000000" pitchFamily="65" charset="-120"/>
            </a:endParaRP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744569" y="3342922"/>
            <a:ext cx="1296987" cy="576263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2400" dirty="0"/>
              <a:t>"</a:t>
            </a:r>
            <a:r>
              <a:rPr lang="zh-TW" altLang="en-US" sz="2400" dirty="0"/>
              <a:t>被當</a:t>
            </a:r>
            <a:r>
              <a:rPr lang="en-US" altLang="zh-TW" sz="2400" dirty="0"/>
              <a:t>"</a:t>
            </a:r>
          </a:p>
        </p:txBody>
      </p:sp>
      <p:cxnSp>
        <p:nvCxnSpPr>
          <p:cNvPr id="12" name="AutoShape 11"/>
          <p:cNvCxnSpPr>
            <a:cxnSpLocks noChangeShapeType="1"/>
            <a:stCxn id="5" idx="1"/>
            <a:endCxn id="11" idx="0"/>
          </p:cNvCxnSpPr>
          <p:nvPr/>
        </p:nvCxnSpPr>
        <p:spPr bwMode="auto">
          <a:xfrm rot="10800000" flipV="1">
            <a:off x="7393856" y="2587271"/>
            <a:ext cx="214313" cy="75565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7249393" y="2118959"/>
            <a:ext cx="576262" cy="4318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zh-TW" sz="2400"/>
              <a:t>no</a:t>
            </a:r>
            <a:endParaRPr lang="en-US" altLang="zh-TW" sz="2400">
              <a:ea typeface="標楷體" panose="03000509000000000000" pitchFamily="65" charset="-120"/>
            </a:endParaRPr>
          </a:p>
        </p:txBody>
      </p:sp>
      <p:cxnSp>
        <p:nvCxnSpPr>
          <p:cNvPr id="14" name="AutoShape 13"/>
          <p:cNvCxnSpPr>
            <a:cxnSpLocks noChangeShapeType="1"/>
            <a:stCxn id="11" idx="2"/>
            <a:endCxn id="8" idx="0"/>
          </p:cNvCxnSpPr>
          <p:nvPr/>
        </p:nvCxnSpPr>
        <p:spPr bwMode="auto">
          <a:xfrm rot="16200000" flipH="1">
            <a:off x="7483549" y="3829490"/>
            <a:ext cx="1008062" cy="1187450"/>
          </a:xfrm>
          <a:prstGeom prst="bentConnector3">
            <a:avLst>
              <a:gd name="adj1" fmla="val 49921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001787" y="3917999"/>
            <a:ext cx="4251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 score &lt; 60 </a:t>
            </a:r>
            <a:r>
              <a:rPr lang="zh-TW" altLang="en-US" sz="28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的情形</a:t>
            </a:r>
          </a:p>
        </p:txBody>
      </p:sp>
    </p:spTree>
    <p:extLst>
      <p:ext uri="{BB962C8B-B14F-4D97-AF65-F5344CB8AC3E}">
        <p14:creationId xmlns:p14="http://schemas.microsoft.com/office/powerpoint/2010/main" val="189607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if…else…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772816"/>
            <a:ext cx="10058400" cy="45355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400" dirty="0"/>
              <a:t>如果條件成立時所要執行的程式行只有一行，那麼大括弧可以省略不寫。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(score &gt;= 60)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恭喜及格了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!\n"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  <a:endParaRPr lang="en-US" altLang="zh-TW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很抱歉，你被當了。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/>
              <a:t>可以寫成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(score &gt;= 60)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恭喜及格了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!\n"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很抱歉，你被當了。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\n</a:t>
            </a:r>
            <a:r>
              <a:rPr lang="en-US" altLang="zh-TW" dirty="0" smtClean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dirty="0" smtClean="0">
                <a:latin typeface="Lucida Console" panose="020B0609040504020204" pitchFamily="49" charset="0"/>
              </a:rPr>
              <a:t>);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714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034805" y="2254002"/>
            <a:ext cx="5565251" cy="26151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if…else…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但是若條件成立時所要執行的程式行有兩行以上，那麼大括弧不可忘記</a:t>
            </a:r>
            <a:r>
              <a:rPr lang="zh-TW" altLang="en-US" sz="2400" dirty="0" smtClean="0"/>
              <a:t>。</a:t>
            </a:r>
            <a:endParaRPr lang="zh-TW" altLang="en-US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sz="2400" dirty="0">
                <a:latin typeface="Lucida Console" panose="020B0609040504020204" pitchFamily="49" charset="0"/>
              </a:rPr>
              <a:t> (score &gt;= 60)</a:t>
            </a:r>
          </a:p>
          <a:p>
            <a:pPr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	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恭喜及格了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!\n"</a:t>
            </a:r>
            <a:r>
              <a:rPr lang="en-US" altLang="zh-TW" sz="2400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else	   </a:t>
            </a:r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</a:rPr>
              <a:t>// score &lt; 60 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</a:rPr>
              <a:t>的情形</a:t>
            </a:r>
          </a:p>
          <a:p>
            <a:pPr>
              <a:buNone/>
            </a:pPr>
            <a:r>
              <a:rPr lang="zh-TW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很抱歉，你被當了。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sz="2400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	</a:t>
            </a: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那麼，明年見了！</a:t>
            </a:r>
            <a:r>
              <a:rPr lang="en-US" altLang="zh-TW" sz="2400" dirty="0">
                <a:solidFill>
                  <a:srgbClr val="CC3300"/>
                </a:solidFill>
                <a:latin typeface="Lucida Console" panose="020B0609040504020204" pitchFamily="49" charset="0"/>
              </a:rPr>
              <a:t>\n</a:t>
            </a:r>
            <a:r>
              <a:rPr lang="en-US" altLang="zh-TW" sz="2400" dirty="0" smtClean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sz="2400" dirty="0" smtClean="0">
                <a:latin typeface="Lucida Console" panose="020B0609040504020204" pitchFamily="49" charset="0"/>
              </a:rPr>
              <a:t>);</a:t>
            </a:r>
            <a:endParaRPr lang="en-US" altLang="zh-TW" sz="2400" dirty="0">
              <a:latin typeface="Lucida Console" panose="020B0609040504020204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17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44293" y="2348880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{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117005" y="3788743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{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37505" y="3356943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37505" y="5230193"/>
            <a:ext cx="3706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536160" y="2420888"/>
            <a:ext cx="4168775" cy="4667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來看一下 </a:t>
            </a:r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score=62 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的情形</a:t>
            </a:r>
          </a:p>
        </p:txBody>
      </p:sp>
    </p:spTree>
    <p:extLst>
      <p:ext uri="{BB962C8B-B14F-4D97-AF65-F5344CB8AC3E}">
        <p14:creationId xmlns:p14="http://schemas.microsoft.com/office/powerpoint/2010/main" val="290360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  <p:bldP spid="7" grpId="0"/>
      <p:bldP spid="8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Cascaded </a:t>
            </a:r>
            <a:r>
              <a:rPr lang="en-US" altLang="zh-TW" dirty="0">
                <a:latin typeface="Lucida Console" panose="020B0609040504020204" pitchFamily="49" charset="0"/>
              </a:rPr>
              <a:t>if…else </a:t>
            </a:r>
            <a:r>
              <a:rPr lang="en-US" altLang="zh-TW" dirty="0"/>
              <a:t>(</a:t>
            </a:r>
            <a:r>
              <a:rPr lang="en-US" altLang="zh-TW" i="1" dirty="0"/>
              <a:t>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</a:rPr>
              <a:t>condition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i="1" dirty="0">
                <a:latin typeface="Times New Roman" panose="02020603050405020304" pitchFamily="18" charset="0"/>
              </a:rPr>
              <a:t>statement</a:t>
            </a:r>
            <a:r>
              <a:rPr lang="en-US" altLang="zh-TW" dirty="0">
                <a:latin typeface="Times New Roman" panose="02020603050405020304" pitchFamily="18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 if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</a:rPr>
              <a:t>condition</a:t>
            </a:r>
            <a:r>
              <a:rPr lang="en-US" altLang="zh-TW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i="1" dirty="0">
                <a:latin typeface="Times New Roman" panose="02020603050405020304" pitchFamily="18" charset="0"/>
              </a:rPr>
              <a:t>statement</a:t>
            </a:r>
            <a:r>
              <a:rPr lang="en-US" altLang="zh-TW" dirty="0">
                <a:latin typeface="Times New Roman" panose="02020603050405020304" pitchFamily="18" charset="0"/>
              </a:rPr>
              <a:t>2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 if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</a:rPr>
              <a:t>condition</a:t>
            </a:r>
            <a:r>
              <a:rPr lang="en-US" altLang="zh-TW" dirty="0">
                <a:latin typeface="Times New Roman" panose="02020603050405020304" pitchFamily="18" charset="0"/>
              </a:rPr>
              <a:t>3</a:t>
            </a:r>
            <a:r>
              <a:rPr lang="en-US" altLang="zh-TW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i="1" dirty="0">
                <a:latin typeface="Times New Roman" panose="02020603050405020304" pitchFamily="18" charset="0"/>
              </a:rPr>
              <a:t>statement</a:t>
            </a:r>
            <a:r>
              <a:rPr lang="en-US" altLang="zh-TW" dirty="0">
                <a:latin typeface="Times New Roman" panose="02020603050405020304" pitchFamily="18" charset="0"/>
              </a:rPr>
              <a:t>3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/>
              <a:t>…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  <a:r>
              <a:rPr lang="en-US" altLang="zh-TW" dirty="0">
                <a:latin typeface="Lucida Console" panose="020B0609040504020204" pitchFamily="49" charset="0"/>
              </a:rPr>
              <a:t>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i="1" dirty="0" err="1">
                <a:latin typeface="Times New Roman" panose="02020603050405020304" pitchFamily="18" charset="0"/>
              </a:rPr>
              <a:t>statement_otherwise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18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67808" y="2852936"/>
            <a:ext cx="368081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2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</a:t>
            </a:r>
            <a:r>
              <a:rPr lang="en-US" altLang="zh-TW" sz="2200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!</a:t>
            </a:r>
            <a:r>
              <a:rPr lang="en-US" altLang="zh-TW" sz="2200" i="1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condition</a:t>
            </a:r>
            <a:r>
              <a:rPr lang="en-US" altLang="zh-TW" sz="2200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 but </a:t>
            </a:r>
            <a:r>
              <a:rPr lang="en-US" altLang="zh-TW" sz="2200" i="1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condition</a:t>
            </a:r>
            <a:r>
              <a:rPr lang="en-US" altLang="zh-TW" sz="2200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  <a:endParaRPr lang="en-US" altLang="zh-TW" sz="2200" dirty="0">
              <a:solidFill>
                <a:srgbClr val="008000"/>
              </a:solidFill>
              <a:latin typeface="Lucida Console" panose="020B0609040504020204" pitchFamily="49" charset="0"/>
              <a:ea typeface="標楷體" panose="03000509000000000000" pitchFamily="65" charset="-12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67808" y="3879265"/>
            <a:ext cx="349005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2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</a:t>
            </a:r>
            <a:r>
              <a:rPr lang="en-US" altLang="zh-TW" sz="2200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2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!</a:t>
            </a:r>
            <a:r>
              <a:rPr lang="en-US" altLang="zh-TW" sz="2200" i="1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condition</a:t>
            </a:r>
            <a:r>
              <a:rPr lang="en-US" altLang="zh-TW" sz="2200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1, </a:t>
            </a:r>
            <a:r>
              <a:rPr lang="en-US" altLang="zh-TW" sz="22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!</a:t>
            </a:r>
            <a:r>
              <a:rPr lang="en-US" altLang="zh-TW" sz="2200" i="1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condition</a:t>
            </a:r>
            <a:r>
              <a:rPr lang="en-US" altLang="zh-TW" sz="2200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2</a:t>
            </a:r>
          </a:p>
          <a:p>
            <a:r>
              <a:rPr lang="en-US" altLang="zh-TW" sz="22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</a:t>
            </a:r>
            <a:r>
              <a:rPr lang="en-US" altLang="zh-TW" sz="2200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but </a:t>
            </a:r>
            <a:r>
              <a:rPr lang="en-US" altLang="zh-TW" sz="2200" i="1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condition</a:t>
            </a:r>
            <a:r>
              <a:rPr lang="en-US" altLang="zh-TW" sz="2200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3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67808" y="5589240"/>
            <a:ext cx="4249561" cy="33855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TW" sz="22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</a:t>
            </a:r>
            <a:r>
              <a:rPr lang="en-US" altLang="zh-TW" sz="2200" dirty="0">
                <a:solidFill>
                  <a:srgbClr val="008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not in any of the above conditions</a:t>
            </a:r>
          </a:p>
        </p:txBody>
      </p:sp>
    </p:spTree>
    <p:extLst>
      <p:ext uri="{BB962C8B-B14F-4D97-AF65-F5344CB8AC3E}">
        <p14:creationId xmlns:p14="http://schemas.microsoft.com/office/powerpoint/2010/main" val="781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Cascaded </a:t>
            </a:r>
            <a:r>
              <a:rPr lang="en-US" altLang="zh-TW" dirty="0">
                <a:latin typeface="Lucida Console" panose="020B0609040504020204" pitchFamily="49" charset="0"/>
              </a:rPr>
              <a:t>if…else </a:t>
            </a:r>
            <a:r>
              <a:rPr lang="en-US" altLang="zh-TW" dirty="0"/>
              <a:t>(</a:t>
            </a:r>
            <a:r>
              <a:rPr lang="en-US" altLang="zh-TW" i="1" dirty="0"/>
              <a:t>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(score &gt;= 90)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優等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 if</a:t>
            </a:r>
            <a:r>
              <a:rPr lang="en-US" altLang="zh-TW" dirty="0">
                <a:latin typeface="Lucida Console" panose="020B0609040504020204" pitchFamily="49" charset="0"/>
              </a:rPr>
              <a:t> (score &gt;= 80)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甲等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 if</a:t>
            </a:r>
            <a:r>
              <a:rPr lang="en-US" altLang="zh-TW" dirty="0">
                <a:latin typeface="Lucida Console" panose="020B0609040504020204" pitchFamily="49" charset="0"/>
              </a:rPr>
              <a:t> (score &gt;= 70)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乙等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 if</a:t>
            </a:r>
            <a:r>
              <a:rPr lang="en-US" altLang="zh-TW" dirty="0">
                <a:latin typeface="Lucida Console" panose="020B0609040504020204" pitchFamily="49" charset="0"/>
              </a:rPr>
              <a:t> (score &gt;= 60)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丙等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</a:t>
            </a:r>
            <a:r>
              <a:rPr lang="en-US" altLang="zh-TW" dirty="0" smtClean="0">
                <a:latin typeface="Lucida Console" panose="020B0609040504020204" pitchFamily="49" charset="0"/>
              </a:rPr>
              <a:t> 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當掉！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</a:rPr>
              <a:t>); </a:t>
            </a:r>
            <a:endParaRPr lang="en-US" altLang="zh-TW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303912" y="2636912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 90 &gt; score &gt;= 80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03912" y="3494304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 80 &gt; score &gt;= 70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275337" y="4365104"/>
            <a:ext cx="368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 70 &gt; score &gt;= 60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5302002" y="5204048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 60 &gt; score</a:t>
            </a:r>
          </a:p>
        </p:txBody>
      </p:sp>
      <p:sp>
        <p:nvSpPr>
          <p:cNvPr id="9" name="AutoShape 12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128448" y="5953745"/>
            <a:ext cx="287337" cy="287337"/>
          </a:xfrm>
          <a:prstGeom prst="actionButtonForwardNex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355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0BE2-093A-4E36-82B9-E39BA6AA85B8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5.1 Logical Expressions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Several of C’s statements must test the value of an expression to see if it is “true” or “false.”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For example, an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if</a:t>
            </a:r>
            <a:r>
              <a:rPr lang="en-US" altLang="zh-TW" dirty="0">
                <a:ea typeface="新細明體" panose="02020500000000000000" pitchFamily="18" charset="-120"/>
              </a:rPr>
              <a:t> statement might need to test the </a:t>
            </a:r>
            <a:r>
              <a:rPr lang="en-US" altLang="zh-TW" dirty="0" smtClean="0">
                <a:ea typeface="新細明體" panose="02020500000000000000" pitchFamily="18" charset="-120"/>
              </a:rPr>
              <a:t>expression</a:t>
            </a:r>
            <a:br>
              <a:rPr lang="en-US" altLang="zh-TW" dirty="0" smtClean="0">
                <a:ea typeface="新細明體" panose="02020500000000000000" pitchFamily="18" charset="-120"/>
              </a:rPr>
            </a:br>
            <a:r>
              <a:rPr lang="en-US" altLang="zh-TW" dirty="0" err="1" smtClean="0">
                <a:solidFill>
                  <a:srgbClr val="9900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 smtClean="0">
                <a:solidFill>
                  <a:srgbClr val="9900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9900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&lt; j</a:t>
            </a:r>
            <a:r>
              <a:rPr lang="en-US" altLang="zh-TW" dirty="0">
                <a:ea typeface="新細明體" panose="02020500000000000000" pitchFamily="18" charset="-120"/>
              </a:rPr>
              <a:t> a true value would indicate that </a:t>
            </a:r>
            <a:r>
              <a:rPr lang="en-US" altLang="zh-TW" dirty="0" err="1">
                <a:solidFill>
                  <a:srgbClr val="9900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ea typeface="新細明體" panose="02020500000000000000" pitchFamily="18" charset="-120"/>
              </a:rPr>
              <a:t> is less than </a:t>
            </a:r>
            <a:r>
              <a:rPr lang="en-US" altLang="zh-TW" dirty="0">
                <a:solidFill>
                  <a:srgbClr val="9900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j</a:t>
            </a:r>
            <a:r>
              <a:rPr lang="en-US" altLang="zh-TW" dirty="0">
                <a:ea typeface="新細明體" panose="02020500000000000000" pitchFamily="18" charset="-12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 many programming languages, an expression such as </a:t>
            </a:r>
            <a:r>
              <a:rPr lang="en-US" altLang="zh-TW" dirty="0" err="1">
                <a:solidFill>
                  <a:srgbClr val="9900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solidFill>
                  <a:srgbClr val="9900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 j</a:t>
            </a:r>
            <a:r>
              <a:rPr lang="en-US" altLang="zh-TW" dirty="0">
                <a:ea typeface="新細明體" panose="02020500000000000000" pitchFamily="18" charset="-120"/>
              </a:rPr>
              <a:t> would have a special “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Boolean</a:t>
            </a:r>
            <a:r>
              <a:rPr lang="en-US" altLang="zh-TW" dirty="0">
                <a:ea typeface="新細明體" panose="02020500000000000000" pitchFamily="18" charset="-120"/>
              </a:rPr>
              <a:t>” or “logical” type.</a:t>
            </a:r>
          </a:p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 C, a comparison such as </a:t>
            </a:r>
            <a:r>
              <a:rPr lang="en-US" altLang="zh-TW" dirty="0" err="1">
                <a:solidFill>
                  <a:srgbClr val="9900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solidFill>
                  <a:srgbClr val="9900CC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 &lt; j</a:t>
            </a:r>
            <a:r>
              <a:rPr lang="en-US" altLang="zh-TW" dirty="0">
                <a:ea typeface="新細明體" panose="02020500000000000000" pitchFamily="18" charset="-120"/>
              </a:rPr>
              <a:t> yields an integer: either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0</a:t>
            </a:r>
            <a:r>
              <a:rPr lang="en-US" altLang="zh-TW" dirty="0">
                <a:ea typeface="新細明體" panose="02020500000000000000" pitchFamily="18" charset="-120"/>
              </a:rPr>
              <a:t> (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false</a:t>
            </a:r>
            <a:r>
              <a:rPr lang="en-US" altLang="zh-TW" dirty="0">
                <a:ea typeface="新細明體" panose="02020500000000000000" pitchFamily="18" charset="-120"/>
              </a:rPr>
              <a:t>) or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1</a:t>
            </a:r>
            <a:r>
              <a:rPr lang="en-US" altLang="zh-TW" dirty="0">
                <a:ea typeface="新細明體" panose="02020500000000000000" pitchFamily="18" charset="-120"/>
              </a:rPr>
              <a:t> (</a:t>
            </a:r>
            <a:r>
              <a:rPr lang="en-US" altLang="zh-TW" dirty="0">
                <a:solidFill>
                  <a:srgbClr val="0000FF"/>
                </a:solidFill>
                <a:ea typeface="新細明體" panose="02020500000000000000" pitchFamily="18" charset="-120"/>
              </a:rPr>
              <a:t>true</a:t>
            </a:r>
            <a:r>
              <a:rPr lang="en-US" altLang="zh-TW" dirty="0">
                <a:ea typeface="新細明體" panose="02020500000000000000" pitchFamily="18" charset="-12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2150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846D4-2495-4B84-8C17-4EEDDA4D441A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Order of Conditions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Beware that some condition may be covered by other conditions thus fail to be evaluated</a:t>
            </a:r>
          </a:p>
          <a:p>
            <a:endParaRPr lang="en-US" altLang="zh-TW" dirty="0"/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dirty="0">
                <a:latin typeface="Courier New" panose="020703090202050204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(y % 2 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		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"y 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是 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2 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的倍數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	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else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(y % 6 == 0)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		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(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"y 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是 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6 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的倍數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);	</a:t>
            </a:r>
            <a:r>
              <a:rPr lang="en-US" altLang="zh-TW" dirty="0">
                <a:solidFill>
                  <a:srgbClr val="9900CC"/>
                </a:solidFill>
                <a:latin typeface="Lucida Console" panose="020B0609040504020204" pitchFamily="49" charset="0"/>
                <a:ea typeface="新細明體" panose="02020500000000000000" pitchFamily="18" charset="-120"/>
                <a:sym typeface="Wingdings" panose="05000000000000000000" pitchFamily="2" charset="2"/>
              </a:rPr>
              <a:t></a:t>
            </a:r>
          </a:p>
          <a:p>
            <a:pPr>
              <a:lnSpc>
                <a:spcPct val="80000"/>
              </a:lnSpc>
              <a:spcBef>
                <a:spcPts val="1000"/>
              </a:spcBef>
              <a:buNone/>
            </a:pPr>
            <a:endParaRPr lang="en-US" altLang="zh-TW" dirty="0">
              <a:latin typeface="Lucida Console" panose="020B0609040504020204" pitchFamily="49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9854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428E-E1B7-43ED-BB53-02C89B7B7632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Given the following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int</a:t>
            </a:r>
            <a:r>
              <a:rPr lang="en-US" altLang="zh-TW" dirty="0"/>
              <a:t> age, price;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int</a:t>
            </a:r>
            <a:r>
              <a:rPr lang="en-US" altLang="zh-TW" dirty="0"/>
              <a:t> gender; // 0 for female, 1 for male</a:t>
            </a:r>
          </a:p>
          <a:p>
            <a:r>
              <a:rPr lang="en-US" altLang="zh-TW" dirty="0"/>
              <a:t>Output price according the following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$250 for male adults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$</a:t>
            </a:r>
            <a:r>
              <a:rPr lang="en-US" altLang="zh-TW" dirty="0"/>
              <a:t>220 for female adults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$150 for aged people (age </a:t>
            </a:r>
            <a:r>
              <a:rPr lang="en-US" altLang="zh-TW" dirty="0">
                <a:sym typeface="Symbol" panose="05050102010706020507" pitchFamily="18" charset="2"/>
              </a:rPr>
              <a:t> </a:t>
            </a:r>
            <a:r>
              <a:rPr lang="en-US" altLang="zh-TW" dirty="0"/>
              <a:t>65)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$120 for children (age &lt; 12)</a:t>
            </a:r>
          </a:p>
        </p:txBody>
      </p:sp>
    </p:spTree>
    <p:extLst>
      <p:ext uri="{BB962C8B-B14F-4D97-AF65-F5344CB8AC3E}">
        <p14:creationId xmlns:p14="http://schemas.microsoft.com/office/powerpoint/2010/main" val="192822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1A9E3-1464-468E-9B66-25EAC4FD0B38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8904288" y="5373688"/>
            <a:ext cx="576262" cy="4318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Given the following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int</a:t>
            </a:r>
            <a:r>
              <a:rPr lang="en-US" altLang="zh-TW" dirty="0"/>
              <a:t> age, price;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int</a:t>
            </a:r>
            <a:r>
              <a:rPr lang="en-US" altLang="zh-TW" dirty="0"/>
              <a:t> gender; // 0 for female, 1 for male</a:t>
            </a:r>
          </a:p>
          <a:p>
            <a:r>
              <a:rPr lang="en-US" altLang="zh-TW" dirty="0"/>
              <a:t>Output price according the following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Original price is $250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smtClean="0"/>
              <a:t>10</a:t>
            </a:r>
            <a:r>
              <a:rPr lang="en-US" altLang="zh-TW" dirty="0"/>
              <a:t>% off for female adults (</a:t>
            </a:r>
            <a:r>
              <a:rPr lang="zh-TW" altLang="en-US" dirty="0"/>
              <a:t>女性全票九折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40% off for aged people (age </a:t>
            </a:r>
            <a:r>
              <a:rPr lang="en-US" altLang="zh-TW" dirty="0">
                <a:sym typeface="Symbol" panose="05050102010706020507" pitchFamily="18" charset="2"/>
              </a:rPr>
              <a:t> </a:t>
            </a:r>
            <a:r>
              <a:rPr lang="en-US" altLang="zh-TW" dirty="0"/>
              <a:t>65) (</a:t>
            </a:r>
            <a:r>
              <a:rPr lang="zh-TW" altLang="en-US" dirty="0"/>
              <a:t>老人六折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50% off for children (age &lt; 12) (</a:t>
            </a:r>
            <a:r>
              <a:rPr lang="zh-TW" altLang="en-US" dirty="0"/>
              <a:t>兒童五折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9959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E1BB-9C2E-4A2D-92C0-A380FAAABDF7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8904288" y="5373688"/>
            <a:ext cx="576262" cy="4318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Given the following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int</a:t>
            </a:r>
            <a:r>
              <a:rPr lang="en-US" altLang="zh-TW" dirty="0"/>
              <a:t> age, price;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int</a:t>
            </a:r>
            <a:r>
              <a:rPr lang="en-US" altLang="zh-TW" dirty="0"/>
              <a:t> gender; // 0 for female, 1 for male</a:t>
            </a:r>
          </a:p>
          <a:p>
            <a:r>
              <a:rPr lang="en-US" altLang="zh-TW" dirty="0"/>
              <a:t>Output price according the following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Original price is $250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10% off for females (</a:t>
            </a:r>
            <a:r>
              <a:rPr lang="zh-TW" altLang="en-US" dirty="0"/>
              <a:t>女性九折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40% off for aged people (age </a:t>
            </a:r>
            <a:r>
              <a:rPr lang="en-US" altLang="zh-TW" dirty="0">
                <a:sym typeface="Symbol" panose="05050102010706020507" pitchFamily="18" charset="2"/>
              </a:rPr>
              <a:t> </a:t>
            </a:r>
            <a:r>
              <a:rPr lang="en-US" altLang="zh-TW" dirty="0"/>
              <a:t>65) (</a:t>
            </a:r>
            <a:r>
              <a:rPr lang="zh-TW" altLang="en-US" dirty="0"/>
              <a:t>老人六折</a:t>
            </a:r>
            <a:r>
              <a:rPr lang="en-US" altLang="zh-TW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/>
              <a:t>One can have several discounts at a time.</a:t>
            </a:r>
          </a:p>
        </p:txBody>
      </p:sp>
    </p:spTree>
    <p:extLst>
      <p:ext uri="{BB962C8B-B14F-4D97-AF65-F5344CB8AC3E}">
        <p14:creationId xmlns:p14="http://schemas.microsoft.com/office/powerpoint/2010/main" val="270261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7ED4-3990-4CF6-B35F-123DC2F8BAB8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Given the following variables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int age, price;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int gender; // 0 for female, 1 for male</a:t>
            </a:r>
          </a:p>
          <a:p>
            <a:r>
              <a:rPr lang="en-US" altLang="zh-TW"/>
              <a:t>Output price according the following 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Original price is $250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10% off for females (</a:t>
            </a:r>
            <a:r>
              <a:rPr lang="zh-TW" altLang="en-US"/>
              <a:t>女性九折</a:t>
            </a:r>
            <a:r>
              <a:rPr lang="en-US" altLang="zh-TW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40% off for aged people (age </a:t>
            </a:r>
            <a:r>
              <a:rPr lang="en-US" altLang="zh-TW">
                <a:sym typeface="Symbol" panose="05050102010706020507" pitchFamily="18" charset="2"/>
              </a:rPr>
              <a:t> </a:t>
            </a:r>
            <a:r>
              <a:rPr lang="en-US" altLang="zh-TW"/>
              <a:t>65) (</a:t>
            </a:r>
            <a:r>
              <a:rPr lang="zh-TW" altLang="en-US"/>
              <a:t>老人六折</a:t>
            </a:r>
            <a:r>
              <a:rPr lang="en-US" altLang="zh-TW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One can only choose the best discount.</a:t>
            </a:r>
          </a:p>
        </p:txBody>
      </p:sp>
    </p:spTree>
    <p:extLst>
      <p:ext uri="{BB962C8B-B14F-4D97-AF65-F5344CB8AC3E}">
        <p14:creationId xmlns:p14="http://schemas.microsoft.com/office/powerpoint/2010/main" val="687573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BBFB-5C96-4C59-988E-D4A0B05D37F6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Conditional Operators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Equality Operators</a:t>
            </a:r>
          </a:p>
          <a:p>
            <a:pPr lvl="1">
              <a:buFont typeface="Wingdings" panose="05000000000000000000" pitchFamily="2" charset="2"/>
              <a:buChar char="w"/>
            </a:pPr>
            <a:r>
              <a:rPr lang="en-US" altLang="zh-TW" dirty="0">
                <a:latin typeface="Lucida Console" panose="020B0609040504020204" pitchFamily="49" charset="0"/>
              </a:rPr>
              <a:t>==	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</a:rPr>
              <a:t>代表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=</a:t>
            </a:r>
            <a:endParaRPr lang="en-US" altLang="zh-TW" dirty="0">
              <a:solidFill>
                <a:srgbClr val="800000"/>
              </a:solidFill>
              <a:latin typeface="Lucida Console" panose="020B0609040504020204" pitchFamily="49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Char char="w"/>
            </a:pPr>
            <a:r>
              <a:rPr lang="en-US" altLang="zh-TW" dirty="0">
                <a:latin typeface="Lucida Console" panose="020B0609040504020204" pitchFamily="49" charset="0"/>
              </a:rPr>
              <a:t>!=	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</a:rPr>
              <a:t>代表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</a:t>
            </a:r>
            <a:endParaRPr lang="zh-TW" altLang="en-US" dirty="0">
              <a:solidFill>
                <a:srgbClr val="800000"/>
              </a:solidFill>
              <a:latin typeface="Lucida Console" panose="020B0609040504020204" pitchFamily="49" charset="0"/>
            </a:endParaRPr>
          </a:p>
          <a:p>
            <a:r>
              <a:rPr lang="en-US" altLang="zh-TW" dirty="0"/>
              <a:t>Relational Operators</a:t>
            </a:r>
          </a:p>
          <a:p>
            <a:pPr lvl="1">
              <a:buFont typeface="Wingdings" panose="05000000000000000000" pitchFamily="2" charset="2"/>
              <a:buChar char="w"/>
            </a:pPr>
            <a:r>
              <a:rPr lang="en-US" altLang="zh-TW" dirty="0">
                <a:latin typeface="Lucida Console" panose="020B0609040504020204" pitchFamily="49" charset="0"/>
              </a:rPr>
              <a:t>&gt;	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</a:rPr>
              <a:t>代表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&gt;</a:t>
            </a:r>
          </a:p>
          <a:p>
            <a:pPr lvl="1">
              <a:buFont typeface="Wingdings" panose="05000000000000000000" pitchFamily="2" charset="2"/>
              <a:buChar char="w"/>
            </a:pPr>
            <a:r>
              <a:rPr lang="en-US" altLang="zh-TW" dirty="0">
                <a:latin typeface="Lucida Console" panose="020B0609040504020204" pitchFamily="49" charset="0"/>
              </a:rPr>
              <a:t>&lt;	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</a:rPr>
              <a:t>代表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&lt;</a:t>
            </a:r>
          </a:p>
          <a:p>
            <a:pPr lvl="1">
              <a:buFont typeface="Wingdings" panose="05000000000000000000" pitchFamily="2" charset="2"/>
              <a:buChar char="w"/>
            </a:pPr>
            <a:r>
              <a:rPr lang="en-US" altLang="zh-TW" dirty="0">
                <a:latin typeface="Lucida Console" panose="020B0609040504020204" pitchFamily="49" charset="0"/>
              </a:rPr>
              <a:t>&gt;=	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</a:rPr>
              <a:t>代表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</a:t>
            </a:r>
            <a:endParaRPr lang="zh-TW" altLang="en-US" dirty="0">
              <a:solidFill>
                <a:srgbClr val="800000"/>
              </a:solidFill>
              <a:latin typeface="Lucida Console" panose="020B0609040504020204" pitchFamily="49" charset="0"/>
            </a:endParaRPr>
          </a:p>
          <a:p>
            <a:pPr lvl="1">
              <a:buFont typeface="Wingdings" panose="05000000000000000000" pitchFamily="2" charset="2"/>
              <a:buChar char="w"/>
            </a:pPr>
            <a:r>
              <a:rPr lang="en-US" altLang="zh-TW" dirty="0">
                <a:latin typeface="Lucida Console" panose="020B0609040504020204" pitchFamily="49" charset="0"/>
              </a:rPr>
              <a:t>&lt;=	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</a:rPr>
              <a:t>代表</a:t>
            </a:r>
            <a:r>
              <a:rPr lang="zh-TW" altLang="en-US" dirty="0">
                <a:solidFill>
                  <a:srgbClr val="800000"/>
                </a:solidFill>
                <a:latin typeface="Lucida Console" panose="020B0609040504020204" pitchFamily="49" charset="0"/>
                <a:sym typeface="Symbol" panose="05050102010706020507" pitchFamily="18" charset="2"/>
              </a:rPr>
              <a:t></a:t>
            </a:r>
          </a:p>
        </p:txBody>
      </p:sp>
    </p:spTree>
    <p:extLst>
      <p:ext uri="{BB962C8B-B14F-4D97-AF65-F5344CB8AC3E}">
        <p14:creationId xmlns:p14="http://schemas.microsoft.com/office/powerpoint/2010/main" val="33769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7E2-4816-43CD-ADA8-96E8D5DDB51A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score is 100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9900CC"/>
                </a:solidFill>
                <a:latin typeface="Lucida Console" panose="020B0609040504020204" pitchFamily="49" charset="0"/>
              </a:rPr>
              <a:t>	score == 100</a:t>
            </a:r>
            <a:endParaRPr lang="en-US" altLang="zh-TW" dirty="0">
              <a:solidFill>
                <a:srgbClr val="9900CC"/>
              </a:solidFill>
            </a:endParaRPr>
          </a:p>
          <a:p>
            <a:r>
              <a:rPr lang="en-US" altLang="zh-TW" dirty="0"/>
              <a:t>score is not 100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9900CC"/>
                </a:solidFill>
                <a:latin typeface="Lucida Console" panose="020B0609040504020204" pitchFamily="49" charset="0"/>
              </a:rPr>
              <a:t>	score != 100</a:t>
            </a:r>
            <a:endParaRPr lang="en-US" altLang="zh-TW" dirty="0"/>
          </a:p>
          <a:p>
            <a:r>
              <a:rPr lang="en-US" altLang="zh-TW" dirty="0"/>
              <a:t>score is larger than 60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9900CC"/>
                </a:solidFill>
                <a:latin typeface="Lucida Console" panose="020B0609040504020204" pitchFamily="49" charset="0"/>
              </a:rPr>
              <a:t>	score &gt; 60</a:t>
            </a:r>
          </a:p>
          <a:p>
            <a:r>
              <a:rPr lang="en-US" altLang="zh-TW" dirty="0"/>
              <a:t>score is larger than or equal to 60</a:t>
            </a:r>
          </a:p>
          <a:p>
            <a:pPr>
              <a:buFontTx/>
              <a:buNone/>
            </a:pPr>
            <a:r>
              <a:rPr lang="en-US" altLang="zh-TW" dirty="0">
                <a:solidFill>
                  <a:srgbClr val="9900CC"/>
                </a:solidFill>
                <a:latin typeface="Lucida Console" panose="020B0609040504020204" pitchFamily="49" charset="0"/>
              </a:rPr>
              <a:t>	score &gt;= 60</a:t>
            </a:r>
          </a:p>
        </p:txBody>
      </p:sp>
    </p:spTree>
    <p:extLst>
      <p:ext uri="{BB962C8B-B14F-4D97-AF65-F5344CB8AC3E}">
        <p14:creationId xmlns:p14="http://schemas.microsoft.com/office/powerpoint/2010/main" val="308543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AA7C6-2859-4F9A-9BAD-6BA8AB0EA94A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/>
              <a:t>		</a:t>
            </a:r>
            <a:r>
              <a:rPr lang="en-US" altLang="zh-TW" u="sng" dirty="0"/>
              <a:t>Operator	meaning	example 	</a:t>
            </a:r>
          </a:p>
          <a:p>
            <a:pPr>
              <a:buNone/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		&amp;&amp;</a:t>
            </a:r>
            <a:r>
              <a:rPr lang="en-US" altLang="zh-TW" dirty="0"/>
              <a:t>	and	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</a:rPr>
              <a:t>&gt;0</a:t>
            </a:r>
            <a:r>
              <a:rPr lang="en-US" altLang="zh-TW" dirty="0">
                <a:latin typeface="Lucida Console" panose="020B0609040504020204" pitchFamily="49" charset="0"/>
              </a:rPr>
              <a:t>) &amp;&amp;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&lt;10)</a:t>
            </a:r>
          </a:p>
          <a:p>
            <a:pPr>
              <a:buNone/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		||</a:t>
            </a:r>
            <a:r>
              <a:rPr lang="en-US" altLang="zh-TW" dirty="0"/>
              <a:t>	or	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smtClean="0">
                <a:latin typeface="Lucida Console" panose="020B0609040504020204" pitchFamily="49" charset="0"/>
              </a:rPr>
              <a:t>(</a:t>
            </a:r>
            <a:r>
              <a:rPr lang="en-US" altLang="zh-TW" dirty="0" err="1" smtClean="0">
                <a:latin typeface="Lucida Console" panose="020B0609040504020204" pitchFamily="49" charset="0"/>
              </a:rPr>
              <a:t>i</a:t>
            </a:r>
            <a:r>
              <a:rPr lang="en-US" altLang="zh-TW" dirty="0" smtClean="0">
                <a:latin typeface="Lucida Console" panose="020B0609040504020204" pitchFamily="49" charset="0"/>
              </a:rPr>
              <a:t>&lt;0</a:t>
            </a:r>
            <a:r>
              <a:rPr lang="en-US" altLang="zh-TW" dirty="0">
                <a:latin typeface="Lucida Console" panose="020B0609040504020204" pitchFamily="49" charset="0"/>
              </a:rPr>
              <a:t>) ||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&gt;10)</a:t>
            </a:r>
          </a:p>
          <a:p>
            <a:pPr>
              <a:buNone/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		!	</a:t>
            </a:r>
            <a:r>
              <a:rPr lang="en-US" altLang="zh-TW" dirty="0"/>
              <a:t>not</a:t>
            </a:r>
            <a:r>
              <a:rPr lang="en-US" altLang="zh-TW" dirty="0">
                <a:latin typeface="Lucida Console" panose="020B0609040504020204" pitchFamily="49" charset="0"/>
              </a:rPr>
              <a:t>	!(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&gt;0)</a:t>
            </a:r>
          </a:p>
          <a:p>
            <a:pPr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endParaRPr lang="en-US" altLang="zh-TW" dirty="0">
              <a:latin typeface="Lucida Console" panose="020B0609040504020204" pitchFamily="49" charset="0"/>
            </a:endParaRPr>
          </a:p>
          <a:p>
            <a:pPr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&amp;&amp;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00FF"/>
                </a:solidFill>
              </a:rPr>
              <a:t>true</a:t>
            </a:r>
            <a:r>
              <a:rPr lang="en-US" altLang="zh-TW" dirty="0"/>
              <a:t> </a:t>
            </a:r>
            <a:r>
              <a:rPr lang="en-US" altLang="zh-TW" dirty="0" err="1"/>
              <a:t>iff</a:t>
            </a:r>
            <a:r>
              <a:rPr lang="en-US" altLang="zh-TW" dirty="0"/>
              <a:t> both conditions are </a:t>
            </a:r>
            <a:r>
              <a:rPr lang="en-US" altLang="zh-TW" dirty="0">
                <a:solidFill>
                  <a:srgbClr val="0000FF"/>
                </a:solidFill>
              </a:rPr>
              <a:t>true</a:t>
            </a:r>
          </a:p>
          <a:p>
            <a:pPr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||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00FF"/>
                </a:solidFill>
              </a:rPr>
              <a:t>true</a:t>
            </a:r>
            <a:r>
              <a:rPr lang="en-US" altLang="zh-TW" dirty="0"/>
              <a:t> as long as one condition is </a:t>
            </a:r>
            <a:r>
              <a:rPr lang="en-US" altLang="zh-TW" dirty="0">
                <a:solidFill>
                  <a:srgbClr val="0000FF"/>
                </a:solidFill>
              </a:rPr>
              <a:t>true</a:t>
            </a:r>
          </a:p>
          <a:p>
            <a:pPr>
              <a:tabLst>
                <a:tab pos="900113" algn="ctr"/>
                <a:tab pos="3051175" algn="ctr"/>
                <a:tab pos="6103938" algn="ctr"/>
                <a:tab pos="7712075" algn="l"/>
              </a:tabLst>
            </a:pPr>
            <a:r>
              <a:rPr lang="en-US" altLang="zh-TW" dirty="0">
                <a:latin typeface="Lucida Console" panose="020B0609040504020204" pitchFamily="49" charset="0"/>
              </a:rPr>
              <a:t>!</a:t>
            </a:r>
            <a:r>
              <a:rPr lang="en-US" altLang="zh-TW" dirty="0"/>
              <a:t>: </a:t>
            </a:r>
            <a:r>
              <a:rPr lang="en-US" altLang="zh-TW" dirty="0">
                <a:solidFill>
                  <a:srgbClr val="0000FF"/>
                </a:solidFill>
              </a:rPr>
              <a:t>true</a:t>
            </a:r>
            <a:r>
              <a:rPr lang="en-US" altLang="zh-TW" dirty="0"/>
              <a:t> if the inner condition is </a:t>
            </a:r>
            <a:r>
              <a:rPr lang="en-US" altLang="zh-TW" dirty="0">
                <a:solidFill>
                  <a:srgbClr val="0000FF"/>
                </a:solidFill>
              </a:rPr>
              <a:t>false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40210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AFE29-9078-4DA0-B99D-1467F7A3184C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3412"/>
          </a:xfrm>
        </p:spPr>
        <p:txBody>
          <a:bodyPr/>
          <a:lstStyle/>
          <a:p>
            <a:r>
              <a:rPr lang="en-US" altLang="zh-TW" sz="4000"/>
              <a:t>Truth Tables</a:t>
            </a:r>
          </a:p>
        </p:txBody>
      </p:sp>
      <p:graphicFrame>
        <p:nvGraphicFramePr>
          <p:cNvPr id="172035" name="Object 3"/>
          <p:cNvGraphicFramePr>
            <a:graphicFrameLocks/>
          </p:cNvGraphicFramePr>
          <p:nvPr/>
        </p:nvGraphicFramePr>
        <p:xfrm>
          <a:off x="2493964" y="979488"/>
          <a:ext cx="7462837" cy="528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52" name="工作表" r:id="rId3" imgW="7553325" imgH="5305552" progId="Excel.Sheet.8">
                  <p:embed/>
                </p:oleObj>
              </mc:Choice>
              <mc:Fallback>
                <p:oleObj name="工作表" r:id="rId3" imgW="7553325" imgH="5305552" progId="Excel.Sheet.8">
                  <p:embed/>
                  <p:pic>
                    <p:nvPicPr>
                      <p:cNvPr id="172035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4" y="979488"/>
                        <a:ext cx="7462837" cy="5283200"/>
                      </a:xfrm>
                      <a:prstGeom prst="rect">
                        <a:avLst/>
                      </a:prstGeom>
                      <a:solidFill>
                        <a:schemeClr val="bg1">
                          <a:alpha val="74001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6D04D-DDDB-44E8-9090-1C85B2FDEE02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 Examples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/>
              <a:t>i is not equal to 0 and j mod i &gt; 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(i != 0) &amp;&amp; (j % i &gt; 4)</a:t>
            </a:r>
          </a:p>
          <a:p>
            <a:pPr>
              <a:lnSpc>
                <a:spcPct val="90000"/>
              </a:lnSpc>
            </a:pPr>
            <a:r>
              <a:rPr lang="en-US" altLang="zh-TW"/>
              <a:t>a &gt; 6 or b &gt; 4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(a &gt; 6) || (b &gt; 4)</a:t>
            </a:r>
          </a:p>
          <a:p>
            <a:pPr>
              <a:lnSpc>
                <a:spcPct val="90000"/>
              </a:lnSpc>
            </a:pPr>
            <a:r>
              <a:rPr lang="en-US" altLang="zh-TW"/>
              <a:t>0 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/>
              <a:t>a </a:t>
            </a:r>
            <a:r>
              <a:rPr lang="en-US" altLang="zh-TW">
                <a:sym typeface="Symbol" panose="05050102010706020507" pitchFamily="18" charset="2"/>
              </a:rPr>
              <a:t> </a:t>
            </a:r>
            <a:r>
              <a:rPr lang="en-US" altLang="zh-TW"/>
              <a:t>100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(a &gt;= 0) &amp;&amp; (a &lt;= 100)</a:t>
            </a:r>
          </a:p>
          <a:p>
            <a:pPr>
              <a:lnSpc>
                <a:spcPct val="90000"/>
              </a:lnSpc>
            </a:pPr>
            <a:r>
              <a:rPr lang="en-US" altLang="zh-TW"/>
              <a:t>a is not between 0 and 100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!( (a &gt;= 0) &amp;&amp; (a &lt;= 100)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/>
              <a:t>Or </a:t>
            </a: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(a &lt; 0) || (a &gt; 100)</a:t>
            </a:r>
          </a:p>
        </p:txBody>
      </p:sp>
    </p:spTree>
    <p:extLst>
      <p:ext uri="{BB962C8B-B14F-4D97-AF65-F5344CB8AC3E}">
        <p14:creationId xmlns:p14="http://schemas.microsoft.com/office/powerpoint/2010/main" val="209204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11DCE-7193-43E4-BC4D-F796DE5C0262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 Examples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zh-TW"/>
              <a:t>a is not a multiple of 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!(a%3==0)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/>
              <a:t>Or</a:t>
            </a:r>
            <a:r>
              <a:rPr lang="en-US" altLang="zh-TW">
                <a:latin typeface="Lucida Console" panose="020B0609040504020204" pitchFamily="49" charset="0"/>
              </a:rPr>
              <a:t> </a:t>
            </a: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(a%3)!=0</a:t>
            </a:r>
          </a:p>
          <a:p>
            <a:pPr>
              <a:lnSpc>
                <a:spcPct val="90000"/>
              </a:lnSpc>
            </a:pPr>
            <a:r>
              <a:rPr kumimoji="0" lang="en-US" altLang="zh-TW"/>
              <a:t>a is 1 or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(a==1) || (a==2)</a:t>
            </a:r>
          </a:p>
          <a:p>
            <a:pPr>
              <a:lnSpc>
                <a:spcPct val="90000"/>
              </a:lnSpc>
            </a:pPr>
            <a:r>
              <a:rPr kumimoji="0" lang="en-US" altLang="zh-TW"/>
              <a:t>a is not 1 or 2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!( (a==1) || (a==2) 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/>
              <a:t>Or </a:t>
            </a:r>
            <a:r>
              <a:rPr lang="en-US" altLang="zh-TW">
                <a:solidFill>
                  <a:srgbClr val="008000"/>
                </a:solidFill>
                <a:latin typeface="Lucida Console" panose="020B0609040504020204" pitchFamily="49" charset="0"/>
              </a:rPr>
              <a:t>(a!=1) &amp;&amp; (a!=2)</a:t>
            </a:r>
            <a:r>
              <a:rPr lang="en-US" altLang="zh-TW">
                <a:latin typeface="Lucida Console" panose="020B0609040504020204" pitchFamily="49" charset="0"/>
              </a:rPr>
              <a:t/>
            </a:r>
            <a:br>
              <a:rPr lang="en-US" altLang="zh-TW">
                <a:latin typeface="Lucida Console" panose="020B0609040504020204" pitchFamily="49" charset="0"/>
              </a:rPr>
            </a:br>
            <a:r>
              <a:rPr lang="en-US" altLang="zh-TW"/>
              <a:t>(</a:t>
            </a:r>
            <a:r>
              <a:rPr kumimoji="0" lang="en-US" altLang="zh-TW"/>
              <a:t>a is neither 1 nor 2)</a:t>
            </a:r>
          </a:p>
        </p:txBody>
      </p:sp>
    </p:spTree>
    <p:extLst>
      <p:ext uri="{BB962C8B-B14F-4D97-AF65-F5344CB8AC3E}">
        <p14:creationId xmlns:p14="http://schemas.microsoft.com/office/powerpoint/2010/main" val="186854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49EDD-6EF2-4C88-8E3C-4FE962C9F6D4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i="1" dirty="0"/>
              <a:t>a</a:t>
            </a:r>
            <a:r>
              <a:rPr lang="en-US" altLang="zh-TW" dirty="0"/>
              <a:t> is a positive integer smaller than 100</a:t>
            </a:r>
            <a:endParaRPr lang="en-US" altLang="zh-TW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r>
              <a:rPr lang="en-US" altLang="zh-TW" i="1" dirty="0"/>
              <a:t>year</a:t>
            </a:r>
            <a:r>
              <a:rPr lang="en-US" altLang="zh-TW" dirty="0"/>
              <a:t> is larger </a:t>
            </a:r>
            <a:r>
              <a:rPr lang="en-US" altLang="zh-TW" dirty="0" smtClean="0"/>
              <a:t>than </a:t>
            </a:r>
            <a:r>
              <a:rPr lang="en-US" altLang="zh-TW" dirty="0"/>
              <a:t>0 and divided by 4</a:t>
            </a:r>
            <a:endParaRPr lang="en-US" altLang="zh-TW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r>
              <a:rPr kumimoji="0" lang="en-US" altLang="zh-TW" i="1" dirty="0"/>
              <a:t>a</a:t>
            </a:r>
            <a:r>
              <a:rPr kumimoji="0" lang="en-US" altLang="zh-TW" dirty="0"/>
              <a:t> is an even integer as 3xxx</a:t>
            </a:r>
            <a:endParaRPr lang="en-US" altLang="zh-TW" dirty="0">
              <a:solidFill>
                <a:srgbClr val="008000"/>
              </a:solidFill>
              <a:latin typeface="Lucida Console" panose="020B0609040504020204" pitchFamily="49" charset="0"/>
            </a:endParaRPr>
          </a:p>
          <a:p>
            <a:r>
              <a:rPr kumimoji="0" lang="en-US" altLang="zh-TW" dirty="0"/>
              <a:t>The New Year's Day two years ago</a:t>
            </a:r>
            <a:br>
              <a:rPr kumimoji="0" lang="en-US" altLang="zh-TW" dirty="0"/>
            </a:br>
            <a:r>
              <a:rPr kumimoji="0" lang="en-US" altLang="zh-TW" dirty="0"/>
              <a:t>(a date is represented by three variables: </a:t>
            </a:r>
            <a:r>
              <a:rPr kumimoji="0" lang="en-US" altLang="zh-TW" i="1" dirty="0"/>
              <a:t>year</a:t>
            </a:r>
            <a:r>
              <a:rPr kumimoji="0" lang="en-US" altLang="zh-TW" dirty="0"/>
              <a:t>, </a:t>
            </a:r>
            <a:r>
              <a:rPr kumimoji="0" lang="en-US" altLang="zh-TW" i="1" dirty="0"/>
              <a:t>month</a:t>
            </a:r>
            <a:r>
              <a:rPr kumimoji="0" lang="en-US" altLang="zh-TW" dirty="0"/>
              <a:t>, and </a:t>
            </a:r>
            <a:r>
              <a:rPr kumimoji="0" lang="en-US" altLang="zh-TW" i="1" dirty="0"/>
              <a:t>day</a:t>
            </a:r>
            <a:r>
              <a:rPr kumimoji="0" lang="en-US" altLang="zh-TW" dirty="0"/>
              <a:t>)</a:t>
            </a:r>
            <a:endParaRPr lang="en-US" altLang="zh-TW" dirty="0">
              <a:solidFill>
                <a:srgbClr val="008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0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1942</TotalTime>
  <Words>991</Words>
  <Application>Microsoft Office PowerPoint</Application>
  <PresentationFormat>寬螢幕</PresentationFormat>
  <Paragraphs>368</Paragraphs>
  <Slides>24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8" baseType="lpstr">
      <vt:lpstr>微軟正黑體</vt:lpstr>
      <vt:lpstr>新細明體</vt:lpstr>
      <vt:lpstr>標楷體</vt:lpstr>
      <vt:lpstr>Arial</vt:lpstr>
      <vt:lpstr>Calibri</vt:lpstr>
      <vt:lpstr>Calibri Light</vt:lpstr>
      <vt:lpstr>Constantia</vt:lpstr>
      <vt:lpstr>Courier New</vt:lpstr>
      <vt:lpstr>Lucida Console</vt:lpstr>
      <vt:lpstr>Symbol</vt:lpstr>
      <vt:lpstr>Times New Roman</vt:lpstr>
      <vt:lpstr>Wingdings</vt:lpstr>
      <vt:lpstr>回顧</vt:lpstr>
      <vt:lpstr>工作表</vt:lpstr>
      <vt:lpstr>Selection Statements</vt:lpstr>
      <vt:lpstr>5.1 Logical Expressions</vt:lpstr>
      <vt:lpstr>Conditional Operators</vt:lpstr>
      <vt:lpstr>Conditions</vt:lpstr>
      <vt:lpstr>Logical Operators</vt:lpstr>
      <vt:lpstr>Truth Tables</vt:lpstr>
      <vt:lpstr>Condition Examples</vt:lpstr>
      <vt:lpstr>Condition Examples</vt:lpstr>
      <vt:lpstr>Practice</vt:lpstr>
      <vt:lpstr>Precedence and Associativity</vt:lpstr>
      <vt:lpstr>Precedence and Associativity</vt:lpstr>
      <vt:lpstr>5.2 if-Selection Statement</vt:lpstr>
      <vt:lpstr>The if-Selection Statement</vt:lpstr>
      <vt:lpstr>if…else… Statement</vt:lpstr>
      <vt:lpstr>if…else… Statement</vt:lpstr>
      <vt:lpstr>if…else… Statement</vt:lpstr>
      <vt:lpstr>if…else… Statement</vt:lpstr>
      <vt:lpstr>Cascaded if…else (Cont.)</vt:lpstr>
      <vt:lpstr>Cascaded if…else (Cont.)</vt:lpstr>
      <vt:lpstr>Order of Conditions</vt:lpstr>
      <vt:lpstr>Practice</vt:lpstr>
      <vt:lpstr>Practice</vt:lpstr>
      <vt:lpstr>Practice</vt:lpstr>
      <vt:lpstr>Practice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Windows 使用者</cp:lastModifiedBy>
  <cp:revision>114</cp:revision>
  <dcterms:created xsi:type="dcterms:W3CDTF">2004-09-26T13:49:34Z</dcterms:created>
  <dcterms:modified xsi:type="dcterms:W3CDTF">2021-10-06T08:17:10Z</dcterms:modified>
</cp:coreProperties>
</file>