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1" r:id="rId1"/>
  </p:sldMasterIdLst>
  <p:notesMasterIdLst>
    <p:notesMasterId r:id="rId46"/>
  </p:notesMasterIdLst>
  <p:sldIdLst>
    <p:sldId id="386" r:id="rId2"/>
    <p:sldId id="387" r:id="rId3"/>
    <p:sldId id="442" r:id="rId4"/>
    <p:sldId id="443" r:id="rId5"/>
    <p:sldId id="444" r:id="rId6"/>
    <p:sldId id="445" r:id="rId7"/>
    <p:sldId id="446" r:id="rId8"/>
    <p:sldId id="393" r:id="rId9"/>
    <p:sldId id="447" r:id="rId10"/>
    <p:sldId id="395" r:id="rId11"/>
    <p:sldId id="398" r:id="rId12"/>
    <p:sldId id="448" r:id="rId13"/>
    <p:sldId id="400" r:id="rId14"/>
    <p:sldId id="449" r:id="rId15"/>
    <p:sldId id="402" r:id="rId16"/>
    <p:sldId id="450" r:id="rId17"/>
    <p:sldId id="405" r:id="rId18"/>
    <p:sldId id="451" r:id="rId19"/>
    <p:sldId id="452" r:id="rId20"/>
    <p:sldId id="409" r:id="rId21"/>
    <p:sldId id="434" r:id="rId22"/>
    <p:sldId id="435" r:id="rId23"/>
    <p:sldId id="453" r:id="rId24"/>
    <p:sldId id="454" r:id="rId25"/>
    <p:sldId id="455" r:id="rId26"/>
    <p:sldId id="439" r:id="rId27"/>
    <p:sldId id="440" r:id="rId28"/>
    <p:sldId id="466" r:id="rId29"/>
    <p:sldId id="404" r:id="rId30"/>
    <p:sldId id="456" r:id="rId31"/>
    <p:sldId id="410" r:id="rId32"/>
    <p:sldId id="411" r:id="rId33"/>
    <p:sldId id="457" r:id="rId34"/>
    <p:sldId id="458" r:id="rId35"/>
    <p:sldId id="459" r:id="rId36"/>
    <p:sldId id="460" r:id="rId37"/>
    <p:sldId id="461" r:id="rId38"/>
    <p:sldId id="462" r:id="rId39"/>
    <p:sldId id="418" r:id="rId40"/>
    <p:sldId id="463" r:id="rId41"/>
    <p:sldId id="464" r:id="rId42"/>
    <p:sldId id="465" r:id="rId43"/>
    <p:sldId id="422" r:id="rId44"/>
    <p:sldId id="423" r:id="rId45"/>
  </p:sldIdLst>
  <p:sldSz cx="12192000" cy="6858000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3300"/>
    <a:srgbClr val="FFDBB7"/>
    <a:srgbClr val="FFCC99"/>
    <a:srgbClr val="CC0066"/>
    <a:srgbClr val="9900CC"/>
    <a:srgbClr val="006600"/>
    <a:srgbClr val="990000"/>
    <a:srgbClr val="CC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8" autoAdjust="0"/>
    <p:restoredTop sz="94660"/>
  </p:normalViewPr>
  <p:slideViewPr>
    <p:cSldViewPr>
      <p:cViewPr varScale="1">
        <p:scale>
          <a:sx n="60" d="100"/>
          <a:sy n="60" d="100"/>
        </p:scale>
        <p:origin x="84" y="2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C42DF05-A02A-4123-9A2A-03E40FADE3C5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18EF9-5096-4A25-B9AA-39F2ABD5E1BA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68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9FE47-BAA9-4EB5-BA19-592514297F82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9599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AFF9D-AA8B-49CB-A760-E37547FD31A5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4275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265113" indent="-265113">
              <a:buFont typeface="Calibri" panose="020F0502020204030204" pitchFamily="34" charset="0"/>
              <a:buChar char="•"/>
              <a:defRPr sz="2800">
                <a:latin typeface="+mn-lt"/>
              </a:defRPr>
            </a:lvl1pPr>
            <a:lvl2pPr marL="384048" indent="-182880">
              <a:buFont typeface="Calibri" panose="020F0502020204030204" pitchFamily="34" charset="0"/>
              <a:buChar char="•"/>
              <a:defRPr sz="2400">
                <a:latin typeface="+mn-lt"/>
              </a:defRPr>
            </a:lvl2pPr>
            <a:lvl3pPr marL="566928" indent="-182880">
              <a:buFont typeface="Calibri" panose="020F0502020204030204" pitchFamily="34" charset="0"/>
              <a:buChar char="•"/>
              <a:defRPr sz="2000">
                <a:latin typeface="+mn-lt"/>
              </a:defRPr>
            </a:lvl3pPr>
            <a:lvl4pPr marL="749808" indent="-182880">
              <a:buFont typeface="Calibri" panose="020F0502020204030204" pitchFamily="34" charset="0"/>
              <a:buChar char="•"/>
              <a:defRPr sz="2000">
                <a:latin typeface="+mn-lt"/>
              </a:defRPr>
            </a:lvl4pPr>
            <a:lvl5pPr marL="932688" indent="-182880">
              <a:buFont typeface="Calibri" panose="020F050202020403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‹#›</a:t>
            </a:fld>
            <a:endParaRPr lang="en-US" altLang="zh-TW"/>
          </a:p>
        </p:txBody>
      </p:sp>
      <p:pic>
        <p:nvPicPr>
          <p:cNvPr id="7" name="Picture 2" descr="curveParenth"/>
          <p:cNvPicPr>
            <a:picLocks noChangeAspect="1" noChangeArrowheads="1"/>
          </p:cNvPicPr>
          <p:nvPr userDrawn="1"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6470" y="5075485"/>
            <a:ext cx="1512887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30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63FC5-C754-4DD9-9B43-86302514C2AB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24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788C4-28BA-4C98-B5CC-0E66C802439F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001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C7FB2-CFC5-4C4E-B655-92C3EE7AA0CC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8778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EA9E9-C9F8-4A81-95AE-4A0B639FF4E9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63641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CCD6-9FEE-408E-8A21-BB1224123B7A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888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B26740-8885-43E9-9AE0-46A01EDC0E5E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987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53F2C-40F6-45F7-A44B-AA53C56FD883}" type="slidenum">
              <a:rPr lang="en-US" altLang="zh-TW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405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4" y="6334316"/>
            <a:ext cx="12204000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722529-9C35-4A5A-893F-00EE68CAF6D6}" type="slidenum">
              <a:rPr lang="en-US" altLang="zh-TW" smtClean="0"/>
              <a:pPr/>
              <a:t>‹#›</a:t>
            </a:fld>
            <a:endParaRPr lang="en-US" altLang="zh-TW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5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Constantia" panose="02030602050306030303" pitchFamily="18" charset="0"/>
          <a:ea typeface="微軟正黑體" panose="020B0604030504040204" pitchFamily="34" charset="-120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微軟正黑體" panose="020B0604030504040204" pitchFamily="34" charset="-120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Loops</a:t>
            </a:r>
          </a:p>
        </p:txBody>
      </p:sp>
      <p:sp>
        <p:nvSpPr>
          <p:cNvPr id="1249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Chap 6, Part I</a:t>
            </a:r>
          </a:p>
        </p:txBody>
      </p:sp>
    </p:spTree>
    <p:extLst>
      <p:ext uri="{BB962C8B-B14F-4D97-AF65-F5344CB8AC3E}">
        <p14:creationId xmlns:p14="http://schemas.microsoft.com/office/powerpoint/2010/main" val="3175852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9D3B1-0E8D-4BF7-823B-3B062863D511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Practice: Printing a Table of Squares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The user specifies the number of entries in the table:</a:t>
            </a:r>
          </a:p>
          <a:p>
            <a:endParaRPr lang="en-US" altLang="zh-TW"/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1414227" y="2492896"/>
            <a:ext cx="8496300" cy="264072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This program prints a table of squares.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Enter number of entries in table: </a:t>
            </a:r>
            <a:r>
              <a:rPr lang="en-US" altLang="zh-TW" sz="2400" b="1" u="sng" dirty="0">
                <a:solidFill>
                  <a:schemeClr val="bg1"/>
                </a:solidFill>
                <a:latin typeface="Courier New" panose="02070309020205020404" pitchFamily="49" charset="0"/>
              </a:rPr>
              <a:t>5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	         1         1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	         2         4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	         3         9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	         4        16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	         5        25</a:t>
            </a:r>
          </a:p>
        </p:txBody>
      </p:sp>
    </p:spTree>
    <p:extLst>
      <p:ext uri="{BB962C8B-B14F-4D97-AF65-F5344CB8AC3E}">
        <p14:creationId xmlns:p14="http://schemas.microsoft.com/office/powerpoint/2010/main" val="304345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44035-8926-41C4-9982-F3D2CBE96BAB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>
                <a:ea typeface="新細明體" panose="02020500000000000000" pitchFamily="18" charset="-120"/>
              </a:rPr>
              <a:t>Program: Calculating the</a:t>
            </a:r>
            <a:br>
              <a:rPr lang="en-US" altLang="zh-TW" sz="4000">
                <a:ea typeface="新細明體" panose="02020500000000000000" pitchFamily="18" charset="-120"/>
              </a:rPr>
            </a:br>
            <a:r>
              <a:rPr lang="en-US" altLang="zh-TW" sz="4000">
                <a:ea typeface="新細明體" panose="02020500000000000000" pitchFamily="18" charset="-120"/>
              </a:rPr>
              <a:t>Number of Digits in an Integer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ea typeface="新細明體" panose="02020500000000000000" pitchFamily="18" charset="-120"/>
              </a:rPr>
              <a:t>The program calculates the number of digits in an integer entered by the user:</a:t>
            </a:r>
          </a:p>
          <a:p>
            <a:endParaRPr lang="en-US" altLang="zh-TW">
              <a:ea typeface="新細明體" panose="02020500000000000000" pitchFamily="18" charset="-120"/>
            </a:endParaRPr>
          </a:p>
          <a:p>
            <a:endParaRPr lang="en-US" altLang="zh-TW">
              <a:ea typeface="新細明體" panose="02020500000000000000" pitchFamily="18" charset="-120"/>
            </a:endParaRPr>
          </a:p>
          <a:p>
            <a:r>
              <a:rPr lang="en-US" altLang="zh-TW">
                <a:ea typeface="新細明體" panose="02020500000000000000" pitchFamily="18" charset="-120"/>
              </a:rPr>
              <a:t>The program will divide the user’s input by 10 repeatedly until it becomes 0; the number of divisions performed is the number of digits.</a:t>
            </a:r>
            <a:endParaRPr lang="en-US" altLang="zh-TW"/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2352675" y="2865438"/>
            <a:ext cx="7272338" cy="8509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zh-TW" sz="2800" b="1">
                <a:solidFill>
                  <a:schemeClr val="bg1"/>
                </a:solidFill>
                <a:latin typeface="Courier New" panose="02070309020205020404" pitchFamily="49" charset="0"/>
              </a:rPr>
              <a:t>Enter a nonnegative integer: </a:t>
            </a:r>
            <a:r>
              <a:rPr lang="en-US" altLang="zh-TW" sz="2800" b="1" u="sng">
                <a:solidFill>
                  <a:schemeClr val="bg1"/>
                </a:solidFill>
                <a:latin typeface="Courier New" panose="02070309020205020404" pitchFamily="49" charset="0"/>
              </a:rPr>
              <a:t>60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TW" sz="2800" b="1">
                <a:solidFill>
                  <a:schemeClr val="bg1"/>
                </a:solidFill>
                <a:latin typeface="Courier New" panose="02070309020205020404" pitchFamily="49" charset="0"/>
              </a:rPr>
              <a:t>The number has 2 digit(s).</a:t>
            </a:r>
          </a:p>
        </p:txBody>
      </p:sp>
    </p:spTree>
    <p:extLst>
      <p:ext uri="{BB962C8B-B14F-4D97-AF65-F5344CB8AC3E}">
        <p14:creationId xmlns:p14="http://schemas.microsoft.com/office/powerpoint/2010/main" val="39282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Practice: Calculating the</a:t>
            </a:r>
            <a:br>
              <a:rPr lang="en-US" altLang="zh-TW" dirty="0">
                <a:ea typeface="新細明體" panose="02020500000000000000" pitchFamily="18" charset="-120"/>
              </a:rPr>
            </a:br>
            <a:r>
              <a:rPr lang="en-US" altLang="zh-TW" dirty="0">
                <a:ea typeface="新細明體" panose="02020500000000000000" pitchFamily="18" charset="-120"/>
              </a:rPr>
              <a:t>Number of Digits in an Integer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58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#include</a:t>
            </a:r>
            <a:r>
              <a:rPr lang="en-US" altLang="zh-TW" dirty="0">
                <a:latin typeface="Lucida Console" panose="020B0609040504020204" pitchFamily="49" charset="0"/>
              </a:rPr>
              <a:t> &lt;</a:t>
            </a:r>
            <a:r>
              <a:rPr lang="en-US" altLang="zh-TW" dirty="0" err="1">
                <a:latin typeface="Lucida Console" panose="020B0609040504020204" pitchFamily="49" charset="0"/>
              </a:rPr>
              <a:t>stdio.h</a:t>
            </a:r>
            <a:r>
              <a:rPr lang="en-US" altLang="zh-TW" dirty="0">
                <a:latin typeface="Lucida Console" panose="020B0609040504020204" pitchFamily="49" charset="0"/>
              </a:rPr>
              <a:t>&gt;	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main()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digits = 0, n;	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800000"/>
                </a:solidFill>
                <a:latin typeface="Lucida Console" panose="020B0609040504020204" pitchFamily="49" charset="0"/>
              </a:rPr>
              <a:t>"Enter a nonnegative integer: 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scanf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800000"/>
                </a:solidFill>
                <a:latin typeface="Lucida Console" panose="020B0609040504020204" pitchFamily="49" charset="0"/>
              </a:rPr>
              <a:t>"%d"</a:t>
            </a:r>
            <a:r>
              <a:rPr lang="en-US" altLang="zh-TW" dirty="0">
                <a:latin typeface="Lucida Console" panose="020B0609040504020204" pitchFamily="49" charset="0"/>
              </a:rPr>
              <a:t>, &amp;n);	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while</a:t>
            </a:r>
            <a:r>
              <a:rPr lang="en-US" altLang="zh-TW" dirty="0">
                <a:latin typeface="Lucida Console" panose="020B0609040504020204" pitchFamily="49" charset="0"/>
              </a:rPr>
              <a:t> (</a:t>
            </a:r>
            <a:r>
              <a:rPr lang="en-US" altLang="zh-TW" dirty="0">
                <a:solidFill>
                  <a:schemeClr val="bg1"/>
                </a:solidFill>
                <a:latin typeface="Lucida Console" panose="020B0609040504020204" pitchFamily="49" charset="0"/>
              </a:rPr>
              <a:t>n &gt; 0</a:t>
            </a:r>
            <a:r>
              <a:rPr lang="en-US" altLang="zh-TW" dirty="0">
                <a:latin typeface="Lucida Console" panose="020B0609040504020204" pitchFamily="49" charset="0"/>
              </a:rPr>
              <a:t>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   digits++;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   n /= 10;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}	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800000"/>
                </a:solidFill>
                <a:latin typeface="Lucida Console" panose="020B0609040504020204" pitchFamily="49" charset="0"/>
              </a:rPr>
              <a:t>"The number has %d digit(s).\n"</a:t>
            </a:r>
            <a:r>
              <a:rPr lang="en-US" altLang="zh-TW" dirty="0">
                <a:latin typeface="Lucida Console" panose="020B0609040504020204" pitchFamily="49" charset="0"/>
              </a:rPr>
              <a:t>, digits); 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lang="en-US" altLang="zh-TW" dirty="0">
                <a:latin typeface="Lucida Console" panose="020B0609040504020204" pitchFamily="49" charset="0"/>
              </a:rPr>
              <a:t>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12</a:t>
            </a:fld>
            <a:endParaRPr lang="en-US" altLang="zh-TW"/>
          </a:p>
        </p:txBody>
      </p:sp>
      <p:sp>
        <p:nvSpPr>
          <p:cNvPr id="5" name="矩形 4"/>
          <p:cNvSpPr/>
          <p:nvPr/>
        </p:nvSpPr>
        <p:spPr>
          <a:xfrm>
            <a:off x="2711624" y="3862083"/>
            <a:ext cx="103425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n &gt; 0</a:t>
            </a:r>
            <a:endParaRPr lang="zh-TW" alt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240016" y="4292970"/>
            <a:ext cx="3262432" cy="461665"/>
          </a:xfrm>
          <a:prstGeom prst="rect">
            <a:avLst/>
          </a:prstGeom>
          <a:solidFill>
            <a:srgbClr val="FFDBB7"/>
          </a:solidFill>
          <a:ln w="53975" cmpd="thickThin">
            <a:solidFill>
              <a:srgbClr val="6633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+mn-lt"/>
                <a:cs typeface="Courier New" panose="02070309020205020404" pitchFamily="49" charset="0"/>
              </a:rPr>
              <a:t>digits = 0	n =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29356</a:t>
            </a:r>
            <a:endParaRPr lang="zh-TW" altLang="en-US" sz="2400" dirty="0">
              <a:solidFill>
                <a:srgbClr val="FF0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240016" y="4293096"/>
            <a:ext cx="3262432" cy="461665"/>
          </a:xfrm>
          <a:prstGeom prst="rect">
            <a:avLst/>
          </a:prstGeom>
          <a:solidFill>
            <a:srgbClr val="FFDBB7"/>
          </a:solidFill>
          <a:ln w="53975" cmpd="thickThin">
            <a:solidFill>
              <a:srgbClr val="6633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+mn-lt"/>
                <a:cs typeface="Courier New" panose="02070309020205020404" pitchFamily="49" charset="0"/>
              </a:rPr>
              <a:t>digits = 1	n =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2935</a:t>
            </a:r>
            <a:r>
              <a:rPr lang="en-US" altLang="zh-TW" sz="24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6</a:t>
            </a:r>
            <a:endParaRPr lang="zh-TW" altLang="en-US" sz="2400" dirty="0">
              <a:solidFill>
                <a:srgbClr val="0000FF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40016" y="4292970"/>
            <a:ext cx="3262432" cy="461665"/>
          </a:xfrm>
          <a:prstGeom prst="rect">
            <a:avLst/>
          </a:prstGeom>
          <a:solidFill>
            <a:srgbClr val="FFDBB7"/>
          </a:solidFill>
          <a:ln w="53975" cmpd="thickThin">
            <a:solidFill>
              <a:srgbClr val="6633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+mn-lt"/>
                <a:cs typeface="Courier New" panose="02070309020205020404" pitchFamily="49" charset="0"/>
              </a:rPr>
              <a:t>digits = 1	n =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2935</a:t>
            </a:r>
            <a:r>
              <a:rPr lang="en-US" altLang="zh-TW" sz="2400" strike="dblStrike" dirty="0">
                <a:solidFill>
                  <a:srgbClr val="FFC000"/>
                </a:solidFill>
                <a:latin typeface="+mn-lt"/>
                <a:cs typeface="Courier New" panose="02070309020205020404" pitchFamily="49" charset="0"/>
              </a:rPr>
              <a:t>6</a:t>
            </a:r>
            <a:endParaRPr lang="zh-TW" altLang="en-US" sz="2400" strike="dblStrike" dirty="0">
              <a:solidFill>
                <a:srgbClr val="FFC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240016" y="4292970"/>
            <a:ext cx="3262432" cy="461665"/>
          </a:xfrm>
          <a:prstGeom prst="rect">
            <a:avLst/>
          </a:prstGeom>
          <a:solidFill>
            <a:srgbClr val="FFDBB7"/>
          </a:solidFill>
          <a:ln w="53975" cmpd="thickThin">
            <a:solidFill>
              <a:srgbClr val="6633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+mn-lt"/>
                <a:cs typeface="Courier New" panose="02070309020205020404" pitchFamily="49" charset="0"/>
              </a:rPr>
              <a:t>digits = 2	n =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293</a:t>
            </a:r>
            <a:r>
              <a:rPr lang="en-US" altLang="zh-TW" sz="24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5</a:t>
            </a:r>
            <a:r>
              <a:rPr lang="en-US" altLang="zh-TW" sz="2400" strike="dblStrike" dirty="0">
                <a:solidFill>
                  <a:srgbClr val="FFC000"/>
                </a:solidFill>
                <a:latin typeface="+mn-lt"/>
                <a:cs typeface="Courier New" panose="02070309020205020404" pitchFamily="49" charset="0"/>
              </a:rPr>
              <a:t>6</a:t>
            </a:r>
            <a:endParaRPr lang="zh-TW" altLang="en-US" sz="2400" strike="dblStrike" dirty="0">
              <a:solidFill>
                <a:srgbClr val="FFC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240016" y="4292970"/>
            <a:ext cx="3262432" cy="461665"/>
          </a:xfrm>
          <a:prstGeom prst="rect">
            <a:avLst/>
          </a:prstGeom>
          <a:solidFill>
            <a:srgbClr val="FFDBB7"/>
          </a:solidFill>
          <a:ln w="53975" cmpd="thickThin">
            <a:solidFill>
              <a:srgbClr val="6633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+mn-lt"/>
                <a:cs typeface="Courier New" panose="02070309020205020404" pitchFamily="49" charset="0"/>
              </a:rPr>
              <a:t>digits = 2	n =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293</a:t>
            </a:r>
            <a:r>
              <a:rPr lang="en-US" altLang="zh-TW" sz="2400" strike="dblStrike" dirty="0">
                <a:solidFill>
                  <a:srgbClr val="FFC000"/>
                </a:solidFill>
                <a:latin typeface="+mn-lt"/>
                <a:cs typeface="Courier New" panose="02070309020205020404" pitchFamily="49" charset="0"/>
              </a:rPr>
              <a:t>56</a:t>
            </a:r>
            <a:endParaRPr lang="zh-TW" altLang="en-US" sz="2400" strike="dblStrike" dirty="0">
              <a:solidFill>
                <a:srgbClr val="FFC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240016" y="4292970"/>
            <a:ext cx="3262432" cy="461665"/>
          </a:xfrm>
          <a:prstGeom prst="rect">
            <a:avLst/>
          </a:prstGeom>
          <a:solidFill>
            <a:srgbClr val="FFDBB7"/>
          </a:solidFill>
          <a:ln w="53975" cmpd="thickThin">
            <a:solidFill>
              <a:srgbClr val="6633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+mn-lt"/>
                <a:cs typeface="Courier New" panose="02070309020205020404" pitchFamily="49" charset="0"/>
              </a:rPr>
              <a:t>digits = 3	n =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29</a:t>
            </a:r>
            <a:r>
              <a:rPr lang="en-US" altLang="zh-TW" sz="24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3</a:t>
            </a:r>
            <a:r>
              <a:rPr lang="en-US" altLang="zh-TW" sz="2400" strike="dblStrike" dirty="0">
                <a:solidFill>
                  <a:srgbClr val="FFC000"/>
                </a:solidFill>
                <a:latin typeface="+mn-lt"/>
                <a:cs typeface="Courier New" panose="02070309020205020404" pitchFamily="49" charset="0"/>
              </a:rPr>
              <a:t>56</a:t>
            </a:r>
            <a:endParaRPr lang="zh-TW" altLang="en-US" sz="2400" strike="dblStrike" dirty="0">
              <a:solidFill>
                <a:srgbClr val="FFC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240016" y="4292844"/>
            <a:ext cx="3262432" cy="461665"/>
          </a:xfrm>
          <a:prstGeom prst="rect">
            <a:avLst/>
          </a:prstGeom>
          <a:solidFill>
            <a:srgbClr val="FFDBB7"/>
          </a:solidFill>
          <a:ln w="53975" cmpd="thickThin">
            <a:solidFill>
              <a:srgbClr val="6633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+mn-lt"/>
                <a:cs typeface="Courier New" panose="02070309020205020404" pitchFamily="49" charset="0"/>
              </a:rPr>
              <a:t>digits = 3	n =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29</a:t>
            </a:r>
            <a:r>
              <a:rPr lang="en-US" altLang="zh-TW" sz="2400" strike="dblStrike" dirty="0">
                <a:solidFill>
                  <a:srgbClr val="FFC000"/>
                </a:solidFill>
                <a:latin typeface="+mn-lt"/>
                <a:cs typeface="Courier New" panose="02070309020205020404" pitchFamily="49" charset="0"/>
              </a:rPr>
              <a:t>356</a:t>
            </a:r>
            <a:endParaRPr lang="zh-TW" altLang="en-US" sz="2400" strike="dblStrike" dirty="0">
              <a:solidFill>
                <a:srgbClr val="FFC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240016" y="4292844"/>
            <a:ext cx="3262432" cy="461665"/>
          </a:xfrm>
          <a:prstGeom prst="rect">
            <a:avLst/>
          </a:prstGeom>
          <a:solidFill>
            <a:srgbClr val="FFDBB7"/>
          </a:solidFill>
          <a:ln w="53975" cmpd="thickThin">
            <a:solidFill>
              <a:srgbClr val="6633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+mn-lt"/>
                <a:cs typeface="Courier New" panose="02070309020205020404" pitchFamily="49" charset="0"/>
              </a:rPr>
              <a:t>digits = 4	n =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2</a:t>
            </a:r>
            <a:r>
              <a:rPr lang="en-US" altLang="zh-TW" sz="24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9</a:t>
            </a:r>
            <a:r>
              <a:rPr lang="en-US" altLang="zh-TW" sz="2400" strike="dblStrike" dirty="0">
                <a:solidFill>
                  <a:srgbClr val="FFC000"/>
                </a:solidFill>
                <a:latin typeface="+mn-lt"/>
                <a:cs typeface="Courier New" panose="02070309020205020404" pitchFamily="49" charset="0"/>
              </a:rPr>
              <a:t>356</a:t>
            </a:r>
            <a:endParaRPr lang="zh-TW" altLang="en-US" sz="2400" strike="dblStrike" dirty="0">
              <a:solidFill>
                <a:srgbClr val="FFC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240016" y="4292844"/>
            <a:ext cx="3262432" cy="461665"/>
          </a:xfrm>
          <a:prstGeom prst="rect">
            <a:avLst/>
          </a:prstGeom>
          <a:solidFill>
            <a:srgbClr val="FFDBB7"/>
          </a:solidFill>
          <a:ln w="53975" cmpd="thickThin">
            <a:solidFill>
              <a:srgbClr val="6633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+mn-lt"/>
                <a:cs typeface="Courier New" panose="02070309020205020404" pitchFamily="49" charset="0"/>
              </a:rPr>
              <a:t>digits = 4	n = </a:t>
            </a:r>
            <a:r>
              <a:rPr lang="en-US" altLang="zh-TW" sz="24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2</a:t>
            </a:r>
            <a:r>
              <a:rPr lang="en-US" altLang="zh-TW" sz="2400" strike="dblStrike" dirty="0">
                <a:solidFill>
                  <a:srgbClr val="FFC000"/>
                </a:solidFill>
                <a:latin typeface="+mn-lt"/>
                <a:cs typeface="Courier New" panose="02070309020205020404" pitchFamily="49" charset="0"/>
              </a:rPr>
              <a:t>9356</a:t>
            </a:r>
            <a:endParaRPr lang="zh-TW" altLang="en-US" sz="2400" strike="dblStrike" dirty="0">
              <a:solidFill>
                <a:srgbClr val="FFC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240016" y="4292844"/>
            <a:ext cx="3262432" cy="461665"/>
          </a:xfrm>
          <a:prstGeom prst="rect">
            <a:avLst/>
          </a:prstGeom>
          <a:solidFill>
            <a:srgbClr val="FFDBB7"/>
          </a:solidFill>
          <a:ln w="53975" cmpd="thickThin">
            <a:solidFill>
              <a:srgbClr val="6633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+mn-lt"/>
                <a:cs typeface="Courier New" panose="02070309020205020404" pitchFamily="49" charset="0"/>
              </a:rPr>
              <a:t>digits = 5	n = </a:t>
            </a:r>
            <a:r>
              <a:rPr lang="en-US" altLang="zh-TW" sz="2400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2</a:t>
            </a:r>
            <a:r>
              <a:rPr lang="en-US" altLang="zh-TW" sz="2400" strike="dblStrike" dirty="0">
                <a:solidFill>
                  <a:srgbClr val="FFC000"/>
                </a:solidFill>
                <a:latin typeface="+mn-lt"/>
                <a:cs typeface="Courier New" panose="02070309020205020404" pitchFamily="49" charset="0"/>
              </a:rPr>
              <a:t>9356</a:t>
            </a:r>
            <a:endParaRPr lang="zh-TW" altLang="en-US" sz="2400" strike="dblStrike" dirty="0">
              <a:solidFill>
                <a:srgbClr val="FFC000"/>
              </a:solidFill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240016" y="4292844"/>
            <a:ext cx="3262432" cy="461665"/>
          </a:xfrm>
          <a:prstGeom prst="rect">
            <a:avLst/>
          </a:prstGeom>
          <a:solidFill>
            <a:srgbClr val="FFDBB7"/>
          </a:solidFill>
          <a:ln w="53975" cmpd="thickThin">
            <a:solidFill>
              <a:srgbClr val="6633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+mn-lt"/>
                <a:cs typeface="Courier New" panose="02070309020205020404" pitchFamily="49" charset="0"/>
              </a:rPr>
              <a:t>digits = 5	n = </a:t>
            </a:r>
            <a:r>
              <a:rPr lang="en-US" altLang="zh-TW" sz="2400" strike="dblStrike" dirty="0">
                <a:solidFill>
                  <a:srgbClr val="FFC000"/>
                </a:solidFill>
                <a:latin typeface="+mn-lt"/>
                <a:cs typeface="Courier New" panose="02070309020205020404" pitchFamily="49" charset="0"/>
              </a:rPr>
              <a:t>29356</a:t>
            </a:r>
            <a:endParaRPr lang="zh-TW" altLang="en-US" sz="2400" strike="dblStrike" dirty="0">
              <a:solidFill>
                <a:srgbClr val="FFC000"/>
              </a:solidFill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90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ucida Console" panose="020B0609040504020204" pitchFamily="49" charset="0"/>
              </a:rPr>
              <a:t>for</a:t>
            </a:r>
            <a:r>
              <a:rPr lang="en-US" altLang="zh-TW" dirty="0"/>
              <a:t>-Repetition Statement</a:t>
            </a:r>
          </a:p>
        </p:txBody>
      </p:sp>
      <p:sp>
        <p:nvSpPr>
          <p:cNvPr id="26931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Syntax:</a:t>
            </a:r>
          </a:p>
          <a:p>
            <a:endParaRPr lang="en-US" altLang="zh-TW" dirty="0"/>
          </a:p>
          <a:p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1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32AD9-DECB-4A7B-84A6-04E177D1204B}" type="slidenum">
              <a:rPr lang="en-US" altLang="zh-TW" smtClean="0"/>
              <a:pPr/>
              <a:t>13</a:t>
            </a:fld>
            <a:endParaRPr lang="en-US" altLang="zh-TW"/>
          </a:p>
        </p:txBody>
      </p:sp>
      <p:sp>
        <p:nvSpPr>
          <p:cNvPr id="269314" name="Text Box 2"/>
          <p:cNvSpPr txBox="1">
            <a:spLocks noChangeArrowheads="1"/>
          </p:cNvSpPr>
          <p:nvPr/>
        </p:nvSpPr>
        <p:spPr bwMode="auto">
          <a:xfrm>
            <a:off x="1394456" y="2424850"/>
            <a:ext cx="8261350" cy="2312987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Lucida Console" panose="020B0609040504020204" pitchFamily="49" charset="0"/>
              </a:rPr>
              <a:t>for (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initialization</a:t>
            </a:r>
            <a:r>
              <a:rPr lang="en-US" altLang="zh-TW" sz="2800" dirty="0">
                <a:latin typeface="Lucida Console" panose="020B0609040504020204" pitchFamily="49" charset="0"/>
              </a:rPr>
              <a:t>;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loop_condition</a:t>
            </a:r>
            <a:r>
              <a:rPr lang="en-US" altLang="zh-TW" sz="2800" dirty="0">
                <a:latin typeface="Lucida Console" panose="020B0609040504020204" pitchFamily="49" charset="0"/>
              </a:rPr>
              <a:t>; </a:t>
            </a:r>
            <a:r>
              <a:rPr lang="en-US" altLang="zh-TW" sz="2800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update_action</a:t>
            </a:r>
            <a:r>
              <a:rPr lang="en-US" altLang="zh-TW" sz="2800" dirty="0">
                <a:latin typeface="Lucida Console" panose="020B0609040504020204" pitchFamily="49" charset="0"/>
              </a:rPr>
              <a:t>)</a:t>
            </a:r>
          </a:p>
          <a:p>
            <a:r>
              <a:rPr lang="en-US" altLang="zh-TW" sz="2800" dirty="0">
                <a:latin typeface="Lucida Console" panose="020B0609040504020204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800" dirty="0">
                <a:latin typeface="Lucida Console" panose="020B0609040504020204" pitchFamily="49" charset="0"/>
              </a:rPr>
              <a:t>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actions if in condition</a:t>
            </a:r>
            <a:r>
              <a:rPr lang="en-US" altLang="zh-TW" sz="2800" dirty="0">
                <a:latin typeface="Lucida Console" panose="020B0609040504020204" pitchFamily="49" charset="0"/>
                <a:ea typeface="標楷體" panose="03000509000000000000" pitchFamily="65" charset="-120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800" dirty="0">
                <a:latin typeface="Lucida Console" panose="020B0609040504020204" pitchFamily="49" charset="0"/>
                <a:ea typeface="標楷體" panose="03000509000000000000" pitchFamily="65" charset="-120"/>
              </a:rPr>
              <a:t>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could be many statements</a:t>
            </a:r>
            <a:r>
              <a:rPr lang="en-US" altLang="zh-TW" sz="2800" dirty="0">
                <a:latin typeface="Lucida Console" panose="020B0609040504020204" pitchFamily="49" charset="0"/>
                <a:ea typeface="標楷體" panose="03000509000000000000" pitchFamily="65" charset="-120"/>
              </a:rPr>
              <a:t>…</a:t>
            </a:r>
          </a:p>
          <a:p>
            <a:r>
              <a:rPr lang="en-US" altLang="zh-TW" sz="28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269317" name="Group 5"/>
          <p:cNvGrpSpPr>
            <a:grpSpLocks/>
          </p:cNvGrpSpPr>
          <p:nvPr/>
        </p:nvGrpSpPr>
        <p:grpSpPr bwMode="auto">
          <a:xfrm>
            <a:off x="6888163" y="3141663"/>
            <a:ext cx="3384550" cy="2665412"/>
            <a:chOff x="3379" y="1979"/>
            <a:chExt cx="2132" cy="1679"/>
          </a:xfrm>
        </p:grpSpPr>
        <p:sp>
          <p:nvSpPr>
            <p:cNvPr id="269318" name="Rectangle 6"/>
            <p:cNvSpPr>
              <a:spLocks noChangeArrowheads="1"/>
            </p:cNvSpPr>
            <p:nvPr/>
          </p:nvSpPr>
          <p:spPr bwMode="auto">
            <a:xfrm>
              <a:off x="3379" y="1979"/>
              <a:ext cx="2132" cy="167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69319" name="AutoShape 7"/>
            <p:cNvSpPr>
              <a:spLocks noChangeArrowheads="1"/>
            </p:cNvSpPr>
            <p:nvPr/>
          </p:nvSpPr>
          <p:spPr bwMode="auto">
            <a:xfrm>
              <a:off x="3469" y="2977"/>
              <a:ext cx="863" cy="40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latin typeface="Arial Narrow" panose="020B0606020202030204" pitchFamily="34" charset="0"/>
                  <a:ea typeface="標楷體" panose="03000509000000000000" pitchFamily="65" charset="-120"/>
                </a:rPr>
                <a:t>condition</a:t>
              </a:r>
            </a:p>
          </p:txBody>
        </p:sp>
        <p:sp>
          <p:nvSpPr>
            <p:cNvPr id="269320" name="AutoShape 8"/>
            <p:cNvSpPr>
              <a:spLocks noChangeArrowheads="1"/>
            </p:cNvSpPr>
            <p:nvPr/>
          </p:nvSpPr>
          <p:spPr bwMode="auto">
            <a:xfrm>
              <a:off x="4512" y="3023"/>
              <a:ext cx="772" cy="317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latin typeface="Arial Narrow" panose="020B0606020202030204" pitchFamily="34" charset="0"/>
                  <a:ea typeface="標楷體" panose="03000509000000000000" pitchFamily="65" charset="-120"/>
                </a:rPr>
                <a:t>statement</a:t>
              </a:r>
            </a:p>
          </p:txBody>
        </p:sp>
        <p:cxnSp>
          <p:nvCxnSpPr>
            <p:cNvPr id="269321" name="AutoShape 9"/>
            <p:cNvCxnSpPr>
              <a:cxnSpLocks noChangeShapeType="1"/>
              <a:stCxn id="269319" idx="2"/>
            </p:cNvCxnSpPr>
            <p:nvPr/>
          </p:nvCxnSpPr>
          <p:spPr bwMode="auto">
            <a:xfrm flipH="1">
              <a:off x="3900" y="3385"/>
              <a:ext cx="1" cy="22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9322" name="AutoShape 10"/>
            <p:cNvCxnSpPr>
              <a:cxnSpLocks noChangeShapeType="1"/>
              <a:stCxn id="269320" idx="3"/>
              <a:endCxn id="269328" idx="3"/>
            </p:cNvCxnSpPr>
            <p:nvPr/>
          </p:nvCxnSpPr>
          <p:spPr bwMode="auto">
            <a:xfrm flipH="1" flipV="1">
              <a:off x="4967" y="2728"/>
              <a:ext cx="317" cy="454"/>
            </a:xfrm>
            <a:prstGeom prst="bentConnector3">
              <a:avLst>
                <a:gd name="adj1" fmla="val -45426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9323" name="AutoShape 11"/>
            <p:cNvSpPr>
              <a:spLocks noChangeArrowheads="1"/>
            </p:cNvSpPr>
            <p:nvPr/>
          </p:nvSpPr>
          <p:spPr bwMode="auto">
            <a:xfrm>
              <a:off x="4194" y="2976"/>
              <a:ext cx="408" cy="182"/>
            </a:xfrm>
            <a:prstGeom prst="flowChartProcess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zh-TW" sz="2000"/>
                <a:t>true</a:t>
              </a:r>
            </a:p>
          </p:txBody>
        </p:sp>
        <p:sp>
          <p:nvSpPr>
            <p:cNvPr id="269324" name="AutoShape 12"/>
            <p:cNvSpPr>
              <a:spLocks noChangeArrowheads="1"/>
            </p:cNvSpPr>
            <p:nvPr/>
          </p:nvSpPr>
          <p:spPr bwMode="auto">
            <a:xfrm>
              <a:off x="3470" y="3340"/>
              <a:ext cx="408" cy="182"/>
            </a:xfrm>
            <a:prstGeom prst="flowChartProcess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zh-TW" sz="2000"/>
                <a:t>false</a:t>
              </a:r>
            </a:p>
          </p:txBody>
        </p:sp>
        <p:cxnSp>
          <p:nvCxnSpPr>
            <p:cNvPr id="269325" name="AutoShape 13"/>
            <p:cNvCxnSpPr>
              <a:cxnSpLocks noChangeShapeType="1"/>
              <a:stCxn id="269319" idx="3"/>
              <a:endCxn id="269320" idx="1"/>
            </p:cNvCxnSpPr>
            <p:nvPr/>
          </p:nvCxnSpPr>
          <p:spPr bwMode="auto">
            <a:xfrm>
              <a:off x="4332" y="3181"/>
              <a:ext cx="180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9326" name="AutoShape 14"/>
            <p:cNvSpPr>
              <a:spLocks noChangeArrowheads="1"/>
            </p:cNvSpPr>
            <p:nvPr/>
          </p:nvSpPr>
          <p:spPr bwMode="auto">
            <a:xfrm>
              <a:off x="3515" y="2206"/>
              <a:ext cx="771" cy="272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ea typeface="標楷體" panose="03000509000000000000" pitchFamily="65" charset="-120"/>
                </a:rPr>
                <a:t>Initial</a:t>
              </a:r>
            </a:p>
          </p:txBody>
        </p:sp>
        <p:cxnSp>
          <p:nvCxnSpPr>
            <p:cNvPr id="269327" name="AutoShape 15"/>
            <p:cNvCxnSpPr>
              <a:cxnSpLocks noChangeShapeType="1"/>
              <a:stCxn id="269326" idx="2"/>
              <a:endCxn id="269319" idx="0"/>
            </p:cNvCxnSpPr>
            <p:nvPr/>
          </p:nvCxnSpPr>
          <p:spPr bwMode="auto">
            <a:xfrm>
              <a:off x="3901" y="2478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9328" name="AutoShape 16"/>
            <p:cNvSpPr>
              <a:spLocks noChangeArrowheads="1"/>
            </p:cNvSpPr>
            <p:nvPr/>
          </p:nvSpPr>
          <p:spPr bwMode="auto">
            <a:xfrm>
              <a:off x="4287" y="2569"/>
              <a:ext cx="680" cy="317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400">
                  <a:ea typeface="標楷體" panose="03000509000000000000" pitchFamily="65" charset="-120"/>
                </a:rPr>
                <a:t>update</a:t>
              </a:r>
            </a:p>
          </p:txBody>
        </p:sp>
        <p:cxnSp>
          <p:nvCxnSpPr>
            <p:cNvPr id="269329" name="AutoShape 17"/>
            <p:cNvCxnSpPr>
              <a:cxnSpLocks noChangeShapeType="1"/>
              <a:stCxn id="269328" idx="1"/>
              <a:endCxn id="269319" idx="0"/>
            </p:cNvCxnSpPr>
            <p:nvPr/>
          </p:nvCxnSpPr>
          <p:spPr bwMode="auto">
            <a:xfrm rot="10800000" flipV="1">
              <a:off x="3901" y="2728"/>
              <a:ext cx="386" cy="249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9330" name="Line 18"/>
            <p:cNvSpPr>
              <a:spLocks noChangeShapeType="1"/>
            </p:cNvSpPr>
            <p:nvPr/>
          </p:nvSpPr>
          <p:spPr bwMode="auto">
            <a:xfrm>
              <a:off x="3923" y="2024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6894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ucida Console" panose="020B0609040504020204" pitchFamily="49" charset="0"/>
              </a:rPr>
              <a:t>for</a:t>
            </a:r>
            <a:r>
              <a:rPr lang="en-US" altLang="zh-TW" dirty="0"/>
              <a:t>-Repetition 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Syntax:</a:t>
            </a:r>
          </a:p>
          <a:p>
            <a:pPr lvl="1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r>
              <a:rPr lang="en-US" altLang="zh-TW" dirty="0"/>
              <a:t>Example: Print out 1 to 6</a:t>
            </a:r>
          </a:p>
          <a:p>
            <a:pPr lvl="1"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dirty="0">
                <a:latin typeface="Lucida Console" panose="020B0609040504020204" pitchFamily="49" charset="0"/>
              </a:rPr>
              <a:t> (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= 1;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&lt;= 6;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++) {</a:t>
            </a:r>
          </a:p>
          <a:p>
            <a:pPr lvl="1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"%d "</a:t>
            </a:r>
            <a:r>
              <a:rPr lang="en-US" altLang="zh-TW" dirty="0">
                <a:latin typeface="Lucida Console" panose="020B0609040504020204" pitchFamily="49" charset="0"/>
              </a:rPr>
              <a:t>,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14</a:t>
            </a:fld>
            <a:endParaRPr lang="en-US" altLang="zh-TW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372393" y="2359759"/>
            <a:ext cx="5926622" cy="1384995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Lucida Console" panose="020B0609040504020204" pitchFamily="49" charset="0"/>
              </a:rPr>
              <a:t>for (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initial</a:t>
            </a:r>
            <a:r>
              <a:rPr lang="en-US" altLang="zh-TW" sz="2800" dirty="0">
                <a:latin typeface="Lucida Console" panose="020B0609040504020204" pitchFamily="49" charset="0"/>
              </a:rPr>
              <a:t>;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condition</a:t>
            </a:r>
            <a:r>
              <a:rPr lang="en-US" altLang="zh-TW" sz="2800" dirty="0">
                <a:latin typeface="Lucida Console" panose="020B0609040504020204" pitchFamily="49" charset="0"/>
              </a:rPr>
              <a:t>;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update</a:t>
            </a:r>
            <a:r>
              <a:rPr lang="en-US" altLang="zh-TW" sz="28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altLang="zh-TW" sz="2800" dirty="0">
                <a:latin typeface="Lucida Console" panose="020B0609040504020204" pitchFamily="49" charset="0"/>
              </a:rPr>
              <a:t>   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</a:rPr>
              <a:t>actions if in condition</a:t>
            </a:r>
            <a:r>
              <a:rPr lang="en-US" altLang="zh-TW" sz="2800" dirty="0">
                <a:latin typeface="Lucida Console" panose="020B0609040504020204" pitchFamily="49" charset="0"/>
                <a:ea typeface="標楷體" panose="03000509000000000000" pitchFamily="65" charset="-120"/>
              </a:rPr>
              <a:t>;</a:t>
            </a:r>
          </a:p>
          <a:p>
            <a:r>
              <a:rPr lang="en-US" altLang="zh-TW" sz="2800" dirty="0"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7574128" y="2070618"/>
            <a:ext cx="3024187" cy="2449512"/>
            <a:chOff x="3379" y="1979"/>
            <a:chExt cx="2132" cy="1679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379" y="1979"/>
              <a:ext cx="2132" cy="1679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3469" y="2977"/>
              <a:ext cx="863" cy="408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200">
                  <a:latin typeface="Arial Narrow" panose="020B0606020202030204" pitchFamily="34" charset="0"/>
                  <a:ea typeface="標楷體" panose="03000509000000000000" pitchFamily="65" charset="-120"/>
                </a:rPr>
                <a:t>condition</a:t>
              </a:r>
            </a:p>
          </p:txBody>
        </p:sp>
        <p:sp>
          <p:nvSpPr>
            <p:cNvPr id="9" name="AutoShape 10"/>
            <p:cNvSpPr>
              <a:spLocks noChangeArrowheads="1"/>
            </p:cNvSpPr>
            <p:nvPr/>
          </p:nvSpPr>
          <p:spPr bwMode="auto">
            <a:xfrm>
              <a:off x="4512" y="3023"/>
              <a:ext cx="772" cy="317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200">
                  <a:latin typeface="Arial Narrow" panose="020B0606020202030204" pitchFamily="34" charset="0"/>
                  <a:ea typeface="標楷體" panose="03000509000000000000" pitchFamily="65" charset="-120"/>
                </a:rPr>
                <a:t>statement</a:t>
              </a:r>
            </a:p>
          </p:txBody>
        </p:sp>
        <p:cxnSp>
          <p:nvCxnSpPr>
            <p:cNvPr id="10" name="AutoShape 11"/>
            <p:cNvCxnSpPr>
              <a:cxnSpLocks noChangeShapeType="1"/>
              <a:stCxn id="8" idx="2"/>
            </p:cNvCxnSpPr>
            <p:nvPr/>
          </p:nvCxnSpPr>
          <p:spPr bwMode="auto">
            <a:xfrm flipH="1">
              <a:off x="3900" y="3385"/>
              <a:ext cx="1" cy="227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AutoShape 12"/>
            <p:cNvCxnSpPr>
              <a:cxnSpLocks noChangeShapeType="1"/>
              <a:stCxn id="9" idx="3"/>
              <a:endCxn id="17" idx="3"/>
            </p:cNvCxnSpPr>
            <p:nvPr/>
          </p:nvCxnSpPr>
          <p:spPr bwMode="auto">
            <a:xfrm flipH="1" flipV="1">
              <a:off x="4967" y="2728"/>
              <a:ext cx="317" cy="454"/>
            </a:xfrm>
            <a:prstGeom prst="bentConnector3">
              <a:avLst>
                <a:gd name="adj1" fmla="val -45426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AutoShape 13"/>
            <p:cNvSpPr>
              <a:spLocks noChangeArrowheads="1"/>
            </p:cNvSpPr>
            <p:nvPr/>
          </p:nvSpPr>
          <p:spPr bwMode="auto">
            <a:xfrm>
              <a:off x="4194" y="2976"/>
              <a:ext cx="408" cy="182"/>
            </a:xfrm>
            <a:prstGeom prst="flowChartProcess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zh-TW" sz="2000"/>
                <a:t>true</a:t>
              </a:r>
            </a:p>
          </p:txBody>
        </p:sp>
        <p:sp>
          <p:nvSpPr>
            <p:cNvPr id="13" name="AutoShape 14"/>
            <p:cNvSpPr>
              <a:spLocks noChangeArrowheads="1"/>
            </p:cNvSpPr>
            <p:nvPr/>
          </p:nvSpPr>
          <p:spPr bwMode="auto">
            <a:xfrm>
              <a:off x="3470" y="3340"/>
              <a:ext cx="408" cy="182"/>
            </a:xfrm>
            <a:prstGeom prst="flowChartProcess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r>
                <a:rPr lang="en-US" altLang="zh-TW" sz="2000"/>
                <a:t>false</a:t>
              </a:r>
            </a:p>
          </p:txBody>
        </p:sp>
        <p:cxnSp>
          <p:nvCxnSpPr>
            <p:cNvPr id="14" name="AutoShape 15"/>
            <p:cNvCxnSpPr>
              <a:cxnSpLocks noChangeShapeType="1"/>
              <a:stCxn id="8" idx="3"/>
              <a:endCxn id="9" idx="1"/>
            </p:cNvCxnSpPr>
            <p:nvPr/>
          </p:nvCxnSpPr>
          <p:spPr bwMode="auto">
            <a:xfrm>
              <a:off x="4332" y="3181"/>
              <a:ext cx="180" cy="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AutoShape 16"/>
            <p:cNvSpPr>
              <a:spLocks noChangeArrowheads="1"/>
            </p:cNvSpPr>
            <p:nvPr/>
          </p:nvSpPr>
          <p:spPr bwMode="auto">
            <a:xfrm>
              <a:off x="3515" y="2206"/>
              <a:ext cx="771" cy="272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200">
                  <a:ea typeface="標楷體" panose="03000509000000000000" pitchFamily="65" charset="-120"/>
                </a:rPr>
                <a:t>Initial</a:t>
              </a:r>
            </a:p>
          </p:txBody>
        </p:sp>
        <p:cxnSp>
          <p:nvCxnSpPr>
            <p:cNvPr id="16" name="AutoShape 17"/>
            <p:cNvCxnSpPr>
              <a:cxnSpLocks noChangeShapeType="1"/>
              <a:stCxn id="15" idx="2"/>
              <a:endCxn id="8" idx="0"/>
            </p:cNvCxnSpPr>
            <p:nvPr/>
          </p:nvCxnSpPr>
          <p:spPr bwMode="auto">
            <a:xfrm>
              <a:off x="3901" y="2478"/>
              <a:ext cx="0" cy="49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18"/>
            <p:cNvSpPr>
              <a:spLocks noChangeArrowheads="1"/>
            </p:cNvSpPr>
            <p:nvPr/>
          </p:nvSpPr>
          <p:spPr bwMode="auto">
            <a:xfrm>
              <a:off x="4287" y="2569"/>
              <a:ext cx="680" cy="317"/>
            </a:xfrm>
            <a:prstGeom prst="flowChartProcess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2200">
                  <a:ea typeface="標楷體" panose="03000509000000000000" pitchFamily="65" charset="-120"/>
                </a:rPr>
                <a:t>update</a:t>
              </a:r>
            </a:p>
          </p:txBody>
        </p:sp>
        <p:cxnSp>
          <p:nvCxnSpPr>
            <p:cNvPr id="18" name="AutoShape 19"/>
            <p:cNvCxnSpPr>
              <a:cxnSpLocks noChangeShapeType="1"/>
              <a:stCxn id="17" idx="1"/>
              <a:endCxn id="8" idx="0"/>
            </p:cNvCxnSpPr>
            <p:nvPr/>
          </p:nvCxnSpPr>
          <p:spPr bwMode="auto">
            <a:xfrm rot="10800000" flipV="1">
              <a:off x="3901" y="2728"/>
              <a:ext cx="386" cy="249"/>
            </a:xfrm>
            <a:prstGeom prst="bentConnector2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3923" y="2024"/>
              <a:ext cx="0" cy="18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271686" y="5677416"/>
            <a:ext cx="6913562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b="1">
                <a:solidFill>
                  <a:schemeClr val="bg1"/>
                </a:solidFill>
                <a:latin typeface="Lucida Console" panose="020B0609040504020204" pitchFamily="49" charset="0"/>
              </a:rPr>
              <a:t>1 2 3 4 5 6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3503712" y="5677416"/>
            <a:ext cx="4681537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271685" y="4302234"/>
            <a:ext cx="4949062" cy="1214311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1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29B94-CE7B-4D16-94C1-CA8AA94FD5B0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When </a:t>
            </a:r>
            <a:r>
              <a:rPr lang="en-US" altLang="zh-TW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/>
              <a:t> begins executing…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Perform </a:t>
            </a:r>
            <a:r>
              <a:rPr lang="en-US" altLang="zh-TW">
                <a:solidFill>
                  <a:srgbClr val="008000"/>
                </a:solidFill>
              </a:rPr>
              <a:t>initialization</a:t>
            </a:r>
            <a:r>
              <a:rPr lang="en-US" altLang="zh-TW"/>
              <a:t> first.</a:t>
            </a:r>
          </a:p>
          <a:p>
            <a:r>
              <a:rPr lang="en-US" altLang="zh-TW"/>
              <a:t>Then, check the </a:t>
            </a:r>
            <a:r>
              <a:rPr lang="en-US" altLang="zh-TW">
                <a:solidFill>
                  <a:srgbClr val="008000"/>
                </a:solidFill>
              </a:rPr>
              <a:t>loop condition</a:t>
            </a:r>
            <a:r>
              <a:rPr lang="en-US" altLang="zh-TW"/>
              <a:t>.</a:t>
            </a:r>
          </a:p>
          <a:p>
            <a:r>
              <a:rPr lang="en-US" altLang="zh-TW"/>
              <a:t>If satisfied, execute statements in</a:t>
            </a:r>
            <a:br>
              <a:rPr lang="en-US" altLang="zh-TW"/>
            </a:br>
            <a:r>
              <a:rPr lang="en-US" altLang="zh-TW"/>
              <a:t>the </a:t>
            </a:r>
            <a:r>
              <a:rPr lang="en-US" altLang="zh-TW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/>
              <a:t>-body.</a:t>
            </a:r>
          </a:p>
          <a:p>
            <a:r>
              <a:rPr lang="en-US" altLang="zh-TW"/>
              <a:t>Perform </a:t>
            </a:r>
            <a:r>
              <a:rPr lang="en-US" altLang="zh-TW">
                <a:solidFill>
                  <a:srgbClr val="008000"/>
                </a:solidFill>
              </a:rPr>
              <a:t>update action</a:t>
            </a:r>
            <a:r>
              <a:rPr lang="en-US" altLang="zh-TW"/>
              <a:t>.</a:t>
            </a:r>
          </a:p>
          <a:p>
            <a:r>
              <a:rPr lang="en-US" altLang="zh-TW"/>
              <a:t>Go back to check the loop condition.  Repeat the previous steps until the condition is not satisfied.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456040" y="1916832"/>
            <a:ext cx="5110694" cy="1200329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Lucida Console" panose="020B0609040504020204" pitchFamily="49" charset="0"/>
              </a:rPr>
              <a:t>for (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initial</a:t>
            </a:r>
            <a:r>
              <a:rPr lang="en-US" altLang="zh-TW" sz="2400" dirty="0">
                <a:latin typeface="Lucida Console" panose="020B0609040504020204" pitchFamily="49" charset="0"/>
              </a:rPr>
              <a:t>;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condition</a:t>
            </a:r>
            <a:r>
              <a:rPr lang="en-US" altLang="zh-TW" sz="2400" dirty="0">
                <a:latin typeface="Lucida Console" panose="020B0609040504020204" pitchFamily="49" charset="0"/>
              </a:rPr>
              <a:t>;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update</a:t>
            </a:r>
            <a:r>
              <a:rPr lang="en-US" altLang="zh-TW" sz="24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altLang="zh-TW" sz="2400" dirty="0">
                <a:latin typeface="Lucida Console" panose="020B0609040504020204" pitchFamily="49" charset="0"/>
              </a:rPr>
              <a:t>  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</a:rPr>
              <a:t>actions if in condition</a:t>
            </a:r>
            <a:r>
              <a:rPr lang="en-US" altLang="zh-TW" sz="2400" dirty="0">
                <a:latin typeface="Lucida Console" panose="020B0609040504020204" pitchFamily="49" charset="0"/>
                <a:ea typeface="標楷體" panose="03000509000000000000" pitchFamily="65" charset="-120"/>
              </a:rPr>
              <a:t>;</a:t>
            </a:r>
          </a:p>
          <a:p>
            <a:r>
              <a:rPr lang="en-US" altLang="zh-TW" sz="24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9914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ucida Console" panose="020B0609040504020204" pitchFamily="49" charset="0"/>
              </a:rPr>
              <a:t>for</a:t>
            </a:r>
            <a:r>
              <a:rPr lang="en-US" altLang="zh-TW" dirty="0"/>
              <a:t>-Repetition 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dirty="0">
                <a:latin typeface="Lucida Console" panose="020B0609040504020204" pitchFamily="49" charset="0"/>
              </a:rPr>
              <a:t> (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= 1;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&lt;= 6;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++) {</a:t>
            </a:r>
          </a:p>
          <a:p>
            <a:pPr lvl="1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"%d "</a:t>
            </a:r>
            <a:r>
              <a:rPr lang="en-US" altLang="zh-TW" dirty="0">
                <a:latin typeface="Lucida Console" panose="020B0609040504020204" pitchFamily="49" charset="0"/>
              </a:rPr>
              <a:t>,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16</a:t>
            </a:fld>
            <a:endParaRPr lang="en-US" altLang="zh-TW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572128" y="1878663"/>
            <a:ext cx="39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i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681665" y="2310463"/>
            <a:ext cx="1008062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</a:rPr>
              <a:t>@#</a:t>
            </a:r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81665" y="2310463"/>
            <a:ext cx="1008062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681665" y="2310463"/>
            <a:ext cx="1008062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681665" y="2310463"/>
            <a:ext cx="1008062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681665" y="2310463"/>
            <a:ext cx="1008062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681665" y="2310463"/>
            <a:ext cx="1008062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681665" y="2310463"/>
            <a:ext cx="1008062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681665" y="2310463"/>
            <a:ext cx="1008062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746910" y="2310463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746910" y="2708920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746910" y="3140968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746910" y="2310463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746910" y="3645024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272927" y="4147869"/>
            <a:ext cx="748982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zh-TW" sz="240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272927" y="4147869"/>
            <a:ext cx="518477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1272927" y="4147869"/>
            <a:ext cx="748982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777752" y="4147869"/>
            <a:ext cx="518477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1272927" y="4147869"/>
            <a:ext cx="748982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1 2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1993652" y="4147869"/>
            <a:ext cx="518477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1272927" y="4147869"/>
            <a:ext cx="748982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1 2 3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354015" y="4147869"/>
            <a:ext cx="518477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1272927" y="4147869"/>
            <a:ext cx="748982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1 2 3 4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2785815" y="4147869"/>
            <a:ext cx="518477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1272927" y="4147869"/>
            <a:ext cx="748982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1 2 3 4 5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146177" y="4147869"/>
            <a:ext cx="518477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1272927" y="4147869"/>
            <a:ext cx="748982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b="1">
                <a:solidFill>
                  <a:schemeClr val="bg1"/>
                </a:solidFill>
                <a:latin typeface="Lucida Console" panose="020B0609040504020204" pitchFamily="49" charset="0"/>
              </a:rPr>
              <a:t>1 2 3 4 5 6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3504952" y="4147869"/>
            <a:ext cx="518477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63805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6" dur="10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8" dur="10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9" grpId="0" animBg="1"/>
      <p:bldP spid="20" grpId="0" build="allAtOnce" animBg="1"/>
      <p:bldP spid="21" grpId="0" animBg="1"/>
      <p:bldP spid="22" grpId="0" build="allAtOnce" animBg="1"/>
      <p:bldP spid="23" grpId="0" animBg="1"/>
      <p:bldP spid="24" grpId="0" build="allAtOnce" animBg="1"/>
      <p:bldP spid="25" grpId="0" animBg="1"/>
      <p:bldP spid="26" grpId="0" build="allAtOnce" animBg="1"/>
      <p:bldP spid="27" grpId="0" animBg="1"/>
      <p:bldP spid="28" grpId="0" build="allAtOnce" animBg="1"/>
      <p:bldP spid="29" grpId="0" animBg="1"/>
      <p:bldP spid="30" grpId="0" build="allAtOnce" animBg="1"/>
      <p:bldP spid="31" grpId="0" animBg="1"/>
      <p:bldP spid="32" grpId="0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37CC8-CC21-48A5-8030-41CBA1839EE8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Examples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Print out odd numbers between 1 and 10.</a:t>
            </a:r>
          </a:p>
          <a:p>
            <a:r>
              <a:rPr lang="en-US" altLang="zh-TW" dirty="0"/>
              <a:t>Print out 1 to 20 with an interval 3.</a:t>
            </a:r>
          </a:p>
          <a:p>
            <a:r>
              <a:rPr lang="en-US" altLang="zh-TW" dirty="0"/>
              <a:t>Print out 10 to 1.</a:t>
            </a:r>
          </a:p>
          <a:p>
            <a:r>
              <a:rPr lang="en-US" altLang="zh-TW" dirty="0"/>
              <a:t>Sum up 1 to 10.</a:t>
            </a:r>
          </a:p>
        </p:txBody>
      </p:sp>
    </p:spTree>
    <p:extLst>
      <p:ext uri="{BB962C8B-B14F-4D97-AF65-F5344CB8AC3E}">
        <p14:creationId xmlns:p14="http://schemas.microsoft.com/office/powerpoint/2010/main" val="250192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Practice: Sum up 1 to 10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TW" dirty="0"/>
              <a:t>Sum up 1 to 10.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(0  +1 +2 +3 +4 +5 +6 +7 +8 +9 +10)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zh-TW" sz="2000" dirty="0"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sz="2400" dirty="0">
                <a:latin typeface="Lucida Console" panose="020B0609040504020204" pitchFamily="49" charset="0"/>
              </a:rPr>
              <a:t> count, sum;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TW" sz="2400" dirty="0"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sum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sz="2400" dirty="0">
                <a:latin typeface="Lucida Console" panose="020B0609040504020204" pitchFamily="49" charset="0"/>
              </a:rPr>
              <a:t> (count = 1; count &lt;= 10; count++){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	sum = sum + count;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dirty="0"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dirty="0" err="1">
                <a:latin typeface="Lucida Console" panose="020B0609040504020204" pitchFamily="49" charset="0"/>
              </a:rPr>
              <a:t>printf</a:t>
            </a:r>
            <a:r>
              <a:rPr lang="en-US" altLang="zh-TW" sz="2400" dirty="0">
                <a:latin typeface="Lucida Console" panose="020B0609040504020204" pitchFamily="49" charset="0"/>
              </a:rPr>
              <a:t>(</a:t>
            </a:r>
            <a:r>
              <a:rPr lang="en-US" altLang="zh-TW" sz="2400" dirty="0">
                <a:solidFill>
                  <a:srgbClr val="993300"/>
                </a:solidFill>
                <a:latin typeface="Lucida Console" panose="020B0609040504020204" pitchFamily="49" charset="0"/>
              </a:rPr>
              <a:t>"Sum of 1 to 10 is %d\n"</a:t>
            </a:r>
            <a:r>
              <a:rPr lang="en-US" altLang="zh-TW" sz="2400" dirty="0">
                <a:latin typeface="Lucida Console" panose="020B0609040504020204" pitchFamily="49" charset="0"/>
              </a:rPr>
              <a:t>, sum);</a:t>
            </a:r>
            <a:endParaRPr lang="en-US" altLang="zh-TW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0694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Practice: Sum up 1 to 10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Sum up 1 to 10</a:t>
            </a:r>
          </a:p>
          <a:p>
            <a:pPr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, sum = 0;</a:t>
            </a:r>
          </a:p>
          <a:p>
            <a:pPr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dirty="0">
                <a:latin typeface="Lucida Console" panose="020B0609040504020204" pitchFamily="49" charset="0"/>
              </a:rPr>
              <a:t> (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= 1;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&lt;= 10;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++) {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sum = sum +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;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7857083" y="1878453"/>
            <a:ext cx="398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i</a:t>
            </a:r>
          </a:p>
        </p:txBody>
      </p:sp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7966620" y="2310253"/>
            <a:ext cx="1008062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</a:rPr>
              <a:t>@#</a:t>
            </a:r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7966620" y="2310253"/>
            <a:ext cx="1008062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7965032" y="2306758"/>
            <a:ext cx="1008063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7965032" y="2308355"/>
            <a:ext cx="1008063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7963445" y="2304860"/>
            <a:ext cx="1008063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7963445" y="2306457"/>
            <a:ext cx="1008063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7963445" y="2307306"/>
            <a:ext cx="1008063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13" name="Text Box 26"/>
          <p:cNvSpPr txBox="1">
            <a:spLocks noChangeArrowheads="1"/>
          </p:cNvSpPr>
          <p:nvPr/>
        </p:nvSpPr>
        <p:spPr bwMode="auto">
          <a:xfrm>
            <a:off x="7963445" y="2308355"/>
            <a:ext cx="1008063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14" name="AutoShape 27"/>
          <p:cNvSpPr>
            <a:spLocks noChangeArrowheads="1"/>
          </p:cNvSpPr>
          <p:nvPr/>
        </p:nvSpPr>
        <p:spPr bwMode="auto">
          <a:xfrm>
            <a:off x="623937" y="3096071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AutoShape 28"/>
          <p:cNvSpPr>
            <a:spLocks noChangeArrowheads="1"/>
          </p:cNvSpPr>
          <p:nvPr/>
        </p:nvSpPr>
        <p:spPr bwMode="auto">
          <a:xfrm>
            <a:off x="623937" y="3645148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AutoShape 29"/>
          <p:cNvSpPr>
            <a:spLocks noChangeArrowheads="1"/>
          </p:cNvSpPr>
          <p:nvPr/>
        </p:nvSpPr>
        <p:spPr bwMode="auto">
          <a:xfrm>
            <a:off x="623937" y="4221212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AutoShape 30"/>
          <p:cNvSpPr>
            <a:spLocks noChangeArrowheads="1"/>
          </p:cNvSpPr>
          <p:nvPr/>
        </p:nvSpPr>
        <p:spPr bwMode="auto">
          <a:xfrm>
            <a:off x="623937" y="3096071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9" name="Text Box 32"/>
          <p:cNvSpPr txBox="1">
            <a:spLocks noChangeArrowheads="1"/>
          </p:cNvSpPr>
          <p:nvPr/>
        </p:nvSpPr>
        <p:spPr bwMode="auto">
          <a:xfrm>
            <a:off x="7857082" y="3075428"/>
            <a:ext cx="827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sum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7965033" y="3507228"/>
            <a:ext cx="1008063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21" name="Text Box 35"/>
          <p:cNvSpPr txBox="1">
            <a:spLocks noChangeArrowheads="1"/>
          </p:cNvSpPr>
          <p:nvPr/>
        </p:nvSpPr>
        <p:spPr bwMode="auto">
          <a:xfrm>
            <a:off x="7963444" y="3502275"/>
            <a:ext cx="1008063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22" name="Text Box 36"/>
          <p:cNvSpPr txBox="1">
            <a:spLocks noChangeArrowheads="1"/>
          </p:cNvSpPr>
          <p:nvPr/>
        </p:nvSpPr>
        <p:spPr bwMode="auto">
          <a:xfrm>
            <a:off x="7961855" y="3506156"/>
            <a:ext cx="1008063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23" name="Text Box 37"/>
          <p:cNvSpPr txBox="1">
            <a:spLocks noChangeArrowheads="1"/>
          </p:cNvSpPr>
          <p:nvPr/>
        </p:nvSpPr>
        <p:spPr bwMode="auto">
          <a:xfrm>
            <a:off x="7965032" y="3503432"/>
            <a:ext cx="1008063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24" name="Text Box 38"/>
          <p:cNvSpPr txBox="1">
            <a:spLocks noChangeArrowheads="1"/>
          </p:cNvSpPr>
          <p:nvPr/>
        </p:nvSpPr>
        <p:spPr bwMode="auto">
          <a:xfrm>
            <a:off x="7958677" y="3508880"/>
            <a:ext cx="1008063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7964789" y="3503432"/>
            <a:ext cx="1008063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</a:p>
        </p:txBody>
      </p:sp>
      <p:sp>
        <p:nvSpPr>
          <p:cNvPr id="26" name="Text Box 40"/>
          <p:cNvSpPr txBox="1">
            <a:spLocks noChangeArrowheads="1"/>
          </p:cNvSpPr>
          <p:nvPr/>
        </p:nvSpPr>
        <p:spPr bwMode="auto">
          <a:xfrm>
            <a:off x="7960699" y="3509952"/>
            <a:ext cx="1008063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424962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7E3BA-78AE-4670-8DF2-5EEA63D2234C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Iteration Statements</a:t>
            </a:r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C’s iteration statements are used to set up loops.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A </a:t>
            </a:r>
            <a:r>
              <a:rPr lang="en-US" altLang="zh-TW" b="1" i="1" dirty="0">
                <a:solidFill>
                  <a:srgbClr val="FF6600"/>
                </a:solidFill>
              </a:rPr>
              <a:t>loop</a:t>
            </a:r>
            <a:r>
              <a:rPr lang="en-US" altLang="zh-TW" dirty="0"/>
              <a:t> is a statement whose job is to repeatedly execute some other statement (the </a:t>
            </a:r>
            <a:r>
              <a:rPr lang="en-US" altLang="zh-TW" b="1" i="1" dirty="0">
                <a:solidFill>
                  <a:srgbClr val="FF6600"/>
                </a:solidFill>
              </a:rPr>
              <a:t>loop body</a:t>
            </a:r>
            <a:r>
              <a:rPr lang="en-US" altLang="zh-TW" dirty="0"/>
              <a:t>). </a:t>
            </a:r>
          </a:p>
          <a:p>
            <a:r>
              <a:rPr lang="en-US" altLang="zh-TW" dirty="0"/>
              <a:t>In C, every loop has a </a:t>
            </a:r>
            <a:r>
              <a:rPr lang="en-US" altLang="zh-TW" b="1" i="1" dirty="0">
                <a:solidFill>
                  <a:srgbClr val="FF6600"/>
                </a:solidFill>
              </a:rPr>
              <a:t>controlling expression</a:t>
            </a:r>
            <a:r>
              <a:rPr lang="en-US" altLang="zh-TW" dirty="0"/>
              <a:t>. </a:t>
            </a:r>
          </a:p>
          <a:p>
            <a:r>
              <a:rPr lang="en-US" altLang="zh-TW" dirty="0"/>
              <a:t>Each time the loop body is executed (an </a:t>
            </a:r>
            <a:r>
              <a:rPr lang="en-US" altLang="zh-TW" b="1" i="1" dirty="0">
                <a:solidFill>
                  <a:srgbClr val="FF6600"/>
                </a:solidFill>
              </a:rPr>
              <a:t>iteration</a:t>
            </a:r>
            <a:r>
              <a:rPr lang="en-US" altLang="zh-TW" dirty="0"/>
              <a:t> of the loop), the controlling expression is evaluated.</a:t>
            </a:r>
          </a:p>
          <a:p>
            <a:pPr lvl="1"/>
            <a:r>
              <a:rPr lang="en-US" altLang="zh-TW" dirty="0"/>
              <a:t>If the expression is true (has a value that’s not zero) the loop continues to execute.</a:t>
            </a:r>
          </a:p>
        </p:txBody>
      </p:sp>
    </p:spTree>
    <p:extLst>
      <p:ext uri="{BB962C8B-B14F-4D97-AF65-F5344CB8AC3E}">
        <p14:creationId xmlns:p14="http://schemas.microsoft.com/office/powerpoint/2010/main" val="38019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95A83-AD48-4DE6-93E8-220A9E54B277}" type="slidenum">
              <a:rPr lang="en-US" altLang="zh-TW"/>
              <a:pPr/>
              <a:t>20</a:t>
            </a:fld>
            <a:endParaRPr lang="en-US" altLang="zh-TW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Practice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Calculate </a:t>
            </a:r>
            <a:r>
              <a:rPr lang="en-US" altLang="zh-TW" b="1" dirty="0"/>
              <a:t>N!</a:t>
            </a:r>
          </a:p>
          <a:p>
            <a:pPr>
              <a:buFontTx/>
              <a:buNone/>
            </a:pPr>
            <a:r>
              <a:rPr lang="en-US" altLang="zh-TW" dirty="0"/>
              <a:t>	</a:t>
            </a:r>
            <a:r>
              <a:rPr lang="en-US" altLang="zh-TW" dirty="0" err="1"/>
              <a:t>Nfact</a:t>
            </a:r>
            <a:r>
              <a:rPr lang="en-US" altLang="zh-TW" dirty="0"/>
              <a:t> = 1 </a:t>
            </a:r>
            <a:r>
              <a:rPr lang="en-US" altLang="zh-TW" dirty="0">
                <a:sym typeface="Symbol" panose="05050102010706020507" pitchFamily="18" charset="2"/>
              </a:rPr>
              <a:t> </a:t>
            </a:r>
            <a:r>
              <a:rPr lang="en-US" altLang="zh-TW" dirty="0"/>
              <a:t>2 </a:t>
            </a:r>
            <a:r>
              <a:rPr lang="en-US" altLang="zh-TW" dirty="0">
                <a:sym typeface="Symbol" panose="05050102010706020507" pitchFamily="18" charset="2"/>
              </a:rPr>
              <a:t></a:t>
            </a:r>
            <a:r>
              <a:rPr lang="en-US" altLang="zh-TW" dirty="0"/>
              <a:t> 3 ... </a:t>
            </a:r>
            <a:r>
              <a:rPr lang="en-US" altLang="zh-TW" dirty="0">
                <a:sym typeface="Symbol" panose="05050102010706020507" pitchFamily="18" charset="2"/>
              </a:rPr>
              <a:t></a:t>
            </a:r>
            <a:r>
              <a:rPr lang="en-US" altLang="zh-TW" dirty="0"/>
              <a:t> N</a:t>
            </a:r>
          </a:p>
          <a:p>
            <a:r>
              <a:rPr lang="en-US" altLang="zh-TW" dirty="0"/>
              <a:t>Calculate the sum of this series:</a:t>
            </a:r>
            <a:br>
              <a:rPr lang="en-US" altLang="zh-TW" dirty="0"/>
            </a:br>
            <a:r>
              <a:rPr lang="en-US" altLang="zh-TW" dirty="0"/>
              <a:t>2 + 6 + 10 + 14 + 18 + 22 + 26 + 30</a:t>
            </a:r>
          </a:p>
          <a:p>
            <a:r>
              <a:rPr lang="en-US" altLang="zh-TW" dirty="0"/>
              <a:t>Calculate the sum of this series:</a:t>
            </a:r>
            <a:br>
              <a:rPr lang="en-US" altLang="zh-TW" dirty="0"/>
            </a:br>
            <a:r>
              <a:rPr lang="en-US" altLang="zh-TW" dirty="0"/>
              <a:t>2 + 6 + 18 + 54 + 162 + 486 + 1458</a:t>
            </a:r>
          </a:p>
        </p:txBody>
      </p:sp>
    </p:spTree>
    <p:extLst>
      <p:ext uri="{BB962C8B-B14F-4D97-AF65-F5344CB8AC3E}">
        <p14:creationId xmlns:p14="http://schemas.microsoft.com/office/powerpoint/2010/main" val="305262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B0E18-BFAF-422B-B37A-D75775C54926}" type="slidenum">
              <a:rPr lang="en-US" altLang="zh-TW"/>
              <a:pPr/>
              <a:t>21</a:t>
            </a:fld>
            <a:endParaRPr lang="en-US" altLang="zh-TW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Case Study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Ask users to input scores of </a:t>
            </a:r>
            <a:r>
              <a:rPr lang="en-US" altLang="zh-TW">
                <a:solidFill>
                  <a:srgbClr val="0000FF"/>
                </a:solidFill>
              </a:rPr>
              <a:t>10</a:t>
            </a:r>
            <a:r>
              <a:rPr lang="en-US" altLang="zh-TW"/>
              <a:t> students.</a:t>
            </a:r>
          </a:p>
          <a:p>
            <a:r>
              <a:rPr lang="en-US" altLang="zh-TW"/>
              <a:t>Report the average score (in real number).</a:t>
            </a:r>
          </a:p>
        </p:txBody>
      </p:sp>
    </p:spTree>
    <p:extLst>
      <p:ext uri="{BB962C8B-B14F-4D97-AF65-F5344CB8AC3E}">
        <p14:creationId xmlns:p14="http://schemas.microsoft.com/office/powerpoint/2010/main" val="1923076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D3E49-FE10-4EE4-A78B-7C20A188B18C}" type="slidenum">
              <a:rPr lang="en-US" altLang="zh-TW"/>
              <a:pPr/>
              <a:t>22</a:t>
            </a:fld>
            <a:endParaRPr lang="en-US" altLang="zh-TW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Case Study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Ask users to input scores of </a:t>
            </a:r>
            <a:r>
              <a:rPr lang="en-US" altLang="zh-TW">
                <a:solidFill>
                  <a:srgbClr val="0000FF"/>
                </a:solidFill>
              </a:rPr>
              <a:t>any number of</a:t>
            </a:r>
            <a:r>
              <a:rPr lang="en-US" altLang="zh-TW"/>
              <a:t> students.</a:t>
            </a:r>
          </a:p>
          <a:p>
            <a:r>
              <a:rPr lang="en-US" altLang="zh-TW"/>
              <a:t>Input "-1" to signal that input is over.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/>
              <a:t>"-1" becomes the</a:t>
            </a:r>
            <a:r>
              <a:rPr lang="en-US" altLang="zh-TW" i="1">
                <a:solidFill>
                  <a:srgbClr val="008000"/>
                </a:solidFill>
              </a:rPr>
              <a:t> sentinel value</a:t>
            </a:r>
            <a:r>
              <a:rPr lang="en-US" altLang="zh-TW"/>
              <a:t> of this </a:t>
            </a:r>
            <a:r>
              <a:rPr lang="en-US" altLang="zh-TW">
                <a:latin typeface="Lucida Console" panose="020B0609040504020204" pitchFamily="49" charset="0"/>
              </a:rPr>
              <a:t>while</a:t>
            </a:r>
            <a:r>
              <a:rPr lang="en-US" altLang="zh-TW"/>
              <a:t>-loop</a:t>
            </a:r>
          </a:p>
          <a:p>
            <a:r>
              <a:rPr lang="en-US" altLang="zh-TW"/>
              <a:t>Report the average score (in real number).</a:t>
            </a:r>
          </a:p>
        </p:txBody>
      </p:sp>
    </p:spTree>
    <p:extLst>
      <p:ext uri="{BB962C8B-B14F-4D97-AF65-F5344CB8AC3E}">
        <p14:creationId xmlns:p14="http://schemas.microsoft.com/office/powerpoint/2010/main" val="3813478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99456" y="2708920"/>
            <a:ext cx="6480720" cy="34563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>
                <a:latin typeface="Lucida Console" panose="020B0609040504020204" pitchFamily="49" charset="0"/>
              </a:rPr>
              <a:t>continue</a:t>
            </a:r>
            <a:r>
              <a:rPr lang="en-US" altLang="zh-TW" dirty="0"/>
              <a:t> 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586"/>
          </a:xfrm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continue</a:t>
            </a:r>
            <a:r>
              <a:rPr lang="en-US" altLang="zh-TW" dirty="0"/>
              <a:t>: </a:t>
            </a:r>
            <a:r>
              <a:rPr lang="zh-TW" altLang="en-US" dirty="0"/>
              <a:t>直接跳回條件檢查步驟</a:t>
            </a:r>
          </a:p>
          <a:p>
            <a:pPr>
              <a:buNone/>
            </a:pPr>
            <a:r>
              <a:rPr lang="en-US" altLang="zh-TW" sz="2400" u="sng" dirty="0"/>
              <a:t>Ex</a:t>
            </a:r>
            <a:r>
              <a:rPr lang="en-US" altLang="zh-TW" sz="2000" dirty="0">
                <a:latin typeface="Lucida Console" panose="020B0609040504020204" pitchFamily="49" charset="0"/>
              </a:rPr>
              <a:t> </a:t>
            </a:r>
            <a:r>
              <a:rPr lang="en-US" altLang="zh-TW" sz="2400" dirty="0">
                <a:latin typeface="Lucida Console" panose="020B0609040504020204" pitchFamily="49" charset="0"/>
              </a:rPr>
              <a:t>total = 0; count = 0;</a:t>
            </a:r>
            <a:endParaRPr lang="en-US" altLang="zh-TW" sz="2400" dirty="0"/>
          </a:p>
          <a:p>
            <a:pPr lvl="1"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while</a:t>
            </a:r>
            <a:r>
              <a:rPr lang="en-US" altLang="zh-TW" dirty="0">
                <a:latin typeface="Lucida Console" panose="020B0609040504020204" pitchFamily="49" charset="0"/>
              </a:rPr>
              <a:t> (count &lt; 30) {</a:t>
            </a:r>
          </a:p>
          <a:p>
            <a:pPr lvl="1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solidFill>
                  <a:srgbClr val="CC3300"/>
                </a:solidFill>
                <a:latin typeface="Lucida Console" panose="020B0609040504020204" pitchFamily="49" charset="0"/>
              </a:rPr>
              <a:t>請輸入成績：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 lvl="1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scanf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"%d"</a:t>
            </a:r>
            <a:r>
              <a:rPr lang="en-US" altLang="zh-TW" dirty="0">
                <a:latin typeface="Lucida Console" panose="020B0609040504020204" pitchFamily="49" charset="0"/>
              </a:rPr>
              <a:t>, &amp;grade);</a:t>
            </a:r>
          </a:p>
          <a:p>
            <a:pPr lvl="1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dirty="0">
                <a:latin typeface="Lucida Console" panose="020B0609040504020204" pitchFamily="49" charset="0"/>
              </a:rPr>
              <a:t> (grade &gt; 100) {</a:t>
            </a:r>
          </a:p>
          <a:p>
            <a:pPr lvl="1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solidFill>
                  <a:srgbClr val="CC3300"/>
                </a:solidFill>
                <a:latin typeface="Lucida Console" panose="020B0609040504020204" pitchFamily="49" charset="0"/>
              </a:rPr>
              <a:t>成績不應該大於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100\n"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 lvl="1"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      continue</a:t>
            </a:r>
            <a:r>
              <a:rPr lang="en-US" altLang="zh-TW" dirty="0">
                <a:latin typeface="Lucida Console" panose="020B0609040504020204" pitchFamily="49" charset="0"/>
              </a:rPr>
              <a:t>;</a:t>
            </a:r>
          </a:p>
          <a:p>
            <a:pPr lvl="1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}</a:t>
            </a:r>
          </a:p>
          <a:p>
            <a:pPr lvl="1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total = total + grade; count++;</a:t>
            </a:r>
          </a:p>
          <a:p>
            <a:pPr lvl="1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 </a:t>
            </a:r>
            <a:r>
              <a:rPr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// </a:t>
            </a:r>
            <a:r>
              <a:rPr lang="en-US" altLang="zh-TW" dirty="0">
                <a:solidFill>
                  <a:srgbClr val="009900"/>
                </a:solidFill>
              </a:rPr>
              <a:t>loop for 30 students' grades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23</a:t>
            </a:fld>
            <a:endParaRPr lang="en-US" altLang="zh-TW"/>
          </a:p>
        </p:txBody>
      </p:sp>
      <p:cxnSp>
        <p:nvCxnSpPr>
          <p:cNvPr id="6" name="AutoShape 4"/>
          <p:cNvCxnSpPr>
            <a:cxnSpLocks noChangeShapeType="1"/>
          </p:cNvCxnSpPr>
          <p:nvPr/>
        </p:nvCxnSpPr>
        <p:spPr bwMode="auto">
          <a:xfrm flipV="1">
            <a:off x="5159896" y="2852936"/>
            <a:ext cx="1587" cy="2016125"/>
          </a:xfrm>
          <a:prstGeom prst="curvedConnector3">
            <a:avLst>
              <a:gd name="adj1" fmla="val 201400000"/>
            </a:avLst>
          </a:prstGeom>
          <a:noFill/>
          <a:ln w="25400">
            <a:solidFill>
              <a:schemeClr val="accent4">
                <a:lumMod val="75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39781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99456" y="3003401"/>
            <a:ext cx="5112568" cy="30898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>
                <a:latin typeface="Lucida Console" panose="020B0609040504020204" pitchFamily="49" charset="0"/>
              </a:rPr>
              <a:t>continue</a:t>
            </a:r>
            <a:r>
              <a:rPr lang="en-US" altLang="zh-TW" dirty="0"/>
              <a:t> Statement (</a:t>
            </a:r>
            <a:r>
              <a:rPr lang="en-US" altLang="zh-TW" i="1" dirty="0"/>
              <a:t>Cont</a:t>
            </a:r>
            <a:r>
              <a:rPr lang="en-US" altLang="zh-TW" dirty="0"/>
              <a:t>.)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1578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Note that the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continue</a:t>
            </a:r>
            <a:r>
              <a:rPr lang="en-US" altLang="zh-TW" dirty="0"/>
              <a:t> in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dirty="0"/>
              <a:t> statement will do the action (increment…) before condition checking</a:t>
            </a:r>
          </a:p>
          <a:p>
            <a:pPr>
              <a:buFontTx/>
              <a:buNone/>
            </a:pPr>
            <a:r>
              <a:rPr lang="en-US" altLang="zh-TW" sz="2400" u="sng" dirty="0"/>
              <a:t>Ex</a:t>
            </a:r>
            <a:endParaRPr lang="en-US" altLang="zh-TW" sz="2000" dirty="0"/>
          </a:p>
          <a:p>
            <a:pPr lvl="1"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dirty="0">
                <a:latin typeface="Lucida Console" panose="020B0609040504020204" pitchFamily="49" charset="0"/>
              </a:rPr>
              <a:t> (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= 0;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&lt; 10;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++) {</a:t>
            </a:r>
          </a:p>
          <a:p>
            <a:pPr lvl="1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dirty="0">
                <a:latin typeface="Lucida Console" panose="020B0609040504020204" pitchFamily="49" charset="0"/>
              </a:rPr>
              <a:t> (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== 5)</a:t>
            </a:r>
          </a:p>
          <a:p>
            <a:pPr lvl="1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{</a:t>
            </a:r>
          </a:p>
          <a:p>
            <a:pPr lvl="1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solidFill>
                  <a:srgbClr val="CC3300"/>
                </a:solidFill>
                <a:latin typeface="Lucida Console" panose="020B0609040504020204" pitchFamily="49" charset="0"/>
              </a:rPr>
              <a:t>找到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5</a:t>
            </a:r>
            <a:r>
              <a:rPr lang="zh-TW" altLang="en-US" dirty="0">
                <a:solidFill>
                  <a:srgbClr val="CC3300"/>
                </a:solidFill>
                <a:latin typeface="Lucida Console" panose="020B0609040504020204" pitchFamily="49" charset="0"/>
              </a:rPr>
              <a:t>了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\n"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      continue</a:t>
            </a:r>
            <a:r>
              <a:rPr lang="en-US" altLang="zh-TW" dirty="0">
                <a:latin typeface="Lucida Console" panose="020B06090405040202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}</a:t>
            </a:r>
          </a:p>
          <a:p>
            <a:pPr lvl="1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"%d\n"</a:t>
            </a:r>
            <a:r>
              <a:rPr lang="en-US" altLang="zh-TW" dirty="0">
                <a:latin typeface="Lucida Console" panose="020B0609040504020204" pitchFamily="49" charset="0"/>
              </a:rPr>
              <a:t>,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 </a:t>
            </a:r>
            <a:r>
              <a:rPr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// </a:t>
            </a:r>
            <a:r>
              <a:rPr lang="en-US" altLang="zh-TW" dirty="0">
                <a:solidFill>
                  <a:srgbClr val="009900"/>
                </a:solidFill>
              </a:rPr>
              <a:t>loop until </a:t>
            </a:r>
            <a:r>
              <a:rPr lang="en-US" altLang="zh-TW" dirty="0" err="1">
                <a:solidFill>
                  <a:srgbClr val="009900"/>
                </a:solidFill>
              </a:rPr>
              <a:t>i</a:t>
            </a:r>
            <a:r>
              <a:rPr lang="en-US" altLang="zh-TW" dirty="0">
                <a:solidFill>
                  <a:srgbClr val="009900"/>
                </a:solidFill>
              </a:rPr>
              <a:t> &gt;= 10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24</a:t>
            </a:fld>
            <a:endParaRPr lang="en-US" altLang="zh-TW"/>
          </a:p>
        </p:txBody>
      </p:sp>
      <p:cxnSp>
        <p:nvCxnSpPr>
          <p:cNvPr id="6" name="AutoShape 4"/>
          <p:cNvCxnSpPr>
            <a:cxnSpLocks noChangeShapeType="1"/>
          </p:cNvCxnSpPr>
          <p:nvPr/>
        </p:nvCxnSpPr>
        <p:spPr bwMode="auto">
          <a:xfrm flipV="1">
            <a:off x="6136749" y="3212976"/>
            <a:ext cx="1587" cy="1512887"/>
          </a:xfrm>
          <a:prstGeom prst="curvedConnector3">
            <a:avLst>
              <a:gd name="adj1" fmla="val 68300000"/>
            </a:avLst>
          </a:prstGeom>
          <a:noFill/>
          <a:ln w="25400">
            <a:solidFill>
              <a:schemeClr val="accent4">
                <a:lumMod val="75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320136" y="3573338"/>
            <a:ext cx="1872208" cy="792162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先做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++</a:t>
            </a:r>
          </a:p>
          <a:p>
            <a:r>
              <a:rPr lang="zh-TW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再檢查 </a:t>
            </a:r>
            <a:r>
              <a:rPr lang="en-US" altLang="zh-TW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 &lt; 10</a:t>
            </a:r>
          </a:p>
        </p:txBody>
      </p:sp>
    </p:spTree>
    <p:extLst>
      <p:ext uri="{BB962C8B-B14F-4D97-AF65-F5344CB8AC3E}">
        <p14:creationId xmlns:p14="http://schemas.microsoft.com/office/powerpoint/2010/main" val="2954846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35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99456" y="2708920"/>
            <a:ext cx="4896544" cy="3096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>
                <a:latin typeface="Lucida Console" panose="020B0609040504020204" pitchFamily="49" charset="0"/>
              </a:rPr>
              <a:t>break</a:t>
            </a:r>
            <a:r>
              <a:rPr lang="en-US" altLang="zh-TW" dirty="0"/>
              <a:t> 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break</a:t>
            </a:r>
            <a:r>
              <a:rPr lang="en-US" altLang="zh-TW" dirty="0"/>
              <a:t>: </a:t>
            </a:r>
            <a:r>
              <a:rPr lang="zh-TW" altLang="en-US" dirty="0"/>
              <a:t>跳出迴圈</a:t>
            </a:r>
          </a:p>
          <a:p>
            <a:pPr>
              <a:buFontTx/>
              <a:buNone/>
            </a:pPr>
            <a:r>
              <a:rPr lang="en-US" altLang="zh-TW" u="sng" dirty="0"/>
              <a:t>Ex</a:t>
            </a:r>
            <a:r>
              <a:rPr lang="en-US" altLang="zh-TW" sz="2400" dirty="0">
                <a:latin typeface="Lucida Console" panose="020B0609040504020204" pitchFamily="49" charset="0"/>
              </a:rPr>
              <a:t> total=0; grade=0;</a:t>
            </a:r>
            <a:endParaRPr lang="en-US" altLang="zh-TW" sz="2400" dirty="0"/>
          </a:p>
          <a:p>
            <a:pPr lvl="1"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while</a:t>
            </a:r>
            <a:r>
              <a:rPr lang="en-US" altLang="zh-TW" dirty="0">
                <a:latin typeface="Lucida Console" panose="020B0609040504020204" pitchFamily="49" charset="0"/>
              </a:rPr>
              <a:t> (grade &gt;= 0) {</a:t>
            </a:r>
          </a:p>
          <a:p>
            <a:pPr lvl="1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zh-TW" altLang="en-US" dirty="0">
                <a:solidFill>
                  <a:srgbClr val="CC3300"/>
                </a:solidFill>
                <a:latin typeface="Lucida Console" panose="020B0609040504020204" pitchFamily="49" charset="0"/>
              </a:rPr>
              <a:t>請輸入成績：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 lvl="1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scanf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CC3300"/>
                </a:solidFill>
                <a:latin typeface="Lucida Console" panose="020B0609040504020204" pitchFamily="49" charset="0"/>
              </a:rPr>
              <a:t>"%d"</a:t>
            </a:r>
            <a:r>
              <a:rPr lang="en-US" altLang="zh-TW" dirty="0">
                <a:latin typeface="Lucida Console" panose="020B0609040504020204" pitchFamily="49" charset="0"/>
              </a:rPr>
              <a:t>, &amp;grade);</a:t>
            </a:r>
          </a:p>
          <a:p>
            <a:pPr lvl="1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dirty="0">
                <a:latin typeface="Lucida Console" panose="020B0609040504020204" pitchFamily="49" charset="0"/>
              </a:rPr>
              <a:t> (grade &lt;= -1)</a:t>
            </a:r>
          </a:p>
          <a:p>
            <a:pPr lvl="1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break</a:t>
            </a:r>
            <a:r>
              <a:rPr lang="en-US" altLang="zh-TW" dirty="0">
                <a:latin typeface="Lucida Console" panose="020B0609040504020204" pitchFamily="49" charset="0"/>
              </a:rPr>
              <a:t>;</a:t>
            </a:r>
          </a:p>
          <a:p>
            <a:pPr lvl="1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total = total + grade;</a:t>
            </a:r>
          </a:p>
          <a:p>
            <a:pPr lvl="1"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  <a:endParaRPr lang="en-US" altLang="zh-TW" dirty="0">
              <a:solidFill>
                <a:srgbClr val="009900"/>
              </a:solidFill>
              <a:latin typeface="Lucida Console" panose="020B0609040504020204" pitchFamily="49" charset="0"/>
            </a:endParaRPr>
          </a:p>
          <a:p>
            <a:pPr lvl="1">
              <a:buFontTx/>
              <a:buNone/>
            </a:pPr>
            <a:r>
              <a:rPr lang="en-US" altLang="zh-TW" dirty="0">
                <a:solidFill>
                  <a:srgbClr val="009900"/>
                </a:solidFill>
                <a:latin typeface="Lucida Console" panose="020B0609040504020204" pitchFamily="49" charset="0"/>
              </a:rPr>
              <a:t>// break comes to here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25</a:t>
            </a:fld>
            <a:endParaRPr lang="en-US" altLang="zh-TW"/>
          </a:p>
        </p:txBody>
      </p:sp>
      <p:cxnSp>
        <p:nvCxnSpPr>
          <p:cNvPr id="7" name="AutoShape 4"/>
          <p:cNvCxnSpPr>
            <a:cxnSpLocks noChangeShapeType="1"/>
          </p:cNvCxnSpPr>
          <p:nvPr/>
        </p:nvCxnSpPr>
        <p:spPr bwMode="auto">
          <a:xfrm>
            <a:off x="5951984" y="4748484"/>
            <a:ext cx="1588" cy="1152525"/>
          </a:xfrm>
          <a:prstGeom prst="curvedConnector3">
            <a:avLst>
              <a:gd name="adj1" fmla="val 37100000"/>
            </a:avLst>
          </a:prstGeom>
          <a:noFill/>
          <a:ln w="25400">
            <a:solidFill>
              <a:schemeClr val="accent4">
                <a:lumMod val="75000"/>
              </a:schemeClr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78757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87C3C-3AF8-45DF-8C00-CBD4D10EC3B0}" type="slidenum">
              <a:rPr lang="en-US" altLang="zh-TW"/>
              <a:pPr/>
              <a:t>26</a:t>
            </a:fld>
            <a:endParaRPr lang="en-US" altLang="zh-TW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Practice (Brute Force)</a:t>
            </a: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Find the greatest common divider of two numbers.</a:t>
            </a:r>
          </a:p>
          <a:p>
            <a:r>
              <a:rPr lang="en-US" altLang="zh-TW" dirty="0"/>
              <a:t>Find prime numbers which are less than 100.</a:t>
            </a:r>
          </a:p>
          <a:p>
            <a:pPr lvl="1"/>
            <a:r>
              <a:rPr lang="en-US" altLang="zh-TW" dirty="0"/>
              <a:t>First, you need to decide whether a given number is prime.</a:t>
            </a:r>
          </a:p>
        </p:txBody>
      </p:sp>
    </p:spTree>
    <p:extLst>
      <p:ext uri="{BB962C8B-B14F-4D97-AF65-F5344CB8AC3E}">
        <p14:creationId xmlns:p14="http://schemas.microsoft.com/office/powerpoint/2010/main" val="3020951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24C80-2E7F-434D-A146-383B8AC7A4F3}" type="slidenum">
              <a:rPr lang="en-US" altLang="zh-TW"/>
              <a:pPr/>
              <a:t>27</a:t>
            </a:fld>
            <a:endParaRPr lang="en-US" altLang="zh-TW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Practice (Using while)</a:t>
            </a:r>
          </a:p>
        </p:txBody>
      </p:sp>
      <p:sp>
        <p:nvSpPr>
          <p:cNvPr id="32461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Find the greatest common divider of two numbers.</a:t>
            </a:r>
          </a:p>
          <a:p>
            <a:r>
              <a:rPr lang="en-US" altLang="zh-TW"/>
              <a:t>Print the first </a:t>
            </a:r>
            <a:r>
              <a:rPr lang="en-US" altLang="zh-TW" i="1"/>
              <a:t>n</a:t>
            </a:r>
            <a:r>
              <a:rPr lang="en-US" altLang="zh-TW"/>
              <a:t> Fibonacci numbers.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/>
              <a:t>1, 1, 2, 3, 5, 8, 13, …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/>
              <a:t>Every number is the sum of its previous two numbers.</a:t>
            </a:r>
          </a:p>
        </p:txBody>
      </p:sp>
    </p:spTree>
    <p:extLst>
      <p:ext uri="{BB962C8B-B14F-4D97-AF65-F5344CB8AC3E}">
        <p14:creationId xmlns:p14="http://schemas.microsoft.com/office/powerpoint/2010/main" val="76032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Practice: Guess a Number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1578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Here we have a number between 1 to 100.</a:t>
            </a:r>
          </a:p>
          <a:p>
            <a:r>
              <a:rPr lang="en-US" altLang="zh-TW" dirty="0"/>
              <a:t>Ask the user to guess the number.  Range will be given as a hint.</a:t>
            </a:r>
          </a:p>
          <a:p>
            <a:pPr lvl="1"/>
            <a:r>
              <a:rPr lang="en-US" altLang="zh-TW" dirty="0"/>
              <a:t>Example: (Answer is 76)</a:t>
            </a:r>
          </a:p>
          <a:p>
            <a:pPr lvl="1">
              <a:buNone/>
            </a:pPr>
            <a:r>
              <a:rPr lang="en-US" altLang="zh-TW" dirty="0"/>
              <a:t>	1 </a:t>
            </a:r>
            <a:r>
              <a:rPr lang="zh-TW" altLang="en-US" dirty="0"/>
              <a:t>到 </a:t>
            </a:r>
            <a:r>
              <a:rPr lang="en-US" altLang="zh-TW" dirty="0"/>
              <a:t>100 </a:t>
            </a:r>
            <a:r>
              <a:rPr lang="zh-TW" altLang="en-US" dirty="0"/>
              <a:t>之間。</a:t>
            </a:r>
          </a:p>
          <a:p>
            <a:pPr lvl="1">
              <a:buNone/>
            </a:pPr>
            <a:r>
              <a:rPr lang="en-US" altLang="zh-TW" dirty="0"/>
              <a:t>	</a:t>
            </a:r>
            <a:r>
              <a:rPr lang="zh-TW" altLang="en-US" dirty="0"/>
              <a:t>請猜一個數：</a:t>
            </a:r>
            <a:r>
              <a:rPr lang="en-US" altLang="zh-TW" dirty="0">
                <a:solidFill>
                  <a:srgbClr val="0000FF"/>
                </a:solidFill>
              </a:rPr>
              <a:t>20</a:t>
            </a:r>
          </a:p>
          <a:p>
            <a:pPr lvl="1">
              <a:buNone/>
            </a:pPr>
            <a:r>
              <a:rPr lang="en-US" altLang="zh-TW" dirty="0"/>
              <a:t>	20 </a:t>
            </a:r>
            <a:r>
              <a:rPr lang="zh-TW" altLang="en-US" dirty="0"/>
              <a:t>到 </a:t>
            </a:r>
            <a:r>
              <a:rPr lang="en-US" altLang="zh-TW" dirty="0"/>
              <a:t>100 </a:t>
            </a:r>
            <a:r>
              <a:rPr lang="zh-TW" altLang="en-US" dirty="0"/>
              <a:t>之間。</a:t>
            </a:r>
          </a:p>
          <a:p>
            <a:pPr lvl="1">
              <a:buNone/>
            </a:pPr>
            <a:r>
              <a:rPr lang="zh-TW" altLang="en-US" dirty="0"/>
              <a:t>	請猜一個數：</a:t>
            </a:r>
            <a:r>
              <a:rPr lang="en-US" altLang="zh-TW" dirty="0">
                <a:solidFill>
                  <a:srgbClr val="0000FF"/>
                </a:solidFill>
              </a:rPr>
              <a:t>80</a:t>
            </a:r>
          </a:p>
          <a:p>
            <a:pPr lvl="1">
              <a:buNone/>
            </a:pPr>
            <a:r>
              <a:rPr lang="en-US" altLang="zh-TW" dirty="0"/>
              <a:t>	20 </a:t>
            </a:r>
            <a:r>
              <a:rPr lang="zh-TW" altLang="en-US" dirty="0"/>
              <a:t>到 </a:t>
            </a:r>
            <a:r>
              <a:rPr lang="en-US" altLang="zh-TW" dirty="0"/>
              <a:t>80 </a:t>
            </a:r>
            <a:r>
              <a:rPr lang="zh-TW" altLang="en-US" dirty="0"/>
              <a:t>之間。</a:t>
            </a:r>
          </a:p>
          <a:p>
            <a:pPr lvl="1">
              <a:buNone/>
            </a:pPr>
            <a:r>
              <a:rPr lang="zh-TW" altLang="en-US" dirty="0"/>
              <a:t>	請猜一個數：</a:t>
            </a:r>
            <a:r>
              <a:rPr lang="en-US" altLang="zh-TW" dirty="0">
                <a:solidFill>
                  <a:srgbClr val="0000FF"/>
                </a:solidFill>
              </a:rPr>
              <a:t>50</a:t>
            </a:r>
          </a:p>
          <a:p>
            <a:pPr lvl="1">
              <a:buNone/>
            </a:pPr>
            <a:r>
              <a:rPr lang="en-US" altLang="zh-TW" dirty="0"/>
              <a:t>	50 </a:t>
            </a:r>
            <a:r>
              <a:rPr lang="zh-TW" altLang="en-US" dirty="0"/>
              <a:t>到 </a:t>
            </a:r>
            <a:r>
              <a:rPr lang="en-US" altLang="zh-TW" dirty="0"/>
              <a:t>80 </a:t>
            </a:r>
            <a:r>
              <a:rPr lang="zh-TW" altLang="en-US" dirty="0"/>
              <a:t>之間。</a:t>
            </a:r>
          </a:p>
          <a:p>
            <a:pPr lvl="1">
              <a:buNone/>
            </a:pPr>
            <a:r>
              <a:rPr lang="zh-TW" altLang="en-US" dirty="0"/>
              <a:t>	請猜一個數：</a:t>
            </a:r>
            <a:r>
              <a:rPr lang="en-US" altLang="zh-TW" dirty="0">
                <a:solidFill>
                  <a:srgbClr val="0000FF"/>
                </a:solidFill>
              </a:rPr>
              <a:t>76</a:t>
            </a:r>
          </a:p>
          <a:p>
            <a:pPr lvl="1">
              <a:buNone/>
            </a:pPr>
            <a:r>
              <a:rPr lang="en-US" altLang="zh-TW" dirty="0"/>
              <a:t>	</a:t>
            </a:r>
            <a:r>
              <a:rPr lang="zh-TW" altLang="en-US" dirty="0"/>
              <a:t>答對了！猜了 </a:t>
            </a:r>
            <a:r>
              <a:rPr lang="en-US" altLang="zh-TW" dirty="0"/>
              <a:t>4 </a:t>
            </a:r>
            <a:r>
              <a:rPr lang="zh-TW" altLang="en-US" dirty="0"/>
              <a:t>次。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28245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D21C-7E22-4496-8FE2-24481EC4F83E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>
                <a:latin typeface="Courier New" panose="020703090202050204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</a:t>
            </a:r>
            <a:r>
              <a:rPr lang="en-US" altLang="zh-TW">
                <a:ea typeface="新細明體" panose="02020500000000000000" pitchFamily="18" charset="-120"/>
                <a:cs typeface="Courier New" panose="02070309020205020404" pitchFamily="49" charset="0"/>
              </a:rPr>
              <a:t> Statement Idioms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for</a:t>
            </a:r>
            <a:r>
              <a:rPr lang="en-US" altLang="zh-TW" dirty="0">
                <a:ea typeface="新細明體" panose="02020500000000000000" pitchFamily="18" charset="-120"/>
              </a:rPr>
              <a:t> statement is usually the best choice for loops counting up or down: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 i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Counting up from 0 to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 b="1" i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–1</a:t>
            </a:r>
            <a:r>
              <a:rPr lang="en-US" altLang="zh-TW" b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</a:t>
            </a:r>
            <a:br>
              <a:rPr lang="en-US" altLang="zh-TW" b="1" i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for (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= 0;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&lt; n; 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++)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 i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Counting up from 1 to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 b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</a:t>
            </a:r>
            <a:br>
              <a:rPr lang="en-US" altLang="zh-TW" b="1" i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for (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= 1;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&lt;= n;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++)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 i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Counting down from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a</a:t>
            </a:r>
            <a:r>
              <a:rPr lang="en-US" altLang="zh-TW" b="1" i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to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b</a:t>
            </a:r>
            <a:r>
              <a:rPr lang="en-US" altLang="zh-TW" b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</a:t>
            </a:r>
            <a:br>
              <a:rPr lang="en-US" altLang="zh-TW" b="1" i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for (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= a;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&gt;= b;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--) 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TW" b="1" i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Repeat </a:t>
            </a:r>
            <a:r>
              <a:rPr lang="en-US" altLang="zh-TW" dirty="0">
                <a:solidFill>
                  <a:srgbClr val="008000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n</a:t>
            </a:r>
            <a:r>
              <a:rPr lang="en-US" altLang="zh-TW" b="1" i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times</a:t>
            </a:r>
            <a:r>
              <a:rPr lang="en-US" altLang="zh-TW" b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:</a:t>
            </a:r>
            <a:br>
              <a:rPr lang="en-US" altLang="zh-TW" b="1" i="1" dirty="0">
                <a:solidFill>
                  <a:srgbClr val="008000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</a:b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for (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= 0;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 &lt; n; 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anose="02020500000000000000" pitchFamily="18" charset="-120"/>
              </a:rPr>
              <a:t>++) …</a:t>
            </a:r>
          </a:p>
        </p:txBody>
      </p:sp>
    </p:spTree>
    <p:extLst>
      <p:ext uri="{BB962C8B-B14F-4D97-AF65-F5344CB8AC3E}">
        <p14:creationId xmlns:p14="http://schemas.microsoft.com/office/powerpoint/2010/main" val="17542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Iteration Statements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C provides three iteration statements: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  <a:cs typeface="Courier New" panose="02070309020205020404" pitchFamily="49" charset="0"/>
              </a:rPr>
              <a:t>while</a:t>
            </a:r>
            <a:r>
              <a:rPr lang="en-US" altLang="zh-TW" dirty="0">
                <a:ea typeface="新細明體" panose="02020500000000000000" pitchFamily="18" charset="-120"/>
              </a:rPr>
              <a:t> statement is used for loops whose controlling expression is tested </a:t>
            </a:r>
            <a:r>
              <a:rPr lang="en-US" altLang="zh-TW" i="1" dirty="0">
                <a:ea typeface="新細明體" panose="02020500000000000000" pitchFamily="18" charset="-120"/>
              </a:rPr>
              <a:t>before</a:t>
            </a:r>
            <a:r>
              <a:rPr lang="en-US" altLang="zh-TW" dirty="0">
                <a:ea typeface="新細明體" panose="02020500000000000000" pitchFamily="18" charset="-120"/>
              </a:rPr>
              <a:t> the loop body is executed.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do</a:t>
            </a:r>
            <a:r>
              <a:rPr lang="en-US" altLang="zh-TW" dirty="0">
                <a:ea typeface="新細明體" panose="02020500000000000000" pitchFamily="18" charset="-120"/>
              </a:rPr>
              <a:t> statement is used if the expression is tested </a:t>
            </a:r>
            <a:r>
              <a:rPr lang="en-US" altLang="zh-TW" i="1" dirty="0">
                <a:ea typeface="新細明體" panose="02020500000000000000" pitchFamily="18" charset="-120"/>
              </a:rPr>
              <a:t>after</a:t>
            </a:r>
            <a:r>
              <a:rPr lang="en-US" altLang="zh-TW" dirty="0">
                <a:ea typeface="新細明體" panose="02020500000000000000" pitchFamily="18" charset="-120"/>
              </a:rPr>
              <a:t> the loop body is executed. </a:t>
            </a:r>
          </a:p>
          <a:p>
            <a:pPr lvl="1"/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新細明體" panose="02020500000000000000" pitchFamily="18" charset="-120"/>
              </a:rPr>
              <a:t>for</a:t>
            </a:r>
            <a:r>
              <a:rPr lang="en-US" altLang="zh-TW" dirty="0">
                <a:ea typeface="新細明體" panose="02020500000000000000" pitchFamily="18" charset="-120"/>
              </a:rPr>
              <a:t> statement is convenient for loops that increment or decrement a counting variable.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0762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Practice: Print 6 $’s  ($$$$$$)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Print out 6 $'s</a:t>
            </a:r>
          </a:p>
          <a:p>
            <a:pPr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;</a:t>
            </a:r>
          </a:p>
          <a:p>
            <a:pPr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dirty="0">
                <a:latin typeface="Lucida Console" panose="020B0609040504020204" pitchFamily="49" charset="0"/>
              </a:rPr>
              <a:t> (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= 0;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&lt; 6;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++) {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"$"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30</a:t>
            </a:fld>
            <a:endParaRPr lang="en-US" altLang="zh-TW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097280" y="5312676"/>
            <a:ext cx="7489825" cy="519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zh-TW" sz="280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097280" y="5312676"/>
            <a:ext cx="5184775" cy="519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97280" y="5312676"/>
            <a:ext cx="7489825" cy="519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>
                <a:solidFill>
                  <a:schemeClr val="bg1"/>
                </a:solidFill>
                <a:latin typeface="Lucida Console" panose="020B0609040504020204" pitchFamily="49" charset="0"/>
              </a:rPr>
              <a:t>$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386205" y="5312676"/>
            <a:ext cx="5184775" cy="519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r>
              <a:rPr lang="en-US" altLang="zh-TW" sz="28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097280" y="5312676"/>
            <a:ext cx="7489825" cy="519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>
                <a:solidFill>
                  <a:schemeClr val="bg1"/>
                </a:solidFill>
                <a:latin typeface="Lucida Console" panose="020B0609040504020204" pitchFamily="49" charset="0"/>
              </a:rPr>
              <a:t>$$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602105" y="5312676"/>
            <a:ext cx="5184775" cy="519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r>
              <a:rPr lang="en-US" altLang="zh-TW" sz="28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097280" y="5312676"/>
            <a:ext cx="7489825" cy="519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>
                <a:solidFill>
                  <a:schemeClr val="bg1"/>
                </a:solidFill>
                <a:latin typeface="Lucida Console" panose="020B0609040504020204" pitchFamily="49" charset="0"/>
              </a:rPr>
              <a:t>$$$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818005" y="5312676"/>
            <a:ext cx="5184775" cy="519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r>
              <a:rPr lang="en-US" altLang="zh-TW" sz="28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097280" y="5312676"/>
            <a:ext cx="7489825" cy="519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>
                <a:solidFill>
                  <a:schemeClr val="bg1"/>
                </a:solidFill>
                <a:latin typeface="Lucida Console" panose="020B0609040504020204" pitchFamily="49" charset="0"/>
              </a:rPr>
              <a:t>$$$$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2033905" y="5312676"/>
            <a:ext cx="5184775" cy="519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r>
              <a:rPr lang="en-US" altLang="zh-TW" sz="28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097280" y="5312676"/>
            <a:ext cx="7489825" cy="519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>
                <a:solidFill>
                  <a:schemeClr val="bg1"/>
                </a:solidFill>
                <a:latin typeface="Lucida Console" panose="020B0609040504020204" pitchFamily="49" charset="0"/>
              </a:rPr>
              <a:t>$$$$$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249805" y="5312676"/>
            <a:ext cx="5184775" cy="519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r>
              <a:rPr lang="en-US" altLang="zh-TW" sz="28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097280" y="5312676"/>
            <a:ext cx="7489825" cy="519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$$$$$$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465705" y="5312676"/>
            <a:ext cx="5184775" cy="519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/>
          <a:p>
            <a:r>
              <a:rPr lang="en-US" altLang="zh-TW" sz="28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137449" y="2662659"/>
            <a:ext cx="398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i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7246987" y="3094459"/>
            <a:ext cx="1008063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</a:rPr>
              <a:t>@#</a:t>
            </a:r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7246987" y="3094459"/>
            <a:ext cx="1008063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248574" y="3094459"/>
            <a:ext cx="1008062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7248574" y="3094459"/>
            <a:ext cx="1008062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7248574" y="3094459"/>
            <a:ext cx="1008062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7248574" y="3094459"/>
            <a:ext cx="1008062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7248574" y="3094459"/>
            <a:ext cx="1008062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7248574" y="3094459"/>
            <a:ext cx="1008062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28" name="AutoShape 27"/>
          <p:cNvSpPr>
            <a:spLocks noChangeArrowheads="1"/>
          </p:cNvSpPr>
          <p:nvPr/>
        </p:nvSpPr>
        <p:spPr bwMode="auto">
          <a:xfrm>
            <a:off x="623936" y="3094459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" name="AutoShape 28"/>
          <p:cNvSpPr>
            <a:spLocks noChangeArrowheads="1"/>
          </p:cNvSpPr>
          <p:nvPr/>
        </p:nvSpPr>
        <p:spPr bwMode="auto">
          <a:xfrm>
            <a:off x="623936" y="3645148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" name="AutoShape 29"/>
          <p:cNvSpPr>
            <a:spLocks noChangeArrowheads="1"/>
          </p:cNvSpPr>
          <p:nvPr/>
        </p:nvSpPr>
        <p:spPr bwMode="auto">
          <a:xfrm>
            <a:off x="623936" y="4221212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1" name="AutoShape 30"/>
          <p:cNvSpPr>
            <a:spLocks noChangeArrowheads="1"/>
          </p:cNvSpPr>
          <p:nvPr/>
        </p:nvSpPr>
        <p:spPr bwMode="auto">
          <a:xfrm>
            <a:off x="623936" y="3094459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2" name="AutoShape 31"/>
          <p:cNvSpPr>
            <a:spLocks noChangeArrowheads="1"/>
          </p:cNvSpPr>
          <p:nvPr/>
        </p:nvSpPr>
        <p:spPr bwMode="auto">
          <a:xfrm>
            <a:off x="623936" y="4797276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70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6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8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allAtOnce" animBg="1"/>
      <p:bldP spid="7" grpId="0" animBg="1"/>
      <p:bldP spid="8" grpId="0" build="allAtOnce" animBg="1"/>
      <p:bldP spid="9" grpId="0" animBg="1"/>
      <p:bldP spid="10" grpId="0" build="allAtOnce" animBg="1"/>
      <p:bldP spid="11" grpId="0" animBg="1"/>
      <p:bldP spid="12" grpId="0" build="allAtOnce" animBg="1"/>
      <p:bldP spid="13" grpId="0" animBg="1"/>
      <p:bldP spid="14" grpId="0" build="allAtOnce" animBg="1"/>
      <p:bldP spid="15" grpId="0" animBg="1"/>
      <p:bldP spid="16" grpId="0" build="allAtOnce" animBg="1"/>
      <p:bldP spid="17" grpId="0" animBg="1"/>
      <p:bldP spid="18" grpId="0" build="allAtOnce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E03A-80AE-4D80-8BA7-ACC98D8CDBCF}" type="slidenum">
              <a:rPr lang="en-US" altLang="zh-TW"/>
              <a:pPr/>
              <a:t>31</a:t>
            </a:fld>
            <a:endParaRPr lang="en-US" altLang="zh-TW"/>
          </a:p>
        </p:txBody>
      </p:sp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Practice: Print a Rectangle of *  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Print </a:t>
            </a:r>
            <a:r>
              <a:rPr lang="en-US" altLang="zh-TW" i="1"/>
              <a:t>m</a:t>
            </a:r>
            <a:r>
              <a:rPr lang="en-US" altLang="zh-TW">
                <a:sym typeface="Symbol" panose="05050102010706020507" pitchFamily="18" charset="2"/>
              </a:rPr>
              <a:t></a:t>
            </a:r>
            <a:r>
              <a:rPr lang="en-US" altLang="zh-TW" i="1"/>
              <a:t>n</a:t>
            </a:r>
            <a:r>
              <a:rPr lang="en-US" altLang="zh-TW"/>
              <a:t> stars</a:t>
            </a:r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9429746" y="2459776"/>
            <a:ext cx="125571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*****</a:t>
            </a:r>
          </a:p>
          <a:p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*****</a:t>
            </a:r>
          </a:p>
          <a:p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*****</a:t>
            </a:r>
          </a:p>
        </p:txBody>
      </p:sp>
      <p:sp>
        <p:nvSpPr>
          <p:cNvPr id="277509" name="AutoShape 5"/>
          <p:cNvSpPr>
            <a:spLocks/>
          </p:cNvSpPr>
          <p:nvPr/>
        </p:nvSpPr>
        <p:spPr bwMode="auto">
          <a:xfrm>
            <a:off x="10582270" y="2531214"/>
            <a:ext cx="215900" cy="1079500"/>
          </a:xfrm>
          <a:prstGeom prst="rightBrace">
            <a:avLst>
              <a:gd name="adj1" fmla="val 41667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TW" altLang="zh-TW" sz="2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7510" name="AutoShape 6"/>
          <p:cNvSpPr>
            <a:spLocks/>
          </p:cNvSpPr>
          <p:nvPr/>
        </p:nvSpPr>
        <p:spPr bwMode="auto">
          <a:xfrm rot="5400000">
            <a:off x="9968703" y="1774771"/>
            <a:ext cx="217487" cy="1152525"/>
          </a:xfrm>
          <a:prstGeom prst="leftBrace">
            <a:avLst>
              <a:gd name="adj1" fmla="val 4416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9910759" y="1796202"/>
            <a:ext cx="3825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</a:p>
        </p:txBody>
      </p:sp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10748958" y="2747114"/>
            <a:ext cx="4810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m</a:t>
            </a:r>
          </a:p>
        </p:txBody>
      </p:sp>
      <p:sp>
        <p:nvSpPr>
          <p:cNvPr id="277514" name="Rectangle 10"/>
          <p:cNvSpPr>
            <a:spLocks noChangeArrowheads="1"/>
          </p:cNvSpPr>
          <p:nvPr/>
        </p:nvSpPr>
        <p:spPr bwMode="auto">
          <a:xfrm>
            <a:off x="3773966" y="1819167"/>
            <a:ext cx="5040312" cy="1643527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mpd="dbl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// </a:t>
            </a:r>
            <a:r>
              <a:rPr lang="zh-TW" altLang="en-US" sz="24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印出一行 </a:t>
            </a:r>
            <a:r>
              <a:rPr lang="en-US" altLang="zh-TW" sz="24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n </a:t>
            </a:r>
            <a:r>
              <a:rPr lang="zh-TW" altLang="en-US" sz="24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個 * 號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dirty="0">
                <a:solidFill>
                  <a:srgbClr val="0000FF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for</a:t>
            </a:r>
            <a:r>
              <a:rPr lang="en-US" altLang="zh-TW" sz="2400" dirty="0">
                <a:latin typeface="Lucida Console" panose="020B0609040504020204" pitchFamily="49" charset="0"/>
                <a:ea typeface="標楷體" panose="03000509000000000000" pitchFamily="65" charset="-120"/>
              </a:rPr>
              <a:t> (</a:t>
            </a:r>
            <a:r>
              <a:rPr lang="en-US" altLang="zh-TW" sz="2400" dirty="0" err="1">
                <a:latin typeface="Lucida Console" panose="020B0609040504020204" pitchFamily="49" charset="0"/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latin typeface="Lucida Console" panose="020B0609040504020204" pitchFamily="49" charset="0"/>
                <a:ea typeface="標楷體" panose="03000509000000000000" pitchFamily="65" charset="-120"/>
              </a:rPr>
              <a:t> = 0; </a:t>
            </a:r>
            <a:r>
              <a:rPr lang="en-US" altLang="zh-TW" sz="2400" dirty="0" err="1">
                <a:latin typeface="Lucida Console" panose="020B0609040504020204" pitchFamily="49" charset="0"/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latin typeface="Lucida Console" panose="020B0609040504020204" pitchFamily="49" charset="0"/>
                <a:ea typeface="標楷體" panose="03000509000000000000" pitchFamily="65" charset="-120"/>
              </a:rPr>
              <a:t> &lt; n; </a:t>
            </a:r>
            <a:r>
              <a:rPr lang="en-US" altLang="zh-TW" sz="2400" dirty="0" err="1">
                <a:latin typeface="Lucida Console" panose="020B0609040504020204" pitchFamily="49" charset="0"/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latin typeface="Lucida Console" panose="020B0609040504020204" pitchFamily="49" charset="0"/>
                <a:ea typeface="標楷體" panose="03000509000000000000" pitchFamily="65" charset="-120"/>
              </a:rPr>
              <a:t>++)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dirty="0">
                <a:latin typeface="Lucida Console" panose="020B0609040504020204" pitchFamily="49" charset="0"/>
                <a:ea typeface="標楷體" panose="03000509000000000000" pitchFamily="65" charset="-120"/>
              </a:rPr>
              <a:t>   </a:t>
            </a:r>
            <a:r>
              <a:rPr lang="en-US" altLang="zh-TW" sz="2400" dirty="0" err="1">
                <a:latin typeface="Lucida Console" panose="020B0609040504020204" pitchFamily="49" charset="0"/>
                <a:ea typeface="標楷體" panose="03000509000000000000" pitchFamily="65" charset="-120"/>
              </a:rPr>
              <a:t>printf</a:t>
            </a:r>
            <a:r>
              <a:rPr lang="en-US" altLang="zh-TW" sz="2400" dirty="0">
                <a:latin typeface="Lucida Console" panose="020B0609040504020204" pitchFamily="49" charset="0"/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solidFill>
                  <a:srgbClr val="9933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"*"</a:t>
            </a:r>
            <a:r>
              <a:rPr lang="en-US" altLang="zh-TW" sz="2400" dirty="0">
                <a:latin typeface="Lucida Console" panose="020B0609040504020204" pitchFamily="49" charset="0"/>
                <a:ea typeface="標楷體" panose="03000509000000000000" pitchFamily="65" charset="-120"/>
              </a:rPr>
              <a:t>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dirty="0" err="1">
                <a:latin typeface="Lucida Console" panose="020B0609040504020204" pitchFamily="49" charset="0"/>
                <a:ea typeface="標楷體" panose="03000509000000000000" pitchFamily="65" charset="-120"/>
              </a:rPr>
              <a:t>printf</a:t>
            </a:r>
            <a:r>
              <a:rPr lang="en-US" altLang="zh-TW" sz="2400" dirty="0">
                <a:latin typeface="Lucida Console" panose="020B0609040504020204" pitchFamily="49" charset="0"/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solidFill>
                  <a:srgbClr val="9933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"\n"</a:t>
            </a:r>
            <a:r>
              <a:rPr lang="en-US" altLang="zh-TW" sz="2400" dirty="0">
                <a:latin typeface="Lucida Console" panose="020B0609040504020204" pitchFamily="49" charset="0"/>
                <a:ea typeface="標楷體" panose="03000509000000000000" pitchFamily="65" charset="-120"/>
              </a:rPr>
              <a:t>);</a:t>
            </a:r>
          </a:p>
        </p:txBody>
      </p:sp>
      <p:sp>
        <p:nvSpPr>
          <p:cNvPr id="277515" name="Rectangle 11"/>
          <p:cNvSpPr>
            <a:spLocks noChangeArrowheads="1"/>
          </p:cNvSpPr>
          <p:nvPr/>
        </p:nvSpPr>
        <p:spPr bwMode="auto">
          <a:xfrm>
            <a:off x="3773967" y="3474928"/>
            <a:ext cx="554513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// </a:t>
            </a:r>
            <a:r>
              <a:rPr lang="zh-TW" altLang="en-US" sz="24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印出 </a:t>
            </a:r>
            <a:r>
              <a:rPr lang="en-US" altLang="zh-TW" sz="24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m </a:t>
            </a:r>
            <a:r>
              <a:rPr lang="zh-TW" altLang="en-US" sz="24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行 ******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dirty="0">
                <a:solidFill>
                  <a:srgbClr val="0000FF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for</a:t>
            </a:r>
            <a:r>
              <a:rPr lang="en-US" altLang="zh-TW" sz="2400" dirty="0">
                <a:latin typeface="Lucida Console" panose="020B0609040504020204" pitchFamily="49" charset="0"/>
                <a:ea typeface="標楷體" panose="03000509000000000000" pitchFamily="65" charset="-120"/>
              </a:rPr>
              <a:t> (j = 0; j &lt; m; </a:t>
            </a:r>
            <a:r>
              <a:rPr lang="en-US" altLang="zh-TW" sz="2400" dirty="0" err="1">
                <a:latin typeface="Lucida Console" panose="020B0609040504020204" pitchFamily="49" charset="0"/>
                <a:ea typeface="標楷體" panose="03000509000000000000" pitchFamily="65" charset="-120"/>
              </a:rPr>
              <a:t>j++</a:t>
            </a:r>
            <a:r>
              <a:rPr lang="en-US" altLang="zh-TW" sz="2400" dirty="0">
                <a:latin typeface="Lucida Console" panose="020B0609040504020204" pitchFamily="49" charset="0"/>
                <a:ea typeface="標楷體" panose="03000509000000000000" pitchFamily="65" charset="-120"/>
              </a:rPr>
              <a:t>) {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altLang="zh-TW" sz="2400" dirty="0">
              <a:latin typeface="Lucida Console" panose="020B0609040504020204" pitchFamily="49" charset="0"/>
              <a:ea typeface="標楷體" panose="03000509000000000000" pitchFamily="65" charset="-12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// </a:t>
            </a:r>
            <a:r>
              <a:rPr lang="zh-TW" altLang="en-US" sz="24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印出一行 </a:t>
            </a:r>
            <a:r>
              <a:rPr lang="en-US" altLang="zh-TW" sz="24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n </a:t>
            </a:r>
            <a:r>
              <a:rPr lang="zh-TW" altLang="en-US" sz="24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個 * 號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zh-TW" altLang="en-US" sz="2400" dirty="0">
              <a:latin typeface="Lucida Console" panose="020B0609040504020204" pitchFamily="49" charset="0"/>
              <a:ea typeface="標楷體" panose="03000509000000000000" pitchFamily="65" charset="-12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zh-TW" altLang="en-US" sz="2400" dirty="0">
              <a:latin typeface="Lucida Console" panose="020B0609040504020204" pitchFamily="49" charset="0"/>
              <a:ea typeface="標楷體" panose="03000509000000000000" pitchFamily="65" charset="-120"/>
            </a:endParaRP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dirty="0">
                <a:latin typeface="Lucida Console" panose="020B0609040504020204" pitchFamily="49" charset="0"/>
                <a:ea typeface="標楷體" panose="03000509000000000000" pitchFamily="65" charset="-120"/>
              </a:rPr>
              <a:t>}</a:t>
            </a:r>
          </a:p>
        </p:txBody>
      </p:sp>
      <p:sp>
        <p:nvSpPr>
          <p:cNvPr id="277518" name="Rectangle 14"/>
          <p:cNvSpPr>
            <a:spLocks noChangeArrowheads="1"/>
          </p:cNvSpPr>
          <p:nvPr/>
        </p:nvSpPr>
        <p:spPr bwMode="auto">
          <a:xfrm>
            <a:off x="3773966" y="4297254"/>
            <a:ext cx="5040312" cy="1643527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// </a:t>
            </a:r>
            <a:r>
              <a:rPr lang="zh-TW" altLang="en-US" sz="240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印出一行 </a:t>
            </a:r>
            <a:r>
              <a:rPr lang="en-US" altLang="zh-TW" sz="240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n </a:t>
            </a:r>
            <a:r>
              <a:rPr lang="zh-TW" altLang="en-US" sz="240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個 * 號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>
                <a:solidFill>
                  <a:srgbClr val="0000FF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for</a:t>
            </a:r>
            <a:r>
              <a:rPr lang="en-US" altLang="zh-TW" sz="2400">
                <a:latin typeface="Lucida Console" panose="020B0609040504020204" pitchFamily="49" charset="0"/>
                <a:ea typeface="標楷體" panose="03000509000000000000" pitchFamily="65" charset="-120"/>
              </a:rPr>
              <a:t> (i = 0; i &lt; n; i++)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>
                <a:latin typeface="Lucida Console" panose="020B0609040504020204" pitchFamily="49" charset="0"/>
                <a:ea typeface="標楷體" panose="03000509000000000000" pitchFamily="65" charset="-120"/>
              </a:rPr>
              <a:t>   printf(</a:t>
            </a:r>
            <a:r>
              <a:rPr lang="en-US" altLang="zh-TW" sz="2400">
                <a:solidFill>
                  <a:srgbClr val="9933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"*"</a:t>
            </a:r>
            <a:r>
              <a:rPr lang="en-US" altLang="zh-TW" sz="2400">
                <a:latin typeface="Lucida Console" panose="020B0609040504020204" pitchFamily="49" charset="0"/>
                <a:ea typeface="標楷體" panose="03000509000000000000" pitchFamily="65" charset="-120"/>
              </a:rPr>
              <a:t>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>
                <a:latin typeface="Lucida Console" panose="020B0609040504020204" pitchFamily="49" charset="0"/>
                <a:ea typeface="標楷體" panose="03000509000000000000" pitchFamily="65" charset="-120"/>
              </a:rPr>
              <a:t>printf(</a:t>
            </a:r>
            <a:r>
              <a:rPr lang="en-US" altLang="zh-TW" sz="2400">
                <a:solidFill>
                  <a:srgbClr val="9933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"\n"</a:t>
            </a:r>
            <a:r>
              <a:rPr lang="en-US" altLang="zh-TW" sz="2400">
                <a:latin typeface="Lucida Console" panose="020B0609040504020204" pitchFamily="49" charset="0"/>
                <a:ea typeface="標楷體" panose="03000509000000000000" pitchFamily="65" charset="-120"/>
              </a:rPr>
              <a:t>);</a:t>
            </a:r>
          </a:p>
        </p:txBody>
      </p:sp>
      <p:sp>
        <p:nvSpPr>
          <p:cNvPr id="277519" name="Rectangle 15"/>
          <p:cNvSpPr>
            <a:spLocks noChangeArrowheads="1"/>
          </p:cNvSpPr>
          <p:nvPr/>
        </p:nvSpPr>
        <p:spPr bwMode="auto">
          <a:xfrm>
            <a:off x="3773966" y="4297254"/>
            <a:ext cx="5040312" cy="16435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   // </a:t>
            </a:r>
            <a:r>
              <a:rPr lang="zh-TW" altLang="en-US" sz="24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印出一行 </a:t>
            </a:r>
            <a:r>
              <a:rPr lang="en-US" altLang="zh-TW" sz="24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n </a:t>
            </a:r>
            <a:r>
              <a:rPr lang="zh-TW" altLang="en-US" sz="2400" dirty="0">
                <a:solidFill>
                  <a:srgbClr val="0080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個 * 號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zh-TW" altLang="en-US" sz="2400" dirty="0">
                <a:solidFill>
                  <a:srgbClr val="0000FF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   </a:t>
            </a:r>
            <a:r>
              <a:rPr lang="en-US" altLang="zh-TW" sz="2400" dirty="0">
                <a:solidFill>
                  <a:srgbClr val="0000FF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for</a:t>
            </a:r>
            <a:r>
              <a:rPr lang="en-US" altLang="zh-TW" sz="2400" dirty="0">
                <a:latin typeface="Lucida Console" panose="020B0609040504020204" pitchFamily="49" charset="0"/>
                <a:ea typeface="標楷體" panose="03000509000000000000" pitchFamily="65" charset="-120"/>
              </a:rPr>
              <a:t> (</a:t>
            </a:r>
            <a:r>
              <a:rPr lang="en-US" altLang="zh-TW" sz="2400" dirty="0" err="1">
                <a:latin typeface="Lucida Console" panose="020B0609040504020204" pitchFamily="49" charset="0"/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latin typeface="Lucida Console" panose="020B0609040504020204" pitchFamily="49" charset="0"/>
                <a:ea typeface="標楷體" panose="03000509000000000000" pitchFamily="65" charset="-120"/>
              </a:rPr>
              <a:t> = 0; </a:t>
            </a:r>
            <a:r>
              <a:rPr lang="en-US" altLang="zh-TW" sz="2400" dirty="0" err="1">
                <a:latin typeface="Lucida Console" panose="020B0609040504020204" pitchFamily="49" charset="0"/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latin typeface="Lucida Console" panose="020B0609040504020204" pitchFamily="49" charset="0"/>
                <a:ea typeface="標楷體" panose="03000509000000000000" pitchFamily="65" charset="-120"/>
              </a:rPr>
              <a:t> &lt; n; </a:t>
            </a:r>
            <a:r>
              <a:rPr lang="en-US" altLang="zh-TW" sz="2400" dirty="0" err="1">
                <a:latin typeface="Lucida Console" panose="020B0609040504020204" pitchFamily="49" charset="0"/>
                <a:ea typeface="標楷體" panose="03000509000000000000" pitchFamily="65" charset="-120"/>
              </a:rPr>
              <a:t>i</a:t>
            </a:r>
            <a:r>
              <a:rPr lang="en-US" altLang="zh-TW" sz="2400" dirty="0">
                <a:latin typeface="Lucida Console" panose="020B0609040504020204" pitchFamily="49" charset="0"/>
                <a:ea typeface="標楷體" panose="03000509000000000000" pitchFamily="65" charset="-120"/>
              </a:rPr>
              <a:t>++)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dirty="0">
                <a:latin typeface="Lucida Console" panose="020B0609040504020204" pitchFamily="49" charset="0"/>
                <a:ea typeface="標楷體" panose="03000509000000000000" pitchFamily="65" charset="-120"/>
              </a:rPr>
              <a:t>      </a:t>
            </a:r>
            <a:r>
              <a:rPr lang="en-US" altLang="zh-TW" sz="2400" dirty="0" err="1">
                <a:latin typeface="Lucida Console" panose="020B0609040504020204" pitchFamily="49" charset="0"/>
                <a:ea typeface="標楷體" panose="03000509000000000000" pitchFamily="65" charset="-120"/>
              </a:rPr>
              <a:t>printf</a:t>
            </a:r>
            <a:r>
              <a:rPr lang="en-US" altLang="zh-TW" sz="2400" dirty="0">
                <a:latin typeface="Lucida Console" panose="020B0609040504020204" pitchFamily="49" charset="0"/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solidFill>
                  <a:srgbClr val="9933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"*"</a:t>
            </a:r>
            <a:r>
              <a:rPr lang="en-US" altLang="zh-TW" sz="2400" dirty="0">
                <a:latin typeface="Lucida Console" panose="020B0609040504020204" pitchFamily="49" charset="0"/>
                <a:ea typeface="標楷體" panose="03000509000000000000" pitchFamily="65" charset="-120"/>
              </a:rPr>
              <a:t>);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TW" sz="2400" dirty="0">
                <a:latin typeface="Lucida Console" panose="020B0609040504020204" pitchFamily="49" charset="0"/>
                <a:ea typeface="標楷體" panose="03000509000000000000" pitchFamily="65" charset="-120"/>
              </a:rPr>
              <a:t>   </a:t>
            </a:r>
            <a:r>
              <a:rPr lang="en-US" altLang="zh-TW" sz="2400" dirty="0" err="1">
                <a:latin typeface="Lucida Console" panose="020B0609040504020204" pitchFamily="49" charset="0"/>
                <a:ea typeface="標楷體" panose="03000509000000000000" pitchFamily="65" charset="-120"/>
              </a:rPr>
              <a:t>printf</a:t>
            </a:r>
            <a:r>
              <a:rPr lang="en-US" altLang="zh-TW" sz="2400" dirty="0">
                <a:latin typeface="Lucida Console" panose="020B0609040504020204" pitchFamily="49" charset="0"/>
                <a:ea typeface="標楷體" panose="03000509000000000000" pitchFamily="65" charset="-120"/>
              </a:rPr>
              <a:t>(</a:t>
            </a:r>
            <a:r>
              <a:rPr lang="en-US" altLang="zh-TW" sz="2400" dirty="0">
                <a:solidFill>
                  <a:srgbClr val="993300"/>
                </a:solidFill>
                <a:latin typeface="Lucida Console" panose="020B0609040504020204" pitchFamily="49" charset="0"/>
                <a:ea typeface="標楷體" panose="03000509000000000000" pitchFamily="65" charset="-120"/>
              </a:rPr>
              <a:t>"\n"</a:t>
            </a:r>
            <a:r>
              <a:rPr lang="en-US" altLang="zh-TW" sz="2400" dirty="0">
                <a:latin typeface="Lucida Console" panose="020B0609040504020204" pitchFamily="49" charset="0"/>
                <a:ea typeface="標楷體" panose="03000509000000000000" pitchFamily="65" charset="-120"/>
              </a:rPr>
              <a:t>);</a:t>
            </a:r>
          </a:p>
        </p:txBody>
      </p:sp>
      <p:sp>
        <p:nvSpPr>
          <p:cNvPr id="2" name="矩形 1"/>
          <p:cNvSpPr/>
          <p:nvPr/>
        </p:nvSpPr>
        <p:spPr>
          <a:xfrm>
            <a:off x="3773966" y="1819166"/>
            <a:ext cx="5040312" cy="1643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198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775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2775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2775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14" grpId="0" animBg="1"/>
      <p:bldP spid="277514" grpId="1" animBg="1"/>
      <p:bldP spid="277514" grpId="2" animBg="1"/>
      <p:bldP spid="277514" grpId="3" animBg="1"/>
      <p:bldP spid="277515" grpId="0"/>
      <p:bldP spid="277518" grpId="0" animBg="1"/>
      <p:bldP spid="277518" grpId="1" animBg="1"/>
      <p:bldP spid="277519" grpId="0" animBg="1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ucida Console" panose="020B0609040504020204" pitchFamily="49" charset="0"/>
              </a:rPr>
              <a:t>for</a:t>
            </a:r>
            <a:r>
              <a:rPr lang="en-US" altLang="zh-TW" dirty="0"/>
              <a:t> Statement as a Counter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Print a $-triangle like this:</a:t>
            </a:r>
          </a:p>
          <a:p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578F-8F1A-428B-9C44-A99A601DA679}" type="slidenum">
              <a:rPr lang="en-US" altLang="zh-TW" smtClean="0"/>
              <a:pPr/>
              <a:t>32</a:t>
            </a:fld>
            <a:endParaRPr lang="en-US" altLang="zh-TW"/>
          </a:p>
        </p:txBody>
      </p:sp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7824788" y="2565401"/>
            <a:ext cx="2374900" cy="2227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$$$$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$$$$$</a:t>
            </a:r>
          </a:p>
        </p:txBody>
      </p:sp>
    </p:spTree>
    <p:extLst>
      <p:ext uri="{BB962C8B-B14F-4D97-AF65-F5344CB8AC3E}">
        <p14:creationId xmlns:p14="http://schemas.microsoft.com/office/powerpoint/2010/main" val="351669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ucida Console" panose="020B0609040504020204" pitchFamily="49" charset="0"/>
              </a:rPr>
              <a:t>for</a:t>
            </a:r>
            <a:r>
              <a:rPr lang="en-US" altLang="zh-TW" dirty="0"/>
              <a:t> Statement as a Counter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Print a $-triangle like this:</a:t>
            </a:r>
          </a:p>
          <a:p>
            <a:pPr>
              <a:buNone/>
            </a:pPr>
            <a:endParaRPr lang="en-US" altLang="zh-TW" sz="2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buNone/>
            </a:pPr>
            <a:endParaRPr lang="en-US" altLang="zh-TW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dirty="0">
                <a:latin typeface="Lucida Console" panose="020B0609040504020204" pitchFamily="49" charset="0"/>
              </a:rPr>
              <a:t> (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= 0;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&lt;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1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++)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"$"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"\n"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endParaRPr lang="en-US" altLang="zh-TW" dirty="0">
              <a:latin typeface="Lucida Console" panose="020B060904050402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33</a:t>
            </a:fld>
            <a:endParaRPr lang="en-US" altLang="zh-TW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824788" y="2565401"/>
            <a:ext cx="2374900" cy="2227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</a:t>
            </a:r>
          </a:p>
          <a:p>
            <a:endParaRPr lang="en-US" altLang="zh-TW" sz="2800" b="1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altLang="zh-TW" sz="2800" b="1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altLang="zh-TW" sz="2800" b="1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altLang="zh-TW" sz="2800" b="1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824788" y="2997201"/>
            <a:ext cx="2374900" cy="5191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>
            <a:spAutoFit/>
          </a:bodyPr>
          <a:lstStyle/>
          <a:p>
            <a:r>
              <a:rPr lang="en-US" altLang="zh-TW" sz="28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24870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ucida Console" panose="020B0609040504020204" pitchFamily="49" charset="0"/>
              </a:rPr>
              <a:t>for</a:t>
            </a:r>
            <a:r>
              <a:rPr lang="en-US" altLang="zh-TW" dirty="0"/>
              <a:t> Statement as a Counter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Print a $-triangle like this:</a:t>
            </a:r>
          </a:p>
          <a:p>
            <a:pPr>
              <a:buNone/>
            </a:pPr>
            <a:endParaRPr lang="en-US" altLang="zh-TW" sz="2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buNone/>
            </a:pPr>
            <a:endParaRPr lang="en-US" altLang="zh-TW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dirty="0">
                <a:latin typeface="Lucida Console" panose="020B0609040504020204" pitchFamily="49" charset="0"/>
              </a:rPr>
              <a:t> (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= 0;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&lt;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2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++)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"$"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"\n"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endParaRPr lang="en-US" altLang="zh-TW" dirty="0">
              <a:latin typeface="Lucida Console" panose="020B060904050402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34</a:t>
            </a:fld>
            <a:endParaRPr lang="en-US" altLang="zh-TW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824788" y="2565401"/>
            <a:ext cx="2374900" cy="2227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</a:t>
            </a:r>
          </a:p>
          <a:p>
            <a:endParaRPr lang="en-US" altLang="zh-TW" sz="2800" b="1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altLang="zh-TW" sz="2800" b="1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altLang="zh-TW" sz="2800" b="1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824788" y="3414713"/>
            <a:ext cx="2374900" cy="519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>
            <a:spAutoFit/>
          </a:bodyPr>
          <a:lstStyle/>
          <a:p>
            <a:r>
              <a:rPr lang="en-US" altLang="zh-TW" sz="28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31973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ucida Console" panose="020B0609040504020204" pitchFamily="49" charset="0"/>
              </a:rPr>
              <a:t>for</a:t>
            </a:r>
            <a:r>
              <a:rPr lang="en-US" altLang="zh-TW" dirty="0"/>
              <a:t> Statement as a Counter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Print a $-triangle like this:</a:t>
            </a:r>
          </a:p>
          <a:p>
            <a:pPr>
              <a:buNone/>
            </a:pPr>
            <a:endParaRPr lang="en-US" altLang="zh-TW" sz="2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buNone/>
            </a:pPr>
            <a:endParaRPr lang="en-US" altLang="zh-TW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dirty="0">
                <a:latin typeface="Lucida Console" panose="020B0609040504020204" pitchFamily="49" charset="0"/>
              </a:rPr>
              <a:t> (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= 0;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&lt;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3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++)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"$"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"\n"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endParaRPr lang="en-US" altLang="zh-TW" dirty="0">
              <a:latin typeface="Lucida Console" panose="020B060904050402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35</a:t>
            </a:fld>
            <a:endParaRPr lang="en-US" altLang="zh-TW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824788" y="2565401"/>
            <a:ext cx="2374900" cy="2227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$$$</a:t>
            </a:r>
          </a:p>
          <a:p>
            <a:endParaRPr lang="en-US" altLang="zh-TW" sz="2800" b="1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endParaRPr lang="en-US" altLang="zh-TW" sz="2800" b="1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824788" y="3846513"/>
            <a:ext cx="2374900" cy="519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>
            <a:spAutoFit/>
          </a:bodyPr>
          <a:lstStyle/>
          <a:p>
            <a:r>
              <a:rPr lang="en-US" altLang="zh-TW" sz="28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46097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ucida Console" panose="020B0609040504020204" pitchFamily="49" charset="0"/>
              </a:rPr>
              <a:t>for</a:t>
            </a:r>
            <a:r>
              <a:rPr lang="en-US" altLang="zh-TW" dirty="0"/>
              <a:t> Statement as a Counter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Print a $-triangle like this:</a:t>
            </a:r>
          </a:p>
          <a:p>
            <a:pPr>
              <a:buNone/>
            </a:pPr>
            <a:endParaRPr lang="en-US" altLang="zh-TW" sz="2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buNone/>
            </a:pPr>
            <a:endParaRPr lang="en-US" altLang="zh-TW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dirty="0">
                <a:latin typeface="Lucida Console" panose="020B0609040504020204" pitchFamily="49" charset="0"/>
              </a:rPr>
              <a:t> (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= 0;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&lt;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4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++)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"$"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"\n"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endParaRPr lang="en-US" altLang="zh-TW" dirty="0">
              <a:latin typeface="Lucida Console" panose="020B060904050402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36</a:t>
            </a:fld>
            <a:endParaRPr lang="en-US" altLang="zh-TW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824788" y="2565401"/>
            <a:ext cx="2374900" cy="2227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$$$$</a:t>
            </a:r>
          </a:p>
          <a:p>
            <a:endParaRPr lang="en-US" altLang="zh-TW" sz="2800" b="1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824788" y="4278313"/>
            <a:ext cx="2374900" cy="51911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>
            <a:spAutoFit/>
          </a:bodyPr>
          <a:lstStyle/>
          <a:p>
            <a:r>
              <a:rPr lang="en-US" altLang="zh-TW" sz="28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58047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703512" y="3429000"/>
            <a:ext cx="5040560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ucida Console" panose="020B0609040504020204" pitchFamily="49" charset="0"/>
              </a:rPr>
              <a:t>for</a:t>
            </a:r>
            <a:r>
              <a:rPr lang="en-US" altLang="zh-TW" dirty="0"/>
              <a:t> Statement as a Counter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Print a $-triangle like this:</a:t>
            </a:r>
          </a:p>
          <a:p>
            <a:pPr>
              <a:buNone/>
            </a:pPr>
            <a:endParaRPr lang="en-US" altLang="zh-TW" sz="2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buNone/>
            </a:pPr>
            <a:endParaRPr lang="en-US" altLang="zh-TW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dirty="0">
                <a:latin typeface="Lucida Console" panose="020B0609040504020204" pitchFamily="49" charset="0"/>
              </a:rPr>
              <a:t> (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= 0;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&lt;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5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++)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"$"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"\n"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endParaRPr lang="en-US" altLang="zh-TW" dirty="0">
              <a:latin typeface="Lucida Console" panose="020B0609040504020204" pitchFamily="49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37</a:t>
            </a:fld>
            <a:endParaRPr lang="en-US" altLang="zh-TW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824788" y="2565401"/>
            <a:ext cx="2374900" cy="2227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$$$$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$$$$$</a:t>
            </a:r>
          </a:p>
        </p:txBody>
      </p:sp>
    </p:spTree>
    <p:extLst>
      <p:ext uri="{BB962C8B-B14F-4D97-AF65-F5344CB8AC3E}">
        <p14:creationId xmlns:p14="http://schemas.microsoft.com/office/powerpoint/2010/main" val="75971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03512" y="3429000"/>
            <a:ext cx="5040560" cy="10801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ucida Console" panose="020B0609040504020204" pitchFamily="49" charset="0"/>
              </a:rPr>
              <a:t>for</a:t>
            </a:r>
            <a:r>
              <a:rPr lang="en-US" altLang="zh-TW" dirty="0"/>
              <a:t> Statement as a Counter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Print a $-triangle like this:</a:t>
            </a:r>
          </a:p>
          <a:p>
            <a:pPr>
              <a:buNone/>
            </a:pPr>
            <a:endParaRPr lang="en-US" altLang="zh-TW" sz="24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dirty="0">
                <a:latin typeface="Lucida Console" panose="020B0609040504020204" pitchFamily="49" charset="0"/>
              </a:rPr>
              <a:t> (j = 1; j &lt;= 5; </a:t>
            </a:r>
            <a:r>
              <a:rPr lang="en-US" altLang="zh-TW" dirty="0" err="1">
                <a:latin typeface="Lucida Console" panose="020B0609040504020204" pitchFamily="49" charset="0"/>
              </a:rPr>
              <a:t>j++</a:t>
            </a:r>
            <a:r>
              <a:rPr lang="en-US" altLang="zh-TW" dirty="0">
                <a:latin typeface="Lucida Console" panose="020B0609040504020204" pitchFamily="49" charset="0"/>
              </a:rPr>
              <a:t>) {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dirty="0">
                <a:latin typeface="Lucida Console" panose="020B0609040504020204" pitchFamily="49" charset="0"/>
              </a:rPr>
              <a:t> (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= 0;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&lt;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++)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"$"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"\n"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38</a:t>
            </a:fld>
            <a:endParaRPr lang="en-US" altLang="zh-TW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824788" y="2565401"/>
            <a:ext cx="2374900" cy="2227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$$$$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$$$$$</a:t>
            </a:r>
          </a:p>
        </p:txBody>
      </p:sp>
    </p:spTree>
    <p:extLst>
      <p:ext uri="{BB962C8B-B14F-4D97-AF65-F5344CB8AC3E}">
        <p14:creationId xmlns:p14="http://schemas.microsoft.com/office/powerpoint/2010/main" val="3160326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ucida Console" panose="020B0609040504020204" pitchFamily="49" charset="0"/>
              </a:rPr>
              <a:t>for</a:t>
            </a:r>
            <a:r>
              <a:rPr lang="en-US" altLang="zh-TW" dirty="0"/>
              <a:t> Statement as a Counter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Print the following picture:</a:t>
            </a:r>
          </a:p>
          <a:p>
            <a:endParaRPr lang="en-US" altLang="zh-TW"/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9972-C2E6-43C5-AD6A-E5E4678B433A}" type="slidenum">
              <a:rPr lang="en-US" altLang="zh-TW" smtClean="0"/>
              <a:pPr/>
              <a:t>39</a:t>
            </a:fld>
            <a:endParaRPr lang="en-US" altLang="zh-TW"/>
          </a:p>
        </p:txBody>
      </p:sp>
      <p:sp>
        <p:nvSpPr>
          <p:cNvPr id="286724" name="Text Box 4"/>
          <p:cNvSpPr txBox="1">
            <a:spLocks noChangeArrowheads="1"/>
          </p:cNvSpPr>
          <p:nvPr/>
        </p:nvSpPr>
        <p:spPr bwMode="auto">
          <a:xfrm>
            <a:off x="2207171" y="2492896"/>
            <a:ext cx="1079500" cy="18002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   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  $$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 $$$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$$$$</a:t>
            </a:r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3359696" y="2492896"/>
            <a:ext cx="640873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← 3 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個空格，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1 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個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$</a:t>
            </a:r>
          </a:p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← 2 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個空格，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2 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個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$</a:t>
            </a:r>
          </a:p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← 1 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個空格，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3 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個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$</a:t>
            </a:r>
          </a:p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← 0 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個空格，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4 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個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$</a:t>
            </a:r>
          </a:p>
        </p:txBody>
      </p:sp>
      <p:sp>
        <p:nvSpPr>
          <p:cNvPr id="286726" name="Text Box 6"/>
          <p:cNvSpPr txBox="1">
            <a:spLocks noChangeArrowheads="1"/>
          </p:cNvSpPr>
          <p:nvPr/>
        </p:nvSpPr>
        <p:spPr bwMode="auto">
          <a:xfrm>
            <a:off x="3490182" y="4221088"/>
            <a:ext cx="64087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63538" algn="l"/>
                <a:tab pos="206375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tabLst>
                <a:tab pos="363538" algn="l"/>
                <a:tab pos="206375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63538" algn="l"/>
                <a:tab pos="206375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63538" algn="l"/>
                <a:tab pos="206375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63538" algn="l"/>
                <a:tab pos="206375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63538" algn="l"/>
                <a:tab pos="206375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63538" algn="l"/>
                <a:tab pos="206375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63538" algn="l"/>
                <a:tab pos="206375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63538" algn="l"/>
                <a:tab pos="206375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	↑	↑</a:t>
            </a:r>
          </a:p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	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　  個空格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, j </a:t>
            </a:r>
            <a:r>
              <a:rPr lang="zh-TW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個 </a:t>
            </a:r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$</a:t>
            </a:r>
          </a:p>
        </p:txBody>
      </p:sp>
      <p:sp>
        <p:nvSpPr>
          <p:cNvPr id="286727" name="Text Box 7"/>
          <p:cNvSpPr txBox="1">
            <a:spLocks noChangeArrowheads="1"/>
          </p:cNvSpPr>
          <p:nvPr/>
        </p:nvSpPr>
        <p:spPr bwMode="auto">
          <a:xfrm>
            <a:off x="3490256" y="4637014"/>
            <a:ext cx="100806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63538" algn="l"/>
                <a:tab pos="206375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>
              <a:tabLst>
                <a:tab pos="363538" algn="l"/>
                <a:tab pos="206375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>
              <a:tabLst>
                <a:tab pos="363538" algn="l"/>
                <a:tab pos="206375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>
              <a:tabLst>
                <a:tab pos="363538" algn="l"/>
                <a:tab pos="206375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>
              <a:tabLst>
                <a:tab pos="363538" algn="l"/>
                <a:tab pos="206375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63538" algn="l"/>
                <a:tab pos="206375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63538" algn="l"/>
                <a:tab pos="206375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63538" algn="l"/>
                <a:tab pos="206375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63538" algn="l"/>
                <a:tab pos="2063750" algn="l"/>
              </a:tabLs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ea typeface="標楷體" panose="03000509000000000000" pitchFamily="65" charset="-120"/>
              </a:rPr>
              <a:t>(4 - j)</a:t>
            </a:r>
          </a:p>
        </p:txBody>
      </p:sp>
    </p:spTree>
    <p:extLst>
      <p:ext uri="{BB962C8B-B14F-4D97-AF65-F5344CB8AC3E}">
        <p14:creationId xmlns:p14="http://schemas.microsoft.com/office/powerpoint/2010/main" val="21017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5" grpId="0"/>
      <p:bldP spid="286726" grpId="0"/>
      <p:bldP spid="2867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01275" y="2261286"/>
            <a:ext cx="4662677" cy="2537725"/>
          </a:xfrm>
          <a:prstGeom prst="rect">
            <a:avLst/>
          </a:prstGeom>
          <a:ln w="28575"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ucida Console" panose="020B0609040504020204" pitchFamily="49" charset="0"/>
              </a:rPr>
              <a:t>while</a:t>
            </a:r>
            <a:r>
              <a:rPr lang="en-US" altLang="zh-TW" dirty="0"/>
              <a:t>-Repetition 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TW" dirty="0"/>
              <a:t>Syntax: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while (</a:t>
            </a:r>
            <a:r>
              <a:rPr lang="en-US" altLang="zh-TW" dirty="0">
                <a:latin typeface="Times New Roman" panose="02020603050405020304" pitchFamily="18" charset="0"/>
              </a:rPr>
              <a:t>condition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 </a:t>
            </a:r>
            <a:r>
              <a:rPr lang="en-US" altLang="zh-TW" dirty="0">
                <a:latin typeface="Times New Roman" panose="02020603050405020304" pitchFamily="18" charset="0"/>
              </a:rPr>
              <a:t>actions if in condition</a:t>
            </a:r>
            <a:r>
              <a:rPr lang="en-US" altLang="zh-TW" dirty="0">
                <a:latin typeface="Lucida Console" panose="020B0609040504020204" pitchFamily="49" charset="0"/>
              </a:rPr>
              <a:t>;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 </a:t>
            </a:r>
            <a:r>
              <a:rPr lang="en-US" altLang="zh-TW" dirty="0">
                <a:latin typeface="Times New Roman" panose="02020603050405020304" pitchFamily="18" charset="0"/>
              </a:rPr>
              <a:t>could be many statements</a:t>
            </a:r>
            <a:r>
              <a:rPr lang="en-US" altLang="zh-TW" dirty="0">
                <a:latin typeface="Lucida Console" panose="020B0609040504020204" pitchFamily="49" charset="0"/>
              </a:rPr>
              <a:t>…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pPr lvl="4">
              <a:buNone/>
            </a:pPr>
            <a:endParaRPr lang="en-US" altLang="zh-TW" sz="1800" dirty="0">
              <a:latin typeface="Lucida Console" panose="020B0609040504020204" pitchFamily="49" charset="0"/>
            </a:endParaRPr>
          </a:p>
          <a:p>
            <a:r>
              <a:rPr lang="en-US" altLang="zh-TW" dirty="0"/>
              <a:t>Statements inside </a:t>
            </a:r>
            <a:r>
              <a:rPr lang="en-US" altLang="zh-TW" dirty="0">
                <a:latin typeface="Lucida Console" panose="020B0609040504020204" pitchFamily="49" charset="0"/>
              </a:rPr>
              <a:t>while</a:t>
            </a:r>
            <a:r>
              <a:rPr lang="en-US" altLang="zh-TW" dirty="0"/>
              <a:t>-loop</a:t>
            </a:r>
            <a:r>
              <a:rPr lang="en-US" altLang="zh-TW" dirty="0">
                <a:latin typeface="Lucida Console" panose="020B0609040504020204" pitchFamily="49" charset="0"/>
              </a:rPr>
              <a:t>{}</a:t>
            </a:r>
            <a:r>
              <a:rPr lang="en-US" altLang="zh-TW" dirty="0"/>
              <a:t> will be executed repeatedly</a:t>
            </a:r>
            <a:br>
              <a:rPr lang="en-US" altLang="zh-TW" dirty="0"/>
            </a:br>
            <a:r>
              <a:rPr lang="en-US" altLang="zh-TW" dirty="0"/>
              <a:t>whenever the condition is satisfied.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4</a:t>
            </a:fld>
            <a:endParaRPr lang="en-US" altLang="zh-TW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623392" y="2722405"/>
            <a:ext cx="346450" cy="287654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623392" y="4495485"/>
            <a:ext cx="313272" cy="303526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35360" y="4708578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008000"/>
                </a:solidFill>
                <a:ea typeface="標楷體" panose="03000509000000000000" pitchFamily="65" charset="-120"/>
              </a:rPr>
              <a:t>加上一對大括號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1313259" y="4522630"/>
            <a:ext cx="514163" cy="5863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824673" y="4251378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2400" dirty="0">
                <a:solidFill>
                  <a:srgbClr val="008000"/>
                </a:solidFill>
                <a:ea typeface="標楷體" panose="03000509000000000000" pitchFamily="65" charset="-120"/>
              </a:rPr>
              <a:t>不需要以分號結尾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7022592" y="2001680"/>
            <a:ext cx="215900" cy="2159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2" name="AutoShape 11"/>
          <p:cNvCxnSpPr>
            <a:cxnSpLocks noChangeShapeType="1"/>
            <a:stCxn id="11" idx="4"/>
            <a:endCxn id="13" idx="0"/>
          </p:cNvCxnSpPr>
          <p:nvPr/>
        </p:nvCxnSpPr>
        <p:spPr bwMode="auto">
          <a:xfrm>
            <a:off x="7130542" y="2217580"/>
            <a:ext cx="0" cy="576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6301867" y="2793843"/>
            <a:ext cx="1657350" cy="792163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400"/>
              <a:t>條件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8751381" y="2866867"/>
            <a:ext cx="1150937" cy="6477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400"/>
              <a:t>敘述</a:t>
            </a:r>
          </a:p>
        </p:txBody>
      </p:sp>
      <p:cxnSp>
        <p:nvCxnSpPr>
          <p:cNvPr id="15" name="AutoShape 14"/>
          <p:cNvCxnSpPr>
            <a:cxnSpLocks noChangeShapeType="1"/>
            <a:stCxn id="13" idx="3"/>
            <a:endCxn id="14" idx="1"/>
          </p:cNvCxnSpPr>
          <p:nvPr/>
        </p:nvCxnSpPr>
        <p:spPr bwMode="auto">
          <a:xfrm>
            <a:off x="7959218" y="3190717"/>
            <a:ext cx="792163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7022592" y="4522630"/>
            <a:ext cx="215900" cy="2159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7" name="AutoShape 16"/>
          <p:cNvCxnSpPr>
            <a:cxnSpLocks noChangeShapeType="1"/>
            <a:stCxn id="13" idx="2"/>
            <a:endCxn id="16" idx="0"/>
          </p:cNvCxnSpPr>
          <p:nvPr/>
        </p:nvCxnSpPr>
        <p:spPr bwMode="auto">
          <a:xfrm>
            <a:off x="7130542" y="3586006"/>
            <a:ext cx="0" cy="936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7"/>
          <p:cNvCxnSpPr>
            <a:cxnSpLocks noChangeShapeType="1"/>
            <a:stCxn id="14" idx="0"/>
            <a:endCxn id="13" idx="0"/>
          </p:cNvCxnSpPr>
          <p:nvPr/>
        </p:nvCxnSpPr>
        <p:spPr bwMode="auto">
          <a:xfrm rot="5400000" flipH="1">
            <a:off x="8192580" y="1731805"/>
            <a:ext cx="73025" cy="2197100"/>
          </a:xfrm>
          <a:prstGeom prst="bentConnector3">
            <a:avLst>
              <a:gd name="adj1" fmla="val 413042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8041158" y="2722405"/>
            <a:ext cx="719138" cy="8636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zh-TW" sz="2400" dirty="0">
                <a:solidFill>
                  <a:srgbClr val="0000FF"/>
                </a:solidFill>
              </a:rPr>
              <a:t>true</a:t>
            </a:r>
          </a:p>
          <a:p>
            <a:r>
              <a:rPr lang="zh-TW" altLang="en-US" sz="2400" dirty="0">
                <a:ea typeface="標楷體" panose="03000509000000000000" pitchFamily="65" charset="-120"/>
              </a:rPr>
              <a:t>成立</a:t>
            </a: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6168008" y="3514568"/>
            <a:ext cx="936501" cy="792163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r"/>
            <a:r>
              <a:rPr lang="en-US" altLang="zh-TW" sz="2400" dirty="0">
                <a:solidFill>
                  <a:srgbClr val="0000FF"/>
                </a:solidFill>
              </a:rPr>
              <a:t>false</a:t>
            </a:r>
          </a:p>
          <a:p>
            <a:pPr algn="r"/>
            <a:r>
              <a:rPr lang="zh-TW" altLang="en-US" sz="2400" dirty="0">
                <a:ea typeface="標楷體" panose="03000509000000000000" pitchFamily="65" charset="-120"/>
              </a:rPr>
              <a:t>不成立</a:t>
            </a:r>
          </a:p>
        </p:txBody>
      </p:sp>
    </p:spTree>
    <p:extLst>
      <p:ext uri="{BB962C8B-B14F-4D97-AF65-F5344CB8AC3E}">
        <p14:creationId xmlns:p14="http://schemas.microsoft.com/office/powerpoint/2010/main" val="146431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31504" y="3032968"/>
            <a:ext cx="6408712" cy="27002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ucida Console" panose="020B0609040504020204" pitchFamily="49" charset="0"/>
              </a:rPr>
              <a:t>for</a:t>
            </a:r>
            <a:r>
              <a:rPr lang="en-US" altLang="zh-TW" dirty="0"/>
              <a:t> Statement as a Counter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sz="3600" dirty="0"/>
              <a:t>Print the following picture:</a:t>
            </a:r>
          </a:p>
          <a:p>
            <a:pPr lvl="4">
              <a:spcBef>
                <a:spcPts val="0"/>
              </a:spcBef>
              <a:spcAft>
                <a:spcPts val="0"/>
              </a:spcAft>
              <a:buNone/>
            </a:pPr>
            <a:endParaRPr lang="en-US" altLang="zh-TW" sz="1800" dirty="0">
              <a:solidFill>
                <a:srgbClr val="0000FF"/>
              </a:solidFill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dirty="0">
                <a:latin typeface="Lucida Console" panose="020B0609040504020204" pitchFamily="49" charset="0"/>
              </a:rPr>
              <a:t> (j = 1; j &lt;= 4; </a:t>
            </a:r>
            <a:r>
              <a:rPr lang="en-US" altLang="zh-TW" dirty="0" err="1">
                <a:latin typeface="Lucida Console" panose="020B0609040504020204" pitchFamily="49" charset="0"/>
              </a:rPr>
              <a:t>j++</a:t>
            </a:r>
            <a:r>
              <a:rPr lang="en-US" altLang="zh-TW" dirty="0">
                <a:latin typeface="Lucida Console" panose="020B0609040504020204" pitchFamily="49" charset="0"/>
              </a:rPr>
              <a:t>) {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dirty="0">
                <a:latin typeface="Lucida Console" panose="020B0609040504020204" pitchFamily="49" charset="0"/>
              </a:rPr>
              <a:t> (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= 0;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&lt;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(4 - j)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++)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" 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dirty="0">
                <a:latin typeface="Lucida Console" panose="020B0609040504020204" pitchFamily="49" charset="0"/>
              </a:rPr>
              <a:t> (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= 0;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&lt;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</a:rPr>
              <a:t>j</a:t>
            </a:r>
            <a:r>
              <a:rPr lang="en-US" altLang="zh-TW" dirty="0">
                <a:latin typeface="Lucida Console" panose="020B0609040504020204" pitchFamily="49" charset="0"/>
              </a:rPr>
              <a:t>;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++)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"$"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"\n"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40</a:t>
            </a:fld>
            <a:endParaRPr lang="en-US" altLang="zh-TW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616280" y="2132856"/>
            <a:ext cx="2232025" cy="18002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   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  $$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 $$$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$$$$</a:t>
            </a:r>
          </a:p>
        </p:txBody>
      </p:sp>
    </p:spTree>
    <p:extLst>
      <p:ext uri="{BB962C8B-B14F-4D97-AF65-F5344CB8AC3E}">
        <p14:creationId xmlns:p14="http://schemas.microsoft.com/office/powerpoint/2010/main" val="37619950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ucida Console" panose="020B0609040504020204" pitchFamily="49" charset="0"/>
              </a:rPr>
              <a:t>for</a:t>
            </a:r>
            <a:r>
              <a:rPr lang="en-US" altLang="zh-TW" dirty="0"/>
              <a:t> Statement as a Counter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Consider it as a coordination system: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dirty="0">
                <a:latin typeface="Lucida Console" panose="020B0609040504020204" pitchFamily="49" charset="0"/>
              </a:rPr>
              <a:t> (x = 0; x &lt; 5; x++) {</a:t>
            </a: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dirty="0">
                <a:latin typeface="Lucida Console" panose="020B0609040504020204" pitchFamily="49" charset="0"/>
              </a:rPr>
              <a:t> (y = 0; y &lt; 5; y++) {</a:t>
            </a: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dirty="0">
                <a:latin typeface="Lucida Console" panose="020B0609040504020204" pitchFamily="49" charset="0"/>
              </a:rPr>
              <a:t> ( x &gt;= y )</a:t>
            </a: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   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"$"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}</a:t>
            </a: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"\n"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41</a:t>
            </a:fld>
            <a:endParaRPr lang="en-US" altLang="zh-TW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824192" y="2960146"/>
            <a:ext cx="2374900" cy="22272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$$$$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$$$$$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7752755" y="2744247"/>
            <a:ext cx="1368425" cy="2663825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8832254" y="5263608"/>
            <a:ext cx="141096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 dirty="0">
                <a:solidFill>
                  <a:srgbClr val="800000"/>
                </a:solidFill>
                <a:latin typeface="Times New Roman" panose="02020603050405020304" pitchFamily="18" charset="0"/>
              </a:rPr>
              <a:t>x = y</a:t>
            </a:r>
            <a:r>
              <a:rPr lang="en-US" altLang="zh-TW" sz="2800" dirty="0"/>
              <a:t> or</a:t>
            </a:r>
          </a:p>
          <a:p>
            <a:r>
              <a:rPr lang="en-US" altLang="zh-TW" sz="2800" i="1" dirty="0">
                <a:solidFill>
                  <a:srgbClr val="80000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TW" i="1" dirty="0">
                <a:solidFill>
                  <a:srgbClr val="800000"/>
                </a:solidFill>
              </a:rPr>
              <a:t>–</a:t>
            </a:r>
            <a:r>
              <a:rPr lang="en-US" altLang="zh-TW" sz="2800" i="1" dirty="0">
                <a:solidFill>
                  <a:srgbClr val="800000"/>
                </a:solidFill>
                <a:latin typeface="Times New Roman" panose="02020603050405020304" pitchFamily="18" charset="0"/>
              </a:rPr>
              <a:t> y = 0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 rot="18900000">
            <a:off x="8152805" y="5273133"/>
            <a:ext cx="360363" cy="287338"/>
          </a:xfrm>
          <a:prstGeom prst="leftArrow">
            <a:avLst>
              <a:gd name="adj1" fmla="val 42537"/>
              <a:gd name="adj2" fmla="val 43094"/>
            </a:avLst>
          </a:prstGeom>
          <a:solidFill>
            <a:srgbClr val="FF99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7289204" y="5346159"/>
            <a:ext cx="915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solidFill>
                  <a:srgbClr val="800000"/>
                </a:solidFill>
                <a:latin typeface="Times New Roman" panose="02020603050405020304" pitchFamily="18" charset="0"/>
              </a:rPr>
              <a:t>x &gt; y</a:t>
            </a: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8100000">
            <a:off x="9017992" y="4409533"/>
            <a:ext cx="360362" cy="287338"/>
          </a:xfrm>
          <a:prstGeom prst="leftArrow">
            <a:avLst>
              <a:gd name="adj1" fmla="val 42537"/>
              <a:gd name="adj2" fmla="val 43094"/>
            </a:avLst>
          </a:prstGeom>
          <a:solidFill>
            <a:srgbClr val="FF99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9089429" y="3833271"/>
            <a:ext cx="915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solidFill>
                  <a:srgbClr val="FF9933"/>
                </a:solidFill>
                <a:latin typeface="Times New Roman" panose="02020603050405020304" pitchFamily="18" charset="0"/>
              </a:rPr>
              <a:t>x &lt; y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6857405" y="2896646"/>
            <a:ext cx="1152525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</a:rPr>
              <a:t>x</a:t>
            </a:r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</a:rPr>
              <a:t>0</a:t>
            </a:r>
          </a:p>
          <a:p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</a:rPr>
              <a:t>x</a:t>
            </a:r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</a:rPr>
              <a:t>1</a:t>
            </a:r>
          </a:p>
          <a:p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</a:rPr>
              <a:t>x</a:t>
            </a:r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</a:rPr>
              <a:t>2</a:t>
            </a:r>
          </a:p>
          <a:p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</a:rPr>
              <a:t>x</a:t>
            </a:r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</a:rPr>
              <a:t>3</a:t>
            </a:r>
          </a:p>
          <a:p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</a:rPr>
              <a:t>x</a:t>
            </a:r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7804349" y="1757948"/>
            <a:ext cx="1295400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TW" sz="2800" b="1" dirty="0" err="1">
                <a:solidFill>
                  <a:srgbClr val="800080"/>
                </a:solidFill>
                <a:latin typeface="Courier New" panose="02070309020205020404" pitchFamily="49" charset="0"/>
              </a:rPr>
              <a:t>yyyyy</a:t>
            </a:r>
            <a:endParaRPr kumimoji="0" lang="en-US" altLang="zh-TW" sz="2800" b="1" dirty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</a:t>
            </a:r>
          </a:p>
          <a:p>
            <a:pPr>
              <a:lnSpc>
                <a:spcPct val="60000"/>
              </a:lnSpc>
            </a:pPr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01234</a:t>
            </a: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2927648" y="3525015"/>
            <a:ext cx="144016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256513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  <p:bldP spid="13" grpId="0"/>
      <p:bldP spid="14" grpId="0" animBg="1"/>
      <p:bldP spid="14" grpId="1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ucida Console" panose="020B0609040504020204" pitchFamily="49" charset="0"/>
              </a:rPr>
              <a:t>for</a:t>
            </a:r>
            <a:r>
              <a:rPr lang="en-US" altLang="zh-TW" dirty="0"/>
              <a:t> Statement as a Counter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91578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dirty="0"/>
              <a:t>Consider it as a coordination system: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dirty="0">
                <a:latin typeface="Lucida Console" panose="020B0609040504020204" pitchFamily="49" charset="0"/>
              </a:rPr>
              <a:t> (x = 0; x &lt; 5; x++)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altLang="zh-TW" dirty="0">
                <a:latin typeface="Lucida Console" panose="020B0609040504020204" pitchFamily="49" charset="0"/>
              </a:rPr>
              <a:t> (y = 0; y &lt; 5; y++)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altLang="zh-TW" dirty="0">
                <a:latin typeface="Lucida Console" panose="020B0609040504020204" pitchFamily="49" charset="0"/>
              </a:rPr>
              <a:t> ( x + y &gt;= 4 )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   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"$"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   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("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  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"\n"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42</a:t>
            </a:fld>
            <a:endParaRPr lang="en-US" altLang="zh-TW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752184" y="3063492"/>
            <a:ext cx="1265237" cy="22272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    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   $$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  $$$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 $$$$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$$$$$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7720433" y="2999993"/>
            <a:ext cx="1223962" cy="2447925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001295" y="5378067"/>
            <a:ext cx="1511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i="1">
                <a:solidFill>
                  <a:srgbClr val="800000"/>
                </a:solidFill>
                <a:latin typeface="Times New Roman" panose="02020603050405020304" pitchFamily="18" charset="0"/>
              </a:rPr>
              <a:t>x + y = </a:t>
            </a:r>
            <a:r>
              <a:rPr lang="en-US" altLang="zh-TW" sz="2800">
                <a:solidFill>
                  <a:srgbClr val="800000"/>
                </a:solidFill>
                <a:latin typeface="Times New Roman" panose="02020603050405020304" pitchFamily="18" charset="0"/>
              </a:rPr>
              <a:t>4</a:t>
            </a:r>
            <a:endParaRPr lang="en-US" altLang="zh-TW" sz="2800" i="1">
              <a:solidFill>
                <a:srgbClr val="8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rot="13500000">
            <a:off x="8980908" y="3541329"/>
            <a:ext cx="360362" cy="287338"/>
          </a:xfrm>
          <a:prstGeom prst="leftArrow">
            <a:avLst>
              <a:gd name="adj1" fmla="val 42537"/>
              <a:gd name="adj2" fmla="val 43094"/>
            </a:avLst>
          </a:prstGeom>
          <a:solidFill>
            <a:srgbClr val="FF99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2700000">
            <a:off x="8044283" y="3396867"/>
            <a:ext cx="360363" cy="287338"/>
          </a:xfrm>
          <a:prstGeom prst="leftArrow">
            <a:avLst>
              <a:gd name="adj1" fmla="val 42537"/>
              <a:gd name="adj2" fmla="val 43094"/>
            </a:avLst>
          </a:prstGeom>
          <a:solidFill>
            <a:srgbClr val="FF99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6785396" y="2999992"/>
            <a:ext cx="1152525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</a:rPr>
              <a:t>x</a:t>
            </a:r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</a:rPr>
              <a:t>0</a:t>
            </a:r>
          </a:p>
          <a:p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</a:rPr>
              <a:t>x</a:t>
            </a:r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</a:rPr>
              <a:t>1</a:t>
            </a:r>
          </a:p>
          <a:p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</a:rPr>
              <a:t>x</a:t>
            </a:r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</a:rPr>
              <a:t>2</a:t>
            </a:r>
          </a:p>
          <a:p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</a:rPr>
              <a:t>x</a:t>
            </a:r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</a:rPr>
              <a:t>3</a:t>
            </a:r>
          </a:p>
          <a:p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</a:rPr>
              <a:t>x</a:t>
            </a:r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</a:t>
            </a:r>
            <a:r>
              <a:rPr lang="en-US" altLang="zh-TW" sz="2800" b="1">
                <a:solidFill>
                  <a:srgbClr val="800080"/>
                </a:solidFill>
                <a:latin typeface="Courier New" panose="02070309020205020404" pitchFamily="49" charset="0"/>
              </a:rPr>
              <a:t>4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7793458" y="1844824"/>
            <a:ext cx="1295400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TW" sz="2800" b="1" dirty="0" err="1">
                <a:solidFill>
                  <a:srgbClr val="800080"/>
                </a:solidFill>
                <a:latin typeface="Courier New" panose="02070309020205020404" pitchFamily="49" charset="0"/>
              </a:rPr>
              <a:t>yyyyy</a:t>
            </a:r>
            <a:endParaRPr kumimoji="0" lang="en-US" altLang="zh-TW" sz="2800" b="1" dirty="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  <a:sym typeface="Symbol" panose="05050102010706020507" pitchFamily="18" charset="2"/>
              </a:rPr>
              <a:t></a:t>
            </a:r>
          </a:p>
          <a:p>
            <a:pPr>
              <a:lnSpc>
                <a:spcPct val="60000"/>
              </a:lnSpc>
            </a:pPr>
            <a:r>
              <a:rPr lang="en-US" altLang="zh-TW" sz="2800" b="1" dirty="0">
                <a:solidFill>
                  <a:srgbClr val="800080"/>
                </a:solidFill>
                <a:latin typeface="Courier New" panose="02070309020205020404" pitchFamily="49" charset="0"/>
              </a:rPr>
              <a:t>01234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071664" y="3271335"/>
            <a:ext cx="201622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/>
          <a:p>
            <a:pPr algn="ctr"/>
            <a:r>
              <a:rPr lang="en-US" altLang="zh-TW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condition</a:t>
            </a:r>
          </a:p>
        </p:txBody>
      </p:sp>
    </p:spTree>
    <p:extLst>
      <p:ext uri="{BB962C8B-B14F-4D97-AF65-F5344CB8AC3E}">
        <p14:creationId xmlns:p14="http://schemas.microsoft.com/office/powerpoint/2010/main" val="19757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ucida Console" panose="020B0609040504020204" pitchFamily="49" charset="0"/>
              </a:rPr>
              <a:t>for</a:t>
            </a:r>
            <a:r>
              <a:rPr lang="en-US" altLang="zh-TW" dirty="0"/>
              <a:t> Statement as a Counter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Print the following picture:</a:t>
            </a:r>
          </a:p>
          <a:p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87CB1-2F08-4114-9055-FF36BAF9C9B9}" type="slidenum">
              <a:rPr lang="en-US" altLang="zh-TW" smtClean="0"/>
              <a:pPr/>
              <a:t>43</a:t>
            </a:fld>
            <a:endParaRPr lang="en-US" altLang="zh-TW"/>
          </a:p>
        </p:txBody>
      </p:sp>
      <p:sp>
        <p:nvSpPr>
          <p:cNvPr id="317444" name="Text Box 4"/>
          <p:cNvSpPr txBox="1">
            <a:spLocks noChangeArrowheads="1"/>
          </p:cNvSpPr>
          <p:nvPr/>
        </p:nvSpPr>
        <p:spPr bwMode="auto">
          <a:xfrm>
            <a:off x="3216275" y="2636839"/>
            <a:ext cx="2374900" cy="30813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$$$$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 $$$$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  $$$$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   $$$$</a:t>
            </a:r>
          </a:p>
        </p:txBody>
      </p:sp>
    </p:spTree>
    <p:extLst>
      <p:ext uri="{BB962C8B-B14F-4D97-AF65-F5344CB8AC3E}">
        <p14:creationId xmlns:p14="http://schemas.microsoft.com/office/powerpoint/2010/main" val="3544145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ucida Console" panose="020B0609040504020204" pitchFamily="49" charset="0"/>
              </a:rPr>
              <a:t>for</a:t>
            </a:r>
            <a:r>
              <a:rPr lang="en-US" altLang="zh-TW" dirty="0"/>
              <a:t> Statement as a Counter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Print the following picture:</a:t>
            </a:r>
          </a:p>
          <a:p>
            <a:endParaRPr lang="en-US" altLang="zh-TW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AD6C6-2789-4E9D-8543-A9DAF047B4C3}" type="slidenum">
              <a:rPr lang="en-US" altLang="zh-TW" smtClean="0"/>
              <a:pPr/>
              <a:t>44</a:t>
            </a:fld>
            <a:endParaRPr lang="en-US" altLang="zh-TW"/>
          </a:p>
        </p:txBody>
      </p:sp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3216275" y="2636839"/>
            <a:ext cx="2374900" cy="30813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$$$$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$$</a:t>
            </a:r>
          </a:p>
          <a:p>
            <a:r>
              <a:rPr lang="en-US" altLang="zh-TW" sz="2800" b="1">
                <a:solidFill>
                  <a:schemeClr val="bg1"/>
                </a:solidFill>
                <a:latin typeface="Lucida Console" panose="020B0609040504020204" pitchFamily="49" charset="0"/>
              </a:rPr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891078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01275" y="2261286"/>
            <a:ext cx="4662677" cy="2537725"/>
          </a:xfrm>
          <a:prstGeom prst="rect">
            <a:avLst/>
          </a:prstGeom>
          <a:ln w="28575">
            <a:headEnd/>
            <a:tailEnd/>
          </a:ln>
          <a:ex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Lucida Console" panose="020B0609040504020204" pitchFamily="49" charset="0"/>
              </a:rPr>
              <a:t>while</a:t>
            </a:r>
            <a:r>
              <a:rPr lang="en-US" altLang="zh-TW" dirty="0"/>
              <a:t>-Repetition Statement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614051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TW" dirty="0"/>
              <a:t>Syntax:</a:t>
            </a:r>
            <a:endParaRPr lang="en-US" altLang="zh-TW" dirty="0">
              <a:latin typeface="Lucida Console" panose="020B0609040504020204" pitchFamily="49" charset="0"/>
            </a:endParaRP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while (</a:t>
            </a:r>
            <a:r>
              <a:rPr lang="en-US" altLang="zh-TW" dirty="0">
                <a:latin typeface="Times New Roman" panose="02020603050405020304" pitchFamily="18" charset="0"/>
              </a:rPr>
              <a:t>condition</a:t>
            </a:r>
            <a:r>
              <a:rPr lang="en-US" altLang="zh-TW" dirty="0">
                <a:latin typeface="Lucida Console" panose="020B0609040504020204" pitchFamily="49" charset="0"/>
              </a:rPr>
              <a:t>)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 </a:t>
            </a:r>
            <a:r>
              <a:rPr lang="en-US" altLang="zh-TW" dirty="0">
                <a:latin typeface="Times New Roman" panose="02020603050405020304" pitchFamily="18" charset="0"/>
              </a:rPr>
              <a:t>actions if in condition</a:t>
            </a:r>
            <a:r>
              <a:rPr lang="en-US" altLang="zh-TW" dirty="0">
                <a:latin typeface="Lucida Console" panose="020B0609040504020204" pitchFamily="49" charset="0"/>
              </a:rPr>
              <a:t>;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 </a:t>
            </a:r>
            <a:r>
              <a:rPr lang="en-US" altLang="zh-TW" dirty="0">
                <a:latin typeface="Times New Roman" panose="02020603050405020304" pitchFamily="18" charset="0"/>
              </a:rPr>
              <a:t>could be many statements</a:t>
            </a:r>
            <a:r>
              <a:rPr lang="en-US" altLang="zh-TW" dirty="0">
                <a:latin typeface="Lucida Console" panose="020B0609040504020204" pitchFamily="49" charset="0"/>
              </a:rPr>
              <a:t>…</a:t>
            </a:r>
          </a:p>
          <a:p>
            <a:pPr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pPr lvl="4">
              <a:buNone/>
            </a:pPr>
            <a:endParaRPr lang="en-US" altLang="zh-TW" sz="1800" dirty="0">
              <a:latin typeface="Lucida Console" panose="020B060904050402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200" dirty="0">
                <a:latin typeface="Lucida Console" panose="020B0609040504020204" pitchFamily="49" charset="0"/>
              </a:rPr>
              <a:t>count=0;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200" dirty="0">
                <a:solidFill>
                  <a:srgbClr val="0000FF"/>
                </a:solidFill>
                <a:latin typeface="Lucida Console" panose="020B0609040504020204" pitchFamily="49" charset="0"/>
              </a:rPr>
              <a:t>while</a:t>
            </a:r>
            <a:r>
              <a:rPr lang="en-US" altLang="zh-TW" sz="2200" dirty="0">
                <a:latin typeface="Lucida Console" panose="020B0609040504020204" pitchFamily="49" charset="0"/>
              </a:rPr>
              <a:t> (count &lt; 60)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200" dirty="0">
                <a:latin typeface="Lucida Console" panose="020B0609040504020204" pitchFamily="49" charset="0"/>
              </a:rPr>
              <a:t>	 </a:t>
            </a:r>
            <a:r>
              <a:rPr lang="en-US" altLang="zh-TW" sz="2200" dirty="0" err="1">
                <a:latin typeface="Lucida Console" panose="020B0609040504020204" pitchFamily="49" charset="0"/>
              </a:rPr>
              <a:t>printf</a:t>
            </a:r>
            <a:r>
              <a:rPr lang="en-US" altLang="zh-TW" sz="2200" dirty="0">
                <a:latin typeface="Lucida Console" panose="020B0609040504020204" pitchFamily="49" charset="0"/>
              </a:rPr>
              <a:t>(</a:t>
            </a:r>
            <a:r>
              <a:rPr lang="en-US" altLang="zh-TW" sz="2200" dirty="0">
                <a:solidFill>
                  <a:srgbClr val="993300"/>
                </a:solidFill>
                <a:latin typeface="Lucida Console" panose="020B0609040504020204" pitchFamily="49" charset="0"/>
              </a:rPr>
              <a:t>"%d\n"</a:t>
            </a:r>
            <a:r>
              <a:rPr lang="en-US" altLang="zh-TW" sz="2200" dirty="0">
                <a:latin typeface="Lucida Console" panose="020B0609040504020204" pitchFamily="49" charset="0"/>
              </a:rPr>
              <a:t>, count++);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2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7022592" y="2001680"/>
            <a:ext cx="215900" cy="2159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2" name="AutoShape 11"/>
          <p:cNvCxnSpPr>
            <a:cxnSpLocks noChangeShapeType="1"/>
            <a:stCxn id="11" idx="4"/>
            <a:endCxn id="13" idx="0"/>
          </p:cNvCxnSpPr>
          <p:nvPr/>
        </p:nvCxnSpPr>
        <p:spPr bwMode="auto">
          <a:xfrm>
            <a:off x="7130542" y="2217580"/>
            <a:ext cx="0" cy="5762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6301867" y="2793843"/>
            <a:ext cx="1657350" cy="792163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400"/>
              <a:t>條件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8751381" y="2866867"/>
            <a:ext cx="1150937" cy="6477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TW" altLang="en-US" sz="2400"/>
              <a:t>敘述</a:t>
            </a:r>
          </a:p>
        </p:txBody>
      </p:sp>
      <p:cxnSp>
        <p:nvCxnSpPr>
          <p:cNvPr id="15" name="AutoShape 14"/>
          <p:cNvCxnSpPr>
            <a:cxnSpLocks noChangeShapeType="1"/>
            <a:stCxn id="13" idx="3"/>
            <a:endCxn id="14" idx="1"/>
          </p:cNvCxnSpPr>
          <p:nvPr/>
        </p:nvCxnSpPr>
        <p:spPr bwMode="auto">
          <a:xfrm>
            <a:off x="7959218" y="3190717"/>
            <a:ext cx="792163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7022592" y="4522630"/>
            <a:ext cx="215900" cy="215900"/>
          </a:xfrm>
          <a:prstGeom prst="flowChartConnector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7" name="AutoShape 16"/>
          <p:cNvCxnSpPr>
            <a:cxnSpLocks noChangeShapeType="1"/>
            <a:stCxn id="13" idx="2"/>
            <a:endCxn id="16" idx="0"/>
          </p:cNvCxnSpPr>
          <p:nvPr/>
        </p:nvCxnSpPr>
        <p:spPr bwMode="auto">
          <a:xfrm>
            <a:off x="7130542" y="3586006"/>
            <a:ext cx="0" cy="9366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7"/>
          <p:cNvCxnSpPr>
            <a:cxnSpLocks noChangeShapeType="1"/>
            <a:stCxn id="14" idx="0"/>
            <a:endCxn id="13" idx="0"/>
          </p:cNvCxnSpPr>
          <p:nvPr/>
        </p:nvCxnSpPr>
        <p:spPr bwMode="auto">
          <a:xfrm rot="5400000" flipH="1">
            <a:off x="8192580" y="1731805"/>
            <a:ext cx="73025" cy="2197100"/>
          </a:xfrm>
          <a:prstGeom prst="bentConnector3">
            <a:avLst>
              <a:gd name="adj1" fmla="val 413042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8041158" y="2722405"/>
            <a:ext cx="719138" cy="863600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r>
              <a:rPr lang="en-US" altLang="zh-TW" sz="2400" dirty="0">
                <a:solidFill>
                  <a:srgbClr val="0000FF"/>
                </a:solidFill>
              </a:rPr>
              <a:t>true</a:t>
            </a:r>
          </a:p>
          <a:p>
            <a:r>
              <a:rPr lang="zh-TW" altLang="en-US" sz="2400" dirty="0">
                <a:ea typeface="標楷體" panose="03000509000000000000" pitchFamily="65" charset="-120"/>
              </a:rPr>
              <a:t>成立</a:t>
            </a:r>
          </a:p>
        </p:txBody>
      </p:sp>
      <p:sp>
        <p:nvSpPr>
          <p:cNvPr id="20" name="AutoShape 19"/>
          <p:cNvSpPr>
            <a:spLocks noChangeArrowheads="1"/>
          </p:cNvSpPr>
          <p:nvPr/>
        </p:nvSpPr>
        <p:spPr bwMode="auto">
          <a:xfrm>
            <a:off x="6168008" y="3514568"/>
            <a:ext cx="936501" cy="792163"/>
          </a:xfrm>
          <a:prstGeom prst="flowChartProcess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r"/>
            <a:r>
              <a:rPr lang="en-US" altLang="zh-TW" sz="2400" dirty="0">
                <a:solidFill>
                  <a:srgbClr val="0000FF"/>
                </a:solidFill>
              </a:rPr>
              <a:t>false</a:t>
            </a:r>
          </a:p>
          <a:p>
            <a:pPr algn="r"/>
            <a:r>
              <a:rPr lang="zh-TW" altLang="en-US" sz="2400" dirty="0">
                <a:ea typeface="標楷體" panose="03000509000000000000" pitchFamily="65" charset="-120"/>
              </a:rPr>
              <a:t>不成立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295800" y="5275044"/>
            <a:ext cx="3147015" cy="40011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008000"/>
                </a:solidFill>
              </a:rPr>
              <a:t>/* controlling expression */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5244541" y="5632587"/>
            <a:ext cx="1778051" cy="40011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000" dirty="0">
                <a:solidFill>
                  <a:srgbClr val="008000"/>
                </a:solidFill>
              </a:rPr>
              <a:t>/* loop body */</a:t>
            </a:r>
          </a:p>
        </p:txBody>
      </p:sp>
    </p:spTree>
    <p:extLst>
      <p:ext uri="{BB962C8B-B14F-4D97-AF65-F5344CB8AC3E}">
        <p14:creationId xmlns:p14="http://schemas.microsoft.com/office/powerpoint/2010/main" val="178469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Execution of </a:t>
            </a:r>
            <a:r>
              <a:rPr lang="en-US" altLang="zh-TW" dirty="0">
                <a:latin typeface="Lucida Console" panose="020B0609040504020204" pitchFamily="49" charset="0"/>
              </a:rPr>
              <a:t>while</a:t>
            </a:r>
            <a:r>
              <a:rPr lang="en-US" altLang="zh-TW" dirty="0"/>
              <a:t>-Repetition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TW" u="sng" dirty="0">
                <a:solidFill>
                  <a:srgbClr val="008000"/>
                </a:solidFill>
              </a:rPr>
              <a:t>Print out numbers from 1 to 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num</a:t>
            </a:r>
            <a:r>
              <a:rPr lang="en-US" altLang="zh-TW" dirty="0">
                <a:latin typeface="Lucida Console" panose="020B06090405040202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num</a:t>
            </a:r>
            <a:r>
              <a:rPr lang="en-US" altLang="zh-TW" dirty="0">
                <a:latin typeface="Lucida Console" panose="020B0609040504020204" pitchFamily="49" charset="0"/>
              </a:rPr>
              <a:t> = 1;</a:t>
            </a:r>
            <a:endParaRPr lang="en-US" altLang="zh-TW" dirty="0">
              <a:solidFill>
                <a:srgbClr val="FF66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while</a:t>
            </a:r>
            <a:r>
              <a:rPr lang="en-US" altLang="zh-TW" dirty="0">
                <a:latin typeface="Lucida Console" panose="020B0609040504020204" pitchFamily="49" charset="0"/>
              </a:rPr>
              <a:t> (</a:t>
            </a:r>
            <a:r>
              <a:rPr lang="en-US" altLang="zh-TW" dirty="0" err="1">
                <a:latin typeface="Lucida Console" panose="020B0609040504020204" pitchFamily="49" charset="0"/>
              </a:rPr>
              <a:t>num</a:t>
            </a:r>
            <a:r>
              <a:rPr lang="en-US" altLang="zh-TW" dirty="0">
                <a:latin typeface="Lucida Console" panose="020B0609040504020204" pitchFamily="49" charset="0"/>
              </a:rPr>
              <a:t> &lt;= 6)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"%d "</a:t>
            </a:r>
            <a:r>
              <a:rPr lang="en-US" altLang="zh-TW" dirty="0">
                <a:latin typeface="Lucida Console" panose="020B0609040504020204" pitchFamily="49" charset="0"/>
              </a:rPr>
              <a:t>, </a:t>
            </a:r>
            <a:r>
              <a:rPr lang="en-US" altLang="zh-TW" dirty="0" err="1">
                <a:latin typeface="Lucida Console" panose="020B0609040504020204" pitchFamily="49" charset="0"/>
              </a:rPr>
              <a:t>num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 </a:t>
            </a:r>
            <a:r>
              <a:rPr lang="en-US" altLang="zh-TW" dirty="0" err="1">
                <a:latin typeface="Lucida Console" panose="020B0609040504020204" pitchFamily="49" charset="0"/>
              </a:rPr>
              <a:t>num</a:t>
            </a:r>
            <a:r>
              <a:rPr lang="en-US" altLang="zh-TW" dirty="0">
                <a:latin typeface="Lucida Console" panose="020B0609040504020204" pitchFamily="49" charset="0"/>
              </a:rPr>
              <a:t>++;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"Over!"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6263530" y="2362730"/>
            <a:ext cx="827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num</a:t>
            </a: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6622304" y="2794530"/>
            <a:ext cx="1008062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</a:rPr>
              <a:t>@#</a:t>
            </a:r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</a:p>
        </p:txBody>
      </p:sp>
      <p:sp>
        <p:nvSpPr>
          <p:cNvPr id="41" name="Text Box 7"/>
          <p:cNvSpPr txBox="1">
            <a:spLocks noChangeArrowheads="1"/>
          </p:cNvSpPr>
          <p:nvPr/>
        </p:nvSpPr>
        <p:spPr bwMode="auto">
          <a:xfrm>
            <a:off x="6622304" y="2794530"/>
            <a:ext cx="1008062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6622304" y="2794530"/>
            <a:ext cx="1008062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6622304" y="2794530"/>
            <a:ext cx="1008062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6622304" y="2794530"/>
            <a:ext cx="1008062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6622304" y="2794530"/>
            <a:ext cx="1008062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6622304" y="2794530"/>
            <a:ext cx="1008062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</a:p>
        </p:txBody>
      </p:sp>
      <p:sp>
        <p:nvSpPr>
          <p:cNvPr id="47" name="Text Box 13"/>
          <p:cNvSpPr txBox="1">
            <a:spLocks noChangeArrowheads="1"/>
          </p:cNvSpPr>
          <p:nvPr/>
        </p:nvSpPr>
        <p:spPr bwMode="auto">
          <a:xfrm>
            <a:off x="6622304" y="2794530"/>
            <a:ext cx="1008062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</a:p>
        </p:txBody>
      </p:sp>
      <p:sp>
        <p:nvSpPr>
          <p:cNvPr id="48" name="AutoShape 14"/>
          <p:cNvSpPr>
            <a:spLocks noChangeArrowheads="1"/>
          </p:cNvSpPr>
          <p:nvPr/>
        </p:nvSpPr>
        <p:spPr bwMode="auto">
          <a:xfrm>
            <a:off x="624482" y="2665943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9" name="AutoShape 15"/>
          <p:cNvSpPr>
            <a:spLocks noChangeArrowheads="1"/>
          </p:cNvSpPr>
          <p:nvPr/>
        </p:nvSpPr>
        <p:spPr bwMode="auto">
          <a:xfrm>
            <a:off x="624482" y="3097743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0" name="AutoShape 16"/>
          <p:cNvSpPr>
            <a:spLocks noChangeArrowheads="1"/>
          </p:cNvSpPr>
          <p:nvPr/>
        </p:nvSpPr>
        <p:spPr bwMode="auto">
          <a:xfrm>
            <a:off x="624482" y="3961343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1" name="AutoShape 17"/>
          <p:cNvSpPr>
            <a:spLocks noChangeArrowheads="1"/>
          </p:cNvSpPr>
          <p:nvPr/>
        </p:nvSpPr>
        <p:spPr bwMode="auto">
          <a:xfrm>
            <a:off x="624482" y="4321706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2" name="AutoShape 18"/>
          <p:cNvSpPr>
            <a:spLocks noChangeArrowheads="1"/>
          </p:cNvSpPr>
          <p:nvPr/>
        </p:nvSpPr>
        <p:spPr bwMode="auto">
          <a:xfrm>
            <a:off x="624482" y="5229324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53" name="Text Box 19"/>
          <p:cNvSpPr txBox="1">
            <a:spLocks noChangeArrowheads="1"/>
          </p:cNvSpPr>
          <p:nvPr/>
        </p:nvSpPr>
        <p:spPr bwMode="auto">
          <a:xfrm>
            <a:off x="1078755" y="5707239"/>
            <a:ext cx="748982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zh-TW" sz="240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54" name="Text Box 20"/>
          <p:cNvSpPr txBox="1">
            <a:spLocks noChangeArrowheads="1"/>
          </p:cNvSpPr>
          <p:nvPr/>
        </p:nvSpPr>
        <p:spPr bwMode="auto">
          <a:xfrm>
            <a:off x="1078755" y="5707239"/>
            <a:ext cx="518477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  <p:sp>
        <p:nvSpPr>
          <p:cNvPr id="55" name="Text Box 21"/>
          <p:cNvSpPr txBox="1">
            <a:spLocks noChangeArrowheads="1"/>
          </p:cNvSpPr>
          <p:nvPr/>
        </p:nvSpPr>
        <p:spPr bwMode="auto">
          <a:xfrm>
            <a:off x="1078755" y="5707239"/>
            <a:ext cx="748982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1583580" y="5707239"/>
            <a:ext cx="518477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1078755" y="5707239"/>
            <a:ext cx="748982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1 2</a:t>
            </a:r>
          </a:p>
        </p:txBody>
      </p:sp>
      <p:sp>
        <p:nvSpPr>
          <p:cNvPr id="58" name="Text Box 24"/>
          <p:cNvSpPr txBox="1">
            <a:spLocks noChangeArrowheads="1"/>
          </p:cNvSpPr>
          <p:nvPr/>
        </p:nvSpPr>
        <p:spPr bwMode="auto">
          <a:xfrm>
            <a:off x="1799480" y="5707239"/>
            <a:ext cx="518477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1078755" y="5707239"/>
            <a:ext cx="748982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1 2 3</a:t>
            </a:r>
          </a:p>
        </p:txBody>
      </p:sp>
      <p:sp>
        <p:nvSpPr>
          <p:cNvPr id="60" name="Text Box 26"/>
          <p:cNvSpPr txBox="1">
            <a:spLocks noChangeArrowheads="1"/>
          </p:cNvSpPr>
          <p:nvPr/>
        </p:nvSpPr>
        <p:spPr bwMode="auto">
          <a:xfrm>
            <a:off x="2159842" y="5707239"/>
            <a:ext cx="518477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  <p:sp>
        <p:nvSpPr>
          <p:cNvPr id="61" name="Text Box 27"/>
          <p:cNvSpPr txBox="1">
            <a:spLocks noChangeArrowheads="1"/>
          </p:cNvSpPr>
          <p:nvPr/>
        </p:nvSpPr>
        <p:spPr bwMode="auto">
          <a:xfrm>
            <a:off x="1078755" y="5707239"/>
            <a:ext cx="748982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1 2 3 4</a:t>
            </a:r>
          </a:p>
        </p:txBody>
      </p:sp>
      <p:sp>
        <p:nvSpPr>
          <p:cNvPr id="62" name="Text Box 28"/>
          <p:cNvSpPr txBox="1">
            <a:spLocks noChangeArrowheads="1"/>
          </p:cNvSpPr>
          <p:nvPr/>
        </p:nvSpPr>
        <p:spPr bwMode="auto">
          <a:xfrm>
            <a:off x="2591642" y="5707239"/>
            <a:ext cx="518477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  <p:sp>
        <p:nvSpPr>
          <p:cNvPr id="63" name="Text Box 29"/>
          <p:cNvSpPr txBox="1">
            <a:spLocks noChangeArrowheads="1"/>
          </p:cNvSpPr>
          <p:nvPr/>
        </p:nvSpPr>
        <p:spPr bwMode="auto">
          <a:xfrm>
            <a:off x="1078755" y="5707239"/>
            <a:ext cx="748982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1 2 3 4 5</a:t>
            </a:r>
          </a:p>
        </p:txBody>
      </p:sp>
      <p:sp>
        <p:nvSpPr>
          <p:cNvPr id="64" name="Text Box 30"/>
          <p:cNvSpPr txBox="1">
            <a:spLocks noChangeArrowheads="1"/>
          </p:cNvSpPr>
          <p:nvPr/>
        </p:nvSpPr>
        <p:spPr bwMode="auto">
          <a:xfrm>
            <a:off x="2952005" y="5707239"/>
            <a:ext cx="518477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1078755" y="5707239"/>
            <a:ext cx="748982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1 2 3 4 5 6</a:t>
            </a:r>
          </a:p>
        </p:txBody>
      </p:sp>
      <p:sp>
        <p:nvSpPr>
          <p:cNvPr id="66" name="Text Box 32"/>
          <p:cNvSpPr txBox="1">
            <a:spLocks noChangeArrowheads="1"/>
          </p:cNvSpPr>
          <p:nvPr/>
        </p:nvSpPr>
        <p:spPr bwMode="auto">
          <a:xfrm>
            <a:off x="3310780" y="5707239"/>
            <a:ext cx="518477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  <p:sp>
        <p:nvSpPr>
          <p:cNvPr id="67" name="Text Box 33"/>
          <p:cNvSpPr txBox="1">
            <a:spLocks noChangeArrowheads="1"/>
          </p:cNvSpPr>
          <p:nvPr/>
        </p:nvSpPr>
        <p:spPr bwMode="auto">
          <a:xfrm>
            <a:off x="1078755" y="5707239"/>
            <a:ext cx="748982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  <a:latin typeface="Lucida Console" panose="020B0609040504020204" pitchFamily="49" charset="0"/>
              </a:rPr>
              <a:t>1 2 3 4 5 6 Over!</a:t>
            </a:r>
          </a:p>
        </p:txBody>
      </p:sp>
      <p:sp>
        <p:nvSpPr>
          <p:cNvPr id="68" name="Text Box 34"/>
          <p:cNvSpPr txBox="1">
            <a:spLocks noChangeArrowheads="1"/>
          </p:cNvSpPr>
          <p:nvPr/>
        </p:nvSpPr>
        <p:spPr bwMode="auto">
          <a:xfrm>
            <a:off x="4318842" y="5707239"/>
            <a:ext cx="4176713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49947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1000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8" dur="1000" fill="hold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2" dur="10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4" dur="10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36" dur="10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3" grpId="0" animBg="1"/>
      <p:bldP spid="54" grpId="0" build="allAtOnce" animBg="1"/>
      <p:bldP spid="55" grpId="0" animBg="1"/>
      <p:bldP spid="56" grpId="0" build="allAtOnce" animBg="1"/>
      <p:bldP spid="57" grpId="0" animBg="1"/>
      <p:bldP spid="58" grpId="0" build="allAtOnce" animBg="1"/>
      <p:bldP spid="59" grpId="0" animBg="1"/>
      <p:bldP spid="60" grpId="0" build="allAtOnce" animBg="1"/>
      <p:bldP spid="61" grpId="0" animBg="1"/>
      <p:bldP spid="62" grpId="0" build="allAtOnce" animBg="1"/>
      <p:bldP spid="63" grpId="0" animBg="1"/>
      <p:bldP spid="64" grpId="0" build="allAtOnce" animBg="1"/>
      <p:bldP spid="65" grpId="0" animBg="1"/>
      <p:bldP spid="66" grpId="0" build="allAtOnce" animBg="1"/>
      <p:bldP spid="67" grpId="0" animBg="1"/>
      <p:bldP spid="68" grpId="0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Execution of </a:t>
            </a:r>
            <a:r>
              <a:rPr lang="en-US" altLang="zh-TW" dirty="0">
                <a:latin typeface="Lucida Console" panose="020B0609040504020204" pitchFamily="49" charset="0"/>
              </a:rPr>
              <a:t>while</a:t>
            </a:r>
            <a:r>
              <a:rPr lang="en-US" altLang="zh-TW" dirty="0"/>
              <a:t>-Repetition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TW" u="sng" dirty="0">
                <a:solidFill>
                  <a:srgbClr val="008000"/>
                </a:solidFill>
              </a:rPr>
              <a:t>Another example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altLang="zh-TW" dirty="0">
                <a:latin typeface="Lucida Console" panose="020B0609040504020204" pitchFamily="49" charset="0"/>
              </a:rPr>
              <a:t>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, n;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= 1; n = 10;</a:t>
            </a:r>
            <a:endParaRPr lang="en-US" altLang="zh-TW" dirty="0">
              <a:solidFill>
                <a:srgbClr val="FF6600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</a:rPr>
              <a:t>while</a:t>
            </a:r>
            <a:r>
              <a:rPr lang="en-US" altLang="zh-TW" dirty="0">
                <a:latin typeface="Lucida Console" panose="020B0609040504020204" pitchFamily="49" charset="0"/>
              </a:rPr>
              <a:t> (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&lt;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 </a:t>
            </a: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"%d "</a:t>
            </a:r>
            <a:r>
              <a:rPr lang="en-US" altLang="zh-TW" dirty="0">
                <a:latin typeface="Lucida Console" panose="020B0609040504020204" pitchFamily="49" charset="0"/>
              </a:rPr>
              <a:t>,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	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= </a:t>
            </a:r>
            <a:r>
              <a:rPr lang="en-US" altLang="zh-TW" dirty="0" err="1">
                <a:latin typeface="Lucida Console" panose="020B0609040504020204" pitchFamily="49" charset="0"/>
              </a:rPr>
              <a:t>i</a:t>
            </a:r>
            <a:r>
              <a:rPr lang="en-US" altLang="zh-TW" dirty="0">
                <a:latin typeface="Lucida Console" panose="020B0609040504020204" pitchFamily="49" charset="0"/>
              </a:rPr>
              <a:t> * 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>
                <a:latin typeface="Lucida Console" panose="020B0609040504020204" pitchFamily="49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dirty="0" err="1">
                <a:latin typeface="Lucida Console" panose="020B0609040504020204" pitchFamily="49" charset="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</a:rPr>
              <a:t>(</a:t>
            </a:r>
            <a:r>
              <a:rPr lang="en-US" altLang="zh-TW" dirty="0">
                <a:solidFill>
                  <a:srgbClr val="993300"/>
                </a:solidFill>
                <a:latin typeface="Lucida Console" panose="020B0609040504020204" pitchFamily="49" charset="0"/>
              </a:rPr>
              <a:t>"Over!"</a:t>
            </a:r>
            <a:r>
              <a:rPr lang="en-US" altLang="zh-TW" dirty="0">
                <a:latin typeface="Lucida Console" panose="020B0609040504020204" pitchFamily="49" charset="0"/>
              </a:rPr>
              <a:t>);</a:t>
            </a:r>
            <a:endParaRPr lang="en-US" altLang="zh-TW" dirty="0"/>
          </a:p>
          <a:p>
            <a:pPr>
              <a:lnSpc>
                <a:spcPct val="80000"/>
              </a:lnSpc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554389" y="2186857"/>
            <a:ext cx="398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i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63927" y="2618657"/>
            <a:ext cx="1008063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</a:rPr>
              <a:t>@#</a:t>
            </a:r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63927" y="2618657"/>
            <a:ext cx="1008063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663927" y="2618657"/>
            <a:ext cx="1008063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5663927" y="2618657"/>
            <a:ext cx="1008063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663927" y="2618657"/>
            <a:ext cx="1008063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663927" y="2618657"/>
            <a:ext cx="1008063" cy="5318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16</a:t>
            </a:r>
          </a:p>
        </p:txBody>
      </p:sp>
      <p:sp>
        <p:nvSpPr>
          <p:cNvPr id="12" name="AutoShape 14"/>
          <p:cNvSpPr>
            <a:spLocks noChangeArrowheads="1"/>
          </p:cNvSpPr>
          <p:nvPr/>
        </p:nvSpPr>
        <p:spPr bwMode="auto">
          <a:xfrm>
            <a:off x="625127" y="2641675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625127" y="3073475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625127" y="3937075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625127" y="4297438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625127" y="5157192"/>
            <a:ext cx="395288" cy="215900"/>
          </a:xfrm>
          <a:prstGeom prst="rightArrow">
            <a:avLst>
              <a:gd name="adj1" fmla="val 50000"/>
              <a:gd name="adj2" fmla="val 45772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053827" y="5707239"/>
            <a:ext cx="748982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TW" altLang="zh-TW" sz="240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1053827" y="5707239"/>
            <a:ext cx="518477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053827" y="5707239"/>
            <a:ext cx="748982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1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1558652" y="5707239"/>
            <a:ext cx="518477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  <p:sp>
        <p:nvSpPr>
          <p:cNvPr id="21" name="Text Box 23"/>
          <p:cNvSpPr txBox="1">
            <a:spLocks noChangeArrowheads="1"/>
          </p:cNvSpPr>
          <p:nvPr/>
        </p:nvSpPr>
        <p:spPr bwMode="auto">
          <a:xfrm>
            <a:off x="1053827" y="5707239"/>
            <a:ext cx="748982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1 2</a:t>
            </a:r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1774552" y="5707239"/>
            <a:ext cx="518477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  <p:sp>
        <p:nvSpPr>
          <p:cNvPr id="23" name="Text Box 25"/>
          <p:cNvSpPr txBox="1">
            <a:spLocks noChangeArrowheads="1"/>
          </p:cNvSpPr>
          <p:nvPr/>
        </p:nvSpPr>
        <p:spPr bwMode="auto">
          <a:xfrm>
            <a:off x="1053827" y="5707239"/>
            <a:ext cx="748982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1 2 4</a:t>
            </a:r>
          </a:p>
        </p:txBody>
      </p:sp>
      <p:sp>
        <p:nvSpPr>
          <p:cNvPr id="24" name="Text Box 26"/>
          <p:cNvSpPr txBox="1">
            <a:spLocks noChangeArrowheads="1"/>
          </p:cNvSpPr>
          <p:nvPr/>
        </p:nvSpPr>
        <p:spPr bwMode="auto">
          <a:xfrm>
            <a:off x="2134914" y="5707239"/>
            <a:ext cx="518477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  <p:sp>
        <p:nvSpPr>
          <p:cNvPr id="25" name="Text Box 27"/>
          <p:cNvSpPr txBox="1">
            <a:spLocks noChangeArrowheads="1"/>
          </p:cNvSpPr>
          <p:nvPr/>
        </p:nvSpPr>
        <p:spPr bwMode="auto">
          <a:xfrm>
            <a:off x="1053827" y="5707239"/>
            <a:ext cx="748982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1 2 4 8</a:t>
            </a: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2566714" y="5707239"/>
            <a:ext cx="518477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1053827" y="5707239"/>
            <a:ext cx="7489825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1 2 4 8 Over!</a:t>
            </a:r>
          </a:p>
        </p:txBody>
      </p:sp>
      <p:sp>
        <p:nvSpPr>
          <p:cNvPr id="28" name="Text Box 34"/>
          <p:cNvSpPr txBox="1">
            <a:spLocks noChangeArrowheads="1"/>
          </p:cNvSpPr>
          <p:nvPr/>
        </p:nvSpPr>
        <p:spPr bwMode="auto">
          <a:xfrm>
            <a:off x="3573189" y="5707239"/>
            <a:ext cx="4176713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TW" sz="2400">
                <a:solidFill>
                  <a:schemeClr val="bg1"/>
                </a:solidFill>
                <a:latin typeface="Lucida Console" panose="020B0609040504020204" pitchFamily="49" charset="0"/>
              </a:rPr>
              <a:t>_</a:t>
            </a: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6959327" y="2591669"/>
            <a:ext cx="1008063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</a:rPr>
              <a:t>@#</a:t>
            </a:r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r>
              <a:rPr lang="en-US" altLang="zh-TW" sz="2400">
                <a:solidFill>
                  <a:schemeClr val="tx1">
                    <a:lumMod val="75000"/>
                    <a:lumOff val="25000"/>
                  </a:schemeClr>
                </a:solidFill>
              </a:rPr>
              <a:t>$</a:t>
            </a:r>
          </a:p>
        </p:txBody>
      </p:sp>
      <p:sp>
        <p:nvSpPr>
          <p:cNvPr id="30" name="Text Box 37"/>
          <p:cNvSpPr txBox="1">
            <a:spLocks noChangeArrowheads="1"/>
          </p:cNvSpPr>
          <p:nvPr/>
        </p:nvSpPr>
        <p:spPr bwMode="auto">
          <a:xfrm>
            <a:off x="6959327" y="2591669"/>
            <a:ext cx="1008063" cy="5318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TW" sz="280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6781528" y="2156747"/>
            <a:ext cx="398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Lucida Console" panose="020B06090405040202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925729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2" dur="1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10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8" dur="10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build="allAtOnce" animBg="1"/>
      <p:bldP spid="19" grpId="0" animBg="1"/>
      <p:bldP spid="20" grpId="0" build="allAtOnce" animBg="1"/>
      <p:bldP spid="21" grpId="0" animBg="1"/>
      <p:bldP spid="22" grpId="0" build="allAtOnce" animBg="1"/>
      <p:bldP spid="23" grpId="0" animBg="1"/>
      <p:bldP spid="24" grpId="0" build="allAtOnce" animBg="1"/>
      <p:bldP spid="25" grpId="0" animBg="1"/>
      <p:bldP spid="26" grpId="0" build="allAtOnce" animBg="1"/>
      <p:bldP spid="27" grpId="0" animBg="1"/>
      <p:bldP spid="28" grpId="0" build="allAtOnce" animBg="1"/>
      <p:bldP spid="29" grpId="0" animBg="1"/>
      <p:bldP spid="30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CA0D5-F3AE-4D0C-A7F2-59B3ECE3AA97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>
                <a:ea typeface="新細明體" panose="02020500000000000000" pitchFamily="18" charset="-120"/>
              </a:rPr>
              <a:t>Practice: Summing a Series of Numbers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The program sums a series of integers entered by the user:</a:t>
            </a: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endParaRPr lang="en-US" altLang="zh-TW" dirty="0">
              <a:ea typeface="新細明體" panose="02020500000000000000" pitchFamily="18" charset="-120"/>
            </a:endParaRPr>
          </a:p>
          <a:p>
            <a:r>
              <a:rPr lang="en-US" altLang="zh-TW" dirty="0">
                <a:ea typeface="新細明體" panose="02020500000000000000" pitchFamily="18" charset="-120"/>
              </a:rPr>
              <a:t>The program will need a loop that uses </a:t>
            </a:r>
            <a:r>
              <a:rPr lang="en-US" altLang="zh-TW" dirty="0" err="1">
                <a:latin typeface="Lucida Console" panose="020B0609040504020204" pitchFamily="49" charset="0"/>
                <a:ea typeface="新細明體" panose="02020500000000000000" pitchFamily="18" charset="-120"/>
              </a:rPr>
              <a:t>scanf</a:t>
            </a:r>
            <a:r>
              <a:rPr lang="en-US" altLang="zh-TW" dirty="0">
                <a:ea typeface="新細明體" panose="02020500000000000000" pitchFamily="18" charset="-120"/>
              </a:rPr>
              <a:t> to read a number and then adds the number to a running total.</a:t>
            </a:r>
          </a:p>
        </p:txBody>
      </p:sp>
      <p:sp>
        <p:nvSpPr>
          <p:cNvPr id="310277" name="Rectangle 5"/>
          <p:cNvSpPr>
            <a:spLocks noChangeArrowheads="1"/>
          </p:cNvSpPr>
          <p:nvPr/>
        </p:nvSpPr>
        <p:spPr bwMode="auto">
          <a:xfrm>
            <a:off x="1343472" y="2564904"/>
            <a:ext cx="9361040" cy="113261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This program sums a series of integers.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Enter integers (0 to terminate): </a:t>
            </a:r>
            <a:r>
              <a:rPr lang="en-US" altLang="zh-TW" sz="2400" b="1" u="sng" dirty="0">
                <a:solidFill>
                  <a:schemeClr val="bg1"/>
                </a:solidFill>
                <a:latin typeface="Courier New" panose="02070309020205020404" pitchFamily="49" charset="0"/>
              </a:rPr>
              <a:t>8 23 71 5 0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altLang="zh-TW" sz="2400" b="1" dirty="0">
                <a:solidFill>
                  <a:schemeClr val="bg1"/>
                </a:solidFill>
                <a:latin typeface="Courier New" panose="02070309020205020404" pitchFamily="49" charset="0"/>
              </a:rPr>
              <a:t>The sum is: 107</a:t>
            </a:r>
          </a:p>
        </p:txBody>
      </p:sp>
    </p:spTree>
    <p:extLst>
      <p:ext uri="{BB962C8B-B14F-4D97-AF65-F5344CB8AC3E}">
        <p14:creationId xmlns:p14="http://schemas.microsoft.com/office/powerpoint/2010/main" val="309957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anose="02020500000000000000" pitchFamily="18" charset="-120"/>
              </a:rPr>
              <a:t>Practice: Summing a Series of Numbers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6358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sum =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29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program sums a series of integers.\n</a:t>
            </a:r>
            <a:r>
              <a:rPr lang="en-US" altLang="zh-TW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sz="29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integers (0 to terminate): </a:t>
            </a:r>
            <a:r>
              <a:rPr lang="en-US" altLang="zh-TW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&amp;n);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(n != 0) 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sum += n;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&amp;n);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TW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"The sum is: %d\n"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, sum);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zh-TW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zh-TW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A4B06-05E5-4D5E-80E4-D43084C73BE8}" type="slidenum">
              <a:rPr lang="en-US" altLang="zh-TW" smtClean="0"/>
              <a:pPr/>
              <a:t>9</a:t>
            </a:fld>
            <a:endParaRPr lang="en-US" altLang="zh-TW"/>
          </a:p>
        </p:txBody>
      </p:sp>
      <p:sp>
        <p:nvSpPr>
          <p:cNvPr id="5" name="文字方塊 4"/>
          <p:cNvSpPr txBox="1"/>
          <p:nvPr/>
        </p:nvSpPr>
        <p:spPr>
          <a:xfrm>
            <a:off x="5879976" y="5699420"/>
            <a:ext cx="3602268" cy="461665"/>
          </a:xfrm>
          <a:prstGeom prst="rect">
            <a:avLst/>
          </a:prstGeom>
          <a:ln w="28575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sz="2400" dirty="0">
                <a:latin typeface="Harlow Solid Italic" panose="04030604020F02020D02" pitchFamily="82" charset="0"/>
              </a:rPr>
              <a:t>What about -1 to terminate?</a:t>
            </a:r>
            <a:endParaRPr lang="zh-TW" altLang="en-US" sz="2400" dirty="0">
              <a:latin typeface="Harlow Solid Italic" panose="04030604020F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89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回顧">
  <a:themeElements>
    <a:clrScheme name="回顧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2108</TotalTime>
  <Words>2781</Words>
  <Application>Microsoft Office PowerPoint</Application>
  <PresentationFormat>寬螢幕</PresentationFormat>
  <Paragraphs>644</Paragraphs>
  <Slides>44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44</vt:i4>
      </vt:variant>
    </vt:vector>
  </HeadingPairs>
  <TitlesOfParts>
    <vt:vector size="59" baseType="lpstr">
      <vt:lpstr>微軟正黑體</vt:lpstr>
      <vt:lpstr>新細明體</vt:lpstr>
      <vt:lpstr>標楷體</vt:lpstr>
      <vt:lpstr>Arial</vt:lpstr>
      <vt:lpstr>Arial Narrow</vt:lpstr>
      <vt:lpstr>Calibri</vt:lpstr>
      <vt:lpstr>Calibri Light</vt:lpstr>
      <vt:lpstr>Constantia</vt:lpstr>
      <vt:lpstr>Courier New</vt:lpstr>
      <vt:lpstr>Harlow Solid Italic</vt:lpstr>
      <vt:lpstr>Lucida Console</vt:lpstr>
      <vt:lpstr>Symbol</vt:lpstr>
      <vt:lpstr>Times New Roman</vt:lpstr>
      <vt:lpstr>Wingdings</vt:lpstr>
      <vt:lpstr>回顧</vt:lpstr>
      <vt:lpstr>Loops</vt:lpstr>
      <vt:lpstr>Iteration Statements</vt:lpstr>
      <vt:lpstr>Iteration Statements</vt:lpstr>
      <vt:lpstr>while-Repetition Statement</vt:lpstr>
      <vt:lpstr>while-Repetition Statement</vt:lpstr>
      <vt:lpstr>Execution of while-Repetition</vt:lpstr>
      <vt:lpstr>Execution of while-Repetition</vt:lpstr>
      <vt:lpstr>Practice: Summing a Series of Numbers</vt:lpstr>
      <vt:lpstr>Practice: Summing a Series of Numbers</vt:lpstr>
      <vt:lpstr>Practice: Printing a Table of Squares</vt:lpstr>
      <vt:lpstr>Program: Calculating the Number of Digits in an Integer</vt:lpstr>
      <vt:lpstr>Practice: Calculating the Number of Digits in an Integer</vt:lpstr>
      <vt:lpstr>for-Repetition Statement</vt:lpstr>
      <vt:lpstr>for-Repetition Statement</vt:lpstr>
      <vt:lpstr>When for begins executing…</vt:lpstr>
      <vt:lpstr>for-Repetition Statement</vt:lpstr>
      <vt:lpstr>Examples</vt:lpstr>
      <vt:lpstr>Practice: Sum up 1 to 10</vt:lpstr>
      <vt:lpstr>Practice: Sum up 1 to 10</vt:lpstr>
      <vt:lpstr>Practice</vt:lpstr>
      <vt:lpstr>Case Study</vt:lpstr>
      <vt:lpstr>Case Study</vt:lpstr>
      <vt:lpstr>The continue Statement</vt:lpstr>
      <vt:lpstr>The continue Statement (Cont.)</vt:lpstr>
      <vt:lpstr>The break Statement</vt:lpstr>
      <vt:lpstr>Practice (Brute Force)</vt:lpstr>
      <vt:lpstr>Practice (Using while)</vt:lpstr>
      <vt:lpstr>Practice: Guess a Number</vt:lpstr>
      <vt:lpstr>for Statement Idioms</vt:lpstr>
      <vt:lpstr>Practice: Print 6 $’s  ($$$$$$)</vt:lpstr>
      <vt:lpstr>Practice: Print a Rectangle of *  </vt:lpstr>
      <vt:lpstr>for Statement as a Counter</vt:lpstr>
      <vt:lpstr>for Statement as a Counter</vt:lpstr>
      <vt:lpstr>for Statement as a Counter</vt:lpstr>
      <vt:lpstr>for Statement as a Counter</vt:lpstr>
      <vt:lpstr>for Statement as a Counter</vt:lpstr>
      <vt:lpstr>for Statement as a Counter</vt:lpstr>
      <vt:lpstr>for Statement as a Counter</vt:lpstr>
      <vt:lpstr>for Statement as a Counter</vt:lpstr>
      <vt:lpstr>for Statement as a Counter</vt:lpstr>
      <vt:lpstr>for Statement as a Counter</vt:lpstr>
      <vt:lpstr>for Statement as a Counter</vt:lpstr>
      <vt:lpstr>for Statement as a Counter</vt:lpstr>
      <vt:lpstr>for Statement as a Counter</vt:lpstr>
    </vt:vector>
  </TitlesOfParts>
  <Company>NLP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</dc:title>
  <dc:creator>cjlin</dc:creator>
  <cp:lastModifiedBy>user</cp:lastModifiedBy>
  <cp:revision>161</cp:revision>
  <dcterms:created xsi:type="dcterms:W3CDTF">2004-09-26T13:49:34Z</dcterms:created>
  <dcterms:modified xsi:type="dcterms:W3CDTF">2022-09-28T07:08:17Z</dcterms:modified>
</cp:coreProperties>
</file>