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64"/>
  </p:notesMasterIdLst>
  <p:sldIdLst>
    <p:sldId id="453" r:id="rId2"/>
    <p:sldId id="454" r:id="rId3"/>
    <p:sldId id="455" r:id="rId4"/>
    <p:sldId id="456" r:id="rId5"/>
    <p:sldId id="517" r:id="rId6"/>
    <p:sldId id="518" r:id="rId7"/>
    <p:sldId id="519" r:id="rId8"/>
    <p:sldId id="520" r:id="rId9"/>
    <p:sldId id="52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522" r:id="rId22"/>
    <p:sldId id="523" r:id="rId23"/>
    <p:sldId id="524" r:id="rId24"/>
    <p:sldId id="476" r:id="rId25"/>
    <p:sldId id="477" r:id="rId26"/>
    <p:sldId id="525" r:id="rId27"/>
    <p:sldId id="480" r:id="rId28"/>
    <p:sldId id="526" r:id="rId29"/>
    <p:sldId id="527" r:id="rId30"/>
    <p:sldId id="528" r:id="rId31"/>
    <p:sldId id="484" r:id="rId32"/>
    <p:sldId id="485" r:id="rId33"/>
    <p:sldId id="486" r:id="rId34"/>
    <p:sldId id="530" r:id="rId35"/>
    <p:sldId id="489" r:id="rId36"/>
    <p:sldId id="531" r:id="rId37"/>
    <p:sldId id="491" r:id="rId38"/>
    <p:sldId id="492" r:id="rId39"/>
    <p:sldId id="532" r:id="rId40"/>
    <p:sldId id="494" r:id="rId41"/>
    <p:sldId id="495" r:id="rId42"/>
    <p:sldId id="496" r:id="rId43"/>
    <p:sldId id="497" r:id="rId44"/>
    <p:sldId id="498" r:id="rId45"/>
    <p:sldId id="499" r:id="rId46"/>
    <p:sldId id="500" r:id="rId47"/>
    <p:sldId id="533" r:id="rId48"/>
    <p:sldId id="502" r:id="rId49"/>
    <p:sldId id="503" r:id="rId50"/>
    <p:sldId id="504" r:id="rId51"/>
    <p:sldId id="505" r:id="rId52"/>
    <p:sldId id="506" r:id="rId53"/>
    <p:sldId id="534" r:id="rId54"/>
    <p:sldId id="508" r:id="rId55"/>
    <p:sldId id="509" r:id="rId56"/>
    <p:sldId id="535" r:id="rId57"/>
    <p:sldId id="536" r:id="rId58"/>
    <p:sldId id="512" r:id="rId59"/>
    <p:sldId id="513" r:id="rId60"/>
    <p:sldId id="514" r:id="rId61"/>
    <p:sldId id="537" r:id="rId62"/>
    <p:sldId id="516" r:id="rId6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6E0B4"/>
    <a:srgbClr val="0000FF"/>
    <a:srgbClr val="77A068"/>
    <a:srgbClr val="8CAF80"/>
    <a:srgbClr val="9900CC"/>
    <a:srgbClr val="990000"/>
    <a:srgbClr val="CCFF99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>
      <p:cViewPr varScale="1">
        <p:scale>
          <a:sx n="79" d="100"/>
          <a:sy n="7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5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2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5113" indent="-265113">
              <a:buFont typeface="Calibri" panose="020F0502020204030204" pitchFamily="34" charset="0"/>
              <a:buChar char="•"/>
              <a:defRPr sz="2800">
                <a:latin typeface="+mn-lt"/>
              </a:defRPr>
            </a:lvl1pPr>
            <a:lvl2pPr marL="384048" indent="-182880">
              <a:buFont typeface="Calibri" panose="020F0502020204030204" pitchFamily="34" charset="0"/>
              <a:buChar char="•"/>
              <a:defRPr sz="2400">
                <a:latin typeface="+mn-lt"/>
              </a:defRPr>
            </a:lvl2pPr>
            <a:lvl3pPr marL="56692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3pPr>
            <a:lvl4pPr marL="74980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4pPr>
            <a:lvl5pPr marL="93268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pic>
        <p:nvPicPr>
          <p:cNvPr id="7" name="Picture 2" descr="curveParenth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70" y="507548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88C4-28BA-4C98-B5CC-0E66C802439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00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7FB2-CFC5-4C4E-B655-92C3EE7AA0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78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6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88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8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0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6334316"/>
            <a:ext cx="12204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Constantia" panose="02030602050306030303" pitchFamily="18" charset="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4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Arrays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Chap 8</a:t>
            </a:r>
          </a:p>
        </p:txBody>
      </p:sp>
    </p:spTree>
    <p:extLst>
      <p:ext uri="{BB962C8B-B14F-4D97-AF65-F5344CB8AC3E}">
        <p14:creationId xmlns:p14="http://schemas.microsoft.com/office/powerpoint/2010/main" val="186610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320-2872-4D45-BFAE-4ED7101E998E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Define an integer array of size 100 and</a:t>
            </a:r>
            <a:br>
              <a:rPr lang="en-US" altLang="zh-TW"/>
            </a:br>
            <a:r>
              <a:rPr lang="en-US" altLang="zh-TW"/>
              <a:t>set every element as 0.</a:t>
            </a:r>
          </a:p>
          <a:p>
            <a:r>
              <a:rPr lang="en-US" altLang="zh-TW"/>
              <a:t>Set the value of each element as its subscript.</a:t>
            </a:r>
          </a:p>
          <a:p>
            <a:r>
              <a:rPr lang="en-US" altLang="zh-TW"/>
              <a:t>Set the value of each element as the square of its subscript.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27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F451-7858-4437-852D-C3C27D357D0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Define a 70-element integer array </a:t>
            </a:r>
            <a:r>
              <a:rPr lang="en-US" altLang="zh-TW">
                <a:latin typeface="Lucida Console" panose="020B0609040504020204" pitchFamily="49" charset="0"/>
              </a:rPr>
              <a:t>score</a:t>
            </a:r>
            <a:r>
              <a:rPr lang="en-US" altLang="zh-TW"/>
              <a:t>.</a:t>
            </a:r>
          </a:p>
          <a:p>
            <a:r>
              <a:rPr lang="en-US" altLang="zh-TW"/>
              <a:t>Input the scores of 70 students.</a:t>
            </a:r>
          </a:p>
          <a:p>
            <a:r>
              <a:rPr lang="en-US" altLang="zh-TW"/>
              <a:t>Print out the scores of 70 students.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677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B44-3AA4-4B82-BA64-AE908680FD81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Subscripts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subscript can be an integer,</a:t>
            </a:r>
            <a:br>
              <a:rPr lang="en-US" altLang="zh-TW" dirty="0"/>
            </a:br>
            <a:r>
              <a:rPr lang="en-US" altLang="zh-TW" dirty="0"/>
              <a:t>or an integer expression.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student[ 3 ]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student[ </a:t>
            </a:r>
            <a:r>
              <a:rPr lang="en-US" altLang="zh-TW" dirty="0" err="1"/>
              <a:t>i</a:t>
            </a:r>
            <a:r>
              <a:rPr lang="en-US" altLang="zh-TW" dirty="0"/>
              <a:t> 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student[ i+1 ]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student[ </a:t>
            </a:r>
            <a:r>
              <a:rPr lang="en-US" altLang="zh-TW" dirty="0" err="1"/>
              <a:t>i+j</a:t>
            </a:r>
            <a:r>
              <a:rPr lang="en-US" altLang="zh-TW" dirty="0"/>
              <a:t> 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student[ </a:t>
            </a:r>
            <a:r>
              <a:rPr lang="en-US" altLang="zh-TW" dirty="0" err="1"/>
              <a:t>myFunc</a:t>
            </a:r>
            <a:r>
              <a:rPr lang="en-US" altLang="zh-TW" dirty="0"/>
              <a:t>( ) 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student[ sorted[ </a:t>
            </a:r>
            <a:r>
              <a:rPr lang="en-US" altLang="zh-TW" dirty="0" err="1"/>
              <a:t>i</a:t>
            </a:r>
            <a:r>
              <a:rPr lang="en-US" altLang="zh-TW" dirty="0"/>
              <a:t> ] ]</a:t>
            </a:r>
          </a:p>
        </p:txBody>
      </p:sp>
    </p:spTree>
    <p:extLst>
      <p:ext uri="{BB962C8B-B14F-4D97-AF65-F5344CB8AC3E}">
        <p14:creationId xmlns:p14="http://schemas.microsoft.com/office/powerpoint/2010/main" val="168414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0162-1FFA-4155-ADC0-B133935C8EBB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 Initialization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You can give initial values when defining.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zh-TW">
                <a:latin typeface="Lucida Console" panose="020B0609040504020204" pitchFamily="49" charset="0"/>
              </a:rPr>
              <a:t>days[6]={31,28,31,30,31,30};</a:t>
            </a:r>
          </a:p>
          <a:p>
            <a:pPr>
              <a:lnSpc>
                <a:spcPct val="90000"/>
              </a:lnSpc>
            </a:pPr>
            <a:r>
              <a:rPr lang="en-US" altLang="zh-TW"/>
              <a:t>If no sufficient values are given, the values of rest elements will be set to be 0.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zh-TW">
                <a:latin typeface="Lucida Console" panose="020B0609040504020204" pitchFamily="49" charset="0"/>
              </a:rPr>
              <a:t>days[6]={31,28};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8000"/>
                </a:solidFill>
              </a:rPr>
              <a:t>// initial value of </a:t>
            </a: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days</a:t>
            </a:r>
            <a:r>
              <a:rPr lang="en-US" altLang="zh-TW">
                <a:solidFill>
                  <a:srgbClr val="008000"/>
                </a:solidFill>
              </a:rPr>
              <a:t> is </a:t>
            </a: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{31,28,0,0,0,0}</a:t>
            </a:r>
          </a:p>
          <a:p>
            <a:pPr>
              <a:lnSpc>
                <a:spcPct val="90000"/>
              </a:lnSpc>
            </a:pPr>
            <a:r>
              <a:rPr lang="en-US" altLang="zh-TW"/>
              <a:t>So, if you want an all-0 array: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zh-TW">
                <a:latin typeface="Lucida Console" panose="020B0609040504020204" pitchFamily="49" charset="0"/>
              </a:rPr>
              <a:t>days[6]={0};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8000"/>
                </a:solidFill>
              </a:rPr>
              <a:t>// initial value of </a:t>
            </a: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days</a:t>
            </a:r>
            <a:r>
              <a:rPr lang="en-US" altLang="zh-TW">
                <a:solidFill>
                  <a:srgbClr val="008000"/>
                </a:solidFill>
              </a:rPr>
              <a:t> is </a:t>
            </a: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{0,0,0,0,0,0}</a:t>
            </a:r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0175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9F3-8CCC-4BBC-8E2E-642519920CD1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 Initialization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the array size is not given, its size will be the number of elements in the initializer list.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days[]={31,28,31,30,31,30};</a:t>
            </a:r>
          </a:p>
          <a:p>
            <a:pPr lvl="1">
              <a:buFontTx/>
              <a:buNone/>
            </a:pPr>
            <a:r>
              <a:rPr lang="en-US" altLang="zh-TW" dirty="0"/>
              <a:t>will create a 6-element array.</a:t>
            </a: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895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0854-50BB-4BF6-9A02-3490D1A978F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Random Number Generator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dirty="0"/>
              <a:t>To get a random number (</a:t>
            </a:r>
            <a:r>
              <a:rPr lang="zh-TW" altLang="en-US" dirty="0"/>
              <a:t>亂數</a:t>
            </a:r>
            <a:r>
              <a:rPr lang="en-US" altLang="zh-TW" dirty="0"/>
              <a:t>):</a:t>
            </a:r>
          </a:p>
          <a:p>
            <a:pPr>
              <a:spcBef>
                <a:spcPct val="5000"/>
              </a:spcBef>
            </a:pPr>
            <a:r>
              <a:rPr lang="en-US" altLang="zh-TW" dirty="0"/>
              <a:t>Add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b="1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50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altLang="zh-TW" dirty="0"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b="1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5000"/>
              </a:spcBef>
            </a:pPr>
            <a:r>
              <a:rPr lang="en-US" altLang="zh-TW" dirty="0"/>
              <a:t>Add a line in the beginning of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</a:rPr>
              <a:t>main()</a:t>
            </a:r>
            <a:r>
              <a:rPr lang="en-US" altLang="zh-TW" dirty="0"/>
              <a:t>: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)time(NULL) );</a:t>
            </a:r>
            <a:endParaRPr lang="en-US" altLang="zh-TW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1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Number Generator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k = rand();</a:t>
            </a:r>
            <a:r>
              <a:rPr lang="en-US" altLang="zh-TW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// </a:t>
            </a:r>
            <a:r>
              <a:rPr lang="zh-TW" alt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需</a:t>
            </a:r>
            <a:r>
              <a:rPr lang="en-US" altLang="zh-TW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dirty="0" err="1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stdlib.h</a:t>
            </a:r>
            <a:r>
              <a:rPr lang="en-US" altLang="zh-TW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dirty="0">
                <a:solidFill>
                  <a:srgbClr val="0070C0"/>
                </a:solidFill>
              </a:rPr>
              <a:t>拿到一個亂數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TW" altLang="en-US" sz="2400" dirty="0">
                <a:solidFill>
                  <a:srgbClr val="0070C0"/>
                </a:solidFill>
              </a:rPr>
              <a:t>，值在 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sz="2400" dirty="0">
                <a:solidFill>
                  <a:srgbClr val="0070C0"/>
                </a:solidFill>
              </a:rPr>
              <a:t>到 </a:t>
            </a:r>
            <a:r>
              <a:rPr lang="en-US" altLang="zh-TW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randMax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</a:rPr>
              <a:t>之間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k = rand() % 18;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dirty="0">
                <a:solidFill>
                  <a:srgbClr val="0070C0"/>
                </a:solidFill>
              </a:rPr>
              <a:t>拿到一個亂數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TW" altLang="en-US" sz="2400" dirty="0">
                <a:solidFill>
                  <a:srgbClr val="0070C0"/>
                </a:solidFill>
              </a:rPr>
              <a:t>，值在 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zh-TW" altLang="en-US" sz="2400" dirty="0">
                <a:solidFill>
                  <a:srgbClr val="0070C0"/>
                </a:solidFill>
              </a:rPr>
              <a:t>到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 </a:t>
            </a:r>
            <a:r>
              <a:rPr lang="zh-TW" altLang="en-US" sz="2400" dirty="0">
                <a:solidFill>
                  <a:srgbClr val="0070C0"/>
                </a:solidFill>
              </a:rPr>
              <a:t>之間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k = rand() % 18 + 4;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dirty="0">
                <a:solidFill>
                  <a:srgbClr val="0070C0"/>
                </a:solidFill>
              </a:rPr>
              <a:t>拿到一個亂數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TW" altLang="en-US" sz="2400" dirty="0">
                <a:solidFill>
                  <a:srgbClr val="0070C0"/>
                </a:solidFill>
              </a:rPr>
              <a:t>，值在 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zh-TW" altLang="en-US" sz="2400" dirty="0">
                <a:solidFill>
                  <a:srgbClr val="0070C0"/>
                </a:solidFill>
              </a:rPr>
              <a:t>到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21 </a:t>
            </a:r>
            <a:r>
              <a:rPr lang="zh-TW" altLang="en-US" sz="2400" dirty="0">
                <a:solidFill>
                  <a:srgbClr val="0070C0"/>
                </a:solidFill>
              </a:rPr>
              <a:t>之間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k = rand() % ?? + ??;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dirty="0">
                <a:solidFill>
                  <a:srgbClr val="0070C0"/>
                </a:solidFill>
              </a:rPr>
              <a:t>拿到一個亂數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TW" altLang="en-US" sz="2400" dirty="0">
                <a:solidFill>
                  <a:srgbClr val="0070C0"/>
                </a:solidFill>
              </a:rPr>
              <a:t>，值在 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TW" altLang="en-US" sz="2400" dirty="0">
                <a:solidFill>
                  <a:srgbClr val="0070C0"/>
                </a:solidFill>
              </a:rPr>
              <a:t>到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zh-TW" altLang="en-US" sz="2400" dirty="0">
                <a:solidFill>
                  <a:srgbClr val="0070C0"/>
                </a:solidFill>
              </a:rPr>
              <a:t>之間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C70E-D41B-4345-A670-45351C48C91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6672064" y="2852936"/>
            <a:ext cx="5220580" cy="923330"/>
          </a:xfrm>
          <a:prstGeom prst="rect">
            <a:avLst/>
          </a:prstGeom>
          <a:solidFill>
            <a:srgbClr val="FFFF99"/>
          </a:solidFill>
          <a:ln w="63500" cmpd="thickThin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註：真正使用亂數時，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請在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第一行加上這行來啟動亂數產生器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((unsigned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)time(NULL));</a:t>
            </a:r>
          </a:p>
        </p:txBody>
      </p:sp>
    </p:spTree>
    <p:extLst>
      <p:ext uri="{BB962C8B-B14F-4D97-AF65-F5344CB8AC3E}">
        <p14:creationId xmlns:p14="http://schemas.microsoft.com/office/powerpoint/2010/main" val="20835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6FD7-09C9-4D28-8056-FE040D00F60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Randomly generate 20 numbers between -99 ~ 99 in an array.</a:t>
            </a:r>
            <a:br>
              <a:rPr lang="en-US" altLang="zh-TW" dirty="0"/>
            </a:br>
            <a:r>
              <a:rPr lang="en-US" altLang="zh-TW" dirty="0"/>
              <a:t>Print them out.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Randomly generate 20 numbers in an array.</a:t>
            </a:r>
            <a:br>
              <a:rPr lang="en-US" altLang="zh-TW" dirty="0"/>
            </a:br>
            <a:r>
              <a:rPr lang="en-US" altLang="zh-TW" dirty="0"/>
              <a:t>Find the maximum number.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703512" y="2735598"/>
            <a:ext cx="7127875" cy="1116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a[] = {43, -40, 20, -13, 67, 71, 88, 37, -3, -30, 25, 57, -7, -49, 48, -20, -42, 81, -30, -46}</a:t>
            </a:r>
          </a:p>
        </p:txBody>
      </p:sp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1703511" y="4869160"/>
            <a:ext cx="7127875" cy="433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The maximum number in a[] is 88.</a:t>
            </a:r>
          </a:p>
        </p:txBody>
      </p:sp>
    </p:spTree>
    <p:extLst>
      <p:ext uri="{BB962C8B-B14F-4D97-AF65-F5344CB8AC3E}">
        <p14:creationId xmlns:p14="http://schemas.microsoft.com/office/powerpoint/2010/main" val="182605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4DB9-D051-49FF-A91C-A6B19D4F1B83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Array Size vs. Number of Data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/>
              <a:t>Ex: </a:t>
            </a:r>
            <a:r>
              <a:rPr lang="en-US" altLang="zh-TW">
                <a:latin typeface="Lucida Console" panose="020B0609040504020204" pitchFamily="49" charset="0"/>
              </a:rPr>
              <a:t>int scores[100];</a:t>
            </a:r>
            <a:r>
              <a:rPr lang="en-US" altLang="zh-TW"/>
              <a:t> // </a:t>
            </a:r>
            <a:r>
              <a:rPr lang="zh-TW" altLang="en-US"/>
              <a:t>學生成績</a:t>
            </a:r>
          </a:p>
          <a:p>
            <a:r>
              <a:rPr lang="en-US" altLang="zh-TW"/>
              <a:t>It defines a 100-element array in advance to store scores of students.</a:t>
            </a:r>
          </a:p>
          <a:p>
            <a:r>
              <a:rPr lang="en-US" altLang="zh-TW"/>
              <a:t>But in fact, the actual number of students is still unknown.</a:t>
            </a:r>
          </a:p>
          <a:p>
            <a:r>
              <a:rPr lang="en-US" altLang="zh-TW"/>
              <a:t>You need to define an integer variable to store the number of students.</a:t>
            </a:r>
          </a:p>
        </p:txBody>
      </p:sp>
    </p:spTree>
    <p:extLst>
      <p:ext uri="{BB962C8B-B14F-4D97-AF65-F5344CB8AC3E}">
        <p14:creationId xmlns:p14="http://schemas.microsoft.com/office/powerpoint/2010/main" val="38284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Usage of Arrays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Computing recursive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Doing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Saving irregular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Representing cells or grids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Reducing codes when using loops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B0-1827-4159-B167-831BA135E996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694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FF9-42EF-4E01-9054-0876EE239FBC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Without Array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you want to create Lottery winning numbers…</a:t>
            </a:r>
          </a:p>
          <a:p>
            <a:pPr lvl="1"/>
            <a:r>
              <a:rPr lang="en-US" altLang="zh-TW" dirty="0"/>
              <a:t>You need 7 variables (6 for winning numbers and 1 for the special number)</a:t>
            </a:r>
          </a:p>
          <a:p>
            <a:pPr lvl="1"/>
            <a:r>
              <a:rPr lang="en-US" altLang="zh-TW" dirty="0"/>
              <a:t>Every time you choose a winning number, you have to check if it has been chosen.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Um… Program becomes ugly!</a:t>
            </a:r>
          </a:p>
        </p:txBody>
      </p:sp>
    </p:spTree>
    <p:extLst>
      <p:ext uri="{BB962C8B-B14F-4D97-AF65-F5344CB8AC3E}">
        <p14:creationId xmlns:p14="http://schemas.microsoft.com/office/powerpoint/2010/main" val="2121109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993300"/>
                </a:solidFill>
                <a:latin typeface="Goudy Old Style" panose="02020502050305020303" pitchFamily="18" charset="0"/>
              </a:rPr>
              <a:t>Computing recursive sequence</a:t>
            </a:r>
          </a:p>
          <a:p>
            <a:r>
              <a:rPr lang="en-US" altLang="zh-TW" dirty="0"/>
              <a:t>Factorial</a:t>
            </a:r>
          </a:p>
          <a:p>
            <a:r>
              <a:rPr lang="en-US" altLang="zh-TW" dirty="0"/>
              <a:t>Fibonacci</a:t>
            </a:r>
          </a:p>
          <a:p>
            <a:r>
              <a:rPr lang="en-US" altLang="zh-TW" dirty="0"/>
              <a:t>Combinatory (</a:t>
            </a:r>
            <a:r>
              <a:rPr lang="zh-TW" altLang="en-US" dirty="0"/>
              <a:t>組合數</a:t>
            </a:r>
            <a:r>
              <a:rPr lang="en-US" altLang="zh-TW" dirty="0"/>
              <a:t>)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B0-1827-4159-B167-831BA135E996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302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Factorial (</a:t>
            </a:r>
            <a:r>
              <a:rPr lang="zh-TW" altLang="en-US" dirty="0"/>
              <a:t>階乘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a[0] = 1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 n! = n </a:t>
            </a:r>
            <a:r>
              <a:rPr lang="en-US" altLang="zh-TW" dirty="0">
                <a:solidFill>
                  <a:srgbClr val="0066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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(n-1)! ; 0! = 1 */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a[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] =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</a:t>
            </a:r>
            <a:r>
              <a:rPr lang="en-US" altLang="zh-TW" dirty="0">
                <a:latin typeface="Lucida Console" panose="020B0609040504020204" pitchFamily="49" charset="0"/>
              </a:rPr>
              <a:t> a[0] = 1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</a:t>
            </a:r>
            <a:r>
              <a:rPr lang="en-US" altLang="zh-TW" dirty="0">
                <a:latin typeface="Lucida Console" panose="020B0609040504020204" pitchFamily="49" charset="0"/>
              </a:rPr>
              <a:t> 1 = 1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a[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latin typeface="Lucida Console" panose="020B0609040504020204" pitchFamily="49" charset="0"/>
              </a:rPr>
              <a:t>] =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</a:t>
            </a:r>
            <a:r>
              <a:rPr lang="en-US" altLang="zh-TW" dirty="0">
                <a:latin typeface="Lucida Console" panose="020B0609040504020204" pitchFamily="49" charset="0"/>
              </a:rPr>
              <a:t> a[1] = 2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</a:t>
            </a:r>
            <a:r>
              <a:rPr lang="en-US" altLang="zh-TW" dirty="0">
                <a:latin typeface="Lucida Console" panose="020B0609040504020204" pitchFamily="49" charset="0"/>
              </a:rPr>
              <a:t> 1 = 2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a[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dirty="0">
                <a:latin typeface="Lucida Console" panose="020B0609040504020204" pitchFamily="49" charset="0"/>
              </a:rPr>
              <a:t>] =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</a:t>
            </a:r>
            <a:r>
              <a:rPr lang="en-US" altLang="zh-TW" dirty="0">
                <a:latin typeface="Lucida Console" panose="020B0609040504020204" pitchFamily="49" charset="0"/>
              </a:rPr>
              <a:t> a[2] = 3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</a:t>
            </a:r>
            <a:r>
              <a:rPr lang="en-US" altLang="zh-TW" dirty="0">
                <a:latin typeface="Lucida Console" panose="020B0609040504020204" pitchFamily="49" charset="0"/>
              </a:rPr>
              <a:t> 2 = 6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a[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dirty="0">
                <a:latin typeface="Lucida Console" panose="020B0609040504020204" pitchFamily="49" charset="0"/>
              </a:rPr>
              <a:t>] =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</a:t>
            </a:r>
            <a:r>
              <a:rPr lang="en-US" altLang="zh-TW" dirty="0">
                <a:latin typeface="Lucida Console" panose="020B0609040504020204" pitchFamily="49" charset="0"/>
              </a:rPr>
              <a:t> a[3] = 4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</a:t>
            </a:r>
            <a:r>
              <a:rPr lang="en-US" altLang="zh-TW" dirty="0">
                <a:latin typeface="Lucida Console" panose="020B0609040504020204" pitchFamily="49" charset="0"/>
              </a:rPr>
              <a:t> 6 = 24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...</a:t>
            </a:r>
          </a:p>
          <a:p>
            <a:pPr>
              <a:buFontTx/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a[0] = ??;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/*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註：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13!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就會超過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可存最大值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*/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13;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TW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??;</a:t>
            </a:r>
            <a:endParaRPr lang="en-US" altLang="zh-TW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823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Fibonacci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a[0] = 0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費波那契數列 </a:t>
            </a:r>
            <a:r>
              <a:rPr lang="en-US" altLang="zh-TW" i="1" dirty="0" err="1">
                <a:solidFill>
                  <a:srgbClr val="008000"/>
                </a:solidFill>
                <a:latin typeface="Constantia" panose="02030602050306030303" pitchFamily="18" charset="0"/>
              </a:rPr>
              <a:t>f</a:t>
            </a:r>
            <a:r>
              <a:rPr lang="en-US" altLang="zh-TW" i="1" baseline="-25000" dirty="0" err="1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en-US" altLang="zh-TW" dirty="0">
                <a:solidFill>
                  <a:srgbClr val="008000"/>
                </a:solidFill>
                <a:latin typeface="Georgia" panose="02040502050405020303" pitchFamily="18" charset="0"/>
              </a:rPr>
              <a:t> = </a:t>
            </a:r>
            <a:r>
              <a:rPr lang="en-US" altLang="zh-TW" i="1" dirty="0">
                <a:solidFill>
                  <a:srgbClr val="008000"/>
                </a:solidFill>
                <a:latin typeface="Constantia" panose="02030602050306030303" pitchFamily="18" charset="0"/>
              </a:rPr>
              <a:t>f</a:t>
            </a:r>
            <a:r>
              <a:rPr lang="en-US" altLang="zh-TW" i="1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en-US" altLang="zh-TW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-1</a:t>
            </a:r>
            <a:r>
              <a:rPr lang="en-US" altLang="zh-TW" dirty="0">
                <a:solidFill>
                  <a:srgbClr val="008000"/>
                </a:solidFill>
                <a:latin typeface="Constantia" panose="02030602050306030303" pitchFamily="18" charset="0"/>
              </a:rPr>
              <a:t> + </a:t>
            </a:r>
            <a:r>
              <a:rPr lang="en-US" altLang="zh-TW" i="1" dirty="0">
                <a:solidFill>
                  <a:srgbClr val="008000"/>
                </a:solidFill>
                <a:latin typeface="Constantia" panose="02030602050306030303" pitchFamily="18" charset="0"/>
              </a:rPr>
              <a:t>f</a:t>
            </a:r>
            <a:r>
              <a:rPr lang="en-US" altLang="zh-TW" i="1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en-US" altLang="zh-TW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-2</a:t>
            </a:r>
            <a:r>
              <a:rPr lang="en-US" altLang="zh-TW" dirty="0">
                <a:solidFill>
                  <a:srgbClr val="008000"/>
                </a:solidFill>
                <a:latin typeface="Constantia" panose="02030602050306030303" pitchFamily="18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*/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a[1] = 1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首兩項分別是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0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和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1 */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a[2] = a[1] + a[0] = 1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+</a:t>
            </a:r>
            <a:r>
              <a:rPr lang="en-US" altLang="zh-TW" dirty="0">
                <a:latin typeface="Lucida Console" panose="020B0609040504020204" pitchFamily="49" charset="0"/>
              </a:rPr>
              <a:t> 0 = 1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a[3] = a[2] + a[1] = 1 + 1 = 2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a[4] = a[3] + a[2] = 2 + 1 = 3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a[5] = a[4] + a[3] = 3 + 2 = 5...</a:t>
            </a:r>
          </a:p>
          <a:p>
            <a:pPr>
              <a:buFontTx/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a[??] = ??;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/*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註：第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48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個會超過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可存最大值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*/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= ??;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48;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TW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??;</a:t>
            </a:r>
            <a:endParaRPr lang="en-US" altLang="zh-TW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649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Combinatory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組合數 </a:t>
            </a:r>
            <a:r>
              <a:rPr lang="en-US" altLang="zh-TW" i="1" dirty="0" err="1">
                <a:solidFill>
                  <a:srgbClr val="008000"/>
                </a:solidFill>
                <a:latin typeface="Constantia" panose="02030602050306030303" pitchFamily="18" charset="0"/>
              </a:rPr>
              <a:t>C</a:t>
            </a:r>
            <a:r>
              <a:rPr lang="en-US" altLang="zh-TW" i="1" baseline="-25000" dirty="0" err="1">
                <a:solidFill>
                  <a:srgbClr val="008000"/>
                </a:solidFill>
                <a:latin typeface="Constantia" panose="02030602050306030303" pitchFamily="18" charset="0"/>
              </a:rPr>
              <a:t>k</a:t>
            </a:r>
            <a:r>
              <a:rPr lang="en-US" altLang="zh-TW" i="1" baseline="30000" dirty="0" err="1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en-US" altLang="zh-TW" dirty="0">
                <a:solidFill>
                  <a:srgbClr val="008000"/>
                </a:solidFill>
                <a:latin typeface="Georgia" panose="02040502050405020303" pitchFamily="18" charset="0"/>
              </a:rPr>
              <a:t> = </a:t>
            </a:r>
            <a:r>
              <a:rPr lang="en-US" altLang="zh-TW" i="1" dirty="0">
                <a:solidFill>
                  <a:srgbClr val="008000"/>
                </a:solidFill>
                <a:latin typeface="Constantia" panose="02030602050306030303" pitchFamily="18" charset="0"/>
              </a:rPr>
              <a:t>C</a:t>
            </a:r>
            <a:r>
              <a:rPr lang="en-US" altLang="zh-TW" i="1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k</a:t>
            </a:r>
            <a:r>
              <a:rPr lang="en-US" altLang="zh-TW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-1</a:t>
            </a:r>
            <a:r>
              <a:rPr lang="en-US" altLang="zh-TW" i="1" baseline="30000" dirty="0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en-US" altLang="zh-TW" baseline="30000" dirty="0">
                <a:solidFill>
                  <a:srgbClr val="008000"/>
                </a:solidFill>
                <a:latin typeface="Constantia" panose="02030602050306030303" pitchFamily="18" charset="0"/>
              </a:rPr>
              <a:t>-1</a:t>
            </a:r>
            <a:r>
              <a:rPr lang="en-US" altLang="zh-TW" dirty="0">
                <a:solidFill>
                  <a:srgbClr val="008000"/>
                </a:solidFill>
                <a:latin typeface="Constantia" panose="02030602050306030303" pitchFamily="18" charset="0"/>
              </a:rPr>
              <a:t> + </a:t>
            </a:r>
            <a:r>
              <a:rPr lang="en-US" altLang="zh-TW" i="1" dirty="0">
                <a:solidFill>
                  <a:srgbClr val="008000"/>
                </a:solidFill>
                <a:latin typeface="Constantia" panose="02030602050306030303" pitchFamily="18" charset="0"/>
              </a:rPr>
              <a:t>C</a:t>
            </a:r>
            <a:r>
              <a:rPr lang="en-US" altLang="zh-TW" i="1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k</a:t>
            </a:r>
            <a:r>
              <a:rPr lang="en-US" altLang="zh-TW" i="1" baseline="30000" dirty="0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en-US" altLang="zh-TW" baseline="30000" dirty="0">
                <a:solidFill>
                  <a:srgbClr val="008000"/>
                </a:solidFill>
                <a:latin typeface="Constantia" panose="02030602050306030303" pitchFamily="18" charset="0"/>
              </a:rPr>
              <a:t>-1</a:t>
            </a:r>
            <a:r>
              <a:rPr lang="en-US" altLang="zh-TW" dirty="0">
                <a:solidFill>
                  <a:srgbClr val="008000"/>
                </a:solidFill>
                <a:latin typeface="Constantia" panose="02030602050306030303" pitchFamily="18" charset="0"/>
              </a:rPr>
              <a:t>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；註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i="1" dirty="0">
                <a:solidFill>
                  <a:srgbClr val="00800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i="1" baseline="-25000" dirty="0">
                <a:solidFill>
                  <a:srgbClr val="00800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baseline="30000" dirty="0">
                <a:solidFill>
                  <a:srgbClr val="008000"/>
                </a:solidFill>
                <a:latin typeface="Lucida Console" panose="020B0609040504020204" pitchFamily="49" charset="0"/>
              </a:rPr>
              <a:t>38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會超過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int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最大值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*/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C[n][0] = 1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所有 </a:t>
            </a:r>
            <a:r>
              <a:rPr lang="en-US" altLang="zh-TW" i="1" dirty="0">
                <a:solidFill>
                  <a:srgbClr val="008000"/>
                </a:solidFill>
                <a:latin typeface="Constantia" panose="02030602050306030303" pitchFamily="18" charset="0"/>
              </a:rPr>
              <a:t>C</a:t>
            </a:r>
            <a:r>
              <a:rPr lang="en-US" altLang="zh-TW" i="1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0</a:t>
            </a:r>
            <a:r>
              <a:rPr lang="en-US" altLang="zh-TW" i="1" baseline="30000" dirty="0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 都是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1 */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C[n][n] = 1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i="1" dirty="0" err="1">
                <a:solidFill>
                  <a:srgbClr val="008000"/>
                </a:solidFill>
                <a:latin typeface="Constantia" panose="02030602050306030303" pitchFamily="18" charset="0"/>
              </a:rPr>
              <a:t>C</a:t>
            </a:r>
            <a:r>
              <a:rPr lang="en-US" altLang="zh-TW" i="1" baseline="-25000" dirty="0" err="1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en-US" altLang="zh-TW" i="1" baseline="30000" dirty="0" err="1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 都是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1 */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C[2][1] = C[1][0] + C[1][1] = 1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+</a:t>
            </a:r>
            <a:r>
              <a:rPr lang="en-US" altLang="zh-TW" dirty="0">
                <a:latin typeface="Lucida Console" panose="020B0609040504020204" pitchFamily="49" charset="0"/>
              </a:rPr>
              <a:t> 1 = 2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C[3][1] = C[2][0] + C[2][1] = 1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+</a:t>
            </a:r>
            <a:r>
              <a:rPr lang="en-US" altLang="zh-TW" dirty="0">
                <a:latin typeface="Lucida Console" panose="020B0609040504020204" pitchFamily="49" charset="0"/>
              </a:rPr>
              <a:t> 2 = 3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C[3][2] = C[2][1] + C[2][2] = 2 </a:t>
            </a:r>
            <a:r>
              <a:rPr lang="en-US" altLang="zh-TW" dirty="0">
                <a:latin typeface="Lucida Console" panose="020B0609040504020204" pitchFamily="49" charset="0"/>
                <a:sym typeface="Symbol" panose="05050102010706020507" pitchFamily="18" charset="2"/>
              </a:rPr>
              <a:t>+</a:t>
            </a:r>
            <a:r>
              <a:rPr lang="en-US" altLang="zh-TW" dirty="0">
                <a:latin typeface="Lucida Console" panose="020B0609040504020204" pitchFamily="49" charset="0"/>
              </a:rPr>
              <a:t> 1 = 3...</a:t>
            </a:r>
          </a:p>
          <a:p>
            <a:pPr>
              <a:buFontTx/>
              <a:buNone/>
            </a:pPr>
            <a:endParaRPr lang="en-US" altLang="zh-TW" sz="900" dirty="0"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(n = ??; n &lt; 38; n++)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C[??][??] = ??;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/*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i="1" dirty="0">
                <a:solidFill>
                  <a:srgbClr val="008000"/>
                </a:solidFill>
                <a:latin typeface="Constantia" panose="02030602050306030303" pitchFamily="18" charset="0"/>
              </a:rPr>
              <a:t>C</a:t>
            </a:r>
            <a:r>
              <a:rPr lang="en-US" altLang="zh-TW" i="1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0</a:t>
            </a:r>
            <a:r>
              <a:rPr lang="en-US" altLang="zh-TW" i="1" baseline="30000" dirty="0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=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1, </a:t>
            </a:r>
            <a:r>
              <a:rPr lang="en-US" altLang="zh-TW" i="1" dirty="0" err="1">
                <a:solidFill>
                  <a:srgbClr val="008000"/>
                </a:solidFill>
                <a:latin typeface="Constantia" panose="02030602050306030303" pitchFamily="18" charset="0"/>
              </a:rPr>
              <a:t>C</a:t>
            </a:r>
            <a:r>
              <a:rPr lang="en-US" altLang="zh-TW" i="1" baseline="-25000" dirty="0" err="1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en-US" altLang="zh-TW" i="1" baseline="30000" dirty="0" err="1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= 1 */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(n = ??; n &lt; 38; n++)</a:t>
            </a:r>
            <a:endParaRPr lang="en-US" altLang="zh-TW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(k = ??; k &lt; ??; k++)</a:t>
            </a:r>
            <a:endParaRPr lang="en-US" altLang="zh-TW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C[n][k] = ??;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i="1" dirty="0" err="1">
                <a:solidFill>
                  <a:srgbClr val="008000"/>
                </a:solidFill>
                <a:latin typeface="Constantia" panose="02030602050306030303" pitchFamily="18" charset="0"/>
              </a:rPr>
              <a:t>C</a:t>
            </a:r>
            <a:r>
              <a:rPr lang="en-US" altLang="zh-TW" i="1" baseline="-25000" dirty="0" err="1">
                <a:solidFill>
                  <a:srgbClr val="008000"/>
                </a:solidFill>
                <a:latin typeface="Constantia" panose="02030602050306030303" pitchFamily="18" charset="0"/>
              </a:rPr>
              <a:t>k</a:t>
            </a:r>
            <a:r>
              <a:rPr lang="en-US" altLang="zh-TW" i="1" baseline="30000" dirty="0" err="1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en-US" altLang="zh-TW" dirty="0">
                <a:solidFill>
                  <a:srgbClr val="008000"/>
                </a:solidFill>
                <a:latin typeface="Georgia" panose="02040502050405020303" pitchFamily="18" charset="0"/>
              </a:rPr>
              <a:t> = </a:t>
            </a:r>
            <a:r>
              <a:rPr lang="en-US" altLang="zh-TW" i="1" dirty="0">
                <a:solidFill>
                  <a:srgbClr val="008000"/>
                </a:solidFill>
                <a:latin typeface="Constantia" panose="02030602050306030303" pitchFamily="18" charset="0"/>
              </a:rPr>
              <a:t>C</a:t>
            </a:r>
            <a:r>
              <a:rPr lang="en-US" altLang="zh-TW" i="1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k</a:t>
            </a:r>
            <a:r>
              <a:rPr lang="en-US" altLang="zh-TW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-1</a:t>
            </a:r>
            <a:r>
              <a:rPr lang="en-US" altLang="zh-TW" i="1" baseline="30000" dirty="0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en-US" altLang="zh-TW" baseline="30000" dirty="0">
                <a:solidFill>
                  <a:srgbClr val="008000"/>
                </a:solidFill>
                <a:latin typeface="Constantia" panose="02030602050306030303" pitchFamily="18" charset="0"/>
              </a:rPr>
              <a:t>-1</a:t>
            </a:r>
            <a:r>
              <a:rPr lang="en-US" altLang="zh-TW" dirty="0">
                <a:solidFill>
                  <a:srgbClr val="008000"/>
                </a:solidFill>
                <a:latin typeface="Constantia" panose="02030602050306030303" pitchFamily="18" charset="0"/>
              </a:rPr>
              <a:t> + </a:t>
            </a:r>
            <a:r>
              <a:rPr lang="en-US" altLang="zh-TW" i="1" dirty="0">
                <a:solidFill>
                  <a:srgbClr val="008000"/>
                </a:solidFill>
                <a:latin typeface="Constantia" panose="02030602050306030303" pitchFamily="18" charset="0"/>
              </a:rPr>
              <a:t>C</a:t>
            </a:r>
            <a:r>
              <a:rPr lang="en-US" altLang="zh-TW" i="1" baseline="-25000" dirty="0">
                <a:solidFill>
                  <a:srgbClr val="008000"/>
                </a:solidFill>
                <a:latin typeface="Constantia" panose="02030602050306030303" pitchFamily="18" charset="0"/>
              </a:rPr>
              <a:t>k</a:t>
            </a:r>
            <a:r>
              <a:rPr lang="en-US" altLang="zh-TW" i="1" baseline="30000" dirty="0">
                <a:solidFill>
                  <a:srgbClr val="008000"/>
                </a:solidFill>
                <a:latin typeface="Constantia" panose="02030602050306030303" pitchFamily="18" charset="0"/>
              </a:rPr>
              <a:t>n</a:t>
            </a:r>
            <a:r>
              <a:rPr lang="en-US" altLang="zh-TW" baseline="30000" dirty="0">
                <a:solidFill>
                  <a:srgbClr val="008000"/>
                </a:solidFill>
                <a:latin typeface="Constantia" panose="02030602050306030303" pitchFamily="18" charset="0"/>
              </a:rPr>
              <a:t>-1</a:t>
            </a:r>
            <a:r>
              <a:rPr lang="en-US" altLang="zh-TW" dirty="0">
                <a:solidFill>
                  <a:srgbClr val="008000"/>
                </a:solidFill>
                <a:latin typeface="Constantia" panose="02030602050306030303" pitchFamily="18" charset="0"/>
              </a:rPr>
              <a:t> 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*/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TW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7917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993300"/>
                </a:solidFill>
                <a:latin typeface="Goudy Old Style" panose="02020502050305020303" pitchFamily="18" charset="0"/>
              </a:rPr>
              <a:t>Doing statistics</a:t>
            </a:r>
          </a:p>
          <a:p>
            <a:r>
              <a:rPr lang="en-US" altLang="zh-TW" dirty="0"/>
              <a:t>Count digits</a:t>
            </a:r>
          </a:p>
          <a:p>
            <a:r>
              <a:rPr lang="en-US" altLang="zh-TW" dirty="0"/>
              <a:t>Score statistics</a:t>
            </a:r>
          </a:p>
          <a:p>
            <a:r>
              <a:rPr lang="en-US" altLang="zh-TW" dirty="0"/>
              <a:t>Dice rolling</a:t>
            </a:r>
          </a:p>
          <a:p>
            <a:r>
              <a:rPr lang="en-US" altLang="zh-TW" dirty="0"/>
              <a:t>Birth-month statistics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B0-1827-4159-B167-831BA135E996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266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BF3D-BC06-4032-8FB1-BC0F92ECD583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100" dirty="0">
                <a:ea typeface="新細明體" panose="02020500000000000000" pitchFamily="18" charset="-120"/>
              </a:rPr>
              <a:t>Practice: Count Digits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After the user enters a number, the program prints either </a:t>
            </a:r>
            <a:r>
              <a:rPr lang="en-US" altLang="zh-TW">
                <a:solidFill>
                  <a:srgbClr val="990000"/>
                </a:solidFill>
                <a:ea typeface="新細明體" panose="02020500000000000000" pitchFamily="18" charset="-120"/>
              </a:rPr>
              <a:t>"</a:t>
            </a:r>
            <a:r>
              <a:rPr lang="en-US" altLang="zh-TW">
                <a:solidFill>
                  <a:srgbClr val="99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Repeated</a:t>
            </a:r>
            <a:r>
              <a:rPr lang="en-US" altLang="zh-TW">
                <a:solidFill>
                  <a:srgbClr val="990000"/>
                </a:solidFill>
                <a:ea typeface="新細明體" panose="02020500000000000000" pitchFamily="18" charset="-120"/>
              </a:rPr>
              <a:t> digit"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>
                <a:solidFill>
                  <a:srgbClr val="990000"/>
                </a:solidFill>
                <a:ea typeface="新細明體" panose="02020500000000000000" pitchFamily="18" charset="-120"/>
              </a:rPr>
              <a:t>"No repeated digit"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Enter a number: </a:t>
            </a:r>
            <a:r>
              <a:rPr lang="en-US" altLang="zh-TW" b="1" u="sng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28212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Repeated digit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number 28212 has a repeated digit (2); a number like 9357 doesn’t.</a:t>
            </a:r>
          </a:p>
        </p:txBody>
      </p:sp>
    </p:spTree>
    <p:extLst>
      <p:ext uri="{BB962C8B-B14F-4D97-AF65-F5344CB8AC3E}">
        <p14:creationId xmlns:p14="http://schemas.microsoft.com/office/powerpoint/2010/main" val="1463550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repdigit.c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digit_seen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[10] = {0};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n; </a:t>
            </a: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digit;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99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"Enter a number: "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99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"%d"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&amp;n);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(n &gt; 0) {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digit = n % 10;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2000" dirty="0" err="1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digit_seen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[digit]) </a:t>
            </a: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break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digit_seen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[digit] = 1;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 /= 10;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(n &gt; 0) </a:t>
            </a:r>
            <a:r>
              <a:rPr lang="en-US" altLang="zh-TW" sz="2000" dirty="0" err="1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99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"Repeated digit\n"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99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"No repeated digit\n"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 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26</a:t>
            </a:fld>
            <a:endParaRPr lang="en-US" altLang="zh-TW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45219"/>
              </p:ext>
            </p:extLst>
          </p:nvPr>
        </p:nvGraphicFramePr>
        <p:xfrm>
          <a:off x="5807968" y="2780928"/>
          <a:ext cx="60801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工作表" r:id="rId3" imgW="6057856" imgH="781180" progId="Excel.Sheet.8">
                  <p:embed/>
                </p:oleObj>
              </mc:Choice>
              <mc:Fallback>
                <p:oleObj name="工作表" r:id="rId3" imgW="6057856" imgH="781180" progId="Excel.Sheet.8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2780928"/>
                        <a:ext cx="60801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716425"/>
              </p:ext>
            </p:extLst>
          </p:nvPr>
        </p:nvGraphicFramePr>
        <p:xfrm>
          <a:off x="5807967" y="2780928"/>
          <a:ext cx="60801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工作表" r:id="rId5" imgW="6057856" imgH="781180" progId="Excel.Sheet.8">
                  <p:embed/>
                </p:oleObj>
              </mc:Choice>
              <mc:Fallback>
                <p:oleObj name="工作表" r:id="rId5" imgW="6057856" imgH="781180" progId="Excel.Sheet.8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7" y="2780928"/>
                        <a:ext cx="60801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856777"/>
              </p:ext>
            </p:extLst>
          </p:nvPr>
        </p:nvGraphicFramePr>
        <p:xfrm>
          <a:off x="5807967" y="2780928"/>
          <a:ext cx="60801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工作表" r:id="rId7" imgW="6057856" imgH="781180" progId="Excel.Sheet.8">
                  <p:embed/>
                </p:oleObj>
              </mc:Choice>
              <mc:Fallback>
                <p:oleObj name="工作表" r:id="rId7" imgW="6057856" imgH="781180" progId="Excel.Sheet.8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7" y="2780928"/>
                        <a:ext cx="60801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871864" y="274011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77A068"/>
                </a:solidFill>
                <a:latin typeface="Californian FB" panose="0207040306080B030204" pitchFamily="18" charset="0"/>
              </a:rPr>
              <a:t>digit_seen</a:t>
            </a:r>
            <a:endParaRPr lang="zh-TW" altLang="en-US" dirty="0">
              <a:solidFill>
                <a:srgbClr val="77A068"/>
              </a:solidFill>
              <a:latin typeface="Californian FB" panose="0207040306080B0302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52184" y="1997534"/>
            <a:ext cx="17347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>
                <a:latin typeface="Cambria" panose="02040503050406030204" pitchFamily="18" charset="0"/>
                <a:ea typeface="Cambria" panose="02040503050406030204" pitchFamily="18" charset="0"/>
              </a:rPr>
              <a:t>n = 13282</a:t>
            </a:r>
            <a:endParaRPr lang="zh-TW" altLang="en-US" sz="2800" dirty="0">
              <a:latin typeface="Cambria" panose="020405030504060302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52184" y="1997534"/>
            <a:ext cx="174919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>
                <a:latin typeface="Cambria" panose="02040503050406030204" pitchFamily="18" charset="0"/>
                <a:ea typeface="Cambria" panose="02040503050406030204" pitchFamily="18" charset="0"/>
              </a:rPr>
              <a:t>n = 1328</a:t>
            </a:r>
            <a:r>
              <a:rPr lang="en-US" altLang="zh-TW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zh-TW" altLang="en-US" sz="2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752184" y="1997534"/>
            <a:ext cx="174919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>
                <a:latin typeface="Cambria" panose="02040503050406030204" pitchFamily="18" charset="0"/>
                <a:ea typeface="Cambria" panose="02040503050406030204" pitchFamily="18" charset="0"/>
              </a:rPr>
              <a:t>n = 132</a:t>
            </a:r>
            <a:r>
              <a:rPr lang="en-US" altLang="zh-TW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en-US" altLang="zh-TW" sz="2800" strike="dblStrike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zh-TW" altLang="en-US" sz="2800" strike="dblStrike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752184" y="2000062"/>
            <a:ext cx="174919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>
                <a:latin typeface="Cambria" panose="02040503050406030204" pitchFamily="18" charset="0"/>
                <a:ea typeface="Cambria" panose="02040503050406030204" pitchFamily="18" charset="0"/>
              </a:rPr>
              <a:t>n = 13</a:t>
            </a:r>
            <a:r>
              <a:rPr lang="en-US" altLang="zh-TW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TW" sz="2800" strike="dblStrike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82</a:t>
            </a:r>
            <a:endParaRPr lang="zh-TW" altLang="en-US" sz="2800" strike="dblStrike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6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E3C9-7F5F-4B0A-8B52-BE3F3F63CCE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Score Statistics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 the first step, ask the user to input the number of students and their scores.  Save these scores in an array.</a:t>
            </a:r>
          </a:p>
        </p:txBody>
      </p:sp>
    </p:spTree>
    <p:extLst>
      <p:ext uri="{BB962C8B-B14F-4D97-AF65-F5344CB8AC3E}">
        <p14:creationId xmlns:p14="http://schemas.microsoft.com/office/powerpoint/2010/main" val="365218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Score Statistics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to calculate the statistics of students' scores</a:t>
            </a:r>
          </a:p>
          <a:p>
            <a:pPr lvl="1"/>
            <a:r>
              <a:rPr lang="en-US" altLang="zh-TW" dirty="0"/>
              <a:t>90 ~ 99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80 ~ 89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70 ~ 79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60 ~ 69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/>
              <a:t>Given score[</a:t>
            </a:r>
            <a:r>
              <a:rPr lang="en-US" altLang="zh-TW" dirty="0" err="1"/>
              <a:t>i</a:t>
            </a:r>
            <a:r>
              <a:rPr lang="en-US" altLang="zh-TW" dirty="0"/>
              <a:t>]   →   number[??]++;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56040" y="2328051"/>
            <a:ext cx="4608264" cy="244879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 score[100];</a:t>
            </a:r>
          </a:p>
          <a:p>
            <a:r>
              <a:rPr lang="en-US" altLang="zh-TW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 number[10];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number[0]: 0 ~ 9 </a:t>
            </a:r>
            <a:r>
              <a:rPr kumimoji="0" lang="zh-TW" altLang="en-US" sz="2400" dirty="0">
                <a:solidFill>
                  <a:schemeClr val="accent5">
                    <a:lumMod val="50000"/>
                  </a:schemeClr>
                </a:solidFill>
              </a:rPr>
              <a:t>人數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number[1]: 10 ~ 19 </a:t>
            </a:r>
            <a:r>
              <a:rPr kumimoji="0" lang="zh-TW" altLang="en-US" sz="2400" dirty="0">
                <a:solidFill>
                  <a:schemeClr val="accent5">
                    <a:lumMod val="50000"/>
                  </a:schemeClr>
                </a:solidFill>
              </a:rPr>
              <a:t>人數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number[2]: 20 ~ 29 </a:t>
            </a:r>
            <a:r>
              <a:rPr kumimoji="0" lang="zh-TW" altLang="en-US" sz="2400" dirty="0">
                <a:solidFill>
                  <a:schemeClr val="accent5">
                    <a:lumMod val="50000"/>
                  </a:schemeClr>
                </a:solidFill>
              </a:rPr>
              <a:t>人數</a:t>
            </a: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79776" y="5028327"/>
            <a:ext cx="4608954" cy="46166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400" b="1" dirty="0">
                <a:solidFill>
                  <a:srgbClr val="00206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number[ score[</a:t>
            </a:r>
            <a:r>
              <a:rPr kumimoji="0" lang="en-US" altLang="zh-TW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kumimoji="0" lang="en-US" altLang="zh-TW" sz="2400" b="1" dirty="0">
                <a:solidFill>
                  <a:srgbClr val="00206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]/10 ]++;</a:t>
            </a:r>
          </a:p>
        </p:txBody>
      </p:sp>
    </p:spTree>
    <p:extLst>
      <p:ext uri="{BB962C8B-B14F-4D97-AF65-F5344CB8AC3E}">
        <p14:creationId xmlns:p14="http://schemas.microsoft.com/office/powerpoint/2010/main" val="8711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Score Statistics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to calculate the statistics of students' scores</a:t>
            </a:r>
          </a:p>
          <a:p>
            <a:pPr lvl="1"/>
            <a:r>
              <a:rPr lang="en-US" altLang="zh-TW" dirty="0"/>
              <a:t>91 ~ 100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81 ~ 90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71 ~ 80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61 ~ 70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/>
              <a:t>Given score[</a:t>
            </a:r>
            <a:r>
              <a:rPr lang="en-US" altLang="zh-TW" dirty="0" err="1"/>
              <a:t>i</a:t>
            </a:r>
            <a:r>
              <a:rPr lang="en-US" altLang="zh-TW" dirty="0"/>
              <a:t>]   →   number[??]++;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56040" y="2328051"/>
            <a:ext cx="4608264" cy="244879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 score[100];</a:t>
            </a:r>
          </a:p>
          <a:p>
            <a:r>
              <a:rPr lang="en-US" altLang="zh-TW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 number[10];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number[0]: 1 ~ 10 </a:t>
            </a:r>
            <a:r>
              <a:rPr kumimoji="0" lang="zh-TW" altLang="en-US" sz="2400" dirty="0">
                <a:solidFill>
                  <a:schemeClr val="accent5">
                    <a:lumMod val="50000"/>
                  </a:schemeClr>
                </a:solidFill>
              </a:rPr>
              <a:t>人數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number[1]: 11 ~ 20 </a:t>
            </a:r>
            <a:r>
              <a:rPr kumimoji="0" lang="zh-TW" altLang="en-US" sz="2400" dirty="0">
                <a:solidFill>
                  <a:schemeClr val="accent5">
                    <a:lumMod val="50000"/>
                  </a:schemeClr>
                </a:solidFill>
              </a:rPr>
              <a:t>人數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number[2]: 21 ~ 30 </a:t>
            </a:r>
            <a:r>
              <a:rPr kumimoji="0" lang="zh-TW" altLang="en-US" sz="2400" dirty="0">
                <a:solidFill>
                  <a:schemeClr val="accent5">
                    <a:lumMod val="50000"/>
                  </a:schemeClr>
                </a:solidFill>
              </a:rPr>
              <a:t>人數</a:t>
            </a: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79776" y="5028327"/>
            <a:ext cx="5346335" cy="46166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400" b="1" dirty="0">
                <a:solidFill>
                  <a:srgbClr val="00206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number[ (score[</a:t>
            </a:r>
            <a:r>
              <a:rPr kumimoji="0" lang="en-US" altLang="zh-TW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kumimoji="0" lang="en-US" altLang="zh-TW" sz="2400" b="1" dirty="0">
                <a:solidFill>
                  <a:srgbClr val="00206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]-1)/10 ]++;</a:t>
            </a:r>
          </a:p>
        </p:txBody>
      </p:sp>
    </p:spTree>
    <p:extLst>
      <p:ext uri="{BB962C8B-B14F-4D97-AF65-F5344CB8AC3E}">
        <p14:creationId xmlns:p14="http://schemas.microsoft.com/office/powerpoint/2010/main" val="17771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8B81-603F-4559-9C11-C8C1F24F1C1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Without Array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Same things happen when you want to…</a:t>
            </a:r>
          </a:p>
          <a:p>
            <a:pPr lvl="1"/>
            <a:r>
              <a:rPr kumimoji="0" lang="en-US" altLang="zh-TW" dirty="0"/>
              <a:t>Store grades of the whole class</a:t>
            </a:r>
          </a:p>
          <a:p>
            <a:pPr lvl="1"/>
            <a:r>
              <a:rPr kumimoji="0" lang="en-US" altLang="zh-TW" dirty="0"/>
              <a:t>Store data of members</a:t>
            </a:r>
          </a:p>
          <a:p>
            <a:pPr lvl="1"/>
            <a:r>
              <a:rPr kumimoji="0" lang="en-US" altLang="zh-TW" dirty="0"/>
              <a:t>…</a:t>
            </a:r>
          </a:p>
          <a:p>
            <a:pPr lvl="1"/>
            <a:endParaRPr kumimoji="0" lang="en-US" altLang="zh-TW" dirty="0"/>
          </a:p>
          <a:p>
            <a:r>
              <a:rPr kumimoji="0" lang="en-US" altLang="zh-TW" dirty="0"/>
              <a:t>We need to define a group of variables with the same meaning </a:t>
            </a:r>
            <a:r>
              <a:rPr kumimoji="0" lang="en-US" altLang="zh-TW" dirty="0">
                <a:latin typeface="Comic Sans MS" panose="030F0702030302020204" pitchFamily="66" charset="0"/>
              </a:rPr>
              <a:t>ALL AT ONCE</a:t>
            </a:r>
            <a:r>
              <a:rPr kumimoji="0" lang="en-US" altLang="zh-TW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54256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Score Statistics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to calculate the statistics of students' scores</a:t>
            </a:r>
          </a:p>
          <a:p>
            <a:pPr lvl="1"/>
            <a:r>
              <a:rPr lang="en-US" altLang="zh-TW" dirty="0"/>
              <a:t>0 ~ 14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15 ~ 29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30 ~ 44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45 ~ 59   ###</a:t>
            </a:r>
            <a:r>
              <a:rPr lang="zh-TW" altLang="en-US" dirty="0"/>
              <a:t>人</a:t>
            </a:r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/>
              <a:t>Given score[</a:t>
            </a:r>
            <a:r>
              <a:rPr lang="en-US" altLang="zh-TW" dirty="0" err="1"/>
              <a:t>i</a:t>
            </a:r>
            <a:r>
              <a:rPr lang="en-US" altLang="zh-TW" dirty="0"/>
              <a:t>]   →   number[??]++;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56040" y="2328051"/>
            <a:ext cx="4608264" cy="244879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 score[100];</a:t>
            </a:r>
          </a:p>
          <a:p>
            <a:r>
              <a:rPr lang="en-US" altLang="zh-TW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 number[10];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number[0]: 0 ~ 14 </a:t>
            </a:r>
            <a:r>
              <a:rPr kumimoji="0" lang="zh-TW" altLang="en-US" sz="2400" dirty="0">
                <a:solidFill>
                  <a:schemeClr val="accent5">
                    <a:lumMod val="50000"/>
                  </a:schemeClr>
                </a:solidFill>
              </a:rPr>
              <a:t>人數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number[1]: 15 ~ 29 </a:t>
            </a:r>
            <a:r>
              <a:rPr kumimoji="0" lang="zh-TW" altLang="en-US" sz="2400" dirty="0">
                <a:solidFill>
                  <a:schemeClr val="accent5">
                    <a:lumMod val="50000"/>
                  </a:schemeClr>
                </a:solidFill>
              </a:rPr>
              <a:t>人數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number[2]: 30 ~ 44 </a:t>
            </a:r>
            <a:r>
              <a:rPr kumimoji="0" lang="zh-TW" altLang="en-US" sz="2400" dirty="0">
                <a:solidFill>
                  <a:schemeClr val="accent5">
                    <a:lumMod val="50000"/>
                  </a:schemeClr>
                </a:solidFill>
              </a:rPr>
              <a:t>人數</a:t>
            </a: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633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80AF-5F3C-42B8-BB18-1B5F5E15DAB8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Score Statistics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Calculate the statistics of students' scores and graph it with histograms.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zh-TW" altLang="en-US" dirty="0">
                <a:latin typeface="Courier" pitchFamily="49" charset="0"/>
              </a:rPr>
              <a:t>範圍    人數  圖表</a:t>
            </a:r>
          </a:p>
          <a:p>
            <a:pPr lvl="1">
              <a:buFontTx/>
              <a:buNone/>
            </a:pPr>
            <a:r>
              <a:rPr lang="en-US" altLang="zh-TW" dirty="0">
                <a:latin typeface="Courier" pitchFamily="49" charset="0"/>
              </a:rPr>
              <a:t>90~99    5   *****</a:t>
            </a:r>
          </a:p>
          <a:p>
            <a:pPr lvl="1">
              <a:buFontTx/>
              <a:buNone/>
            </a:pPr>
            <a:r>
              <a:rPr lang="en-US" altLang="zh-TW" dirty="0">
                <a:latin typeface="Courier" pitchFamily="49" charset="0"/>
              </a:rPr>
              <a:t>80~89   12   ************</a:t>
            </a:r>
          </a:p>
          <a:p>
            <a:pPr lvl="1">
              <a:buFontTx/>
              <a:buNone/>
            </a:pPr>
            <a:r>
              <a:rPr lang="en-US" altLang="zh-TW" dirty="0">
                <a:latin typeface="Courier" pitchFamily="49" charset="0"/>
              </a:rPr>
              <a:t>70~79   18   ******************</a:t>
            </a:r>
          </a:p>
          <a:p>
            <a:pPr lvl="1">
              <a:buFontTx/>
              <a:buNone/>
            </a:pPr>
            <a:r>
              <a:rPr lang="en-US" altLang="zh-TW" dirty="0">
                <a:latin typeface="Courier" pitchFamily="49" charset="0"/>
              </a:rPr>
              <a:t>60~69    9   *********</a:t>
            </a:r>
          </a:p>
          <a:p>
            <a:pPr lvl="1">
              <a:buFontTx/>
              <a:buNone/>
            </a:pPr>
            <a:r>
              <a:rPr lang="en-US" altLang="zh-TW" dirty="0">
                <a:latin typeface="Courier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1868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Dice Rolling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用亂數模擬丟兩顆骰子</a:t>
            </a:r>
            <a:r>
              <a:rPr lang="en-US" altLang="zh-TW" dirty="0"/>
              <a:t>1000</a:t>
            </a:r>
            <a:r>
              <a:rPr lang="zh-TW" altLang="en-US" dirty="0"/>
              <a:t>次</a:t>
            </a:r>
            <a:endParaRPr lang="en-US" altLang="zh-TW" dirty="0"/>
          </a:p>
          <a:p>
            <a:r>
              <a:rPr lang="zh-TW" altLang="en-US" dirty="0"/>
              <a:t>統計各種點數和出現的次數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C70E-D41B-4345-A670-45351C48C912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3772" y="3068960"/>
            <a:ext cx="4104456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2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出現過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187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次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3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出現過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336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次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4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出現過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497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次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....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12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出現過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176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次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5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Dice Rolling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取兩個在</a:t>
            </a:r>
            <a:r>
              <a:rPr lang="en-US" altLang="zh-TW" dirty="0"/>
              <a:t>1~6</a:t>
            </a:r>
            <a:r>
              <a:rPr lang="zh-TW" altLang="en-US" dirty="0"/>
              <a:t>之間的亂數</a:t>
            </a:r>
            <a:endParaRPr lang="en-US" altLang="zh-TW" dirty="0"/>
          </a:p>
          <a:p>
            <a:r>
              <a:rPr lang="zh-TW" altLang="en-US" dirty="0"/>
              <a:t>相加得到點數和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count[2]</a:t>
            </a:r>
            <a:r>
              <a:rPr lang="zh-TW" altLang="en-US" dirty="0"/>
              <a:t>統計出現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zh-TW" altLang="en-US" dirty="0"/>
              <a:t>點的次數、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count[3]</a:t>
            </a:r>
            <a:r>
              <a:rPr lang="zh-TW" altLang="en-US" dirty="0"/>
              <a:t>統計出現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zh-TW" altLang="en-US" dirty="0"/>
              <a:t>點的次數、</a:t>
            </a:r>
            <a:br>
              <a:rPr lang="en-US" altLang="zh-TW" dirty="0"/>
            </a:br>
            <a:r>
              <a:rPr lang="en-US" altLang="zh-TW" dirty="0"/>
              <a:t>……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count[12]</a:t>
            </a:r>
            <a:r>
              <a:rPr lang="zh-TW" altLang="en-US" dirty="0"/>
              <a:t>統計出現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zh-TW" altLang="en-US" dirty="0"/>
              <a:t>點的次數</a:t>
            </a:r>
            <a:endParaRPr lang="en-US" altLang="zh-TW" dirty="0"/>
          </a:p>
          <a:p>
            <a:r>
              <a:rPr lang="zh-TW" altLang="en-US" dirty="0"/>
              <a:t>以上動作做</a:t>
            </a:r>
            <a:r>
              <a:rPr lang="en-US" altLang="zh-TW" dirty="0"/>
              <a:t>1000</a:t>
            </a:r>
            <a:r>
              <a:rPr lang="zh-TW" altLang="en-US" dirty="0"/>
              <a:t>次 </a:t>
            </a:r>
            <a:r>
              <a:rPr lang="en-US" altLang="zh-TW" dirty="0"/>
              <a:t>(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最後印出統計結果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2CD82-6157-4F98-8F16-28EE937DED76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372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Birth-Month Statistics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38550" y="2420888"/>
            <a:ext cx="6372250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請問有幾位同學？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35</a:t>
            </a: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第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位同學生日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年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日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89/12/18</a:t>
            </a: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第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2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位同學生日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年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日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90/2/7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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第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35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位同學生日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年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日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90/1/29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月出生的有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3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2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月出生的有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2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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12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月出生的有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5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左大括弧 6"/>
          <p:cNvSpPr/>
          <p:nvPr/>
        </p:nvSpPr>
        <p:spPr>
          <a:xfrm rot="5400000">
            <a:off x="4926710" y="1078771"/>
            <a:ext cx="259221" cy="2367392"/>
          </a:xfrm>
          <a:prstGeom prst="leftBrace">
            <a:avLst>
              <a:gd name="adj1" fmla="val 50687"/>
              <a:gd name="adj2" fmla="val 50000"/>
            </a:avLst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11824" y="1710031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zh-TW" altLang="en-US" sz="2400" b="1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左大括弧 8"/>
          <p:cNvSpPr/>
          <p:nvPr/>
        </p:nvSpPr>
        <p:spPr>
          <a:xfrm rot="5400000">
            <a:off x="6435277" y="2011277"/>
            <a:ext cx="259223" cy="502384"/>
          </a:xfrm>
          <a:prstGeom prst="leftBrace">
            <a:avLst>
              <a:gd name="adj1" fmla="val 50687"/>
              <a:gd name="adj2" fmla="val 50000"/>
            </a:avLst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96001" y="171003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zh-TW" altLang="en-US" sz="2400" b="1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左大括弧 10"/>
          <p:cNvSpPr/>
          <p:nvPr/>
        </p:nvSpPr>
        <p:spPr>
          <a:xfrm>
            <a:off x="3503712" y="2875364"/>
            <a:ext cx="216024" cy="1345724"/>
          </a:xfrm>
          <a:prstGeom prst="leftBrace">
            <a:avLst>
              <a:gd name="adj1" fmla="val 50687"/>
              <a:gd name="adj2" fmla="val 50000"/>
            </a:avLst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865202" y="2794193"/>
            <a:ext cx="1517286" cy="15080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b="1" dirty="0">
                <a:solidFill>
                  <a:srgbClr val="99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輸入日期的迴圈，順便統計人數</a:t>
            </a:r>
          </a:p>
        </p:txBody>
      </p:sp>
      <p:sp>
        <p:nvSpPr>
          <p:cNvPr id="13" name="左大括弧 12"/>
          <p:cNvSpPr/>
          <p:nvPr/>
        </p:nvSpPr>
        <p:spPr>
          <a:xfrm>
            <a:off x="3503712" y="4410313"/>
            <a:ext cx="216024" cy="1345724"/>
          </a:xfrm>
          <a:prstGeom prst="leftBrace">
            <a:avLst>
              <a:gd name="adj1" fmla="val 50687"/>
              <a:gd name="adj2" fmla="val 50000"/>
            </a:avLst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65202" y="4489130"/>
            <a:ext cx="1517286" cy="1188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TW" altLang="en-US" sz="2400" b="1" dirty="0">
                <a:solidFill>
                  <a:srgbClr val="99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印出</a:t>
            </a:r>
            <a:endParaRPr lang="en-US" altLang="zh-TW" sz="2400" b="1" dirty="0">
              <a:solidFill>
                <a:srgbClr val="9933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solidFill>
                  <a:srgbClr val="99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統計結果的迴圈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719736" y="5877272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("%d/%d/%d", &amp;y, &amp;m, &amp;d);</a:t>
            </a:r>
            <a:endParaRPr lang="zh-TW" altLang="en-US" sz="2400" b="1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C70E-D41B-4345-A670-45351C48C912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097280" y="304983"/>
            <a:ext cx="10058400" cy="803275"/>
          </a:xfrm>
        </p:spPr>
        <p:txBody>
          <a:bodyPr/>
          <a:lstStyle/>
          <a:p>
            <a:r>
              <a:rPr lang="en-US" altLang="zh-TW" dirty="0"/>
              <a:t>Practice: Birth-Month Statistics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5560" y="1092800"/>
            <a:ext cx="6372250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請問有幾位同學？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35</a:t>
            </a: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第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位同學生日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年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日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89/12/18</a:t>
            </a: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第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2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位同學生日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年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日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90/2/7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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第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35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位同學生日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年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日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90/1/29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月出生的有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3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2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月出生的有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2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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12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月出生的有 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5 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位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左大括弧 12"/>
          <p:cNvSpPr/>
          <p:nvPr/>
        </p:nvSpPr>
        <p:spPr>
          <a:xfrm>
            <a:off x="1800722" y="1532430"/>
            <a:ext cx="216024" cy="1345724"/>
          </a:xfrm>
          <a:prstGeom prst="leftBrace">
            <a:avLst>
              <a:gd name="adj1" fmla="val 50687"/>
              <a:gd name="adj2" fmla="val 50000"/>
            </a:avLst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41776" y="3005658"/>
            <a:ext cx="8410078" cy="3231654"/>
          </a:xfrm>
          <a:prstGeom prst="rect">
            <a:avLst/>
          </a:prstGeom>
          <a:solidFill>
            <a:srgbClr val="CCFFFF"/>
          </a:solidFill>
          <a:ln w="63500" cmpd="thickThin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各月份一開始歸零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輸入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89/12/18</a:t>
            </a:r>
          </a:p>
          <a:p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輸入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90/2/7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輸入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90/1/29</a:t>
            </a: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072520"/>
              </p:ext>
            </p:extLst>
          </p:nvPr>
        </p:nvGraphicFramePr>
        <p:xfrm>
          <a:off x="4727848" y="3628427"/>
          <a:ext cx="5124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工作表" r:id="rId3" imgW="5105546" imgH="504871" progId="Excel.Sheet.8">
                  <p:embed/>
                </p:oleObj>
              </mc:Choice>
              <mc:Fallback>
                <p:oleObj name="工作表" r:id="rId3" imgW="5105546" imgH="504871" progId="Excel.Sheet.8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3628427"/>
                        <a:ext cx="51244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933074" y="3053934"/>
            <a:ext cx="2901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 dirty="0"/>
              <a:t>以</a:t>
            </a:r>
            <a:r>
              <a:rPr lang="en-US" altLang="zh-TW" sz="2400" dirty="0">
                <a:solidFill>
                  <a:srgbClr val="006600"/>
                </a:solidFill>
              </a:rPr>
              <a:t> count[ ] </a:t>
            </a:r>
            <a:r>
              <a:rPr lang="zh-TW" altLang="en-US" sz="2400" b="1" dirty="0"/>
              <a:t>統計人數</a:t>
            </a:r>
            <a:endParaRPr lang="en-US" altLang="zh-TW" sz="2400" b="1" dirty="0"/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299052"/>
              </p:ext>
            </p:extLst>
          </p:nvPr>
        </p:nvGraphicFramePr>
        <p:xfrm>
          <a:off x="4734062" y="4305503"/>
          <a:ext cx="5124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工作表" r:id="rId5" imgW="5105520" imgH="504998" progId="Excel.Sheet.8">
                  <p:embed/>
                </p:oleObj>
              </mc:Choice>
              <mc:Fallback>
                <p:oleObj name="工作表" r:id="rId5" imgW="5105520" imgH="504998" progId="Excel.Sheet.8">
                  <p:embed/>
                  <p:pic>
                    <p:nvPicPr>
                      <p:cNvPr id="2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062" y="4305503"/>
                        <a:ext cx="51244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47779"/>
              </p:ext>
            </p:extLst>
          </p:nvPr>
        </p:nvGraphicFramePr>
        <p:xfrm>
          <a:off x="4727848" y="4980798"/>
          <a:ext cx="5124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工作表" r:id="rId7" imgW="5105520" imgH="504998" progId="Excel.Sheet.8">
                  <p:embed/>
                </p:oleObj>
              </mc:Choice>
              <mc:Fallback>
                <p:oleObj name="工作表" r:id="rId7" imgW="5105520" imgH="504998" progId="Excel.Sheet.8">
                  <p:embed/>
                  <p:pic>
                    <p:nvPicPr>
                      <p:cNvPr id="2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4980798"/>
                        <a:ext cx="51244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300920"/>
              </p:ext>
            </p:extLst>
          </p:nvPr>
        </p:nvGraphicFramePr>
        <p:xfrm>
          <a:off x="4727848" y="5652225"/>
          <a:ext cx="5124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工作表" r:id="rId9" imgW="5105520" imgH="504998" progId="Excel.Sheet.8">
                  <p:embed/>
                </p:oleObj>
              </mc:Choice>
              <mc:Fallback>
                <p:oleObj name="工作表" r:id="rId9" imgW="5105520" imgH="504998" progId="Excel.Sheet.8">
                  <p:embed/>
                  <p:pic>
                    <p:nvPicPr>
                      <p:cNvPr id="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5652225"/>
                        <a:ext cx="51244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928535" y="3103491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6600"/>
                </a:solidFill>
              </a:rPr>
              <a:t>[0]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903976" y="3118369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6600"/>
                </a:solidFill>
              </a:rPr>
              <a:t>[1]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8938886" y="3118369"/>
            <a:ext cx="7575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6600"/>
                </a:solidFill>
              </a:rPr>
              <a:t>[11]</a:t>
            </a:r>
          </a:p>
        </p:txBody>
      </p:sp>
      <p:cxnSp>
        <p:nvCxnSpPr>
          <p:cNvPr id="16" name="Straight Connector 9"/>
          <p:cNvCxnSpPr/>
          <p:nvPr/>
        </p:nvCxnSpPr>
        <p:spPr>
          <a:xfrm>
            <a:off x="1193532" y="98072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C70E-D41B-4345-A670-45351C48C912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097280" y="304983"/>
            <a:ext cx="10058400" cy="803275"/>
          </a:xfrm>
        </p:spPr>
        <p:txBody>
          <a:bodyPr/>
          <a:lstStyle/>
          <a:p>
            <a:r>
              <a:rPr lang="en-US" altLang="zh-TW" dirty="0"/>
              <a:t>Practice: Birth-Month Statistics</a:t>
            </a:r>
          </a:p>
        </p:txBody>
      </p:sp>
      <p:cxnSp>
        <p:nvCxnSpPr>
          <p:cNvPr id="16" name="Straight Connector 9"/>
          <p:cNvCxnSpPr/>
          <p:nvPr/>
        </p:nvCxnSpPr>
        <p:spPr>
          <a:xfrm>
            <a:off x="1193532" y="98072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1775520" y="1070633"/>
            <a:ext cx="8410078" cy="3246829"/>
            <a:chOff x="417776" y="3474646"/>
            <a:chExt cx="8410078" cy="3246829"/>
          </a:xfrm>
        </p:grpSpPr>
        <p:sp>
          <p:nvSpPr>
            <p:cNvPr id="26" name="投影片編號版面配置區 5"/>
            <p:cNvSpPr txBox="1">
              <a:spLocks/>
            </p:cNvSpPr>
            <p:nvPr/>
          </p:nvSpPr>
          <p:spPr bwMode="auto">
            <a:xfrm>
              <a:off x="6553200" y="6245225"/>
              <a:ext cx="2133600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fld id="{8C6DC70E-D41B-4345-A670-45351C48C912}" type="slidenum">
                <a:rPr lang="en-US" altLang="zh-TW"/>
                <a:pPr/>
                <a:t>36</a:t>
              </a:fld>
              <a:endParaRPr lang="en-US" altLang="zh-TW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17776" y="3474646"/>
              <a:ext cx="8410078" cy="3231654"/>
            </a:xfrm>
            <a:prstGeom prst="rect">
              <a:avLst/>
            </a:prstGeom>
            <a:solidFill>
              <a:srgbClr val="CCFFFF"/>
            </a:solidFill>
            <a:ln w="63500" cmpd="thickThin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TW" alt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一開始歸零</a:t>
              </a:r>
              <a:endPara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TW" alt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輸入 </a:t>
              </a:r>
              <a:r>
                <a:rPr lang="en-US" altLang="zh-TW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89/12/18</a:t>
              </a:r>
            </a:p>
            <a:p>
              <a:endPara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TW" alt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輸入 </a:t>
              </a:r>
              <a:r>
                <a:rPr lang="en-US" altLang="zh-TW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90/2/7</a:t>
              </a:r>
            </a:p>
            <a:p>
              <a:r>
                <a:rPr lang="en-US" altLang="zh-TW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zh-TW" alt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輸入 </a:t>
              </a:r>
              <a:r>
                <a:rPr lang="en-US" altLang="zh-TW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90/1/29</a:t>
              </a:r>
            </a:p>
          </p:txBody>
        </p:sp>
        <p:graphicFrame>
          <p:nvGraphicFramePr>
            <p:cNvPr id="28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203848" y="4097414"/>
            <a:ext cx="5124450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0" name="工作表" r:id="rId3" imgW="5105546" imgH="504871" progId="Excel.Sheet.8">
                    <p:embed/>
                  </p:oleObj>
                </mc:Choice>
                <mc:Fallback>
                  <p:oleObj name="工作表" r:id="rId3" imgW="5105546" imgH="504871" progId="Excel.Sheet.8">
                    <p:embed/>
                    <p:pic>
                      <p:nvPicPr>
                        <p:cNvPr id="1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4097414"/>
                          <a:ext cx="5124450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673911" y="3538568"/>
              <a:ext cx="290175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b="1" dirty="0"/>
                <a:t>以</a:t>
              </a:r>
              <a:r>
                <a:rPr lang="en-US" altLang="zh-TW" sz="2400" dirty="0">
                  <a:solidFill>
                    <a:srgbClr val="006600"/>
                  </a:solidFill>
                </a:rPr>
                <a:t> count[ ] </a:t>
              </a:r>
              <a:r>
                <a:rPr lang="zh-TW" altLang="en-US" sz="2400" b="1" dirty="0"/>
                <a:t>統計人數</a:t>
              </a:r>
              <a:endParaRPr lang="en-US" altLang="zh-TW" sz="2400" b="1" dirty="0"/>
            </a:p>
          </p:txBody>
        </p:sp>
        <p:graphicFrame>
          <p:nvGraphicFramePr>
            <p:cNvPr id="30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210062" y="4774490"/>
            <a:ext cx="5124450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1" name="工作表" r:id="rId5" imgW="5105520" imgH="504998" progId="Excel.Sheet.8">
                    <p:embed/>
                  </p:oleObj>
                </mc:Choice>
                <mc:Fallback>
                  <p:oleObj name="工作表" r:id="rId5" imgW="5105520" imgH="504998" progId="Excel.Sheet.8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062" y="4774490"/>
                          <a:ext cx="5124450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203848" y="5449785"/>
            <a:ext cx="5124450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2" name="工作表" r:id="rId7" imgW="5105520" imgH="504998" progId="Excel.Sheet.8">
                    <p:embed/>
                  </p:oleObj>
                </mc:Choice>
                <mc:Fallback>
                  <p:oleObj name="工作表" r:id="rId7" imgW="5105520" imgH="504998" progId="Excel.Sheet.8">
                    <p:embed/>
                    <p:pic>
                      <p:nvPicPr>
                        <p:cNvPr id="1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5449785"/>
                          <a:ext cx="5124450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181926" y="6121212"/>
            <a:ext cx="5124450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3" name="工作表" r:id="rId9" imgW="5105520" imgH="504998" progId="Excel.Sheet.8">
                    <p:embed/>
                  </p:oleObj>
                </mc:Choice>
                <mc:Fallback>
                  <p:oleObj name="工作表" r:id="rId9" imgW="5105520" imgH="504998" progId="Excel.Sheet.8">
                    <p:embed/>
                    <p:pic>
                      <p:nvPicPr>
                        <p:cNvPr id="1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1926" y="6121212"/>
                          <a:ext cx="5124450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404535" y="3572479"/>
              <a:ext cx="5838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dirty="0">
                  <a:solidFill>
                    <a:srgbClr val="006600"/>
                  </a:solidFill>
                </a:rPr>
                <a:t>[0]</a:t>
              </a: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4379976" y="3587357"/>
              <a:ext cx="5838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dirty="0">
                  <a:solidFill>
                    <a:srgbClr val="006600"/>
                  </a:solidFill>
                </a:rPr>
                <a:t>[1]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7414885" y="3587357"/>
              <a:ext cx="75751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dirty="0">
                  <a:solidFill>
                    <a:srgbClr val="006600"/>
                  </a:solidFill>
                </a:rPr>
                <a:t>[11]</a:t>
              </a: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1720421" y="3023179"/>
            <a:ext cx="6083717" cy="2677656"/>
          </a:xfrm>
          <a:prstGeom prst="rect">
            <a:avLst/>
          </a:prstGeom>
          <a:solidFill>
            <a:srgbClr val="CCFFCC"/>
          </a:solidFill>
          <a:ln w="63500" cmpd="thickThin"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count[12] = { 0 }; // 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歸零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??;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("???", ???);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("%d/%d/%d", &amp;y, &amp;m, &amp;d);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count[??]++;//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該月人數加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6719364" y="3626773"/>
            <a:ext cx="4176464" cy="2677656"/>
            <a:chOff x="5220072" y="4182523"/>
            <a:chExt cx="4176464" cy="2677656"/>
          </a:xfrm>
        </p:grpSpPr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5366648" y="4182523"/>
              <a:ext cx="4029888" cy="26776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請問有幾位同學？</a:t>
              </a:r>
              <a:r>
                <a:rPr lang="en-US" altLang="zh-TW" sz="2400" b="1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35</a:t>
              </a:r>
            </a:p>
            <a:p>
              <a:pPr>
                <a:spcBef>
                  <a:spcPts val="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第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1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位同學生日 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(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年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/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月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/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日</a:t>
              </a:r>
              <a:endPara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第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2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位同學生日 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(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年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/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月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/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日</a:t>
              </a:r>
              <a:endPara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</a:t>
              </a:r>
              <a:endPara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第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35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位同學生日 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(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年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/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月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/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日</a:t>
              </a:r>
              <a:endPara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1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月出生的有 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3 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位</a:t>
              </a:r>
              <a:endPara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2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月出生的有 </a:t>
              </a:r>
              <a:r>
                <a:rPr lang="en-US" altLang="zh-TW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2 </a:t>
              </a:r>
              <a:r>
                <a:rPr lang="zh-TW" altLang="en-US" sz="24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位</a:t>
              </a:r>
              <a:endPara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左大括弧 38"/>
            <p:cNvSpPr/>
            <p:nvPr/>
          </p:nvSpPr>
          <p:spPr>
            <a:xfrm>
              <a:off x="5220072" y="4509120"/>
              <a:ext cx="216024" cy="1345724"/>
            </a:xfrm>
            <a:prstGeom prst="leftBrace">
              <a:avLst>
                <a:gd name="adj1" fmla="val 50687"/>
                <a:gd name="adj2" fmla="val 50000"/>
              </a:avLst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203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993300"/>
                </a:solidFill>
                <a:latin typeface="Goudy Old Style" panose="02020502050305020303" pitchFamily="18" charset="0"/>
              </a:rPr>
              <a:t>Saving irregular data</a:t>
            </a:r>
          </a:p>
          <a:p>
            <a:r>
              <a:rPr lang="en-US" altLang="zh-TW" dirty="0"/>
              <a:t>Illegal date checking</a:t>
            </a:r>
          </a:p>
          <a:p>
            <a:r>
              <a:rPr lang="en-US" altLang="zh-TW" dirty="0"/>
              <a:t>Array of strings</a:t>
            </a:r>
          </a:p>
          <a:p>
            <a:r>
              <a:rPr lang="en-US" altLang="zh-TW" dirty="0"/>
              <a:t>Zodiac code</a:t>
            </a:r>
          </a:p>
          <a:p>
            <a:r>
              <a:rPr lang="en-US" altLang="zh-TW" dirty="0"/>
              <a:t>Prime numbers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B0-1827-4159-B167-831BA135E996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8932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Illegal Date Checking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輸入日期</a:t>
            </a:r>
            <a:endParaRPr lang="en-US" altLang="zh-TW" dirty="0"/>
          </a:p>
          <a:p>
            <a:r>
              <a:rPr lang="zh-TW" altLang="en-US" dirty="0"/>
              <a:t>判斷是否是個合法日期</a:t>
            </a:r>
            <a:br>
              <a:rPr lang="en-US" altLang="zh-TW" dirty="0"/>
            </a:br>
            <a:r>
              <a:rPr lang="en-US" altLang="zh-TW" dirty="0"/>
              <a:t>(2</a:t>
            </a:r>
            <a:r>
              <a:rPr lang="zh-TW" altLang="en-US" dirty="0"/>
              <a:t>月先不管閏年</a:t>
            </a:r>
            <a:r>
              <a:rPr lang="en-US" altLang="zh-TW" dirty="0"/>
              <a:t>)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C70E-D41B-4345-A670-45351C48C912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75920" y="1988840"/>
            <a:ext cx="4392488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有幾組日期要判斷？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4</a:t>
            </a: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輸入日期：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12/18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12/18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是合法日期。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輸入日期：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0/7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0/7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不是合法日期！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輸入日期：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10/31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10/31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是合法日期。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輸入日期：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11/31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11/31</a:t>
            </a: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不是合法日期！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57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FF2-D333-47A7-861A-C27F5B4DB3D4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Illegal Date Checking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TW"/>
              <a:t>Check if a date </a:t>
            </a:r>
            <a:r>
              <a:rPr kumimoji="0" lang="en-US" altLang="zh-TW" u="sng">
                <a:latin typeface="Lucida Console" panose="020B0609040504020204" pitchFamily="49" charset="0"/>
              </a:rPr>
              <a:t>month</a:t>
            </a:r>
            <a:r>
              <a:rPr kumimoji="0" lang="zh-TW" altLang="en-US" u="sng"/>
              <a:t>月</a:t>
            </a:r>
            <a:r>
              <a:rPr kumimoji="0" lang="en-US" altLang="zh-TW" u="sng">
                <a:latin typeface="Lucida Console" panose="020B0609040504020204" pitchFamily="49" charset="0"/>
              </a:rPr>
              <a:t>day</a:t>
            </a:r>
            <a:r>
              <a:rPr kumimoji="0" lang="zh-TW" altLang="en-US" u="sng"/>
              <a:t>日</a:t>
            </a:r>
            <a:r>
              <a:rPr kumimoji="0" lang="zh-TW" altLang="en-US"/>
              <a:t> </a:t>
            </a:r>
            <a:r>
              <a:rPr kumimoji="0" lang="en-US" altLang="zh-TW"/>
              <a:t>is valid.</a:t>
            </a:r>
            <a:endParaRPr lang="en-US" altLang="zh-TW" sz="2100">
              <a:latin typeface="Lucida Console" panose="020B0609040504020204" pitchFamily="49" charset="0"/>
            </a:endParaRP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703388" y="2638426"/>
            <a:ext cx="8850500" cy="327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TW" sz="2200" dirty="0" err="1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int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month, day;</a:t>
            </a:r>
            <a:endParaRPr kumimoji="0" lang="en-US" altLang="zh-TW" sz="2200" dirty="0">
              <a:solidFill>
                <a:srgbClr val="0000FF"/>
              </a:solidFill>
              <a:latin typeface="Lucida Console" panose="020B0609040504020204" pitchFamily="49" charset="0"/>
              <a:ea typeface="標楷體" panose="03000509000000000000" pitchFamily="65" charset="-120"/>
            </a:endParaRPr>
          </a:p>
          <a:p>
            <a:pPr>
              <a:spcBef>
                <a:spcPct val="20000"/>
              </a:spcBef>
            </a:pPr>
            <a:r>
              <a:rPr kumimoji="0" lang="en-US" altLang="zh-TW" sz="2200" dirty="0" err="1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int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days[12]={31,28,31,30,31,30,31,31,30,31,30,31};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printf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請以 月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/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日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 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的格式輸入日期：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scanf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"%d/%d"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, &amp;month, &amp;day);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if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(         </a:t>
            </a:r>
            <a:r>
              <a:rPr lang="en-US" altLang="zh-TW" sz="2200" dirty="0">
                <a:latin typeface="Lucida Console" panose="020B0609040504020204" pitchFamily="49" charset="0"/>
              </a:rPr>
              <a:t>month ??        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)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  </a:t>
            </a:r>
            <a:r>
              <a:rPr kumimoji="0" lang="en-US" altLang="zh-TW" sz="22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printf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不合法的日期。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\n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else if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(             </a:t>
            </a:r>
            <a:r>
              <a:rPr lang="en-US" altLang="zh-TW" sz="2200" dirty="0">
                <a:latin typeface="Lucida Console" panose="020B0609040504020204" pitchFamily="49" charset="0"/>
              </a:rPr>
              <a:t>day ??             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)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  </a:t>
            </a:r>
            <a:r>
              <a:rPr kumimoji="0" lang="en-US" altLang="zh-TW" sz="22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printf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不合法的日期。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\n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</p:txBody>
      </p:sp>
      <p:sp>
        <p:nvSpPr>
          <p:cNvPr id="2" name="矩形 1"/>
          <p:cNvSpPr/>
          <p:nvPr/>
        </p:nvSpPr>
        <p:spPr>
          <a:xfrm>
            <a:off x="1559496" y="4293096"/>
            <a:ext cx="54726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59496" y="5081095"/>
            <a:ext cx="73448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3388" y="2638425"/>
            <a:ext cx="8850500" cy="327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TW" sz="2200" dirty="0" err="1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int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month, day;</a:t>
            </a:r>
            <a:endParaRPr kumimoji="0" lang="en-US" altLang="zh-TW" sz="2200" dirty="0">
              <a:solidFill>
                <a:srgbClr val="0000FF"/>
              </a:solidFill>
              <a:latin typeface="Lucida Console" panose="020B0609040504020204" pitchFamily="49" charset="0"/>
              <a:ea typeface="標楷體" panose="03000509000000000000" pitchFamily="65" charset="-120"/>
            </a:endParaRPr>
          </a:p>
          <a:p>
            <a:pPr>
              <a:spcBef>
                <a:spcPct val="20000"/>
              </a:spcBef>
            </a:pPr>
            <a:r>
              <a:rPr kumimoji="0" lang="en-US" altLang="zh-TW" sz="2200" dirty="0" err="1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int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days[12]={31,28,31,30,31,30,31,31,30,31,30,31};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printf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請以 月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/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日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 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的格式輸入日期：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scanf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"%d/%d"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, &amp;month, &amp;day);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if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( month &lt; 1 || month &gt; 12 )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  </a:t>
            </a:r>
            <a:r>
              <a:rPr kumimoji="0" lang="en-US" altLang="zh-TW" sz="22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printf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不合法的日期。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\n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else if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( day &lt; 1 || day &gt; days[month-1] )</a:t>
            </a:r>
          </a:p>
          <a:p>
            <a:pPr>
              <a:spcBef>
                <a:spcPct val="20000"/>
              </a:spcBef>
            </a:pP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   </a:t>
            </a:r>
            <a:r>
              <a:rPr kumimoji="0" lang="en-US" altLang="zh-TW" sz="22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printf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zh-TW" altLang="en-US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不合法的日期。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</a:rPr>
              <a:t>\n</a:t>
            </a:r>
            <a:r>
              <a:rPr kumimoji="0" lang="en-US" altLang="zh-TW" sz="2200" dirty="0">
                <a:solidFill>
                  <a:srgbClr val="990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</a:t>
            </a:r>
            <a:r>
              <a:rPr kumimoji="0" lang="en-US" altLang="zh-TW" sz="2200" dirty="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45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29A8-6F5B-4CE1-AD73-41EED6A3FEA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Idea of Using an Array</a:t>
            </a:r>
          </a:p>
        </p:txBody>
      </p:sp>
      <p:graphicFrame>
        <p:nvGraphicFramePr>
          <p:cNvPr id="279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80477"/>
              </p:ext>
            </p:extLst>
          </p:nvPr>
        </p:nvGraphicFramePr>
        <p:xfrm>
          <a:off x="2207569" y="3262753"/>
          <a:ext cx="10318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工作表" r:id="rId3" imgW="1028700" imgH="504634" progId="Excel.Sheet.8">
                  <p:embed/>
                </p:oleObj>
              </mc:Choice>
              <mc:Fallback>
                <p:oleObj name="工作表" r:id="rId3" imgW="1028700" imgH="504634" progId="Excel.Sheet.8">
                  <p:embed/>
                  <p:pic>
                    <p:nvPicPr>
                      <p:cNvPr id="279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9" y="3262753"/>
                        <a:ext cx="10318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831074"/>
              </p:ext>
            </p:extLst>
          </p:nvPr>
        </p:nvGraphicFramePr>
        <p:xfrm>
          <a:off x="2207569" y="3262753"/>
          <a:ext cx="20558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工作表" r:id="rId5" imgW="2047684" imgH="504634" progId="Excel.Sheet.8">
                  <p:embed/>
                </p:oleObj>
              </mc:Choice>
              <mc:Fallback>
                <p:oleObj name="工作表" r:id="rId5" imgW="2047684" imgH="504634" progId="Excel.Sheet.8">
                  <p:embed/>
                  <p:pic>
                    <p:nvPicPr>
                      <p:cNvPr id="279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9" y="3262753"/>
                        <a:ext cx="20558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12901"/>
              </p:ext>
            </p:extLst>
          </p:nvPr>
        </p:nvGraphicFramePr>
        <p:xfrm>
          <a:off x="2207569" y="3262753"/>
          <a:ext cx="30781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工作表" r:id="rId7" imgW="3067240" imgH="504634" progId="Excel.Sheet.8">
                  <p:embed/>
                </p:oleObj>
              </mc:Choice>
              <mc:Fallback>
                <p:oleObj name="工作表" r:id="rId7" imgW="3067240" imgH="504634" progId="Excel.Sheet.8">
                  <p:embed/>
                  <p:pic>
                    <p:nvPicPr>
                      <p:cNvPr id="279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9" y="3262753"/>
                        <a:ext cx="30781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625260"/>
              </p:ext>
            </p:extLst>
          </p:nvPr>
        </p:nvGraphicFramePr>
        <p:xfrm>
          <a:off x="2207568" y="3262753"/>
          <a:ext cx="41021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工作表" r:id="rId9" imgW="4086225" imgH="504634" progId="Excel.Sheet.8">
                  <p:embed/>
                </p:oleObj>
              </mc:Choice>
              <mc:Fallback>
                <p:oleObj name="工作表" r:id="rId9" imgW="4086225" imgH="504634" progId="Excel.Sheet.8">
                  <p:embed/>
                  <p:pic>
                    <p:nvPicPr>
                      <p:cNvPr id="279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262753"/>
                        <a:ext cx="41021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061242"/>
              </p:ext>
            </p:extLst>
          </p:nvPr>
        </p:nvGraphicFramePr>
        <p:xfrm>
          <a:off x="2207568" y="3262753"/>
          <a:ext cx="5124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工作表" r:id="rId11" imgW="5105210" imgH="504634" progId="Excel.Sheet.8">
                  <p:embed/>
                </p:oleObj>
              </mc:Choice>
              <mc:Fallback>
                <p:oleObj name="工作表" r:id="rId11" imgW="5105210" imgH="504634" progId="Excel.Sheet.8">
                  <p:embed/>
                  <p:pic>
                    <p:nvPicPr>
                      <p:cNvPr id="279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262753"/>
                        <a:ext cx="51244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079700"/>
              </p:ext>
            </p:extLst>
          </p:nvPr>
        </p:nvGraphicFramePr>
        <p:xfrm>
          <a:off x="2207568" y="3262753"/>
          <a:ext cx="6146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工作表" r:id="rId13" imgW="6124766" imgH="504634" progId="Excel.Sheet.8">
                  <p:embed/>
                </p:oleObj>
              </mc:Choice>
              <mc:Fallback>
                <p:oleObj name="工作表" r:id="rId13" imgW="6124766" imgH="504634" progId="Excel.Sheet.8">
                  <p:embed/>
                  <p:pic>
                    <p:nvPicPr>
                      <p:cNvPr id="279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262753"/>
                        <a:ext cx="6146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2494907" y="2830953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a1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3431532" y="2830953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a2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4439594" y="2830953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a3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5519094" y="2830953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a4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6527157" y="2830953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a5</a:t>
            </a:r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7535219" y="2830953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a6</a:t>
            </a:r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1774181" y="2542028"/>
            <a:ext cx="677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006600"/>
                </a:solidFill>
              </a:rPr>
              <a:t>a[ ]</a:t>
            </a:r>
          </a:p>
        </p:txBody>
      </p:sp>
      <p:sp>
        <p:nvSpPr>
          <p:cNvPr id="279571" name="Text Box 19"/>
          <p:cNvSpPr txBox="1">
            <a:spLocks noChangeArrowheads="1"/>
          </p:cNvSpPr>
          <p:nvPr/>
        </p:nvSpPr>
        <p:spPr bwMode="auto">
          <a:xfrm>
            <a:off x="2350444" y="3694553"/>
            <a:ext cx="581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006600"/>
                </a:solidFill>
              </a:rPr>
              <a:t>a[0]    a[1]    a[2]    a[3]    a[4]     a[5]</a:t>
            </a:r>
          </a:p>
        </p:txBody>
      </p:sp>
    </p:spTree>
    <p:extLst>
      <p:ext uri="{BB962C8B-B14F-4D97-AF65-F5344CB8AC3E}">
        <p14:creationId xmlns:p14="http://schemas.microsoft.com/office/powerpoint/2010/main" val="22552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4" grpId="0"/>
      <p:bldP spid="279564" grpId="1"/>
      <p:bldP spid="279565" grpId="0"/>
      <p:bldP spid="279565" grpId="1"/>
      <p:bldP spid="279566" grpId="0"/>
      <p:bldP spid="279566" grpId="1"/>
      <p:bldP spid="279567" grpId="0"/>
      <p:bldP spid="279567" grpId="1"/>
      <p:bldP spid="279568" grpId="0"/>
      <p:bldP spid="279568" grpId="1"/>
      <p:bldP spid="279569" grpId="0"/>
      <p:bldP spid="279569" grpId="1"/>
      <p:bldP spid="279570" grpId="0"/>
      <p:bldP spid="27957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BDD-D1E0-4CE5-84F1-87A2AB53DE8B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Array of Strings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char</a:t>
            </a:r>
            <a:r>
              <a:rPr lang="en-US" altLang="zh-TW" dirty="0">
                <a:latin typeface="Lucida Console" panose="020B0609040504020204" pitchFamily="49" charset="0"/>
              </a:rPr>
              <a:t> * subject[3] = { 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990000"/>
                </a:solidFill>
                <a:latin typeface="Lucida Console" panose="020B0609040504020204" pitchFamily="49" charset="0"/>
              </a:rPr>
              <a:t>國文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990000"/>
                </a:solidFill>
                <a:latin typeface="Lucida Console" panose="020B0609040504020204" pitchFamily="49" charset="0"/>
              </a:rPr>
              <a:t>英文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990000"/>
                </a:solidFill>
                <a:latin typeface="Lucida Console" panose="020B0609040504020204" pitchFamily="49" charset="0"/>
              </a:rPr>
              <a:t>數學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dirty="0">
                <a:latin typeface="Lucida Console" panose="020B0609040504020204" pitchFamily="49" charset="0"/>
              </a:rPr>
              <a:t>};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kumimoji="0" lang="en-US" altLang="zh-TW" dirty="0" err="1">
                <a:latin typeface="Lucida Console" panose="020B0609040504020204" pitchFamily="49" charset="0"/>
              </a:rPr>
              <a:t>printf</a:t>
            </a:r>
            <a:r>
              <a:rPr kumimoji="0" lang="en-US" altLang="zh-TW" dirty="0">
                <a:latin typeface="Lucida Console" panose="020B0609040504020204" pitchFamily="49" charset="0"/>
              </a:rPr>
              <a:t>(</a:t>
            </a:r>
            <a:r>
              <a:rPr kumimoji="0"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"%s"</a:t>
            </a:r>
            <a:r>
              <a:rPr kumimoji="0" lang="en-US" altLang="zh-TW" dirty="0">
                <a:latin typeface="Lucida Console" panose="020B0609040504020204" pitchFamily="49" charset="0"/>
              </a:rPr>
              <a:t>, subject[1]);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/>
              <a:t>PS. More about strings will be introduced later in Chapter 8.</a:t>
            </a:r>
          </a:p>
        </p:txBody>
      </p:sp>
      <p:sp>
        <p:nvSpPr>
          <p:cNvPr id="278532" name="Line 4"/>
          <p:cNvSpPr>
            <a:spLocks noChangeShapeType="1"/>
          </p:cNvSpPr>
          <p:nvPr/>
        </p:nvSpPr>
        <p:spPr bwMode="auto">
          <a:xfrm>
            <a:off x="1343473" y="2276872"/>
            <a:ext cx="1296144" cy="0"/>
          </a:xfrm>
          <a:prstGeom prst="line">
            <a:avLst/>
          </a:prstGeom>
          <a:noFill/>
          <a:ln w="38100" cmpd="dbl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8533" name="Line 5"/>
          <p:cNvSpPr>
            <a:spLocks noChangeShapeType="1"/>
          </p:cNvSpPr>
          <p:nvPr/>
        </p:nvSpPr>
        <p:spPr bwMode="auto">
          <a:xfrm>
            <a:off x="2927648" y="3429000"/>
            <a:ext cx="647700" cy="0"/>
          </a:xfrm>
          <a:prstGeom prst="line">
            <a:avLst/>
          </a:prstGeom>
          <a:noFill/>
          <a:ln w="38100" cmpd="dbl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599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Practice: Array of Strings</a:t>
            </a:r>
            <a:endParaRPr lang="en-US" altLang="zh-TW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Chinese numbers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7001-75F6-4FA4-9049-81D0B2862184}" type="slidenum">
              <a:rPr lang="en-US" altLang="zh-TW" smtClean="0"/>
              <a:pPr/>
              <a:t>41</a:t>
            </a:fld>
            <a:endParaRPr lang="en-US" altLang="zh-TW"/>
          </a:p>
        </p:txBody>
      </p:sp>
      <p:graphicFrame>
        <p:nvGraphicFramePr>
          <p:cNvPr id="277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07542"/>
              </p:ext>
            </p:extLst>
          </p:nvPr>
        </p:nvGraphicFramePr>
        <p:xfrm>
          <a:off x="1683861" y="2414764"/>
          <a:ext cx="8885237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點陣圖影像" r:id="rId3" imgW="8885690" imgH="3749365" progId="Paint.Picture">
                  <p:embed/>
                </p:oleObj>
              </mc:Choice>
              <mc:Fallback>
                <p:oleObj name="點陣圖影像" r:id="rId3" imgW="8885690" imgH="3749365" progId="Paint.Picture">
                  <p:embed/>
                  <p:pic>
                    <p:nvPicPr>
                      <p:cNvPr id="277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861" y="2414764"/>
                        <a:ext cx="8885237" cy="374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92200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Zodiac Code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輸入日期</a:t>
            </a:r>
            <a:endParaRPr lang="en-US" altLang="zh-TW" dirty="0"/>
          </a:p>
          <a:p>
            <a:r>
              <a:rPr lang="zh-TW" altLang="en-US" dirty="0"/>
              <a:t>判斷屬於哪個星座</a:t>
            </a:r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C70E-D41B-4345-A670-45351C48C912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71864" y="1988840"/>
            <a:ext cx="4392488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有幾組日期要判斷？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4</a:t>
            </a: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輸入日期：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12/18</a:t>
            </a: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你是射手座的。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輸入日期：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1/7</a:t>
            </a: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你是摩羯座的。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輸入日期：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10/31</a:t>
            </a: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你是天蠍座的。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輸入日期：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</a:rPr>
              <a:t>6/30</a:t>
            </a:r>
          </a:p>
          <a:p>
            <a:pPr>
              <a:spcBef>
                <a:spcPts val="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你是巨蟹座的。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94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Zodiac Code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306231"/>
              </p:ext>
            </p:extLst>
          </p:nvPr>
        </p:nvGraphicFramePr>
        <p:xfrm>
          <a:off x="1196747" y="2060848"/>
          <a:ext cx="9859466" cy="3265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61391">
                  <a:extLst>
                    <a:ext uri="{9D8B030D-6E8A-4147-A177-3AD203B41FA5}">
                      <a16:colId xmlns:a16="http://schemas.microsoft.com/office/drawing/2014/main" val="1371397257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1033292164"/>
                    </a:ext>
                  </a:extLst>
                </a:gridCol>
                <a:gridCol w="1068984">
                  <a:extLst>
                    <a:ext uri="{9D8B030D-6E8A-4147-A177-3AD203B41FA5}">
                      <a16:colId xmlns:a16="http://schemas.microsoft.com/office/drawing/2014/main" val="1447444941"/>
                    </a:ext>
                  </a:extLst>
                </a:gridCol>
                <a:gridCol w="2137967">
                  <a:extLst>
                    <a:ext uri="{9D8B030D-6E8A-4147-A177-3AD203B41FA5}">
                      <a16:colId xmlns:a16="http://schemas.microsoft.com/office/drawing/2014/main" val="2899035544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96648257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1562539662"/>
                    </a:ext>
                  </a:extLst>
                </a:gridCol>
                <a:gridCol w="1068984">
                  <a:extLst>
                    <a:ext uri="{9D8B030D-6E8A-4147-A177-3AD203B41FA5}">
                      <a16:colId xmlns:a16="http://schemas.microsoft.com/office/drawing/2014/main" val="3582261979"/>
                    </a:ext>
                  </a:extLst>
                </a:gridCol>
                <a:gridCol w="2137967">
                  <a:extLst>
                    <a:ext uri="{9D8B030D-6E8A-4147-A177-3AD203B41FA5}">
                      <a16:colId xmlns:a16="http://schemas.microsoft.com/office/drawing/2014/main" val="1957111472"/>
                    </a:ext>
                  </a:extLst>
                </a:gridCol>
              </a:tblGrid>
              <a:tr h="2354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Georgia" panose="02040502050405020303" pitchFamily="18" charset="0"/>
                          <a:ea typeface="+mj-ea"/>
                        </a:rPr>
                        <a:t>代碼</a:t>
                      </a:r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月份</a:t>
                      </a:r>
                      <a:endParaRPr lang="zh-TW" altLang="en-US" sz="2400" dirty="0"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星座</a:t>
                      </a:r>
                      <a:endParaRPr lang="zh-TW" altLang="en-US" sz="2400" dirty="0"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日期</a:t>
                      </a:r>
                      <a:endParaRPr lang="zh-TW" altLang="en-US" sz="2400" b="1" kern="1200" dirty="0">
                        <a:solidFill>
                          <a:schemeClr val="lt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代碼</a:t>
                      </a:r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月份</a:t>
                      </a:r>
                      <a:endParaRPr lang="zh-TW" altLang="en-US" sz="2400" dirty="0"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星座</a:t>
                      </a:r>
                      <a:endParaRPr lang="zh-TW" altLang="en-US" sz="2400" dirty="0"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日期</a:t>
                      </a:r>
                      <a:endParaRPr lang="zh-TW" altLang="en-US" sz="2400" dirty="0"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>
                    <a:solidFill>
                      <a:srgbClr val="00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082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Georgia" panose="02040502050405020303" pitchFamily="18" charset="0"/>
                        </a:rPr>
                        <a:t>牡羊座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03/21 - 04/20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9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天秤座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09/23 - 10/22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84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4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Georgia" panose="02040502050405020303" pitchFamily="18" charset="0"/>
                        </a:rPr>
                        <a:t>金牛座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04/21 - 05/20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7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10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天蠍座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10/23 - 11/21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986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5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Georgia" panose="02040502050405020303" pitchFamily="18" charset="0"/>
                        </a:rPr>
                        <a:t>雙子座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05/21 - 06/21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8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11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射手座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11/22 - 12/21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902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6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Georgia" panose="02040502050405020303" pitchFamily="18" charset="0"/>
                        </a:rPr>
                        <a:t>巨蟹座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06/22 - 07/22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9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12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摩羯座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12/22 - 01/19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62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7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獅子座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07/23 - 08/22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10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Georgia" panose="02040502050405020303" pitchFamily="18" charset="0"/>
                        </a:rPr>
                        <a:t>水瓶座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01/20 - 02/19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97232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8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處女座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08/23 - 09/22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11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Georgia" panose="02040502050405020303" pitchFamily="18" charset="0"/>
                        </a:rPr>
                        <a:t>雙魚座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02/20 - 03/20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8811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CBEBD-0E22-41A3-97AF-F0103A03402C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7066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Zodiac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CBEBD-0E22-41A3-97AF-F0103A03402C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1199456" y="1916832"/>
            <a:ext cx="10513168" cy="3046988"/>
          </a:xfrm>
          <a:prstGeom prst="rect">
            <a:avLst/>
          </a:prstGeom>
          <a:solidFill>
            <a:srgbClr val="CCFFFF"/>
          </a:solidFill>
          <a:ln w="63500" cmpd="thickThin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startDay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[12] = { 21, 21, 21, 22, 23, 23, ... }</a:t>
            </a:r>
            <a:b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記錄代表每個星座的開始日期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先把月份轉成星座代碼：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0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、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、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、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…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12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9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、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110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、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如果輸入的日期比開始日期還小，</a:t>
            </a:r>
            <a:b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表示屬於前一個月份的星座，</a:t>
            </a:r>
            <a:b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就把代碼減一；</a:t>
            </a:r>
            <a:b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請注意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月減一應變成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月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印出星座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396931"/>
              </p:ext>
            </p:extLst>
          </p:nvPr>
        </p:nvGraphicFramePr>
        <p:xfrm>
          <a:off x="6384032" y="3140968"/>
          <a:ext cx="5256584" cy="308419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45004">
                  <a:extLst>
                    <a:ext uri="{9D8B030D-6E8A-4147-A177-3AD203B41FA5}">
                      <a16:colId xmlns:a16="http://schemas.microsoft.com/office/drawing/2014/main" val="3661864906"/>
                    </a:ext>
                  </a:extLst>
                </a:gridCol>
                <a:gridCol w="945004">
                  <a:extLst>
                    <a:ext uri="{9D8B030D-6E8A-4147-A177-3AD203B41FA5}">
                      <a16:colId xmlns:a16="http://schemas.microsoft.com/office/drawing/2014/main" val="1033292164"/>
                    </a:ext>
                  </a:extLst>
                </a:gridCol>
                <a:gridCol w="1063129">
                  <a:extLst>
                    <a:ext uri="{9D8B030D-6E8A-4147-A177-3AD203B41FA5}">
                      <a16:colId xmlns:a16="http://schemas.microsoft.com/office/drawing/2014/main" val="1447444941"/>
                    </a:ext>
                  </a:extLst>
                </a:gridCol>
                <a:gridCol w="2303447">
                  <a:extLst>
                    <a:ext uri="{9D8B030D-6E8A-4147-A177-3AD203B41FA5}">
                      <a16:colId xmlns:a16="http://schemas.microsoft.com/office/drawing/2014/main" val="1957111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Georgia" panose="02040502050405020303" pitchFamily="18" charset="0"/>
                          <a:ea typeface="+mj-ea"/>
                        </a:rPr>
                        <a:t>代碼</a:t>
                      </a:r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月份</a:t>
                      </a:r>
                      <a:endParaRPr lang="zh-TW" altLang="en-US" sz="2400" dirty="0"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星座</a:t>
                      </a:r>
                      <a:endParaRPr lang="zh-TW" altLang="en-US" sz="2400" dirty="0"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>
                    <a:solidFill>
                      <a:srgbClr val="00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日期</a:t>
                      </a:r>
                      <a:endParaRPr lang="zh-TW" altLang="en-US" sz="2400" dirty="0"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>
                    <a:solidFill>
                      <a:srgbClr val="00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0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Georgia" panose="02040502050405020303" pitchFamily="18" charset="0"/>
                        </a:rPr>
                        <a:t>牡羊座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03/21 - 04/20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4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Georgia" panose="02040502050405020303" pitchFamily="18" charset="0"/>
                        </a:rPr>
                        <a:t>金牛座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04/21 - 05/20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9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5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Georgia" panose="02040502050405020303" pitchFamily="18" charset="0"/>
                        </a:rPr>
                        <a:t>雙子座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05/21 - 06/21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6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Georgia" panose="02040502050405020303" pitchFamily="18" charset="0"/>
                        </a:rPr>
                        <a:t>巨蟹座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Georgia" panose="02040502050405020303" pitchFamily="18" charset="0"/>
                        </a:rPr>
                        <a:t>06/22 - 07/22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7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獅子座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07/23 - 08/22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8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處女座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08/23 - 09/22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54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j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9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天秤座</a:t>
                      </a:r>
                      <a:endParaRPr lang="zh-TW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kern="1200" dirty="0">
                          <a:effectLst/>
                          <a:latin typeface="Georgia" panose="02040502050405020303" pitchFamily="18" charset="0"/>
                        </a:rPr>
                        <a:t>09/23 - 10/22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2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8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Zodiac Code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char</a:t>
            </a:r>
            <a:r>
              <a:rPr lang="en-US" altLang="zh-TW" dirty="0">
                <a:latin typeface="Lucida Console" panose="020B0609040504020204" pitchFamily="49" charset="0"/>
              </a:rPr>
              <a:t> * </a:t>
            </a:r>
            <a:r>
              <a:rPr lang="en-US" altLang="zh-TW" dirty="0" err="1">
                <a:latin typeface="Lucida Console" panose="020B0609040504020204" pitchFamily="49" charset="0"/>
              </a:rPr>
              <a:t>zodiacName</a:t>
            </a:r>
            <a:r>
              <a:rPr lang="en-US" altLang="zh-TW" dirty="0">
                <a:latin typeface="Lucida Console" panose="020B0609040504020204" pitchFamily="49" charset="0"/>
              </a:rPr>
              <a:t>[12]=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>
                <a:latin typeface="Lucida Console" panose="020B0609040504020204" pitchFamily="49" charset="0"/>
              </a:rPr>
              <a:t>{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“</a:t>
            </a:r>
            <a:r>
              <a:rPr lang="zh-TW" altLang="en-US" dirty="0">
                <a:solidFill>
                  <a:srgbClr val="990000"/>
                </a:solidFill>
                <a:latin typeface="Lucida Console" panose="020B0609040504020204" pitchFamily="49" charset="0"/>
              </a:rPr>
              <a:t>牡羊座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”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“</a:t>
            </a:r>
            <a:r>
              <a:rPr lang="zh-TW" altLang="en-US" dirty="0">
                <a:solidFill>
                  <a:srgbClr val="990000"/>
                </a:solidFill>
                <a:latin typeface="Lucida Console" panose="020B0609040504020204" pitchFamily="49" charset="0"/>
              </a:rPr>
              <a:t>金牛座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dirty="0">
                <a:latin typeface="Lucida Console" panose="020B0609040504020204" pitchFamily="49" charset="0"/>
              </a:rPr>
              <a:t>, ... };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kumimoji="0" lang="en-US" altLang="zh-TW" dirty="0" err="1">
                <a:latin typeface="Lucida Console" panose="020B0609040504020204" pitchFamily="49" charset="0"/>
              </a:rPr>
              <a:t>printf</a:t>
            </a:r>
            <a:r>
              <a:rPr kumimoji="0" lang="en-US" altLang="zh-TW" dirty="0">
                <a:latin typeface="Lucida Console" panose="020B0609040504020204" pitchFamily="49" charset="0"/>
              </a:rPr>
              <a:t>(</a:t>
            </a:r>
            <a:r>
              <a:rPr kumimoji="0"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"%s"</a:t>
            </a:r>
            <a:r>
              <a:rPr kumimoji="0" lang="en-US" altLang="zh-TW" dirty="0">
                <a:latin typeface="Lucida Console" panose="020B0609040504020204" pitchFamily="49" charset="0"/>
              </a:rPr>
              <a:t>, </a:t>
            </a:r>
            <a:r>
              <a:rPr kumimoji="0" lang="en-US" altLang="zh-TW" dirty="0" err="1">
                <a:latin typeface="Lucida Console" panose="020B0609040504020204" pitchFamily="49" charset="0"/>
              </a:rPr>
              <a:t>zodiacName</a:t>
            </a:r>
            <a:r>
              <a:rPr kumimoji="0" lang="en-US" altLang="zh-TW" dirty="0">
                <a:latin typeface="Lucida Console" panose="020B0609040504020204" pitchFamily="49" charset="0"/>
              </a:rPr>
              <a:t>[code]);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CBEBD-0E22-41A3-97AF-F0103A03402C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8009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Prime Numbers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prime[]</a:t>
            </a:r>
            <a:r>
              <a:rPr lang="zh-TW" altLang="en-US" dirty="0"/>
              <a:t>來存放前</a:t>
            </a:r>
            <a:r>
              <a:rPr lang="en-US" altLang="zh-TW" dirty="0"/>
              <a:t>100</a:t>
            </a:r>
            <a:r>
              <a:rPr lang="zh-TW" altLang="en-US" dirty="0"/>
              <a:t>個質數</a:t>
            </a:r>
            <a:endParaRPr lang="en-US" altLang="zh-TW" dirty="0"/>
          </a:p>
          <a:p>
            <a:r>
              <a:rPr lang="zh-TW" altLang="en-US" dirty="0"/>
              <a:t>一開始時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prime[0]</a:t>
            </a:r>
            <a:r>
              <a:rPr lang="zh-TW" altLang="en-US" dirty="0">
                <a:cs typeface="Courier New" panose="02070309020205020404" pitchFamily="49" charset="0"/>
              </a:rPr>
              <a:t>為 </a:t>
            </a:r>
            <a:r>
              <a:rPr lang="en-US" altLang="zh-TW" dirty="0">
                <a:cs typeface="Courier New" panose="02070309020205020404" pitchFamily="49" charset="0"/>
              </a:rPr>
              <a:t>2</a:t>
            </a:r>
            <a:br>
              <a:rPr lang="en-US" altLang="zh-TW" dirty="0">
                <a:cs typeface="Courier New" panose="02070309020205020404" pitchFamily="49" charset="0"/>
              </a:rPr>
            </a:br>
            <a:r>
              <a:rPr lang="zh-TW" altLang="en-US" dirty="0">
                <a:cs typeface="Courier New" panose="02070309020205020404" pitchFamily="49" charset="0"/>
              </a:rPr>
              <a:t>因為 </a:t>
            </a:r>
            <a:r>
              <a:rPr lang="en-US" altLang="zh-TW" dirty="0">
                <a:cs typeface="Courier New" panose="02070309020205020404" pitchFamily="49" charset="0"/>
              </a:rPr>
              <a:t>2 </a:t>
            </a:r>
            <a:r>
              <a:rPr lang="zh-TW" altLang="en-US" dirty="0">
                <a:cs typeface="Courier New" panose="02070309020205020404" pitchFamily="49" charset="0"/>
              </a:rPr>
              <a:t>是第一個質數</a:t>
            </a:r>
            <a:endParaRPr lang="en-US" altLang="zh-TW" dirty="0">
              <a:cs typeface="Courier New" panose="02070309020205020404" pitchFamily="49" charset="0"/>
            </a:endParaRPr>
          </a:p>
          <a:p>
            <a:r>
              <a:rPr lang="zh-TW" altLang="en-US" dirty="0"/>
              <a:t>變數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zh-TW" altLang="en-US" dirty="0"/>
              <a:t>表示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prime[]</a:t>
            </a:r>
            <a:r>
              <a:rPr lang="zh-TW" altLang="en-US" dirty="0">
                <a:cs typeface="Courier New" panose="02070309020205020404" pitchFamily="49" charset="0"/>
              </a:rPr>
              <a:t>裡面現在有多少個質數，</a:t>
            </a:r>
            <a:r>
              <a:rPr lang="zh-TW" altLang="en-US" dirty="0"/>
              <a:t>一開始為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5E47A-CA40-4DA8-A6DD-D350E01A8B4E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9343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C70E-D41B-4345-A670-45351C48C912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097280" y="177453"/>
            <a:ext cx="10058400" cy="803275"/>
          </a:xfrm>
        </p:spPr>
        <p:txBody>
          <a:bodyPr/>
          <a:lstStyle/>
          <a:p>
            <a:r>
              <a:rPr lang="en-US" altLang="zh-TW" dirty="0"/>
              <a:t>Practice: Prime Numbers</a:t>
            </a:r>
          </a:p>
        </p:txBody>
      </p:sp>
      <p:cxnSp>
        <p:nvCxnSpPr>
          <p:cNvPr id="16" name="Straight Connector 9"/>
          <p:cNvCxnSpPr/>
          <p:nvPr/>
        </p:nvCxnSpPr>
        <p:spPr>
          <a:xfrm>
            <a:off x="1193532" y="85319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投影片編號版面配置區 3"/>
          <p:cNvSpPr txBox="1">
            <a:spLocks/>
          </p:cNvSpPr>
          <p:nvPr/>
        </p:nvSpPr>
        <p:spPr>
          <a:xfrm>
            <a:off x="8185212" y="5590102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050" kern="12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580CBEBD-0E22-41A3-97AF-F0103A03402C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27" name="投影片編號版面配置區 5"/>
          <p:cNvSpPr txBox="1">
            <a:spLocks/>
          </p:cNvSpPr>
          <p:nvPr/>
        </p:nvSpPr>
        <p:spPr bwMode="auto">
          <a:xfrm>
            <a:off x="8162972" y="3744256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fld id="{8C6DC70E-D41B-4345-A670-45351C48C912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28" name="文字方塊 27"/>
          <p:cNvSpPr txBox="1"/>
          <p:nvPr/>
        </p:nvSpPr>
        <p:spPr>
          <a:xfrm>
            <a:off x="1919536" y="980728"/>
            <a:ext cx="8568952" cy="5262979"/>
          </a:xfrm>
          <a:prstGeom prst="rect">
            <a:avLst/>
          </a:prstGeom>
          <a:solidFill>
            <a:srgbClr val="CCFFFF"/>
          </a:solidFill>
          <a:ln w="63500" cmpd="thickThin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一開始有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個質數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從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開始檢查所有數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的倍數，加入質數群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的倍數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,break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2,3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的倍數，加入質數群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的倍數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,break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2,3,5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的倍數，加入質數群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的倍數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,break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的倍數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,break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的倍數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,break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2,3,5,7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倍數，加入質數群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4979876" y="915115"/>
            <a:ext cx="5410944" cy="837877"/>
            <a:chOff x="3275856" y="1772816"/>
            <a:chExt cx="5410944" cy="837877"/>
          </a:xfrm>
        </p:grpSpPr>
        <p:graphicFrame>
          <p:nvGraphicFramePr>
            <p:cNvPr id="30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351212" y="2132856"/>
            <a:ext cx="53355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3" name="工作表" r:id="rId3" imgW="5315104" imgH="476081" progId="Excel.Sheet.8">
                    <p:embed/>
                  </p:oleObj>
                </mc:Choice>
                <mc:Fallback>
                  <p:oleObj name="工作表" r:id="rId3" imgW="5315104" imgH="476081" progId="Excel.Sheet.8">
                    <p:embed/>
                    <p:pic>
                      <p:nvPicPr>
                        <p:cNvPr id="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212" y="2132856"/>
                          <a:ext cx="5335588" cy="477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字方塊 30"/>
            <p:cNvSpPr txBox="1"/>
            <p:nvPr/>
          </p:nvSpPr>
          <p:spPr>
            <a:xfrm>
              <a:off x="3275856" y="1772816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zh-TW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576463" y="1776467"/>
              <a:ext cx="1475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prime[]</a:t>
              </a:r>
              <a:endParaRPr lang="zh-TW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979876" y="1995235"/>
            <a:ext cx="5410944" cy="837877"/>
            <a:chOff x="3275856" y="1772816"/>
            <a:chExt cx="5410944" cy="837877"/>
          </a:xfrm>
        </p:grpSpPr>
        <p:graphicFrame>
          <p:nvGraphicFramePr>
            <p:cNvPr id="34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351212" y="2132856"/>
            <a:ext cx="53355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4" name="工作表" r:id="rId5" imgW="5315104" imgH="476081" progId="Excel.Sheet.8">
                    <p:embed/>
                  </p:oleObj>
                </mc:Choice>
                <mc:Fallback>
                  <p:oleObj name="工作表" r:id="rId5" imgW="5315104" imgH="476081" progId="Excel.Sheet.8">
                    <p:embed/>
                    <p:pic>
                      <p:nvPicPr>
                        <p:cNvPr id="2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212" y="2132856"/>
                          <a:ext cx="5335588" cy="477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文字方塊 34"/>
            <p:cNvSpPr txBox="1"/>
            <p:nvPr/>
          </p:nvSpPr>
          <p:spPr>
            <a:xfrm>
              <a:off x="3275856" y="1772816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zh-TW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576463" y="1776467"/>
              <a:ext cx="1475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prime[]</a:t>
              </a:r>
              <a:endParaRPr lang="zh-TW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979876" y="3151215"/>
            <a:ext cx="5410944" cy="837877"/>
            <a:chOff x="3275856" y="1772816"/>
            <a:chExt cx="5410944" cy="837877"/>
          </a:xfrm>
        </p:grpSpPr>
        <p:graphicFrame>
          <p:nvGraphicFramePr>
            <p:cNvPr id="38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351212" y="2132856"/>
            <a:ext cx="53355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工作表" r:id="rId7" imgW="5315104" imgH="476081" progId="Excel.Sheet.8">
                    <p:embed/>
                  </p:oleObj>
                </mc:Choice>
                <mc:Fallback>
                  <p:oleObj name="工作表" r:id="rId7" imgW="5315104" imgH="476081" progId="Excel.Sheet.8">
                    <p:embed/>
                    <p:pic>
                      <p:nvPicPr>
                        <p:cNvPr id="2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212" y="2132856"/>
                          <a:ext cx="5335588" cy="477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文字方塊 38"/>
            <p:cNvSpPr txBox="1"/>
            <p:nvPr/>
          </p:nvSpPr>
          <p:spPr>
            <a:xfrm>
              <a:off x="3275856" y="1772816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zh-TW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576463" y="1776467"/>
              <a:ext cx="1475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prime[]</a:t>
              </a:r>
              <a:endParaRPr lang="zh-TW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979876" y="4190376"/>
            <a:ext cx="5410944" cy="837877"/>
            <a:chOff x="3275856" y="1772816"/>
            <a:chExt cx="5410944" cy="837877"/>
          </a:xfrm>
        </p:grpSpPr>
        <p:graphicFrame>
          <p:nvGraphicFramePr>
            <p:cNvPr id="4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351212" y="2132856"/>
            <a:ext cx="53355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name="工作表" r:id="rId9" imgW="5315104" imgH="476081" progId="Excel.Sheet.8">
                    <p:embed/>
                  </p:oleObj>
                </mc:Choice>
                <mc:Fallback>
                  <p:oleObj name="工作表" r:id="rId9" imgW="5315104" imgH="476081" progId="Excel.Sheet.8">
                    <p:embed/>
                    <p:pic>
                      <p:nvPicPr>
                        <p:cNvPr id="2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212" y="2132856"/>
                          <a:ext cx="5335588" cy="477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文字方塊 42"/>
            <p:cNvSpPr txBox="1"/>
            <p:nvPr/>
          </p:nvSpPr>
          <p:spPr>
            <a:xfrm>
              <a:off x="3275856" y="1772816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zh-TW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576463" y="1776467"/>
              <a:ext cx="1475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prime[]</a:t>
              </a:r>
              <a:endParaRPr lang="zh-TW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79876" y="5152205"/>
            <a:ext cx="5410944" cy="837877"/>
            <a:chOff x="3275856" y="1772816"/>
            <a:chExt cx="5410944" cy="837877"/>
          </a:xfrm>
        </p:grpSpPr>
        <p:graphicFrame>
          <p:nvGraphicFramePr>
            <p:cNvPr id="46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351212" y="2132856"/>
            <a:ext cx="53355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7" name="工作表" r:id="rId11" imgW="5315104" imgH="476081" progId="Excel.Sheet.8">
                    <p:embed/>
                  </p:oleObj>
                </mc:Choice>
                <mc:Fallback>
                  <p:oleObj name="工作表" r:id="rId11" imgW="5315104" imgH="476081" progId="Excel.Sheet.8">
                    <p:embed/>
                    <p:pic>
                      <p:nvPicPr>
                        <p:cNvPr id="3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212" y="2132856"/>
                          <a:ext cx="5335588" cy="477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文字方塊 46"/>
            <p:cNvSpPr txBox="1"/>
            <p:nvPr/>
          </p:nvSpPr>
          <p:spPr>
            <a:xfrm>
              <a:off x="3275856" y="1772816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zh-TW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576463" y="1776467"/>
              <a:ext cx="1475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prime[]</a:t>
              </a:r>
              <a:endParaRPr lang="zh-TW" alt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9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993300"/>
                </a:solidFill>
                <a:latin typeface="Goudy Old Style" panose="02020502050305020303" pitchFamily="18" charset="0"/>
              </a:rPr>
              <a:t>Representing cells or grids</a:t>
            </a:r>
          </a:p>
          <a:p>
            <a:r>
              <a:rPr lang="en-US" altLang="zh-TW" dirty="0"/>
              <a:t>Leaving the circle</a:t>
            </a:r>
          </a:p>
          <a:p>
            <a:r>
              <a:rPr lang="en-US" altLang="zh-TW" dirty="0"/>
              <a:t>Magic matrix (2-dim array)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/>
              <a:t>Chess board (2-dim </a:t>
            </a:r>
            <a:r>
              <a:rPr lang="en-US" altLang="zh-TW" dirty="0"/>
              <a:t>array)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B0-1827-4159-B167-831BA135E996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746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Leaving the Circle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10</a:t>
            </a:r>
            <a:r>
              <a:rPr lang="zh-TW" altLang="en-US" dirty="0"/>
              <a:t>個人排成一個圓圈</a:t>
            </a:r>
            <a:endParaRPr lang="en-US" altLang="zh-TW" dirty="0"/>
          </a:p>
          <a:p>
            <a:r>
              <a:rPr lang="zh-TW" altLang="en-US" dirty="0"/>
              <a:t>從第</a:t>
            </a:r>
            <a:r>
              <a:rPr lang="en-US" altLang="zh-TW" dirty="0"/>
              <a:t>1</a:t>
            </a:r>
            <a:r>
              <a:rPr lang="zh-TW" altLang="en-US" dirty="0"/>
              <a:t>個人開始從</a:t>
            </a:r>
            <a:r>
              <a:rPr lang="en-US" altLang="zh-TW" dirty="0"/>
              <a:t>1</a:t>
            </a:r>
            <a:r>
              <a:rPr lang="zh-TW" altLang="en-US" dirty="0"/>
              <a:t>開始報數</a:t>
            </a:r>
            <a:endParaRPr lang="en-US" altLang="zh-TW" dirty="0"/>
          </a:p>
          <a:p>
            <a:r>
              <a:rPr lang="zh-TW" altLang="en-US" dirty="0"/>
              <a:t>報到</a:t>
            </a:r>
            <a:r>
              <a:rPr lang="en-US" altLang="zh-TW" dirty="0"/>
              <a:t>3</a:t>
            </a:r>
            <a:r>
              <a:rPr lang="zh-TW" altLang="en-US" dirty="0"/>
              <a:t>個倍數的人蹲下</a:t>
            </a:r>
            <a:endParaRPr lang="en-US" altLang="zh-TW" dirty="0"/>
          </a:p>
          <a:p>
            <a:r>
              <a:rPr lang="zh-TW" altLang="en-US" dirty="0"/>
              <a:t>站著的人才要報數</a:t>
            </a:r>
            <a:endParaRPr lang="en-US" altLang="zh-TW" dirty="0"/>
          </a:p>
          <a:p>
            <a:r>
              <a:rPr lang="zh-TW" altLang="en-US" dirty="0"/>
              <a:t>問：最後一個報數的人，原先排第幾位</a:t>
            </a:r>
            <a:endParaRPr lang="en-US" altLang="zh-TW" dirty="0"/>
          </a:p>
          <a:p>
            <a:pPr lvl="4"/>
            <a:endParaRPr lang="en-US" altLang="zh-TW" dirty="0"/>
          </a:p>
          <a:p>
            <a:pPr>
              <a:tabLst>
                <a:tab pos="1254125" algn="l"/>
              </a:tabLst>
            </a:pPr>
            <a:r>
              <a:rPr lang="en-US" altLang="zh-TW" dirty="0"/>
              <a:t>Hint:	</a:t>
            </a:r>
            <a:r>
              <a:rPr lang="zh-TW" altLang="en-US" dirty="0"/>
              <a:t>用</a:t>
            </a:r>
            <a:r>
              <a:rPr lang="en-US" altLang="zh-TW" dirty="0"/>
              <a:t>10</a:t>
            </a:r>
            <a:r>
              <a:rPr lang="zh-TW" altLang="en-US" dirty="0"/>
              <a:t>格的陣列、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值以</a:t>
            </a:r>
            <a:r>
              <a:rPr lang="en-US" altLang="zh-TW" dirty="0"/>
              <a:t>0, 1</a:t>
            </a:r>
            <a:r>
              <a:rPr lang="zh-TW" altLang="en-US" dirty="0"/>
              <a:t>表示蹲下或站立狀態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5E47A-CA40-4DA8-A6DD-D350E01A8B4E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990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define a group of variables with the same meaning at once</a:t>
            </a:r>
            <a:endParaRPr lang="en-US" altLang="zh-TW" sz="3600" dirty="0"/>
          </a:p>
          <a:p>
            <a:r>
              <a:rPr lang="en-US" altLang="zh-TW" dirty="0"/>
              <a:t>Syntax to define an array:</a:t>
            </a:r>
          </a:p>
          <a:p>
            <a:pPr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dataType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arrayName</a:t>
            </a:r>
            <a:r>
              <a:rPr lang="en-US" altLang="zh-TW" dirty="0">
                <a:latin typeface="Lucida Console" panose="020B0609040504020204" pitchFamily="49" charset="0"/>
              </a:rPr>
              <a:t>[</a:t>
            </a:r>
            <a:r>
              <a:rPr lang="en-US" altLang="zh-TW" dirty="0" err="1">
                <a:latin typeface="Lucida Console" panose="020B0609040504020204" pitchFamily="49" charset="0"/>
              </a:rPr>
              <a:t>arraySize</a:t>
            </a:r>
            <a:r>
              <a:rPr lang="en-US" altLang="zh-TW" dirty="0">
                <a:latin typeface="Lucida Console" panose="020B0609040504020204" pitchFamily="49" charset="0"/>
              </a:rPr>
              <a:t>];</a:t>
            </a:r>
          </a:p>
          <a:p>
            <a:pPr lvl="4"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student[6]; </a:t>
            </a: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//</a:t>
            </a:r>
            <a:r>
              <a:rPr lang="zh-TW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班級學生人數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5</a:t>
            </a:fld>
            <a:endParaRPr lang="en-US" altLang="zh-TW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476117"/>
              </p:ext>
            </p:extLst>
          </p:nvPr>
        </p:nvGraphicFramePr>
        <p:xfrm>
          <a:off x="2206799" y="4941366"/>
          <a:ext cx="5514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工作表" r:id="rId3" imgW="5494142" imgH="510655" progId="Excel.Sheet.8">
                  <p:embed/>
                </p:oleObj>
              </mc:Choice>
              <mc:Fallback>
                <p:oleObj name="工作表" r:id="rId3" imgW="5494142" imgH="510655" progId="Excel.Sheet.8">
                  <p:embed/>
                  <p:pic>
                    <p:nvPicPr>
                      <p:cNvPr id="168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799" y="4941366"/>
                        <a:ext cx="5514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89699" y="5444603"/>
            <a:ext cx="306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6 rooms for this array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40010" y="4422253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student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3005383" y="3422006"/>
            <a:ext cx="215900" cy="5032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1600373" y="4869929"/>
            <a:ext cx="144462" cy="5746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AutoShape 13"/>
          <p:cNvSpPr>
            <a:spLocks/>
          </p:cNvSpPr>
          <p:nvPr/>
        </p:nvSpPr>
        <p:spPr bwMode="auto">
          <a:xfrm rot="5400000">
            <a:off x="4764261" y="2312466"/>
            <a:ext cx="503237" cy="4608512"/>
          </a:xfrm>
          <a:prstGeom prst="leftBrace">
            <a:avLst>
              <a:gd name="adj1" fmla="val 76314"/>
              <a:gd name="adj2" fmla="val 66255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4326176" y="3404667"/>
            <a:ext cx="1223963" cy="5032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672604" y="3428696"/>
            <a:ext cx="215900" cy="5032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2321098" y="5301729"/>
            <a:ext cx="144462" cy="5746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2321099" y="5373166"/>
            <a:ext cx="1152525" cy="504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2321099" y="5373166"/>
            <a:ext cx="2016125" cy="504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2321099" y="5373166"/>
            <a:ext cx="3095625" cy="504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384473" y="5877990"/>
            <a:ext cx="5649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Each element in this array is of type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int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484611" y="5008040"/>
            <a:ext cx="34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/>
              <a:t>32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400599" y="5012803"/>
            <a:ext cx="34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/>
              <a:t>35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337224" y="5012803"/>
            <a:ext cx="34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/>
              <a:t>31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221461" y="5012803"/>
            <a:ext cx="34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/>
              <a:t>34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137449" y="5012803"/>
            <a:ext cx="34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/>
              <a:t>32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7074074" y="5012803"/>
            <a:ext cx="34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/>
              <a:t>33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7274099" y="4480990"/>
            <a:ext cx="145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6 classes</a:t>
            </a:r>
          </a:p>
        </p:txBody>
      </p:sp>
    </p:spTree>
    <p:extLst>
      <p:ext uri="{BB962C8B-B14F-4D97-AF65-F5344CB8AC3E}">
        <p14:creationId xmlns:p14="http://schemas.microsoft.com/office/powerpoint/2010/main" val="35955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993300"/>
                </a:solidFill>
                <a:latin typeface="Goudy Old Style" panose="02020502050305020303" pitchFamily="18" charset="0"/>
              </a:rPr>
              <a:t>Reducing codes when using loops</a:t>
            </a:r>
            <a:endParaRPr lang="zh-TW" altLang="en-US" b="1" dirty="0">
              <a:solidFill>
                <a:srgbClr val="993300"/>
              </a:solidFill>
              <a:latin typeface="Goudy Old Style" panose="02020502050305020303" pitchFamily="18" charset="0"/>
            </a:endParaRPr>
          </a:p>
          <a:p>
            <a:r>
              <a:rPr lang="en-US" altLang="zh-TW" dirty="0"/>
              <a:t>Uniform-invoice prize</a:t>
            </a:r>
          </a:p>
          <a:p>
            <a:r>
              <a:rPr lang="en-US" altLang="zh-TW" dirty="0"/>
              <a:t>More to discover in the future…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B0-1827-4159-B167-831BA135E996}" type="slidenum">
              <a:rPr lang="en-US" altLang="zh-TW" smtClean="0"/>
              <a:pPr/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65705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9137-1AA5-432A-BCD1-2C370AB734DA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Operator sizeof()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800080"/>
                </a:solidFill>
              </a:rPr>
              <a:t>sizeof(z)</a:t>
            </a:r>
            <a:r>
              <a:rPr lang="en-US" altLang="zh-TW"/>
              <a:t> returns the memory size (in bytes) required for this variable </a:t>
            </a:r>
            <a:r>
              <a:rPr lang="en-US" altLang="zh-TW">
                <a:latin typeface="Lucida Console" panose="020B0609040504020204" pitchFamily="49" charset="0"/>
              </a:rPr>
              <a:t>z</a:t>
            </a:r>
            <a:r>
              <a:rPr lang="en-US" altLang="zh-TW"/>
              <a:t>.</a:t>
            </a:r>
          </a:p>
          <a:p>
            <a:pPr lvl="1"/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>
                <a:latin typeface="Lucida Console" panose="020B0609040504020204" pitchFamily="49" charset="0"/>
              </a:rPr>
              <a:t> a;</a:t>
            </a:r>
            <a:r>
              <a:rPr lang="en-US" altLang="zh-TW"/>
              <a:t> 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char</a:t>
            </a:r>
            <a:r>
              <a:rPr lang="en-US" altLang="zh-TW">
                <a:latin typeface="Lucida Console" panose="020B0609040504020204" pitchFamily="49" charset="0"/>
              </a:rPr>
              <a:t> b;</a:t>
            </a:r>
          </a:p>
          <a:p>
            <a:pPr lvl="1"/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zh-TW">
                <a:latin typeface="Lucida Console" panose="020B0609040504020204" pitchFamily="49" charset="0"/>
              </a:rPr>
              <a:t>(a)</a:t>
            </a:r>
            <a:r>
              <a:rPr lang="en-US" altLang="zh-TW"/>
              <a:t> → 4</a:t>
            </a:r>
          </a:p>
          <a:p>
            <a:pPr lvl="1"/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zh-TW">
                <a:latin typeface="Lucida Console" panose="020B0609040504020204" pitchFamily="49" charset="0"/>
              </a:rPr>
              <a:t>(b)</a:t>
            </a:r>
            <a:r>
              <a:rPr lang="en-US" altLang="zh-TW"/>
              <a:t> → 1</a:t>
            </a:r>
          </a:p>
          <a:p>
            <a:r>
              <a:rPr lang="en-US" altLang="zh-TW"/>
              <a:t>Or, of data types</a:t>
            </a:r>
          </a:p>
          <a:p>
            <a:pPr lvl="1"/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zh-TW">
                <a:latin typeface="Lucida Console" panose="020B0609040504020204" pitchFamily="49" charset="0"/>
              </a:rPr>
              <a:t>(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unsigned short int</a:t>
            </a:r>
            <a:r>
              <a:rPr lang="en-US" altLang="zh-TW">
                <a:latin typeface="Lucida Console" panose="020B0609040504020204" pitchFamily="49" charset="0"/>
              </a:rPr>
              <a:t>)</a:t>
            </a:r>
            <a:r>
              <a:rPr lang="en-US" altLang="zh-TW"/>
              <a:t> → 2</a:t>
            </a:r>
          </a:p>
          <a:p>
            <a:pPr lvl="1"/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zh-TW">
                <a:latin typeface="Lucida Console" panose="020B0609040504020204" pitchFamily="49" charset="0"/>
              </a:rPr>
              <a:t>(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bool</a:t>
            </a:r>
            <a:r>
              <a:rPr lang="en-US" altLang="zh-TW">
                <a:latin typeface="Lucida Console" panose="020B0609040504020204" pitchFamily="49" charset="0"/>
              </a:rPr>
              <a:t>)</a:t>
            </a:r>
            <a:r>
              <a:rPr lang="en-US" altLang="zh-TW"/>
              <a:t> → 1</a:t>
            </a:r>
          </a:p>
        </p:txBody>
      </p:sp>
    </p:spTree>
    <p:extLst>
      <p:ext uri="{BB962C8B-B14F-4D97-AF65-F5344CB8AC3E}">
        <p14:creationId xmlns:p14="http://schemas.microsoft.com/office/powerpoint/2010/main" val="192713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C49B-F097-413D-A974-891CDDBC4A47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Operator sizeof()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So, for an array </a:t>
            </a:r>
            <a:r>
              <a:rPr lang="en-US" altLang="zh-TW">
                <a:latin typeface="Lucida Console" panose="020B0609040504020204" pitchFamily="49" charset="0"/>
              </a:rPr>
              <a:t>a</a:t>
            </a:r>
            <a:r>
              <a:rPr lang="en-US" altLang="zh-TW"/>
              <a:t>, </a:t>
            </a:r>
            <a:r>
              <a:rPr lang="en-US" altLang="zh-TW">
                <a:solidFill>
                  <a:srgbClr val="800080"/>
                </a:solidFill>
              </a:rPr>
              <a:t>sizeof(a)</a:t>
            </a:r>
            <a:r>
              <a:rPr lang="en-US" altLang="zh-TW"/>
              <a:t> returns the memory size (in bytes) required for this array </a:t>
            </a:r>
            <a:r>
              <a:rPr lang="en-US" altLang="zh-TW">
                <a:latin typeface="Lucida Console" panose="020B0609040504020204" pitchFamily="49" charset="0"/>
              </a:rPr>
              <a:t>a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>
                <a:latin typeface="Lucida Console" panose="020B0609040504020204" pitchFamily="49" charset="0"/>
              </a:rPr>
              <a:t> a[10]; 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zh-TW">
                <a:latin typeface="Lucida Console" panose="020B0609040504020204" pitchFamily="49" charset="0"/>
              </a:rPr>
              <a:t>(a)</a:t>
            </a:r>
            <a:r>
              <a:rPr lang="en-US" altLang="zh-TW"/>
              <a:t> → 40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char</a:t>
            </a:r>
            <a:r>
              <a:rPr lang="en-US" altLang="zh-TW">
                <a:latin typeface="Lucida Console" panose="020B0609040504020204" pitchFamily="49" charset="0"/>
              </a:rPr>
              <a:t> b[10]; 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zh-TW">
                <a:latin typeface="Lucida Console" panose="020B0609040504020204" pitchFamily="49" charset="0"/>
              </a:rPr>
              <a:t>(b)</a:t>
            </a:r>
            <a:r>
              <a:rPr lang="en-US" altLang="zh-TW"/>
              <a:t> → 10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800080"/>
                </a:solidFill>
              </a:rPr>
              <a:t>sizeof(arrayName)/sizeof(array_element0)</a:t>
            </a:r>
            <a:r>
              <a:rPr lang="en-US" altLang="zh-TW"/>
              <a:t>:</a:t>
            </a:r>
            <a:br>
              <a:rPr lang="en-US" altLang="zh-TW"/>
            </a:br>
            <a:r>
              <a:rPr lang="en-US" altLang="zh-TW"/>
              <a:t>gives the number of elements in an array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>
                <a:latin typeface="Lucida Console" panose="020B0609040504020204" pitchFamily="49" charset="0"/>
              </a:rPr>
              <a:t> a[10];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zh-TW">
                <a:latin typeface="Lucida Console" panose="020B0609040504020204" pitchFamily="49" charset="0"/>
              </a:rPr>
              <a:t>(a)/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zh-TW">
                <a:latin typeface="Lucida Console" panose="020B0609040504020204" pitchFamily="49" charset="0"/>
              </a:rPr>
              <a:t>(a[0])</a:t>
            </a:r>
            <a:r>
              <a:rPr lang="en-US" altLang="zh-TW"/>
              <a:t> → 10</a:t>
            </a:r>
          </a:p>
        </p:txBody>
      </p:sp>
    </p:spTree>
    <p:extLst>
      <p:ext uri="{BB962C8B-B14F-4D97-AF65-F5344CB8AC3E}">
        <p14:creationId xmlns:p14="http://schemas.microsoft.com/office/powerpoint/2010/main" val="24001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2-Dimensional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tabLst>
                <a:tab pos="2428875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dataType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arrayName</a:t>
            </a:r>
            <a:r>
              <a:rPr lang="en-US" altLang="zh-TW" dirty="0">
                <a:latin typeface="Lucida Console" panose="020B0609040504020204" pitchFamily="49" charset="0"/>
              </a:rPr>
              <a:t>[size</a:t>
            </a:r>
            <a:r>
              <a:rPr lang="en-US" altLang="zh-TW" i="1" dirty="0"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][size</a:t>
            </a:r>
            <a:r>
              <a:rPr lang="en-US" altLang="zh-TW" i="1" dirty="0"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latin typeface="Lucida Console" panose="020B0609040504020204" pitchFamily="49" charset="0"/>
              </a:rPr>
              <a:t>];</a:t>
            </a:r>
          </a:p>
          <a:p>
            <a:pPr>
              <a:buNone/>
              <a:tabLst>
                <a:tab pos="2428875" algn="l"/>
              </a:tabLst>
            </a:pPr>
            <a:r>
              <a:rPr lang="en-US" altLang="zh-TW" dirty="0"/>
              <a:t>Ex.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grade[6][40]; </a:t>
            </a:r>
            <a:r>
              <a:rPr lang="en-US" altLang="zh-TW" dirty="0">
                <a:solidFill>
                  <a:srgbClr val="006600"/>
                </a:solidFill>
                <a:latin typeface="Lucida Console" panose="020B0609040504020204" pitchFamily="49" charset="0"/>
              </a:rPr>
              <a:t>// </a:t>
            </a:r>
            <a:r>
              <a:rPr lang="zh-TW" alt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各班級所有學生的成績</a:t>
            </a:r>
          </a:p>
          <a:p>
            <a:pPr>
              <a:buNone/>
              <a:tabLst>
                <a:tab pos="2428875" algn="l"/>
              </a:tabLst>
            </a:pPr>
            <a:endParaRPr lang="zh-TW" altLang="en-US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>
              <a:buNone/>
              <a:tabLst>
                <a:tab pos="2428875" algn="l"/>
              </a:tabLst>
            </a:pPr>
            <a:endParaRPr lang="zh-TW" altLang="en-US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>
              <a:buNone/>
              <a:tabLst>
                <a:tab pos="4040188" algn="l"/>
              </a:tabLst>
            </a:pPr>
            <a:r>
              <a:rPr lang="zh-TW" altLang="en-US" dirty="0">
                <a:latin typeface="Lucida Console" panose="020B0609040504020204" pitchFamily="49" charset="0"/>
              </a:rPr>
              <a:t>		</a:t>
            </a:r>
            <a:r>
              <a:rPr lang="en-US" altLang="zh-TW" dirty="0">
                <a:latin typeface="Lucida Console" panose="020B0609040504020204" pitchFamily="49" charset="0"/>
              </a:rPr>
              <a:t>grade</a:t>
            </a:r>
          </a:p>
          <a:p>
            <a:pPr>
              <a:buNone/>
              <a:tabLst>
                <a:tab pos="2428875" algn="l"/>
              </a:tabLst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  <a:tabLst>
                <a:tab pos="2428875" algn="l"/>
              </a:tabLst>
            </a:pPr>
            <a:endParaRPr lang="en-US" altLang="zh-TW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>
              <a:buNone/>
              <a:tabLst>
                <a:tab pos="24288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grade[3][1]=73;</a:t>
            </a:r>
          </a:p>
          <a:p>
            <a:pPr>
              <a:buNone/>
              <a:tabLst>
                <a:tab pos="24288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grade[0][38]=98;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53</a:t>
            </a:fld>
            <a:endParaRPr lang="en-US" altLang="zh-TW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86442"/>
              </p:ext>
            </p:extLst>
          </p:nvPr>
        </p:nvGraphicFramePr>
        <p:xfrm>
          <a:off x="6109508" y="3130657"/>
          <a:ext cx="37909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工作表" r:id="rId3" imgW="3791102" imgH="2343302" progId="Excel.Sheet.8">
                  <p:embed/>
                </p:oleObj>
              </mc:Choice>
              <mc:Fallback>
                <p:oleObj name="工作表" r:id="rId3" imgW="3791102" imgH="2343302" progId="Excel.Sheet.8">
                  <p:embed/>
                  <p:pic>
                    <p:nvPicPr>
                      <p:cNvPr id="169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508" y="3130657"/>
                        <a:ext cx="3790950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36132" y="3094145"/>
            <a:ext cx="108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zh-TW" altLang="en-US" sz="2000">
                <a:solidFill>
                  <a:srgbClr val="006600"/>
                </a:solidFill>
                <a:ea typeface="標楷體" panose="03000509000000000000" pitchFamily="65" charset="-120"/>
              </a:rPr>
              <a:t>代表班級</a:t>
            </a:r>
          </a:p>
        </p:txBody>
      </p:sp>
      <p:cxnSp>
        <p:nvCxnSpPr>
          <p:cNvPr id="7" name="AutoShape 6"/>
          <p:cNvCxnSpPr>
            <a:cxnSpLocks noChangeShapeType="1"/>
            <a:stCxn id="6" idx="1"/>
          </p:cNvCxnSpPr>
          <p:nvPr/>
        </p:nvCxnSpPr>
        <p:spPr bwMode="auto">
          <a:xfrm rot="10800000">
            <a:off x="3512269" y="2590907"/>
            <a:ext cx="423863" cy="701675"/>
          </a:xfrm>
          <a:prstGeom prst="bentConnector2">
            <a:avLst/>
          </a:prstGeom>
          <a:noFill/>
          <a:ln w="19050">
            <a:solidFill>
              <a:srgbClr val="00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83832" y="2733782"/>
            <a:ext cx="1597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zh-TW" altLang="en-US" sz="2000" dirty="0">
                <a:solidFill>
                  <a:srgbClr val="006600"/>
                </a:solidFill>
                <a:ea typeface="標楷體" panose="03000509000000000000" pitchFamily="65" charset="-120"/>
              </a:rPr>
              <a:t>代表學生座號</a:t>
            </a:r>
          </a:p>
        </p:txBody>
      </p:sp>
      <p:cxnSp>
        <p:nvCxnSpPr>
          <p:cNvPr id="9" name="AutoShape 8"/>
          <p:cNvCxnSpPr>
            <a:cxnSpLocks noChangeShapeType="1"/>
            <a:stCxn id="8" idx="1"/>
          </p:cNvCxnSpPr>
          <p:nvPr/>
        </p:nvCxnSpPr>
        <p:spPr bwMode="auto">
          <a:xfrm rot="10800000">
            <a:off x="4159969" y="2590907"/>
            <a:ext cx="423863" cy="341313"/>
          </a:xfrm>
          <a:prstGeom prst="bentConnector2">
            <a:avLst/>
          </a:prstGeom>
          <a:noFill/>
          <a:ln w="19050">
            <a:solidFill>
              <a:srgbClr val="00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341409" y="4429233"/>
            <a:ext cx="327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73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709834" y="3457683"/>
            <a:ext cx="327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98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971896" y="3421170"/>
            <a:ext cx="468313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→</a:t>
            </a:r>
          </a:p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→</a:t>
            </a:r>
          </a:p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→</a:t>
            </a:r>
          </a:p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→</a:t>
            </a:r>
          </a:p>
          <a:p>
            <a:pPr>
              <a:spcBef>
                <a:spcPct val="5000"/>
              </a:spcBef>
            </a:pPr>
            <a:r>
              <a:rPr kumimoji="0"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660371" y="5548419"/>
            <a:ext cx="307022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>
              <a:tabLst>
                <a:tab pos="809625" algn="ctr"/>
                <a:tab pos="1528763" algn="ctr"/>
                <a:tab pos="2159000" algn="ctr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809625" algn="ctr"/>
                <a:tab pos="1528763" algn="ctr"/>
                <a:tab pos="2159000" algn="ctr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809625" algn="ctr"/>
                <a:tab pos="1528763" algn="ctr"/>
                <a:tab pos="2159000" algn="ctr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809625" algn="ctr"/>
                <a:tab pos="1528763" algn="ctr"/>
                <a:tab pos="2159000" algn="ctr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809625" algn="ctr"/>
                <a:tab pos="1528763" algn="ctr"/>
                <a:tab pos="2159000" algn="ctr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09625" algn="ctr"/>
                <a:tab pos="1528763" algn="ctr"/>
                <a:tab pos="2159000" algn="ctr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09625" algn="ctr"/>
                <a:tab pos="1528763" algn="ctr"/>
                <a:tab pos="2159000" algn="ctr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09625" algn="ctr"/>
                <a:tab pos="1528763" algn="ctr"/>
                <a:tab pos="2159000" algn="ctr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09625" algn="ctr"/>
                <a:tab pos="1528763" algn="ctr"/>
                <a:tab pos="2159000" algn="ctr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↓	↓	↓	↓	↓</a:t>
            </a:r>
          </a:p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column</a:t>
            </a:r>
            <a:endParaRPr kumimoji="0"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00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75C-A2CD-460C-B51B-BBFA6D7332B2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 Initialization</a:t>
            </a: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</a:p>
          <a:p>
            <a:pPr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m[5][9] =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{{1, 1, 1, 1, 1, 0, 1, 1, 1},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{0, 1, 0, 1, 0, 1, 0, 1, 0},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{0, 1, 0, 1, 1, 0, 0, 1, 0},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{1, 1, 0, 1, 0, 0, 0, 1, 0},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{1, 1, 0, 1, 0, 0, 1, 1, 1}};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39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D1E5-0AEE-4693-9B48-F1789E28378B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 Initialization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an initializer isn’t large enough to fill a multidimensional array, the remaining elements are given the value 0.</a:t>
            </a:r>
            <a:endParaRPr lang="en-US" altLang="zh-TW"/>
          </a:p>
          <a:p>
            <a:pPr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>
                <a:latin typeface="Lucida Console" panose="020B0609040504020204" pitchFamily="49" charset="0"/>
              </a:rPr>
              <a:t> m[5][9] =</a:t>
            </a:r>
          </a:p>
          <a:p>
            <a:pPr>
              <a:buFontTx/>
              <a:buNone/>
            </a:pPr>
            <a:r>
              <a:rPr lang="en-US" altLang="zh-TW">
                <a:latin typeface="Lucida Console" panose="020B0609040504020204" pitchFamily="49" charset="0"/>
              </a:rPr>
              <a:t> {{1, 1, 1, 1, 1, 0, 1, 1, 1},</a:t>
            </a:r>
          </a:p>
          <a:p>
            <a:pPr>
              <a:buFontTx/>
              <a:buNone/>
            </a:pPr>
            <a:r>
              <a:rPr lang="en-US" altLang="zh-TW">
                <a:latin typeface="Lucida Console" panose="020B0609040504020204" pitchFamily="49" charset="0"/>
              </a:rPr>
              <a:t>  {0, 1, 0, 1, 0, 1, 0, 1, 0},</a:t>
            </a:r>
          </a:p>
          <a:p>
            <a:pPr>
              <a:buFontTx/>
              <a:buNone/>
            </a:pPr>
            <a:r>
              <a:rPr lang="en-US" altLang="zh-TW">
                <a:latin typeface="Lucida Console" panose="020B0609040504020204" pitchFamily="49" charset="0"/>
              </a:rPr>
              <a:t>  {0, 1, 0, 1, 1, 0, 0, 1, 0}};</a:t>
            </a:r>
          </a:p>
          <a:p>
            <a:pPr>
              <a:buFontTx/>
              <a:buNone/>
            </a:pPr>
            <a:r>
              <a:rPr lang="en-US" altLang="zh-TW">
                <a:solidFill>
                  <a:srgbClr val="006600"/>
                </a:solidFill>
              </a:rPr>
              <a:t>// </a:t>
            </a:r>
            <a:r>
              <a:rPr lang="en-US" altLang="zh-TW">
                <a:solidFill>
                  <a:srgbClr val="006600"/>
                </a:solidFill>
                <a:ea typeface="新細明體" panose="02020500000000000000" pitchFamily="18" charset="-120"/>
              </a:rPr>
              <a:t>the last two rows will contain zeros</a:t>
            </a:r>
          </a:p>
        </p:txBody>
      </p:sp>
    </p:spTree>
    <p:extLst>
      <p:ext uri="{BB962C8B-B14F-4D97-AF65-F5344CB8AC3E}">
        <p14:creationId xmlns:p14="http://schemas.microsoft.com/office/powerpoint/2010/main" val="11896254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Initialization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If an initializer isn’t large enough to fill a multidimensional array, the remaining elements are given the value 0.</a:t>
            </a:r>
            <a:endParaRPr lang="en-US" altLang="zh-TW" dirty="0"/>
          </a:p>
          <a:p>
            <a:pPr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m[5][9] =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{{1, 1, 1, 1, 1, 0, 1, 1, 1},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{0, 1, 0, 1, 0, 1, 0, 1},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{0, 1, 0, 1, 1, 0, 0, 1},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{1, 1, 0, 1, 0, 0, 0, 1},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{1, 1, 0, 1, 0, 0, 1, 1, 1}};</a:t>
            </a:r>
          </a:p>
          <a:p>
            <a:pPr>
              <a:buNone/>
            </a:pPr>
            <a:r>
              <a:rPr lang="en-US" altLang="zh-TW" dirty="0">
                <a:solidFill>
                  <a:srgbClr val="006600"/>
                </a:solidFill>
              </a:rPr>
              <a:t>// </a:t>
            </a:r>
            <a:r>
              <a:rPr lang="en-US" altLang="zh-TW" dirty="0">
                <a:solidFill>
                  <a:srgbClr val="006600"/>
                </a:solidFill>
                <a:ea typeface="新細明體" panose="02020500000000000000" pitchFamily="18" charset="-120"/>
              </a:rPr>
              <a:t>m[1][8], m[2][8], and m[3][8] will contain zeros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39852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Initialization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2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We can even omit the inner braces</a:t>
            </a:r>
            <a:r>
              <a:rPr lang="en-US" altLang="zh-TW" dirty="0"/>
              <a:t> 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m[5][9] =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{1, 1, 1, 1, 1, 0, 1, 1, 1,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0, 1, 0, 1, 0, 1, 0, 1, 0,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0, 1, 0, 1, 1, 0, 0, 1, 0,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1, 1, 0, 1, 0, 0, 0, 1, 0,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1, 1, 0, 1, 0, 0, 1, 1, 1};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It is risky, since an extra element (or even worse, a missing element) will affect the rest of the initializer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163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B731-00D8-4D6C-B795-3F17BDFC3FD9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265218" name="Title 1"/>
          <p:cNvSpPr>
            <a:spLocks noGrp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zh-TW" sz="4000">
                <a:ea typeface="新細明體" panose="02020500000000000000" pitchFamily="18" charset="-120"/>
              </a:rPr>
              <a:t>Ex: Prepare an Identity Matrix</a:t>
            </a:r>
          </a:p>
        </p:txBody>
      </p:sp>
      <p:sp>
        <p:nvSpPr>
          <p:cNvPr id="265219" name="Content Placeholder 2"/>
          <p:cNvSpPr>
            <a:spLocks noGrp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 fontScale="92500" lnSpcReduction="1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A pair of nested </a:t>
            </a: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>
                <a:ea typeface="新細明體" panose="02020500000000000000" pitchFamily="18" charset="-120"/>
              </a:rPr>
              <a:t> loops is perfect:</a:t>
            </a:r>
          </a:p>
          <a:p>
            <a:pPr lvl="4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altLang="zh-TW" sz="16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</a:p>
          <a:p>
            <a:pPr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 int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N = 10;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 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ident[N][N];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row, col;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 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for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(row = 0; row &lt; N; row++)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for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(col = 0; col &lt; N; col++)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if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(row == col)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  ident[row][col] = 1.0;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else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  ident[row][col] = 0.0;</a:t>
            </a:r>
          </a:p>
        </p:txBody>
      </p:sp>
      <p:graphicFrame>
        <p:nvGraphicFramePr>
          <p:cNvPr id="265222" name="Object 6"/>
          <p:cNvGraphicFramePr>
            <a:graphicFrameLocks noChangeAspect="1"/>
          </p:cNvGraphicFramePr>
          <p:nvPr/>
        </p:nvGraphicFramePr>
        <p:xfrm>
          <a:off x="8256589" y="2133600"/>
          <a:ext cx="1944687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方程式" r:id="rId3" imgW="965160" imgH="914400" progId="Equation.3">
                  <p:embed/>
                </p:oleObj>
              </mc:Choice>
              <mc:Fallback>
                <p:oleObj name="方程式" r:id="rId3" imgW="965160" imgH="914400" progId="Equation.3">
                  <p:embed/>
                  <p:pic>
                    <p:nvPicPr>
                      <p:cNvPr id="265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2133600"/>
                        <a:ext cx="1944687" cy="18430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8066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E973-A366-4B16-AF26-575132D8929B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Practice: Magic Matrix 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 i="1">
                <a:latin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sym typeface="Wingdings 2" panose="05020102010507070707" pitchFamily="18" charset="2"/>
              </a:rPr>
              <a:t></a:t>
            </a:r>
            <a:r>
              <a:rPr lang="en-US" altLang="zh-TW" i="1">
                <a:latin typeface="Times New Roman" panose="02020603050405020304" pitchFamily="18" charset="0"/>
              </a:rPr>
              <a:t>n</a:t>
            </a:r>
            <a:r>
              <a:rPr lang="en-US" altLang="zh-TW"/>
              <a:t> matrix containing an arrangement of integers 1 ~ </a:t>
            </a:r>
            <a:r>
              <a:rPr lang="en-US" altLang="zh-TW" i="1">
                <a:latin typeface="Times New Roman" panose="02020603050405020304" pitchFamily="18" charset="0"/>
              </a:rPr>
              <a:t>n</a:t>
            </a:r>
            <a:r>
              <a:rPr lang="en-US" altLang="zh-TW" baseline="30000"/>
              <a:t>2</a:t>
            </a:r>
            <a:r>
              <a:rPr lang="en-US" altLang="zh-TW"/>
              <a:t> so that the sums of the rows, columns, and diagonals are all the same. (Programming Projects 8.17)</a:t>
            </a:r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01261"/>
              </p:ext>
            </p:extLst>
          </p:nvPr>
        </p:nvGraphicFramePr>
        <p:xfrm>
          <a:off x="3935760" y="3284984"/>
          <a:ext cx="3438525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工作表" r:id="rId3" imgW="3438565" imgH="2200295" progId="Excel.Sheet.8">
                  <p:embed/>
                </p:oleObj>
              </mc:Choice>
              <mc:Fallback>
                <p:oleObj name="工作表" r:id="rId3" imgW="3438565" imgH="2200295" progId="Excel.Sheet.8">
                  <p:embed/>
                  <p:pic>
                    <p:nvPicPr>
                      <p:cNvPr id="284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3284984"/>
                        <a:ext cx="3438525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37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Accessing Array (</a:t>
            </a:r>
            <a:r>
              <a:rPr lang="zh-TW" altLang="en-US" dirty="0"/>
              <a:t>存取陣列資料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3860167"/>
            <a:ext cx="10058400" cy="23051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Its subscript starts from 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Referring to an element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/>
              <a:t>Ex:</a:t>
            </a:r>
            <a:r>
              <a:rPr lang="en-US" altLang="zh-TW" dirty="0">
                <a:latin typeface="Lucida Console" panose="020B0609040504020204" pitchFamily="49" charset="0"/>
              </a:rPr>
              <a:t> student[4]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The element 4 of the array </a:t>
            </a:r>
            <a:r>
              <a:rPr lang="en-US" altLang="zh-TW" dirty="0">
                <a:latin typeface="Lucida Console" panose="020B0609040504020204" pitchFamily="49" charset="0"/>
              </a:rPr>
              <a:t>student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The 5th element of the array </a:t>
            </a:r>
            <a:r>
              <a:rPr lang="en-US" altLang="zh-TW" dirty="0">
                <a:latin typeface="Lucida Console" panose="020B0609040504020204" pitchFamily="49" charset="0"/>
              </a:rPr>
              <a:t>student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6</a:t>
            </a:fld>
            <a:endParaRPr lang="en-US" altLang="zh-TW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55867"/>
              </p:ext>
            </p:extLst>
          </p:nvPr>
        </p:nvGraphicFramePr>
        <p:xfrm>
          <a:off x="2567608" y="2209820"/>
          <a:ext cx="55149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工作表" r:id="rId3" imgW="5494142" imgH="510655" progId="Excel.Sheet.8">
                  <p:embed/>
                </p:oleObj>
              </mc:Choice>
              <mc:Fallback>
                <p:oleObj name="工作表" r:id="rId3" imgW="5494142" imgH="510655" progId="Excel.Sheet.8">
                  <p:embed/>
                  <p:pic>
                    <p:nvPicPr>
                      <p:cNvPr id="198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2209820"/>
                        <a:ext cx="55149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989882" y="2722583"/>
            <a:ext cx="0" cy="288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962770" y="1714520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891333" y="2914670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student[0]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3115295" y="3298845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student[1]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3997945" y="2938482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student[2]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932983" y="3371870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student[3]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5941045" y="2938482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student[4]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6877670" y="3371870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student[5]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V="1">
            <a:off x="3924920" y="2722583"/>
            <a:ext cx="0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V="1">
            <a:off x="4863132" y="2722583"/>
            <a:ext cx="0" cy="288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 flipV="1">
            <a:off x="5798170" y="2722583"/>
            <a:ext cx="0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V="1">
            <a:off x="6734795" y="2722583"/>
            <a:ext cx="0" cy="288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V="1">
            <a:off x="7669832" y="2722583"/>
            <a:ext cx="0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8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B5DD-FBD6-4B8D-A82E-E258E8F8F592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N-Dimensional Array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dataType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arrayName</a:t>
            </a:r>
            <a:r>
              <a:rPr lang="en-US" altLang="zh-TW" sz="2400" dirty="0">
                <a:latin typeface="Lucida Console" panose="020B0609040504020204" pitchFamily="49" charset="0"/>
              </a:rPr>
              <a:t>[size1][size</a:t>
            </a:r>
            <a:r>
              <a:rPr lang="en-US" altLang="zh-TW" sz="2400" i="1" dirty="0">
                <a:latin typeface="Lucida Console" panose="020B0609040504020204" pitchFamily="49" charset="0"/>
              </a:rPr>
              <a:t>2</a:t>
            </a:r>
            <a:r>
              <a:rPr lang="en-US" altLang="zh-TW" sz="2400" dirty="0">
                <a:latin typeface="Lucida Console" panose="020B0609040504020204" pitchFamily="49" charset="0"/>
              </a:rPr>
              <a:t>]…[</a:t>
            </a:r>
            <a:r>
              <a:rPr lang="en-US" altLang="zh-TW" sz="2400" dirty="0" err="1">
                <a:latin typeface="Lucida Console" panose="020B0609040504020204" pitchFamily="49" charset="0"/>
              </a:rPr>
              <a:t>size</a:t>
            </a:r>
            <a:r>
              <a:rPr lang="en-US" altLang="zh-TW" sz="2400" i="1" dirty="0" err="1">
                <a:latin typeface="Lucida Console" panose="020B0609040504020204" pitchFamily="49" charset="0"/>
              </a:rPr>
              <a:t>N</a:t>
            </a:r>
            <a:r>
              <a:rPr lang="en-US" altLang="zh-TW" sz="2400" dirty="0">
                <a:latin typeface="Lucida Console" panose="020B0609040504020204" pitchFamily="49" charset="0"/>
              </a:rPr>
              <a:t>];</a:t>
            </a:r>
          </a:p>
          <a:p>
            <a:pPr>
              <a:buFontTx/>
              <a:buNone/>
            </a:pPr>
            <a:endParaRPr lang="en-US" altLang="zh-TW" sz="2400" dirty="0"/>
          </a:p>
          <a:p>
            <a:pPr>
              <a:buFontTx/>
              <a:buNone/>
            </a:pPr>
            <a:r>
              <a:rPr lang="en-US" altLang="zh-TW" sz="2400" dirty="0"/>
              <a:t>Ex. </a:t>
            </a: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grade[6][3][40];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6600"/>
                </a:solidFill>
              </a:rPr>
              <a:t>// </a:t>
            </a:r>
            <a:r>
              <a:rPr lang="zh-TW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成績</a:t>
            </a: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[</a:t>
            </a:r>
            <a:r>
              <a:rPr lang="zh-TW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班級</a:t>
            </a: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][</a:t>
            </a:r>
            <a:r>
              <a:rPr lang="zh-TW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科目</a:t>
            </a: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][</a:t>
            </a:r>
            <a:r>
              <a:rPr lang="zh-TW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座號</a:t>
            </a: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]</a:t>
            </a:r>
          </a:p>
          <a:p>
            <a:pPr>
              <a:buFontTx/>
              <a:buNone/>
            </a:pPr>
            <a:endParaRPr lang="en-US" altLang="zh-TW" sz="2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endParaRPr lang="en-US" altLang="zh-TW" sz="2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endParaRPr lang="en-US" altLang="zh-TW" sz="2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altLang="zh-TW" dirty="0"/>
              <a:t>To save the </a:t>
            </a:r>
            <a:r>
              <a:rPr lang="en-US" altLang="zh-TW" dirty="0">
                <a:solidFill>
                  <a:srgbClr val="800080"/>
                </a:solidFill>
              </a:rPr>
              <a:t>English</a:t>
            </a:r>
            <a:r>
              <a:rPr lang="en-US" altLang="zh-TW" dirty="0"/>
              <a:t> score of </a:t>
            </a:r>
            <a:r>
              <a:rPr lang="en-US" altLang="zh-TW">
                <a:solidFill>
                  <a:srgbClr val="800080"/>
                </a:solidFill>
              </a:rPr>
              <a:t>the 23rd </a:t>
            </a:r>
            <a:r>
              <a:rPr lang="en-US" altLang="zh-TW" dirty="0">
                <a:solidFill>
                  <a:srgbClr val="800080"/>
                </a:solidFill>
              </a:rPr>
              <a:t>student</a:t>
            </a:r>
            <a:r>
              <a:rPr lang="en-US" altLang="zh-TW" dirty="0"/>
              <a:t> in </a:t>
            </a:r>
            <a:r>
              <a:rPr lang="en-US" altLang="zh-TW" dirty="0">
                <a:solidFill>
                  <a:srgbClr val="800080"/>
                </a:solidFill>
              </a:rPr>
              <a:t>the 1st class</a:t>
            </a:r>
            <a:r>
              <a:rPr lang="en-US" altLang="zh-TW" dirty="0"/>
              <a:t>, you should do</a:t>
            </a:r>
          </a:p>
          <a:p>
            <a:pPr lvl="1">
              <a:buFontTx/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scanf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"%</a:t>
            </a:r>
            <a:r>
              <a:rPr lang="en-US" altLang="zh-TW" dirty="0" err="1">
                <a:solidFill>
                  <a:srgbClr val="990000"/>
                </a:solidFill>
                <a:latin typeface="Lucida Console" panose="020B0609040504020204" pitchFamily="49" charset="0"/>
              </a:rPr>
              <a:t>d"</a:t>
            </a:r>
            <a:r>
              <a:rPr lang="en-US" altLang="zh-TW" dirty="0" err="1">
                <a:latin typeface="Lucida Console" panose="020B0609040504020204" pitchFamily="49" charset="0"/>
              </a:rPr>
              <a:t>,&amp;score</a:t>
            </a:r>
            <a:r>
              <a:rPr lang="en-US" altLang="zh-TW" dirty="0">
                <a:latin typeface="Lucida Console" panose="020B0609040504020204" pitchFamily="49" charset="0"/>
              </a:rPr>
              <a:t>[</a:t>
            </a:r>
            <a:r>
              <a:rPr lang="en-US" altLang="zh-TW" dirty="0"/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0</a:t>
            </a:r>
            <a:r>
              <a:rPr lang="en-US" altLang="zh-TW" dirty="0"/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][</a:t>
            </a:r>
            <a:r>
              <a:rPr lang="en-US" altLang="zh-TW" dirty="0"/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1</a:t>
            </a:r>
            <a:r>
              <a:rPr lang="en-US" altLang="zh-TW" dirty="0"/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][22]);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35760" y="4093952"/>
            <a:ext cx="108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zh-TW" altLang="en-US" sz="2000" b="1">
                <a:solidFill>
                  <a:srgbClr val="006600"/>
                </a:solidFill>
                <a:ea typeface="標楷體" panose="03000509000000000000" pitchFamily="65" charset="-120"/>
              </a:rPr>
              <a:t>代表班級</a:t>
            </a:r>
          </a:p>
        </p:txBody>
      </p:sp>
      <p:cxnSp>
        <p:nvCxnSpPr>
          <p:cNvPr id="171013" name="AutoShape 5"/>
          <p:cNvCxnSpPr>
            <a:cxnSpLocks noChangeShapeType="1"/>
            <a:stCxn id="171012" idx="1"/>
          </p:cNvCxnSpPr>
          <p:nvPr/>
        </p:nvCxnSpPr>
        <p:spPr bwMode="auto">
          <a:xfrm rot="10800000">
            <a:off x="3476971" y="3122402"/>
            <a:ext cx="458788" cy="1169987"/>
          </a:xfrm>
          <a:prstGeom prst="bentConnector2">
            <a:avLst/>
          </a:prstGeom>
          <a:noFill/>
          <a:ln w="19050">
            <a:solidFill>
              <a:srgbClr val="00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4449043" y="3624052"/>
            <a:ext cx="315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zh-TW" altLang="en-US" sz="2000" b="1" dirty="0">
                <a:solidFill>
                  <a:srgbClr val="006600"/>
                </a:solidFill>
                <a:ea typeface="標楷體" panose="03000509000000000000" pitchFamily="65" charset="-120"/>
              </a:rPr>
              <a:t>代表科目 </a:t>
            </a:r>
            <a:r>
              <a:rPr lang="en-US" altLang="zh-TW" sz="2000" b="1" dirty="0">
                <a:solidFill>
                  <a:srgbClr val="006600"/>
                </a:solidFill>
                <a:ea typeface="標楷體" panose="03000509000000000000" pitchFamily="65" charset="-120"/>
              </a:rPr>
              <a:t>{</a:t>
            </a:r>
            <a:r>
              <a:rPr lang="zh-TW" altLang="en-US" sz="2000" b="1" dirty="0">
                <a:solidFill>
                  <a:srgbClr val="006600"/>
                </a:solidFill>
                <a:ea typeface="標楷體" panose="03000509000000000000" pitchFamily="65" charset="-120"/>
              </a:rPr>
              <a:t>國文</a:t>
            </a:r>
            <a:r>
              <a:rPr lang="en-US" altLang="zh-TW" sz="2000" b="1" dirty="0">
                <a:solidFill>
                  <a:srgbClr val="006600"/>
                </a:solidFill>
                <a:ea typeface="標楷體" panose="03000509000000000000" pitchFamily="65" charset="-120"/>
              </a:rPr>
              <a:t>, </a:t>
            </a:r>
            <a:r>
              <a:rPr lang="zh-TW" altLang="en-US" sz="2000" b="1" dirty="0">
                <a:solidFill>
                  <a:srgbClr val="006600"/>
                </a:solidFill>
                <a:ea typeface="標楷體" panose="03000509000000000000" pitchFamily="65" charset="-120"/>
              </a:rPr>
              <a:t>英文</a:t>
            </a:r>
            <a:r>
              <a:rPr lang="en-US" altLang="zh-TW" sz="2000" b="1" dirty="0">
                <a:solidFill>
                  <a:srgbClr val="006600"/>
                </a:solidFill>
                <a:ea typeface="標楷體" panose="03000509000000000000" pitchFamily="65" charset="-120"/>
              </a:rPr>
              <a:t>, </a:t>
            </a:r>
            <a:r>
              <a:rPr lang="zh-TW" altLang="en-US" sz="2000" b="1" dirty="0">
                <a:solidFill>
                  <a:srgbClr val="006600"/>
                </a:solidFill>
                <a:ea typeface="標楷體" panose="03000509000000000000" pitchFamily="65" charset="-120"/>
              </a:rPr>
              <a:t>數學</a:t>
            </a:r>
            <a:r>
              <a:rPr lang="en-US" altLang="zh-TW" sz="2000" b="1" dirty="0">
                <a:solidFill>
                  <a:srgbClr val="006600"/>
                </a:solidFill>
                <a:ea typeface="標楷體" panose="03000509000000000000" pitchFamily="65" charset="-120"/>
              </a:rPr>
              <a:t>}</a:t>
            </a:r>
          </a:p>
        </p:txBody>
      </p:sp>
      <p:cxnSp>
        <p:nvCxnSpPr>
          <p:cNvPr id="171015" name="AutoShape 7"/>
          <p:cNvCxnSpPr>
            <a:cxnSpLocks noChangeShapeType="1"/>
            <a:stCxn id="171014" idx="1"/>
          </p:cNvCxnSpPr>
          <p:nvPr/>
        </p:nvCxnSpPr>
        <p:spPr bwMode="auto">
          <a:xfrm rot="10800000">
            <a:off x="3990254" y="3119226"/>
            <a:ext cx="458788" cy="703262"/>
          </a:xfrm>
          <a:prstGeom prst="bentConnector2">
            <a:avLst/>
          </a:prstGeom>
          <a:noFill/>
          <a:ln w="19050">
            <a:solidFill>
              <a:srgbClr val="00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5146675" y="3227177"/>
            <a:ext cx="1597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zh-TW" altLang="en-US" sz="2000" b="1" dirty="0">
                <a:solidFill>
                  <a:srgbClr val="006600"/>
                </a:solidFill>
                <a:ea typeface="標楷體" panose="03000509000000000000" pitchFamily="65" charset="-120"/>
              </a:rPr>
              <a:t>代表學生座號</a:t>
            </a:r>
          </a:p>
        </p:txBody>
      </p:sp>
      <p:cxnSp>
        <p:nvCxnSpPr>
          <p:cNvPr id="171017" name="AutoShape 9"/>
          <p:cNvCxnSpPr>
            <a:cxnSpLocks noChangeShapeType="1"/>
            <a:stCxn id="171016" idx="1"/>
          </p:cNvCxnSpPr>
          <p:nvPr/>
        </p:nvCxnSpPr>
        <p:spPr bwMode="auto">
          <a:xfrm rot="10800000">
            <a:off x="4687888" y="3119227"/>
            <a:ext cx="458787" cy="306387"/>
          </a:xfrm>
          <a:prstGeom prst="bentConnector2">
            <a:avLst/>
          </a:prstGeom>
          <a:noFill/>
          <a:ln w="19050">
            <a:solidFill>
              <a:srgbClr val="00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4620981" y="5310113"/>
            <a:ext cx="360362" cy="503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?</a:t>
            </a:r>
          </a:p>
        </p:txBody>
      </p:sp>
      <p:sp>
        <p:nvSpPr>
          <p:cNvPr id="171019" name="Rectangle 11"/>
          <p:cNvSpPr>
            <a:spLocks noChangeArrowheads="1"/>
          </p:cNvSpPr>
          <p:nvPr/>
        </p:nvSpPr>
        <p:spPr bwMode="auto">
          <a:xfrm>
            <a:off x="5269474" y="5310113"/>
            <a:ext cx="360363" cy="503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?</a:t>
            </a: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5963573" y="5310113"/>
            <a:ext cx="433387" cy="503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34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  <p:bldP spid="171014" grpId="0"/>
      <p:bldP spid="171016" grpId="0"/>
      <p:bldP spid="171018" grpId="0" animBg="1"/>
      <p:bldP spid="171018" grpId="1" animBg="1"/>
      <p:bldP spid="171019" grpId="0" animBg="1"/>
      <p:bldP spid="171019" grpId="1" animBg="1"/>
      <p:bldP spid="171020" grpId="0" animBg="1"/>
      <p:bldP spid="171020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印出所有學生各科成績：</a:t>
            </a:r>
          </a:p>
          <a:p>
            <a:pPr lvl="4"/>
            <a:endParaRPr lang="zh-TW" altLang="en-US" dirty="0"/>
          </a:p>
          <a:p>
            <a:pPr lvl="1">
              <a:buFontTx/>
              <a:buNone/>
            </a:pPr>
            <a:r>
              <a:rPr lang="en-US" altLang="zh-TW" dirty="0"/>
              <a:t>1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班</a:t>
            </a:r>
            <a:r>
              <a:rPr lang="en-US" altLang="zh-TW" dirty="0"/>
              <a:t>1</a:t>
            </a:r>
            <a:r>
              <a:rPr lang="zh-TW" altLang="en-US" dirty="0"/>
              <a:t>號同學國文</a:t>
            </a:r>
            <a:r>
              <a:rPr lang="en-US" altLang="zh-TW" dirty="0"/>
              <a:t>98</a:t>
            </a:r>
            <a:r>
              <a:rPr lang="zh-TW" altLang="en-US" dirty="0"/>
              <a:t>分</a:t>
            </a:r>
          </a:p>
          <a:p>
            <a:pPr lvl="1">
              <a:buFontTx/>
              <a:buNone/>
            </a:pPr>
            <a:r>
              <a:rPr lang="en-US" altLang="zh-TW" dirty="0"/>
              <a:t>1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班</a:t>
            </a:r>
            <a:r>
              <a:rPr lang="en-US" altLang="zh-TW" dirty="0"/>
              <a:t>1</a:t>
            </a:r>
            <a:r>
              <a:rPr lang="zh-TW" altLang="en-US" dirty="0"/>
              <a:t>號同學英文</a:t>
            </a:r>
            <a:r>
              <a:rPr lang="en-US" altLang="zh-TW" dirty="0"/>
              <a:t>95</a:t>
            </a:r>
            <a:r>
              <a:rPr lang="zh-TW" altLang="en-US" dirty="0"/>
              <a:t>分</a:t>
            </a:r>
          </a:p>
          <a:p>
            <a:pPr lvl="1">
              <a:buFontTx/>
              <a:buNone/>
            </a:pPr>
            <a:r>
              <a:rPr lang="en-US" altLang="zh-TW" dirty="0"/>
              <a:t>1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班</a:t>
            </a:r>
            <a:r>
              <a:rPr lang="en-US" altLang="zh-TW" dirty="0"/>
              <a:t>1</a:t>
            </a:r>
            <a:r>
              <a:rPr lang="zh-TW" altLang="en-US" dirty="0"/>
              <a:t>號同學數學</a:t>
            </a:r>
            <a:r>
              <a:rPr lang="en-US" altLang="zh-TW" dirty="0"/>
              <a:t>92</a:t>
            </a:r>
            <a:r>
              <a:rPr lang="zh-TW" altLang="en-US" dirty="0"/>
              <a:t>分</a:t>
            </a:r>
          </a:p>
          <a:p>
            <a:pPr lvl="1">
              <a:buFontTx/>
              <a:buNone/>
            </a:pPr>
            <a:r>
              <a:rPr lang="en-US" altLang="zh-TW" dirty="0"/>
              <a:t>1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班</a:t>
            </a:r>
            <a:r>
              <a:rPr lang="en-US" altLang="zh-TW" dirty="0"/>
              <a:t>2</a:t>
            </a:r>
            <a:r>
              <a:rPr lang="zh-TW" altLang="en-US" dirty="0"/>
              <a:t>號同學國文</a:t>
            </a:r>
            <a:r>
              <a:rPr lang="en-US" altLang="zh-TW" dirty="0"/>
              <a:t>89</a:t>
            </a:r>
            <a:r>
              <a:rPr lang="zh-TW" altLang="en-US" dirty="0"/>
              <a:t>分</a:t>
            </a:r>
          </a:p>
          <a:p>
            <a:pPr lvl="1">
              <a:buFontTx/>
              <a:buNone/>
            </a:pPr>
            <a:r>
              <a:rPr lang="en-US" altLang="zh-TW" dirty="0"/>
              <a:t>1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班</a:t>
            </a:r>
            <a:r>
              <a:rPr lang="en-US" altLang="zh-TW" dirty="0"/>
              <a:t>2</a:t>
            </a:r>
            <a:r>
              <a:rPr lang="zh-TW" altLang="en-US" dirty="0"/>
              <a:t>號同學英文</a:t>
            </a:r>
            <a:r>
              <a:rPr lang="en-US" altLang="zh-TW" dirty="0"/>
              <a:t>78</a:t>
            </a:r>
            <a:r>
              <a:rPr lang="zh-TW" altLang="en-US" dirty="0"/>
              <a:t>分</a:t>
            </a:r>
          </a:p>
          <a:p>
            <a:pPr lvl="1">
              <a:buFontTx/>
              <a:buNone/>
            </a:pPr>
            <a:r>
              <a:rPr lang="en-US" altLang="zh-TW" dirty="0"/>
              <a:t>…</a:t>
            </a:r>
          </a:p>
          <a:p>
            <a:pPr lvl="1">
              <a:buFontTx/>
              <a:buNone/>
            </a:pPr>
            <a:r>
              <a:rPr lang="en-US" altLang="zh-TW" dirty="0"/>
              <a:t>2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班</a:t>
            </a:r>
            <a:r>
              <a:rPr lang="en-US" altLang="zh-TW" dirty="0"/>
              <a:t>5</a:t>
            </a:r>
            <a:r>
              <a:rPr lang="zh-TW" altLang="en-US" dirty="0"/>
              <a:t>號同學數學</a:t>
            </a:r>
            <a:r>
              <a:rPr lang="en-US" altLang="zh-TW" dirty="0"/>
              <a:t>97</a:t>
            </a:r>
            <a:r>
              <a:rPr lang="zh-TW" altLang="en-US" dirty="0"/>
              <a:t>分</a:t>
            </a:r>
          </a:p>
          <a:p>
            <a:pPr lvl="1">
              <a:buFontTx/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0010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C135-0A22-4CCF-ADCF-62BF0E1F5041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Calculate the average Math scores among the 1st year students.</a:t>
            </a:r>
          </a:p>
          <a:p>
            <a:r>
              <a:rPr lang="en-US" altLang="zh-TW"/>
              <a:t>Calculate the mean of total scores in </a:t>
            </a:r>
            <a:r>
              <a:rPr lang="zh-TW" altLang="en-US"/>
              <a:t>二年一班</a:t>
            </a:r>
            <a:r>
              <a:rPr lang="en-US" altLang="zh-TW"/>
              <a:t>.</a:t>
            </a:r>
          </a:p>
          <a:p>
            <a:r>
              <a:rPr lang="en-US" altLang="zh-TW"/>
              <a:t>Calculate the average English scores of each 3rd-year class.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61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Accessing Array (</a:t>
            </a:r>
            <a:r>
              <a:rPr lang="zh-TW" altLang="en-US" dirty="0"/>
              <a:t>存取陣列資料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3860167"/>
            <a:ext cx="10058400" cy="23051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Every </a:t>
            </a:r>
            <a:r>
              <a:rPr lang="en-US" altLang="zh-TW" dirty="0">
                <a:latin typeface="Lucida Console" panose="020B0609040504020204" pitchFamily="49" charset="0"/>
              </a:rPr>
              <a:t>student[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]</a:t>
            </a:r>
            <a:r>
              <a:rPr lang="en-US" altLang="zh-TW" dirty="0"/>
              <a:t> is of type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endParaRPr lang="en-US" altLang="zh-TW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altLang="zh-TW" dirty="0">
                <a:latin typeface="Lucida Console" panose="020B0609040504020204" pitchFamily="49" charset="0"/>
              </a:rPr>
              <a:t>student[0] = 32; </a:t>
            </a: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// assign value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student[2] = student[0] - 1;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// read value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7</a:t>
            </a:fld>
            <a:endParaRPr lang="en-US" altLang="zh-TW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567608" y="2209820"/>
          <a:ext cx="55149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工作表" r:id="rId3" imgW="5494142" imgH="510655" progId="Excel.Sheet.8">
                  <p:embed/>
                </p:oleObj>
              </mc:Choice>
              <mc:Fallback>
                <p:oleObj name="工作表" r:id="rId3" imgW="5494142" imgH="510655" progId="Excel.Sheet.8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2209820"/>
                        <a:ext cx="55149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989882" y="2722583"/>
            <a:ext cx="0" cy="288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962770" y="1714520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891333" y="2914670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student[0]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3115295" y="3298845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student[1]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3997945" y="2938482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student[2]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932983" y="3371870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student[3]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5941045" y="2938482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student[4]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6877670" y="3371870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student[5]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V="1">
            <a:off x="3924920" y="2722583"/>
            <a:ext cx="0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V="1">
            <a:off x="4863132" y="2722583"/>
            <a:ext cx="0" cy="288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 flipV="1">
            <a:off x="5798170" y="2722583"/>
            <a:ext cx="0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V="1">
            <a:off x="6734795" y="2722583"/>
            <a:ext cx="0" cy="288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V="1">
            <a:off x="7669832" y="2722583"/>
            <a:ext cx="0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754985" y="2281802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690022" y="2281802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626647" y="2281802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6563272" y="2281802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26872" y="2281802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818360" y="2270690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2818360" y="2281802"/>
            <a:ext cx="34304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690022" y="2281802"/>
            <a:ext cx="34304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461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Accessing Array (</a:t>
            </a:r>
            <a:r>
              <a:rPr lang="zh-TW" altLang="en-US" dirty="0"/>
              <a:t>存取陣列資料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3860167"/>
            <a:ext cx="10058400" cy="2305137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6600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zh-TW" dirty="0">
                <a:latin typeface="Lucida Console" panose="020B0609040504020204" pitchFamily="49" charset="0"/>
              </a:rPr>
              <a:t>, student[2]);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// It prints out 31</a:t>
            </a:r>
          </a:p>
          <a:p>
            <a:r>
              <a:rPr lang="en-US" altLang="zh-TW" dirty="0" err="1">
                <a:latin typeface="Lucida Console" panose="020B0609040504020204" pitchFamily="49" charset="0"/>
              </a:rPr>
              <a:t>scanf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6600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zh-TW" dirty="0">
                <a:latin typeface="Lucida Console" panose="020B0609040504020204" pitchFamily="49" charset="0"/>
              </a:rPr>
              <a:t>, &amp;student[5]);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// If 33 is given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students[5]++;</a:t>
            </a:r>
            <a:endParaRPr lang="en-US" altLang="zh-TW" dirty="0">
              <a:solidFill>
                <a:srgbClr val="0099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8</a:t>
            </a:fld>
            <a:endParaRPr lang="en-US" altLang="zh-TW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567608" y="2209820"/>
          <a:ext cx="55149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工作表" r:id="rId3" imgW="5494142" imgH="510655" progId="Excel.Sheet.8">
                  <p:embed/>
                </p:oleObj>
              </mc:Choice>
              <mc:Fallback>
                <p:oleObj name="工作表" r:id="rId3" imgW="5494142" imgH="510655" progId="Excel.Sheet.8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2209820"/>
                        <a:ext cx="55149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989882" y="2722583"/>
            <a:ext cx="0" cy="288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962770" y="1714520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891333" y="2914670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student[0]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3115295" y="3298845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student[1]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3997945" y="2938482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student[2]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932983" y="3371870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student[3]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5941045" y="2938482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student[4]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6877670" y="3371870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993300"/>
                </a:solidFill>
                <a:ea typeface="標楷體" panose="03000509000000000000" pitchFamily="65" charset="-120"/>
              </a:rPr>
              <a:t>student[5]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V="1">
            <a:off x="3924920" y="2722583"/>
            <a:ext cx="0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V="1">
            <a:off x="4863132" y="2722583"/>
            <a:ext cx="0" cy="288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 flipV="1">
            <a:off x="5798170" y="2722583"/>
            <a:ext cx="0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V="1">
            <a:off x="6734795" y="2722583"/>
            <a:ext cx="0" cy="288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V="1">
            <a:off x="7669832" y="2722583"/>
            <a:ext cx="0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754985" y="2281802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690022" y="2281802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626647" y="2281802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6563272" y="2281802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26872" y="2281802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818360" y="2270690"/>
            <a:ext cx="30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怪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2818360" y="2281802"/>
            <a:ext cx="34304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690022" y="2281802"/>
            <a:ext cx="34304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409238" y="2281564"/>
            <a:ext cx="34304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409141" y="2281564"/>
            <a:ext cx="34304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0378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Typical Array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Idioms of typical operations on an array a of length N:</a:t>
            </a:r>
          </a:p>
          <a:p>
            <a:pPr>
              <a:buFontTx/>
              <a:buNone/>
            </a:pPr>
            <a:r>
              <a:rPr lang="en-US" altLang="zh-TW" sz="260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600" dirty="0">
                <a:latin typeface="Lucida Console" panose="020B0609040504020204" pitchFamily="49" charset="0"/>
              </a:rPr>
              <a:t> (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 = 0; 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 &lt; N; 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altLang="zh-TW" sz="2600" dirty="0">
                <a:latin typeface="Lucida Console" panose="020B0609040504020204" pitchFamily="49" charset="0"/>
              </a:rPr>
              <a:t>   a[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] = 0; </a:t>
            </a:r>
            <a:r>
              <a:rPr lang="en-US" altLang="zh-TW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/* clears a[] */</a:t>
            </a:r>
          </a:p>
          <a:p>
            <a:pPr>
              <a:buFontTx/>
              <a:buNone/>
            </a:pPr>
            <a:endParaRPr lang="en-US" altLang="zh-TW" sz="900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sz="260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600" dirty="0">
                <a:latin typeface="Lucida Console" panose="020B0609040504020204" pitchFamily="49" charset="0"/>
              </a:rPr>
              <a:t> (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 = 0; 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 &lt; N; 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++) </a:t>
            </a:r>
            <a:r>
              <a:rPr lang="en-US" altLang="zh-TW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/* reads data */</a:t>
            </a:r>
          </a:p>
          <a:p>
            <a:pPr>
              <a:buFontTx/>
              <a:buNone/>
            </a:pPr>
            <a:r>
              <a:rPr lang="en-US" altLang="zh-TW" sz="2600" dirty="0">
                <a:latin typeface="Lucida Console" panose="020B0609040504020204" pitchFamily="49" charset="0"/>
              </a:rPr>
              <a:t>   </a:t>
            </a:r>
            <a:r>
              <a:rPr lang="en-US" altLang="zh-TW" sz="2600" dirty="0" err="1">
                <a:latin typeface="Lucida Console" panose="020B0609040504020204" pitchFamily="49" charset="0"/>
              </a:rPr>
              <a:t>scanf</a:t>
            </a:r>
            <a:r>
              <a:rPr lang="en-US" altLang="zh-TW" sz="2600" dirty="0">
                <a:latin typeface="Lucida Console" panose="020B0609040504020204" pitchFamily="49" charset="0"/>
              </a:rPr>
              <a:t>(</a:t>
            </a:r>
            <a:r>
              <a:rPr lang="en-US" altLang="zh-TW" sz="2600" dirty="0">
                <a:solidFill>
                  <a:srgbClr val="990000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zh-TW" sz="2600" dirty="0">
                <a:latin typeface="Lucida Console" panose="020B0609040504020204" pitchFamily="49" charset="0"/>
              </a:rPr>
              <a:t>, &amp;a[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]);  </a:t>
            </a:r>
            <a:r>
              <a:rPr lang="en-US" altLang="zh-TW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/* into a[]   */</a:t>
            </a:r>
          </a:p>
          <a:p>
            <a:pPr>
              <a:buFontTx/>
              <a:buNone/>
            </a:pPr>
            <a:endParaRPr lang="en-US" altLang="zh-TW" sz="9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sz="260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600" dirty="0">
                <a:latin typeface="Lucida Console" panose="020B0609040504020204" pitchFamily="49" charset="0"/>
              </a:rPr>
              <a:t> (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 = 0; 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 &lt; N; 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altLang="zh-TW" sz="2600" dirty="0">
                <a:latin typeface="Lucida Console" panose="020B0609040504020204" pitchFamily="49" charset="0"/>
              </a:rPr>
              <a:t>   sum += a[</a:t>
            </a:r>
            <a:r>
              <a:rPr lang="en-US" altLang="zh-TW" sz="2600" dirty="0" err="1">
                <a:latin typeface="Lucida Console" panose="020B0609040504020204" pitchFamily="49" charset="0"/>
              </a:rPr>
              <a:t>i</a:t>
            </a:r>
            <a:r>
              <a:rPr lang="en-US" altLang="zh-TW" sz="2600" dirty="0">
                <a:latin typeface="Lucida Console" panose="020B0609040504020204" pitchFamily="49" charset="0"/>
              </a:rPr>
              <a:t>]; </a:t>
            </a:r>
            <a:r>
              <a:rPr lang="en-US" altLang="zh-TW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/* sums the elements of a[] */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381830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3117</TotalTime>
  <Words>4484</Words>
  <Application>Microsoft Office PowerPoint</Application>
  <PresentationFormat>寬螢幕</PresentationFormat>
  <Paragraphs>748</Paragraphs>
  <Slides>62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62</vt:i4>
      </vt:variant>
    </vt:vector>
  </HeadingPairs>
  <TitlesOfParts>
    <vt:vector size="85" baseType="lpstr">
      <vt:lpstr>Courier</vt:lpstr>
      <vt:lpstr>微軟正黑體</vt:lpstr>
      <vt:lpstr>新細明體</vt:lpstr>
      <vt:lpstr>標楷體</vt:lpstr>
      <vt:lpstr>Arial</vt:lpstr>
      <vt:lpstr>Calibri</vt:lpstr>
      <vt:lpstr>Calibri Light</vt:lpstr>
      <vt:lpstr>Californian FB</vt:lpstr>
      <vt:lpstr>Cambria</vt:lpstr>
      <vt:lpstr>Comic Sans MS</vt:lpstr>
      <vt:lpstr>Constantia</vt:lpstr>
      <vt:lpstr>Courier New</vt:lpstr>
      <vt:lpstr>Georgia</vt:lpstr>
      <vt:lpstr>Goudy Old Style</vt:lpstr>
      <vt:lpstr>Lucida Console</vt:lpstr>
      <vt:lpstr>Symbol</vt:lpstr>
      <vt:lpstr>Times New Roman</vt:lpstr>
      <vt:lpstr>Wingdings</vt:lpstr>
      <vt:lpstr>Wingdings 2</vt:lpstr>
      <vt:lpstr>回顧</vt:lpstr>
      <vt:lpstr>工作表</vt:lpstr>
      <vt:lpstr>點陣圖影像</vt:lpstr>
      <vt:lpstr>方程式</vt:lpstr>
      <vt:lpstr>Arrays</vt:lpstr>
      <vt:lpstr>Without Array</vt:lpstr>
      <vt:lpstr>Without Array</vt:lpstr>
      <vt:lpstr>The Idea of Using an Array</vt:lpstr>
      <vt:lpstr>Array (陣列)</vt:lpstr>
      <vt:lpstr>Accessing Array (存取陣列資料)</vt:lpstr>
      <vt:lpstr>Accessing Array (存取陣列資料)</vt:lpstr>
      <vt:lpstr>Accessing Array (存取陣列資料)</vt:lpstr>
      <vt:lpstr>Typical Array Operations</vt:lpstr>
      <vt:lpstr>Example</vt:lpstr>
      <vt:lpstr>Example</vt:lpstr>
      <vt:lpstr>Subscripts</vt:lpstr>
      <vt:lpstr>Array Initialization</vt:lpstr>
      <vt:lpstr>Array Initialization</vt:lpstr>
      <vt:lpstr>Random Number Generator</vt:lpstr>
      <vt:lpstr>Random Number Generator</vt:lpstr>
      <vt:lpstr>Practice</vt:lpstr>
      <vt:lpstr>Array Size vs. Number of Data</vt:lpstr>
      <vt:lpstr>Common Usage of Arrays</vt:lpstr>
      <vt:lpstr>Practice</vt:lpstr>
      <vt:lpstr>Practice: Factorial (階乘)</vt:lpstr>
      <vt:lpstr>Practice: Fibonacci Numbers</vt:lpstr>
      <vt:lpstr>Practice: Combinatory</vt:lpstr>
      <vt:lpstr>Practice</vt:lpstr>
      <vt:lpstr>Practice: Count Digits</vt:lpstr>
      <vt:lpstr>repdigit.c</vt:lpstr>
      <vt:lpstr>Practice: Score Statistics</vt:lpstr>
      <vt:lpstr>Practice: Score Statistics</vt:lpstr>
      <vt:lpstr>Practice: Score Statistics</vt:lpstr>
      <vt:lpstr>Practice: Score Statistics</vt:lpstr>
      <vt:lpstr>Practice: Score Statistics</vt:lpstr>
      <vt:lpstr>Practice: Dice Rolling</vt:lpstr>
      <vt:lpstr>Practice: Dice Rolling</vt:lpstr>
      <vt:lpstr>Practice: Birth-Month Statistics</vt:lpstr>
      <vt:lpstr>Practice: Birth-Month Statistics</vt:lpstr>
      <vt:lpstr>Practice: Birth-Month Statistics</vt:lpstr>
      <vt:lpstr>Practice</vt:lpstr>
      <vt:lpstr>Practice: Illegal Date Checking</vt:lpstr>
      <vt:lpstr>Practice: Illegal Date Checking</vt:lpstr>
      <vt:lpstr>Practice: Array of Strings</vt:lpstr>
      <vt:lpstr>Practice: Array of Strings</vt:lpstr>
      <vt:lpstr>Practice: Zodiac Code</vt:lpstr>
      <vt:lpstr>Practice: Zodiac Code</vt:lpstr>
      <vt:lpstr>Practice: Zodiac Code</vt:lpstr>
      <vt:lpstr>Practice: Zodiac Code</vt:lpstr>
      <vt:lpstr>Practice: Prime Numbers</vt:lpstr>
      <vt:lpstr>Practice: Prime Numbers</vt:lpstr>
      <vt:lpstr>Practice</vt:lpstr>
      <vt:lpstr>Practice: Leaving the Circle</vt:lpstr>
      <vt:lpstr>Practice</vt:lpstr>
      <vt:lpstr>Operator sizeof()</vt:lpstr>
      <vt:lpstr>Operator sizeof()</vt:lpstr>
      <vt:lpstr>2-Dimensional Array</vt:lpstr>
      <vt:lpstr>Array Initialization</vt:lpstr>
      <vt:lpstr>Array Initialization</vt:lpstr>
      <vt:lpstr>Array Initialization</vt:lpstr>
      <vt:lpstr>Array Initialization</vt:lpstr>
      <vt:lpstr>Ex: Prepare an Identity Matrix</vt:lpstr>
      <vt:lpstr>Practice: Magic Matrix </vt:lpstr>
      <vt:lpstr>N-Dimensional Array</vt:lpstr>
      <vt:lpstr>Practice</vt:lpstr>
      <vt:lpstr>Practice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user</cp:lastModifiedBy>
  <cp:revision>171</cp:revision>
  <dcterms:created xsi:type="dcterms:W3CDTF">2004-09-26T13:49:34Z</dcterms:created>
  <dcterms:modified xsi:type="dcterms:W3CDTF">2022-10-12T11:19:44Z</dcterms:modified>
</cp:coreProperties>
</file>