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38"/>
  </p:notesMasterIdLst>
  <p:sldIdLst>
    <p:sldId id="256" r:id="rId2"/>
    <p:sldId id="331" r:id="rId3"/>
    <p:sldId id="332" r:id="rId4"/>
    <p:sldId id="282" r:id="rId5"/>
    <p:sldId id="281" r:id="rId6"/>
    <p:sldId id="299" r:id="rId7"/>
    <p:sldId id="301" r:id="rId8"/>
    <p:sldId id="303" r:id="rId9"/>
    <p:sldId id="304" r:id="rId10"/>
    <p:sldId id="307" r:id="rId11"/>
    <p:sldId id="420" r:id="rId12"/>
    <p:sldId id="334" r:id="rId13"/>
    <p:sldId id="335" r:id="rId14"/>
    <p:sldId id="336" r:id="rId15"/>
    <p:sldId id="337" r:id="rId16"/>
    <p:sldId id="338" r:id="rId17"/>
    <p:sldId id="381" r:id="rId18"/>
    <p:sldId id="417" r:id="rId19"/>
    <p:sldId id="418" r:id="rId20"/>
    <p:sldId id="384" r:id="rId21"/>
    <p:sldId id="385" r:id="rId22"/>
    <p:sldId id="386" r:id="rId23"/>
    <p:sldId id="387" r:id="rId24"/>
    <p:sldId id="365" r:id="rId25"/>
    <p:sldId id="421" r:id="rId26"/>
    <p:sldId id="355" r:id="rId27"/>
    <p:sldId id="356" r:id="rId28"/>
    <p:sldId id="357" r:id="rId29"/>
    <p:sldId id="359" r:id="rId30"/>
    <p:sldId id="360" r:id="rId31"/>
    <p:sldId id="352" r:id="rId32"/>
    <p:sldId id="449" r:id="rId33"/>
    <p:sldId id="450" r:id="rId34"/>
    <p:sldId id="456" r:id="rId35"/>
    <p:sldId id="404" r:id="rId36"/>
    <p:sldId id="349" r:id="rId3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00"/>
    <a:srgbClr val="CC0066"/>
    <a:srgbClr val="0000FF"/>
    <a:srgbClr val="FF6600"/>
    <a:srgbClr val="9900CC"/>
    <a:srgbClr val="CCFF99"/>
    <a:srgbClr val="663300"/>
    <a:srgbClr val="FF99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42" d="100"/>
          <a:sy n="42" d="100"/>
        </p:scale>
        <p:origin x="48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8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AEB5995C-AF36-459E-BB98-FFF88A9546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6600" dirty="0"/>
              <a:t>A Quick Start of C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057DF687-9B9C-472B-AB6E-CAE447E747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B89FCEE-A134-4561-AAE8-052F0F197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90A6D0B-2DF6-49F6-85D3-7F83C631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3 * 5 + sum / 2;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max(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dirty="0">
                <a:solidFill>
                  <a:srgbClr val="006600"/>
                </a:solidFill>
              </a:rPr>
              <a:t>// return value of max function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a + 2;</a:t>
            </a:r>
          </a:p>
          <a:p>
            <a:endParaRPr lang="en-US" altLang="zh-TW" dirty="0"/>
          </a:p>
          <a:p>
            <a:pPr marL="2243138" indent="-2243138">
              <a:buNone/>
            </a:pPr>
            <a:r>
              <a:rPr lang="en-US" altLang="zh-TW" sz="320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</a:t>
            </a:r>
            <a:r>
              <a:rPr lang="en-US" altLang="zh-TW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CError</a:t>
            </a:r>
            <a:r>
              <a:rPr lang="en-US" altLang="zh-TW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 2.6</a:t>
            </a:r>
            <a:r>
              <a:rPr lang="en-US" altLang="zh-TW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	</a:t>
            </a:r>
            <a:r>
              <a:rPr lang="zh-TW" altLang="en-US" dirty="0"/>
              <a:t>放結果的變數是在等號左邊，</a:t>
            </a:r>
            <a:br>
              <a:rPr lang="en-US" altLang="zh-TW" dirty="0"/>
            </a:br>
            <a:r>
              <a:rPr lang="zh-TW" altLang="en-US" dirty="0"/>
              <a:t>不能寫成 </a:t>
            </a:r>
            <a:r>
              <a:rPr lang="en-US" altLang="zh-TW" dirty="0"/>
              <a:t>b + c = a</a:t>
            </a:r>
            <a:r>
              <a:rPr lang="zh-TW" altLang="en-US" dirty="0"/>
              <a:t>。</a:t>
            </a:r>
          </a:p>
          <a:p>
            <a:endParaRPr lang="en-US" altLang="zh-TW" dirty="0"/>
          </a:p>
        </p:txBody>
      </p:sp>
      <p:sp>
        <p:nvSpPr>
          <p:cNvPr id="13314" name="投影片編號版面配置區 5">
            <a:extLst>
              <a:ext uri="{FF2B5EF4-FFF2-40B4-BE49-F238E27FC236}">
                <a16:creationId xmlns:a16="http://schemas.microsoft.com/office/drawing/2014/main" id="{4D60E7FA-A5AA-440A-88C9-7D0DAA09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C0E8624-94C8-4A9B-BE13-5ED8E556D3BA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5B078C94-2EE1-4E7B-BFAD-DD02CD815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4.1 Arithmetic Operators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CE54E78-2C44-4D61-9230-990937AE4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Unary operators</a:t>
            </a:r>
          </a:p>
          <a:p>
            <a:pPr lvl="1"/>
            <a:r>
              <a:rPr lang="en-US" altLang="zh-TW"/>
              <a:t>For positive/negative numbers</a:t>
            </a:r>
          </a:p>
          <a:p>
            <a:r>
              <a:rPr lang="en-US" altLang="zh-TW"/>
              <a:t>Binary operators</a:t>
            </a:r>
          </a:p>
          <a:p>
            <a:pPr lvl="1"/>
            <a:r>
              <a:rPr lang="en-US" altLang="zh-TW"/>
              <a:t>For addition, subtraction, multiplication, division, and remainder (modular)</a:t>
            </a:r>
          </a:p>
        </p:txBody>
      </p:sp>
      <p:sp>
        <p:nvSpPr>
          <p:cNvPr id="14338" name="投影片編號版面配置區 5">
            <a:extLst>
              <a:ext uri="{FF2B5EF4-FFF2-40B4-BE49-F238E27FC236}">
                <a16:creationId xmlns:a16="http://schemas.microsoft.com/office/drawing/2014/main" id="{34B7C7FD-2952-4155-8A84-BE8B820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E9006A1-8BAA-4C88-B778-FAAD14F8B085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1A57CDF-B2E1-4E73-ABD6-68B33BF16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Arithmetic Operators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8396D5D-D28D-4CB0-8B7B-446C59293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 (</a:t>
            </a:r>
            <a:r>
              <a:rPr lang="zh-TW" altLang="en-US" dirty="0"/>
              <a:t>加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TW" dirty="0"/>
              <a:t> (</a:t>
            </a:r>
            <a:r>
              <a:rPr lang="zh-TW" altLang="en-US" dirty="0"/>
              <a:t>減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/>
              <a:t> (</a:t>
            </a:r>
            <a:r>
              <a:rPr lang="zh-TW" altLang="en-US" dirty="0"/>
              <a:t>乘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/>
              <a:t> (</a:t>
            </a:r>
            <a:r>
              <a:rPr lang="zh-TW" altLang="en-US" dirty="0"/>
              <a:t>除</a:t>
            </a:r>
            <a:r>
              <a:rPr lang="en-US" altLang="zh-TW" dirty="0"/>
              <a:t>)</a:t>
            </a:r>
          </a:p>
          <a:p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dirty="0"/>
              <a:t> (</a:t>
            </a:r>
            <a:r>
              <a:rPr lang="zh-TW" altLang="en-US" dirty="0"/>
              <a:t>餘數</a:t>
            </a:r>
            <a:r>
              <a:rPr lang="en-US" altLang="zh-TW" dirty="0"/>
              <a:t>, mod)</a:t>
            </a:r>
          </a:p>
          <a:p>
            <a:pPr lvl="1"/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800" dirty="0">
                <a:solidFill>
                  <a:srgbClr val="990000"/>
                </a:solidFill>
                <a:cs typeface="Courier New" panose="02070309020205020404" pitchFamily="49" charset="0"/>
              </a:rPr>
              <a:t> 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006600"/>
                </a:solidFill>
              </a:rPr>
              <a:t>14 mod 5</a:t>
            </a:r>
            <a:r>
              <a:rPr lang="en-US" altLang="zh-TW" dirty="0"/>
              <a:t>, whose answer is 4</a:t>
            </a:r>
          </a:p>
          <a:p>
            <a:r>
              <a:rPr lang="en-US" altLang="zh-TW" dirty="0"/>
              <a:t>Precedence: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dirty="0"/>
              <a:t> &gt;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lvl="1"/>
            <a:r>
              <a:rPr lang="zh-TW" altLang="en-US" dirty="0"/>
              <a:t>也就是說，先乘除後加減</a:t>
            </a:r>
          </a:p>
          <a:p>
            <a:pPr lvl="1"/>
            <a:r>
              <a:rPr lang="zh-TW" altLang="en-US" dirty="0"/>
              <a:t>所以，</a:t>
            </a:r>
            <a:br>
              <a:rPr lang="zh-TW" altLang="en-US" dirty="0"/>
            </a:b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 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4;</a:t>
            </a:r>
            <a:b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/>
              <a:t>表示</a:t>
            </a:r>
            <a:br>
              <a:rPr lang="zh-TW" altLang="en-US" dirty="0"/>
            </a:b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(3 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en-US" altLang="zh-TW" sz="28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</p:txBody>
      </p:sp>
      <p:sp>
        <p:nvSpPr>
          <p:cNvPr id="15362" name="投影片編號版面配置區 5">
            <a:extLst>
              <a:ext uri="{FF2B5EF4-FFF2-40B4-BE49-F238E27FC236}">
                <a16:creationId xmlns:a16="http://schemas.microsoft.com/office/drawing/2014/main" id="{C676E37B-C6AA-459A-976D-90E9BFE6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2D5A3E8-0BDA-4262-B4F0-ED302A0F6F83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FAEEBFF-6608-43E7-82C6-F06719D09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Unary Arithmetic Operators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5165891-FAEA-4D96-95D4-F1A20ADC8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 (</a:t>
            </a:r>
            <a:r>
              <a:rPr lang="zh-TW" altLang="en-US" dirty="0"/>
              <a:t>正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TW" dirty="0"/>
              <a:t> (</a:t>
            </a:r>
            <a:r>
              <a:rPr lang="zh-TW" altLang="en-US" dirty="0"/>
              <a:t>負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Precedence: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/>
              <a:t> &gt;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</a:p>
          <a:p>
            <a:pPr lvl="1"/>
            <a:r>
              <a:rPr lang="zh-TW" altLang="en-US" dirty="0"/>
              <a:t>也就是說，正負號優先於加減乘除</a:t>
            </a:r>
          </a:p>
          <a:p>
            <a:pPr lvl="1"/>
            <a:r>
              <a:rPr lang="zh-TW" altLang="en-US" dirty="0"/>
              <a:t>所以，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-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/>
              <a:t>表示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5);</a:t>
            </a:r>
          </a:p>
        </p:txBody>
      </p:sp>
      <p:sp>
        <p:nvSpPr>
          <p:cNvPr id="16386" name="投影片編號版面配置區 5">
            <a:extLst>
              <a:ext uri="{FF2B5EF4-FFF2-40B4-BE49-F238E27FC236}">
                <a16:creationId xmlns:a16="http://schemas.microsoft.com/office/drawing/2014/main" id="{2685FF04-4149-416C-A8EE-0E8440AD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CF966E2-E558-4CB5-BF56-8242494B5A29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1A8D15D-38B6-4369-8FA7-62328A5FB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Arithmetic (</a:t>
            </a:r>
            <a:r>
              <a:rPr lang="zh-TW" altLang="en-US"/>
              <a:t>四則運算</a:t>
            </a:r>
            <a:r>
              <a:rPr lang="en-US" altLang="zh-TW"/>
              <a:t>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C171219-3978-41E2-B856-7A9158CC8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( ) to make it clear.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a + b + c + d + e / 5;</a:t>
            </a:r>
          </a:p>
          <a:p>
            <a:pPr marL="361950" lvl="1" indent="-161925">
              <a:buNone/>
            </a:pPr>
            <a:r>
              <a:rPr lang="en-US" altLang="zh-TW" dirty="0"/>
              <a:t>	</a:t>
            </a:r>
            <a:r>
              <a:rPr lang="zh-TW" altLang="en-US" dirty="0"/>
              <a:t>最好表示為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a + b + c + d + (e/5);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(a + b + c + d + e) / 5;</a:t>
            </a:r>
          </a:p>
          <a:p>
            <a:endParaRPr lang="en-US" altLang="zh-TW" dirty="0"/>
          </a:p>
        </p:txBody>
      </p:sp>
      <p:sp>
        <p:nvSpPr>
          <p:cNvPr id="17410" name="投影片編號版面配置區 5">
            <a:extLst>
              <a:ext uri="{FF2B5EF4-FFF2-40B4-BE49-F238E27FC236}">
                <a16:creationId xmlns:a16="http://schemas.microsoft.com/office/drawing/2014/main" id="{E0C415BE-0E1C-4F51-8906-6B74E4D8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12BC3F9-B9BF-447E-8525-94852FDFD6CB}" type="slidenum">
              <a:rPr lang="en-US" altLang="zh-TW" smtClean="0"/>
              <a:pPr/>
              <a:t>14</a:t>
            </a:fld>
            <a:endParaRPr lang="en-US" altLang="zh-TW"/>
          </a:p>
        </p:txBody>
      </p:sp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F937A586-6D72-443C-8A7D-0F657A742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55898"/>
              </p:ext>
            </p:extLst>
          </p:nvPr>
        </p:nvGraphicFramePr>
        <p:xfrm>
          <a:off x="7248128" y="1988840"/>
          <a:ext cx="279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方程式" r:id="rId3" imgW="2794000" imgH="825500" progId="Equation.3">
                  <p:embed/>
                </p:oleObj>
              </mc:Choice>
              <mc:Fallback>
                <p:oleObj name="方程式" r:id="rId3" imgW="2794000" imgH="825500" progId="Equation.3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:a16="http://schemas.microsoft.com/office/drawing/2014/main" id="{F937A586-6D72-443C-8A7D-0F657A742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1988840"/>
                        <a:ext cx="279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4A7639BC-1E0D-40C8-8332-EA1EC6F6D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43731"/>
              </p:ext>
            </p:extLst>
          </p:nvPr>
        </p:nvGraphicFramePr>
        <p:xfrm>
          <a:off x="7248128" y="3836003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方程式" r:id="rId5" imgW="2781300" imgH="825500" progId="Equation.3">
                  <p:embed/>
                </p:oleObj>
              </mc:Choice>
              <mc:Fallback>
                <p:oleObj name="方程式" r:id="rId5" imgW="2781300" imgH="825500" progId="Equation.3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4A7639BC-1E0D-40C8-8332-EA1EC6F6D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3836003"/>
                        <a:ext cx="278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A7C2594-D530-4CE1-8290-899942EBD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44BD4BF-701E-47B9-9FA0-F28599E44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535594"/>
          </a:xfrm>
        </p:spPr>
        <p:txBody>
          <a:bodyPr>
            <a:normAutofit fontScale="92500" lnSpcReduction="20000"/>
          </a:bodyPr>
          <a:lstStyle/>
          <a:p>
            <a:pPr lvl="3"/>
            <a:endParaRPr lang="en-US" altLang="zh-TW" dirty="0"/>
          </a:p>
          <a:p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 * b + 5 ;</a:t>
            </a:r>
          </a:p>
          <a:p>
            <a:pPr lvl="2"/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* x * x – 3 ;</a:t>
            </a:r>
          </a:p>
          <a:p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k * (-2 * x + 1) ;</a:t>
            </a:r>
          </a:p>
          <a:p>
            <a:pPr lvl="2"/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4 + (y - 2) / 5 ;</a:t>
            </a:r>
          </a:p>
          <a:p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(p % m) + 2 ;</a:t>
            </a:r>
          </a:p>
        </p:txBody>
      </p:sp>
      <p:sp>
        <p:nvSpPr>
          <p:cNvPr id="18434" name="投影片編號版面配置區 5">
            <a:extLst>
              <a:ext uri="{FF2B5EF4-FFF2-40B4-BE49-F238E27FC236}">
                <a16:creationId xmlns:a16="http://schemas.microsoft.com/office/drawing/2014/main" id="{DAAF45AA-CF83-49A2-81BF-2CEEBF11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46014C0-8373-41AB-8689-A9C440D3C1EC}" type="slidenum">
              <a:rPr lang="en-US" altLang="zh-TW" smtClean="0"/>
              <a:pPr/>
              <a:t>15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4">
                <a:extLst>
                  <a:ext uri="{FF2B5EF4-FFF2-40B4-BE49-F238E27FC236}">
                    <a16:creationId xmlns:a16="http://schemas.microsoft.com/office/drawing/2014/main" id="{0E8FBB8B-368B-44C2-9FD6-A349827332DB}"/>
                  </a:ext>
                </a:extLst>
              </p:cNvPr>
              <p:cNvSpPr txBox="1"/>
              <p:nvPr/>
            </p:nvSpPr>
            <p:spPr bwMode="auto">
              <a:xfrm>
                <a:off x="1100137" y="1754187"/>
                <a:ext cx="1899517" cy="406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437" name="Object 4">
                <a:extLst>
                  <a:ext uri="{FF2B5EF4-FFF2-40B4-BE49-F238E27FC236}">
                    <a16:creationId xmlns:a16="http://schemas.microsoft.com/office/drawing/2014/main" id="{0E8FBB8B-368B-44C2-9FD6-A349827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137" y="1754187"/>
                <a:ext cx="1899517" cy="406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8" name="Object 5">
                <a:extLst>
                  <a:ext uri="{FF2B5EF4-FFF2-40B4-BE49-F238E27FC236}">
                    <a16:creationId xmlns:a16="http://schemas.microsoft.com/office/drawing/2014/main" id="{7AA62889-4B99-4116-9097-A03DD24F01C1}"/>
                  </a:ext>
                </a:extLst>
              </p:cNvPr>
              <p:cNvSpPr txBox="1"/>
              <p:nvPr/>
            </p:nvSpPr>
            <p:spPr bwMode="auto">
              <a:xfrm>
                <a:off x="1109662" y="2546349"/>
                <a:ext cx="2106018" cy="5514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438" name="Object 5">
                <a:extLst>
                  <a:ext uri="{FF2B5EF4-FFF2-40B4-BE49-F238E27FC236}">
                    <a16:creationId xmlns:a16="http://schemas.microsoft.com/office/drawing/2014/main" id="{7AA62889-4B99-4116-9097-A03DD24F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662" y="2546349"/>
                <a:ext cx="2106018" cy="551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Object 6">
                <a:extLst>
                  <a:ext uri="{FF2B5EF4-FFF2-40B4-BE49-F238E27FC236}">
                    <a16:creationId xmlns:a16="http://schemas.microsoft.com/office/drawing/2014/main" id="{C06901F5-E3AE-4F70-B1E2-8980DA45BD3F}"/>
                  </a:ext>
                </a:extLst>
              </p:cNvPr>
              <p:cNvSpPr txBox="1"/>
              <p:nvPr/>
            </p:nvSpPr>
            <p:spPr bwMode="auto">
              <a:xfrm>
                <a:off x="1100138" y="3521075"/>
                <a:ext cx="2547590" cy="546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439" name="Object 6">
                <a:extLst>
                  <a:ext uri="{FF2B5EF4-FFF2-40B4-BE49-F238E27FC236}">
                    <a16:creationId xmlns:a16="http://schemas.microsoft.com/office/drawing/2014/main" id="{C06901F5-E3AE-4F70-B1E2-8980DA45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138" y="3521075"/>
                <a:ext cx="254759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7">
                <a:extLst>
                  <a:ext uri="{FF2B5EF4-FFF2-40B4-BE49-F238E27FC236}">
                    <a16:creationId xmlns:a16="http://schemas.microsoft.com/office/drawing/2014/main" id="{0C8B03BC-20F2-488A-B5C9-CF675E0296C7}"/>
                  </a:ext>
                </a:extLst>
              </p:cNvPr>
              <p:cNvSpPr txBox="1"/>
              <p:nvPr/>
            </p:nvSpPr>
            <p:spPr bwMode="auto">
              <a:xfrm>
                <a:off x="1130300" y="4241800"/>
                <a:ext cx="2301404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=4+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440" name="Object 7">
                <a:extLst>
                  <a:ext uri="{FF2B5EF4-FFF2-40B4-BE49-F238E27FC236}">
                    <a16:creationId xmlns:a16="http://schemas.microsoft.com/office/drawing/2014/main" id="{0C8B03BC-20F2-488A-B5C9-CF675E029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300" y="4241800"/>
                <a:ext cx="2301404" cy="82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1" name="Object 8">
                <a:extLst>
                  <a:ext uri="{FF2B5EF4-FFF2-40B4-BE49-F238E27FC236}">
                    <a16:creationId xmlns:a16="http://schemas.microsoft.com/office/drawing/2014/main" id="{B3D7B367-26D7-4BF1-A398-AFE140453F97}"/>
                  </a:ext>
                </a:extLst>
              </p:cNvPr>
              <p:cNvSpPr txBox="1"/>
              <p:nvPr/>
            </p:nvSpPr>
            <p:spPr bwMode="auto">
              <a:xfrm>
                <a:off x="1127124" y="5427663"/>
                <a:ext cx="2952651" cy="41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441" name="Object 8">
                <a:extLst>
                  <a:ext uri="{FF2B5EF4-FFF2-40B4-BE49-F238E27FC236}">
                    <a16:creationId xmlns:a16="http://schemas.microsoft.com/office/drawing/2014/main" id="{B3D7B367-26D7-4BF1-A398-AFE14045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124" y="5427663"/>
                <a:ext cx="2952651" cy="419100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>
            <a:extLst>
              <a:ext uri="{FF2B5EF4-FFF2-40B4-BE49-F238E27FC236}">
                <a16:creationId xmlns:a16="http://schemas.microsoft.com/office/drawing/2014/main" id="{43FF1F6E-EE65-48AF-ACFA-72F2A71D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1568CC-741A-4E24-A3CD-E9A1E7F47B4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E241B52-A0FB-4D4A-BBA2-49BC91DFE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Practices</a:t>
            </a:r>
          </a:p>
        </p:txBody>
      </p:sp>
      <p:graphicFrame>
        <p:nvGraphicFramePr>
          <p:cNvPr id="19460" name="Object 3">
            <a:extLst>
              <a:ext uri="{FF2B5EF4-FFF2-40B4-BE49-F238E27FC236}">
                <a16:creationId xmlns:a16="http://schemas.microsoft.com/office/drawing/2014/main" id="{BAAEBCBC-B24D-4E02-B8D6-555009639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337877"/>
              </p:ext>
            </p:extLst>
          </p:nvPr>
        </p:nvGraphicFramePr>
        <p:xfrm>
          <a:off x="1271464" y="3970883"/>
          <a:ext cx="257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方程式" r:id="rId3" imgW="2578100" imgH="825500" progId="Equation.3">
                  <p:embed/>
                </p:oleObj>
              </mc:Choice>
              <mc:Fallback>
                <p:oleObj name="方程式" r:id="rId3" imgW="2578100" imgH="825500" progId="Equation.3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BAAEBCBC-B24D-4E02-B8D6-555009639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3970883"/>
                        <a:ext cx="257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7D54F470-AF67-4990-BEF8-2FC0381CE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19475"/>
              </p:ext>
            </p:extLst>
          </p:nvPr>
        </p:nvGraphicFramePr>
        <p:xfrm>
          <a:off x="1271464" y="1845221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方程式" r:id="rId5" imgW="2260600" imgH="406400" progId="Equation.3">
                  <p:embed/>
                </p:oleObj>
              </mc:Choice>
              <mc:Fallback>
                <p:oleObj name="方程式" r:id="rId5" imgW="2260600" imgH="406400" progId="Equation.3">
                  <p:embed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7D54F470-AF67-4990-BEF8-2FC0381CE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845221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1E8B4A43-0C82-4FEA-8268-9705BBFAC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28283"/>
              </p:ext>
            </p:extLst>
          </p:nvPr>
        </p:nvGraphicFramePr>
        <p:xfrm>
          <a:off x="1271464" y="3069183"/>
          <a:ext cx="171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方程式" r:id="rId7" imgW="1714500" imgH="482600" progId="Equation.3">
                  <p:embed/>
                </p:oleObj>
              </mc:Choice>
              <mc:Fallback>
                <p:oleObj name="方程式" r:id="rId7" imgW="1714500" imgH="482600" progId="Equation.3">
                  <p:embed/>
                  <p:pic>
                    <p:nvPicPr>
                      <p:cNvPr id="19462" name="Object 5">
                        <a:extLst>
                          <a:ext uri="{FF2B5EF4-FFF2-40B4-BE49-F238E27FC236}">
                            <a16:creationId xmlns:a16="http://schemas.microsoft.com/office/drawing/2014/main" id="{1E8B4A43-0C82-4FEA-8268-9705BBFAC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3069183"/>
                        <a:ext cx="171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4E090167-2D83-4525-954D-BE02CB38F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342379"/>
              </p:ext>
            </p:extLst>
          </p:nvPr>
        </p:nvGraphicFramePr>
        <p:xfrm>
          <a:off x="1271464" y="5301208"/>
          <a:ext cx="179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方程式" r:id="rId9" imgW="1790700" imgH="482600" progId="Equation.3">
                  <p:embed/>
                </p:oleObj>
              </mc:Choice>
              <mc:Fallback>
                <p:oleObj name="方程式" r:id="rId9" imgW="1790700" imgH="482600" progId="Equation.3">
                  <p:embed/>
                  <p:pic>
                    <p:nvPicPr>
                      <p:cNvPr id="19463" name="Object 6">
                        <a:extLst>
                          <a:ext uri="{FF2B5EF4-FFF2-40B4-BE49-F238E27FC236}">
                            <a16:creationId xmlns:a16="http://schemas.microsoft.com/office/drawing/2014/main" id="{4E090167-2D83-4525-954D-BE02CB38F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5301208"/>
                        <a:ext cx="179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2311A3-952C-42A4-853B-E90346B4846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 Out an Integer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score;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score = 85;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成績是：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sz="2400" dirty="0">
                <a:latin typeface="Lucida Console" panose="020B0609040504020204" pitchFamily="49" charset="0"/>
              </a:rPr>
              <a:t>, score);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 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endParaRPr lang="en-US" altLang="zh-TW" sz="2400" dirty="0"/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2423592" y="4811582"/>
            <a:ext cx="3095625" cy="1223962"/>
            <a:chOff x="1927" y="3203"/>
            <a:chExt cx="1950" cy="771"/>
          </a:xfrm>
        </p:grpSpPr>
        <p:sp>
          <p:nvSpPr>
            <p:cNvPr id="32778" name="AutoShape 5"/>
            <p:cNvSpPr>
              <a:spLocks noChangeArrowheads="1"/>
            </p:cNvSpPr>
            <p:nvPr/>
          </p:nvSpPr>
          <p:spPr bwMode="auto">
            <a:xfrm>
              <a:off x="2699" y="3203"/>
              <a:ext cx="408" cy="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79" name="AutoShape 6"/>
            <p:cNvSpPr>
              <a:spLocks noChangeArrowheads="1"/>
            </p:cNvSpPr>
            <p:nvPr/>
          </p:nvSpPr>
          <p:spPr bwMode="auto">
            <a:xfrm>
              <a:off x="1927" y="3611"/>
              <a:ext cx="1950" cy="36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用 </a:t>
              </a:r>
              <a:r>
                <a:rPr lang="en-US" altLang="zh-TW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%d </a:t>
              </a:r>
              <a:r>
                <a:rPr lang="zh-TW" altLang="en-US" sz="2400">
                  <a:solidFill>
                    <a:srgbClr val="008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來印出整數資料</a:t>
              </a:r>
            </a:p>
          </p:txBody>
        </p:sp>
        <p:cxnSp>
          <p:nvCxnSpPr>
            <p:cNvPr id="32780" name="AutoShape 7"/>
            <p:cNvCxnSpPr>
              <a:cxnSpLocks noChangeShapeType="1"/>
              <a:stCxn id="32778" idx="2"/>
              <a:endCxn id="32779" idx="0"/>
            </p:cNvCxnSpPr>
            <p:nvPr/>
          </p:nvCxnSpPr>
          <p:spPr bwMode="auto">
            <a:xfrm flipH="1">
              <a:off x="2902" y="3226"/>
              <a:ext cx="1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655618" y="4161681"/>
            <a:ext cx="217487" cy="5032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5519218" y="4090245"/>
            <a:ext cx="217487" cy="50323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511154" y="3777506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solidFill>
                  <a:srgbClr val="008000"/>
                </a:solidFill>
                <a:ea typeface="標楷體" panose="03000509000000000000" pitchFamily="65" charset="-120"/>
              </a:rPr>
              <a:t>逗號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519217" y="3729881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solidFill>
                  <a:srgbClr val="008000"/>
                </a:solidFill>
                <a:ea typeface="標楷體" panose="03000509000000000000" pitchFamily="65" charset="-120"/>
              </a:rPr>
              <a:t>要印出的變數</a:t>
            </a:r>
          </a:p>
        </p:txBody>
      </p:sp>
    </p:spTree>
    <p:extLst>
      <p:ext uri="{BB962C8B-B14F-4D97-AF65-F5344CB8AC3E}">
        <p14:creationId xmlns:p14="http://schemas.microsoft.com/office/powerpoint/2010/main" val="3974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 Out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price, tip, total;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price = 500;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tip = 50;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total = price + tip;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dirty="0">
                <a:latin typeface="Lucida Console" panose="020B0609040504020204" pitchFamily="49" charset="0"/>
              </a:rPr>
              <a:t>, total);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81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 Out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  <a:endParaRPr lang="en-US" altLang="zh-TW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price, tip, total;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price = 500;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tip = 50;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%d\n"</a:t>
            </a:r>
            <a:r>
              <a:rPr lang="en-US" altLang="zh-TW" dirty="0">
                <a:latin typeface="Lucida Console" panose="020B0609040504020204" pitchFamily="49" charset="0"/>
              </a:rPr>
              <a:t>, price + tip);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14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4D5271F7-B319-4DCE-8B37-C7029FE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9F50736-05CA-428A-AA7C-2812C0C59CC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768CF83-1051-4E2A-B0B1-9E7EC8D7E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A4E9AF-3DC1-4238-8B03-76C9D007B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/>
              <a:t>Program </a:t>
            </a:r>
            <a:r>
              <a:rPr lang="zh-TW" altLang="en-US"/>
              <a:t>程式</a:t>
            </a:r>
          </a:p>
          <a:p>
            <a:pPr eaLnBrk="1" hangingPunct="1"/>
            <a:r>
              <a:rPr lang="en-US" altLang="zh-TW"/>
              <a:t>Programming language </a:t>
            </a:r>
            <a:r>
              <a:rPr lang="zh-TW" altLang="en-US"/>
              <a:t>程式語言</a:t>
            </a:r>
          </a:p>
          <a:p>
            <a:pPr eaLnBrk="1" hangingPunct="1"/>
            <a:r>
              <a:rPr lang="en-US" altLang="zh-TW"/>
              <a:t>Code </a:t>
            </a:r>
            <a:r>
              <a:rPr lang="zh-TW" altLang="en-US"/>
              <a:t>程式碼</a:t>
            </a:r>
          </a:p>
          <a:p>
            <a:pPr eaLnBrk="1" hangingPunct="1"/>
            <a:r>
              <a:rPr lang="en-US" altLang="zh-TW"/>
              <a:t>Compiler </a:t>
            </a:r>
            <a:r>
              <a:rPr lang="zh-TW" altLang="en-US"/>
              <a:t>編譯器</a:t>
            </a:r>
          </a:p>
          <a:p>
            <a:pPr lvl="1" eaLnBrk="1" hangingPunct="1"/>
            <a:r>
              <a:rPr lang="en-US" altLang="zh-TW"/>
              <a:t>cc, GNU gcc, g++,…</a:t>
            </a:r>
          </a:p>
          <a:p>
            <a:pPr lvl="1" eaLnBrk="1" hangingPunct="1"/>
            <a:r>
              <a:rPr lang="en-US" altLang="zh-TW"/>
              <a:t>IDE: MS Visual C++, Dev C++, Turbo C,…</a:t>
            </a:r>
          </a:p>
          <a:p>
            <a:pPr eaLnBrk="1" hangingPunct="1"/>
            <a:r>
              <a:rPr lang="en-US" altLang="zh-TW"/>
              <a:t>Programming, coding </a:t>
            </a:r>
            <a:r>
              <a:rPr lang="zh-TW" altLang="en-US"/>
              <a:t>寫程式</a:t>
            </a:r>
          </a:p>
          <a:p>
            <a:pPr eaLnBrk="1" hangingPunct="1"/>
            <a:r>
              <a:rPr lang="en-US" altLang="zh-TW"/>
              <a:t>Debug </a:t>
            </a:r>
            <a:r>
              <a:rPr lang="zh-TW" altLang="en-US"/>
              <a:t>除錯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B709830-C9AB-4439-95E5-89E3CDD164D3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 Out Many Integers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price, tip, total;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price = 500;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tip = 50;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total = price + tip;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原價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,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小費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400" dirty="0">
                <a:latin typeface="Lucida Console" panose="020B0609040504020204" pitchFamily="49" charset="0"/>
              </a:rPr>
              <a:t>, price, tip);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總共要付：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%d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元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400" dirty="0">
                <a:latin typeface="Lucida Console" panose="020B0609040504020204" pitchFamily="49" charset="0"/>
              </a:rPr>
              <a:t>, total);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74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FD66FA-6FC2-4E29-BBB0-D446C8129CE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 Out Real Numbers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400" dirty="0" err="1">
                <a:solidFill>
                  <a:srgbClr val="CC33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main()</a:t>
            </a:r>
            <a:endParaRPr lang="en-US" altLang="zh-TW" sz="2400" b="1" dirty="0">
              <a:solidFill>
                <a:srgbClr val="D60093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zh-TW" sz="2400" dirty="0">
                <a:latin typeface="Lucida Console" panose="020B0609040504020204" pitchFamily="49" charset="0"/>
              </a:rPr>
              <a:t> radius = 2;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zh-TW" sz="2400" dirty="0">
                <a:latin typeface="Lucida Console" panose="020B0609040504020204" pitchFamily="49" charset="0"/>
              </a:rPr>
              <a:t> area;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area = 3.1416f * radius * radius;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半徑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%f,\n"</a:t>
            </a:r>
            <a:r>
              <a:rPr lang="en-US" altLang="zh-TW" sz="2400" dirty="0">
                <a:latin typeface="Lucida Console" panose="020B0609040504020204" pitchFamily="49" charset="0"/>
              </a:rPr>
              <a:t>, radius);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面積 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%.2f\n"</a:t>
            </a:r>
            <a:r>
              <a:rPr lang="en-US" altLang="zh-TW" sz="2400" dirty="0">
                <a:latin typeface="Lucida Console" panose="020B0609040504020204" pitchFamily="49" charset="0"/>
              </a:rPr>
              <a:t>, area);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altLang="zh-TW" sz="2400" dirty="0">
                <a:latin typeface="Lucida Console" panose="020B06090405040202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41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3F9BB43-7AA4-41DC-BB78-955EEB853A0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2.5 Reading Input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Syntax: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</a:t>
            </a:r>
            <a:r>
              <a:rPr lang="en-US" altLang="zh-TW" dirty="0" err="1">
                <a:latin typeface="Lucida Console" panose="020B0609040504020204" pitchFamily="49" charset="0"/>
              </a:rPr>
              <a:t>varName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Ex: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&amp;score);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dirty="0"/>
              <a:t>The program will read in an integer from the keyboard, then set it as the value of the variable.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H="1" flipV="1">
            <a:off x="4029919" y="2851416"/>
            <a:ext cx="288925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125168" y="308795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8000"/>
                </a:solidFill>
                <a:ea typeface="標楷體" panose="03000509000000000000" pitchFamily="65" charset="-120"/>
              </a:rPr>
              <a:t>&amp;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4799856" y="2094178"/>
            <a:ext cx="21590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015756" y="1720374"/>
            <a:ext cx="315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An integer variable</a:t>
            </a:r>
          </a:p>
        </p:txBody>
      </p:sp>
    </p:spTree>
    <p:extLst>
      <p:ext uri="{BB962C8B-B14F-4D97-AF65-F5344CB8AC3E}">
        <p14:creationId xmlns:p14="http://schemas.microsoft.com/office/powerpoint/2010/main" val="3243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7" grpId="1"/>
      <p:bldP spid="115719" grpId="0"/>
      <p:bldP spid="1157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8A55326-EB98-45DD-9D9F-D6F11EFCAAE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2.5 Reading Input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Syntax: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"%f"</a:t>
            </a:r>
            <a:r>
              <a:rPr lang="en-US" altLang="zh-TW" dirty="0">
                <a:latin typeface="Lucida Console" panose="020B0609040504020204" pitchFamily="49" charset="0"/>
              </a:rPr>
              <a:t>, &amp;</a:t>
            </a:r>
            <a:r>
              <a:rPr lang="en-US" altLang="zh-TW" dirty="0" err="1">
                <a:latin typeface="Lucida Console" panose="020B0609040504020204" pitchFamily="49" charset="0"/>
              </a:rPr>
              <a:t>varName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Ex: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0000"/>
                </a:solidFill>
                <a:latin typeface="Lucida Console" panose="020B0609040504020204" pitchFamily="49" charset="0"/>
              </a:rPr>
              <a:t>"%f"</a:t>
            </a:r>
            <a:r>
              <a:rPr lang="en-US" altLang="zh-TW" dirty="0">
                <a:latin typeface="Lucida Console" panose="020B0609040504020204" pitchFamily="49" charset="0"/>
              </a:rPr>
              <a:t>, &amp;radius);</a:t>
            </a:r>
          </a:p>
          <a:p>
            <a:pPr lvl="1" eaLnBrk="1" hangingPunct="1"/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 flipV="1">
            <a:off x="4029918" y="2851416"/>
            <a:ext cx="288925" cy="3603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25167" y="308795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&amp;</a:t>
            </a: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H="1">
            <a:off x="4799855" y="2094178"/>
            <a:ext cx="215900" cy="36036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012241" y="1759210"/>
            <a:ext cx="390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008000"/>
                </a:solidFill>
                <a:ea typeface="標楷體" panose="03000509000000000000" pitchFamily="65" charset="-120"/>
              </a:rPr>
              <a:t>A floating-point variable</a:t>
            </a:r>
          </a:p>
        </p:txBody>
      </p:sp>
    </p:spTree>
    <p:extLst>
      <p:ext uri="{BB962C8B-B14F-4D97-AF65-F5344CB8AC3E}">
        <p14:creationId xmlns:p14="http://schemas.microsoft.com/office/powerpoint/2010/main" val="27370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5" grpId="1"/>
      <p:bldP spid="117767" grpId="0"/>
      <p:bldP spid="11776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0E12-9001-4E89-9A4F-3DA64E1AECA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Lucida Console" panose="020B0609040504020204" pitchFamily="49" charset="0"/>
              </a:rPr>
              <a:t>if</a:t>
            </a:r>
            <a:r>
              <a:rPr lang="en-US" altLang="zh-TW"/>
              <a:t>-Selection Statement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 code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en-US" altLang="zh-TW" dirty="0"/>
          </a:p>
        </p:txBody>
      </p:sp>
      <p:sp>
        <p:nvSpPr>
          <p:cNvPr id="174084" name="AutoShape 4"/>
          <p:cNvSpPr>
            <a:spLocks noChangeArrowheads="1"/>
          </p:cNvSpPr>
          <p:nvPr/>
        </p:nvSpPr>
        <p:spPr bwMode="auto">
          <a:xfrm>
            <a:off x="6142174" y="1988840"/>
            <a:ext cx="2520950" cy="10080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score &gt;=60</a:t>
            </a: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8015425" y="3141365"/>
            <a:ext cx="1871663" cy="7207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print "</a:t>
            </a:r>
            <a:r>
              <a:rPr lang="zh-TW" altLang="en-US" sz="2400" dirty="0"/>
              <a:t>恭喜</a:t>
            </a:r>
            <a:r>
              <a:rPr lang="en-US" altLang="zh-TW" sz="2400" dirty="0"/>
              <a:t>"</a:t>
            </a:r>
          </a:p>
        </p:txBody>
      </p:sp>
      <p:cxnSp>
        <p:nvCxnSpPr>
          <p:cNvPr id="174086" name="AutoShape 6"/>
          <p:cNvCxnSpPr>
            <a:cxnSpLocks noChangeShapeType="1"/>
            <a:stCxn id="174084" idx="3"/>
            <a:endCxn id="174085" idx="0"/>
          </p:cNvCxnSpPr>
          <p:nvPr/>
        </p:nvCxnSpPr>
        <p:spPr bwMode="auto">
          <a:xfrm>
            <a:off x="8663125" y="2493664"/>
            <a:ext cx="288925" cy="6477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87" name="AutoShape 7"/>
          <p:cNvSpPr>
            <a:spLocks noChangeArrowheads="1"/>
          </p:cNvSpPr>
          <p:nvPr/>
        </p:nvSpPr>
        <p:spPr bwMode="auto">
          <a:xfrm>
            <a:off x="7294699" y="4870152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74088" name="AutoShape 8"/>
          <p:cNvCxnSpPr>
            <a:cxnSpLocks noChangeShapeType="1"/>
            <a:stCxn id="174084" idx="2"/>
            <a:endCxn id="174087" idx="0"/>
          </p:cNvCxnSpPr>
          <p:nvPr/>
        </p:nvCxnSpPr>
        <p:spPr bwMode="auto">
          <a:xfrm>
            <a:off x="7402649" y="2996902"/>
            <a:ext cx="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89" name="AutoShape 9"/>
          <p:cNvCxnSpPr>
            <a:cxnSpLocks noChangeShapeType="1"/>
            <a:stCxn id="174085" idx="2"/>
            <a:endCxn id="174087" idx="0"/>
          </p:cNvCxnSpPr>
          <p:nvPr/>
        </p:nvCxnSpPr>
        <p:spPr bwMode="auto">
          <a:xfrm rot="5400000">
            <a:off x="7673318" y="3591421"/>
            <a:ext cx="1008063" cy="1549400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9023487" y="2493665"/>
            <a:ext cx="6477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yes</a:t>
            </a:r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6934337" y="2996903"/>
            <a:ext cx="4318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52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85" grpId="0" animBg="1"/>
      <p:bldP spid="174090" grpId="0"/>
      <p:bldP spid="1740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if…else…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Ex.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很抱歉，你被當了。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那麼，明年見了！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608168" y="2190397"/>
            <a:ext cx="1873250" cy="7921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&gt;=60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049618" y="3342922"/>
            <a:ext cx="1295400" cy="5762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"</a:t>
            </a:r>
            <a:r>
              <a:rPr lang="zh-TW" altLang="en-US" sz="2400" dirty="0"/>
              <a:t>及格</a:t>
            </a:r>
            <a:r>
              <a:rPr lang="en-US" altLang="zh-TW" sz="2400" dirty="0"/>
              <a:t>"</a:t>
            </a:r>
          </a:p>
        </p:txBody>
      </p:sp>
      <p:cxnSp>
        <p:nvCxnSpPr>
          <p:cNvPr id="7" name="AutoShape 6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9481418" y="2587271"/>
            <a:ext cx="215900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73355" y="4927246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9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8635281" y="3865209"/>
            <a:ext cx="1008062" cy="1116013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9479830" y="2118960"/>
            <a:ext cx="649288" cy="433387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kumimoji="0" lang="en-US" altLang="zh-TW" sz="2400"/>
              <a:t>yes</a:t>
            </a:r>
            <a:endParaRPr lang="en-US" altLang="zh-TW" sz="2400">
              <a:ea typeface="標楷體" panose="03000509000000000000" pitchFamily="65" charset="-12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744569" y="3342922"/>
            <a:ext cx="1296987" cy="5762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"</a:t>
            </a:r>
            <a:r>
              <a:rPr lang="zh-TW" altLang="en-US" sz="2400" dirty="0"/>
              <a:t>被當</a:t>
            </a:r>
            <a:r>
              <a:rPr lang="en-US" altLang="zh-TW" sz="2400" dirty="0"/>
              <a:t>"</a:t>
            </a:r>
          </a:p>
        </p:txBody>
      </p:sp>
      <p:cxnSp>
        <p:nvCxnSpPr>
          <p:cNvPr id="12" name="AutoShape 11"/>
          <p:cNvCxnSpPr>
            <a:cxnSpLocks noChangeShapeType="1"/>
            <a:stCxn id="5" idx="1"/>
            <a:endCxn id="11" idx="0"/>
          </p:cNvCxnSpPr>
          <p:nvPr/>
        </p:nvCxnSpPr>
        <p:spPr bwMode="auto">
          <a:xfrm rot="10800000" flipV="1">
            <a:off x="7393856" y="2587271"/>
            <a:ext cx="214313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49393" y="2118959"/>
            <a:ext cx="576262" cy="4318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no</a:t>
            </a:r>
            <a:endParaRPr lang="en-US" altLang="zh-TW" sz="2400">
              <a:ea typeface="標楷體" panose="03000509000000000000" pitchFamily="65" charset="-120"/>
            </a:endParaRPr>
          </a:p>
        </p:txBody>
      </p:sp>
      <p:cxnSp>
        <p:nvCxnSpPr>
          <p:cNvPr id="14" name="AutoShape 13"/>
          <p:cNvCxnSpPr>
            <a:cxnSpLocks noChangeShapeType="1"/>
            <a:stCxn id="11" idx="2"/>
            <a:endCxn id="8" idx="0"/>
          </p:cNvCxnSpPr>
          <p:nvPr/>
        </p:nvCxnSpPr>
        <p:spPr bwMode="auto">
          <a:xfrm rot="16200000" flipH="1">
            <a:off x="7483549" y="3829490"/>
            <a:ext cx="1008062" cy="1187450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01787" y="3917999"/>
            <a:ext cx="425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score &lt; 60 </a:t>
            </a:r>
            <a:r>
              <a:rPr lang="zh-TW" altLang="en-US" sz="28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18960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BBFB-5C96-4C59-988E-D4A0B05D37F6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Conditional Operators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Equality Operators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==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=</a:t>
            </a:r>
            <a:endParaRPr lang="en-US" altLang="zh-TW" dirty="0">
              <a:solidFill>
                <a:srgbClr val="800000"/>
              </a:solidFill>
              <a:latin typeface="Lucida Console" panose="020B0609040504020204" pitchFamily="49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!=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</a:t>
            </a:r>
            <a:endParaRPr lang="zh-TW" altLang="en-US" dirty="0">
              <a:solidFill>
                <a:srgbClr val="800000"/>
              </a:solidFill>
              <a:latin typeface="Lucida Console" panose="020B0609040504020204" pitchFamily="49" charset="0"/>
            </a:endParaRPr>
          </a:p>
          <a:p>
            <a:r>
              <a:rPr lang="en-US" altLang="zh-TW" dirty="0"/>
              <a:t>Relational Operators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&gt;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&lt;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&lt;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&gt;=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</a:t>
            </a:r>
            <a:endParaRPr lang="zh-TW" altLang="en-US" dirty="0">
              <a:solidFill>
                <a:srgbClr val="800000"/>
              </a:solidFill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&lt;=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</a:t>
            </a:r>
          </a:p>
        </p:txBody>
      </p:sp>
    </p:spTree>
    <p:extLst>
      <p:ext uri="{BB962C8B-B14F-4D97-AF65-F5344CB8AC3E}">
        <p14:creationId xmlns:p14="http://schemas.microsoft.com/office/powerpoint/2010/main" val="337699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7E2-4816-43CD-ADA8-96E8D5DDB51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score is 100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== 100</a:t>
            </a:r>
            <a:endParaRPr lang="en-US" altLang="zh-TW" dirty="0">
              <a:solidFill>
                <a:srgbClr val="9900CC"/>
              </a:solidFill>
            </a:endParaRPr>
          </a:p>
          <a:p>
            <a:r>
              <a:rPr lang="en-US" altLang="zh-TW" dirty="0"/>
              <a:t>score is not 100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!= 100</a:t>
            </a:r>
            <a:endParaRPr lang="en-US" altLang="zh-TW" dirty="0"/>
          </a:p>
          <a:p>
            <a:r>
              <a:rPr lang="en-US" altLang="zh-TW" dirty="0"/>
              <a:t>score is larger than 60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&gt; 60</a:t>
            </a:r>
          </a:p>
          <a:p>
            <a:r>
              <a:rPr lang="en-US" altLang="zh-TW" dirty="0"/>
              <a:t>score is larger than or equal to 60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&gt;= 60</a:t>
            </a:r>
          </a:p>
        </p:txBody>
      </p:sp>
    </p:spTree>
    <p:extLst>
      <p:ext uri="{BB962C8B-B14F-4D97-AF65-F5344CB8AC3E}">
        <p14:creationId xmlns:p14="http://schemas.microsoft.com/office/powerpoint/2010/main" val="30854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A7C6-2859-4F9A-9BAD-6BA8AB0EA94A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Operator	meaning	example 	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&amp;&amp;</a:t>
            </a:r>
            <a:r>
              <a:rPr lang="en-US" altLang="zh-TW" dirty="0"/>
              <a:t>	and	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&gt;0) &amp;&amp;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&lt;10)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||</a:t>
            </a:r>
            <a:r>
              <a:rPr lang="en-US" altLang="zh-TW" dirty="0"/>
              <a:t>	or	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&lt;0) ||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&gt;10)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!	</a:t>
            </a:r>
            <a:r>
              <a:rPr lang="en-US" altLang="zh-TW" dirty="0"/>
              <a:t>not</a:t>
            </a:r>
            <a:r>
              <a:rPr lang="en-US" altLang="zh-TW" dirty="0">
                <a:latin typeface="Lucida Console" panose="020B0609040504020204" pitchFamily="49" charset="0"/>
              </a:rPr>
              <a:t>	!(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&gt;0)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&amp;&amp;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both conditions are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||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as long as one condition is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!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if the inner condition is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02108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D04D-DDDB-44E8-9090-1C85B2FDEE02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Examples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i is not equal to 0 and j mod i &gt;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(i != 0) &amp;&amp; (j % i &gt; 4)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&gt; 6 or b &gt;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&gt; 6) || (b &gt; 4)</a:t>
            </a:r>
          </a:p>
          <a:p>
            <a:pPr>
              <a:lnSpc>
                <a:spcPct val="90000"/>
              </a:lnSpc>
            </a:pPr>
            <a:r>
              <a:rPr lang="en-US" altLang="zh-TW"/>
              <a:t>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/>
              <a:t>a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/>
              <a:t>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&gt;= 0) &amp;&amp; (a &lt;= 100)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is not between 0 and 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 (a &gt;= 0) &amp;&amp; (a &lt;= 100)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&lt; 0) || (a &gt; 100)</a:t>
            </a:r>
          </a:p>
        </p:txBody>
      </p:sp>
    </p:spTree>
    <p:extLst>
      <p:ext uri="{BB962C8B-B14F-4D97-AF65-F5344CB8AC3E}">
        <p14:creationId xmlns:p14="http://schemas.microsoft.com/office/powerpoint/2010/main" val="209204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6F815CD0-467E-4081-B8D9-D5D440A2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749B98F-443C-426F-91DF-B17E9A1A570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9F0DA07-44A5-401B-BB08-C9136BB61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2351DDA-D840-4EFB-AF67-256D186A2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Variable </a:t>
            </a:r>
            <a:r>
              <a:rPr lang="zh-TW" altLang="en-US"/>
              <a:t>變數</a:t>
            </a:r>
          </a:p>
          <a:p>
            <a:pPr eaLnBrk="1" hangingPunct="1"/>
            <a:r>
              <a:rPr lang="en-US" altLang="zh-TW"/>
              <a:t>Statement </a:t>
            </a:r>
            <a:r>
              <a:rPr lang="zh-TW" altLang="en-US"/>
              <a:t>敍述</a:t>
            </a:r>
          </a:p>
          <a:p>
            <a:pPr lvl="1" eaLnBrk="1" hangingPunct="1"/>
            <a:r>
              <a:rPr lang="en-US" altLang="zh-TW"/>
              <a:t>Assignment </a:t>
            </a:r>
            <a:r>
              <a:rPr lang="zh-TW" altLang="en-US"/>
              <a:t>給值</a:t>
            </a:r>
          </a:p>
          <a:p>
            <a:pPr lvl="1" eaLnBrk="1" hangingPunct="1"/>
            <a:r>
              <a:rPr lang="en-US" altLang="zh-TW"/>
              <a:t>Selection </a:t>
            </a:r>
            <a:r>
              <a:rPr lang="zh-TW" altLang="en-US"/>
              <a:t>條件判斷 </a:t>
            </a:r>
          </a:p>
          <a:p>
            <a:pPr lvl="1" eaLnBrk="1" hangingPunct="1"/>
            <a:r>
              <a:rPr lang="en-US" altLang="zh-TW"/>
              <a:t>Iteration (loop) </a:t>
            </a:r>
            <a:r>
              <a:rPr lang="zh-TW" altLang="en-US"/>
              <a:t>迴圈</a:t>
            </a:r>
          </a:p>
          <a:p>
            <a:pPr eaLnBrk="1" hangingPunct="1"/>
            <a:r>
              <a:rPr lang="en-US" altLang="zh-TW"/>
              <a:t>Array </a:t>
            </a:r>
            <a:r>
              <a:rPr lang="zh-TW" altLang="en-US"/>
              <a:t>陣列</a:t>
            </a:r>
          </a:p>
          <a:p>
            <a:pPr eaLnBrk="1" hangingPunct="1"/>
            <a:r>
              <a:rPr lang="en-US" altLang="zh-TW"/>
              <a:t>Function </a:t>
            </a:r>
            <a:r>
              <a:rPr lang="zh-TW" altLang="en-US"/>
              <a:t>函式</a:t>
            </a:r>
          </a:p>
          <a:p>
            <a:pPr eaLnBrk="1" hangingPunct="1"/>
            <a:r>
              <a:rPr lang="en-US" altLang="zh-TW"/>
              <a:t>Pointer </a:t>
            </a:r>
            <a:r>
              <a:rPr lang="zh-TW" altLang="en-US"/>
              <a:t>指標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DCE-7193-43E4-BC4D-F796DE5C026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Examples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TW"/>
              <a:t>a is not a multiple of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!(a%3==0)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</a:t>
            </a:r>
            <a:r>
              <a:rPr lang="en-US" altLang="zh-TW">
                <a:latin typeface="Lucida Console" panose="020B0609040504020204" pitchFamily="49" charset="0"/>
              </a:rPr>
              <a:t>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(a%3)!=0</a:t>
            </a:r>
          </a:p>
          <a:p>
            <a:pPr>
              <a:lnSpc>
                <a:spcPct val="90000"/>
              </a:lnSpc>
            </a:pPr>
            <a:r>
              <a:rPr kumimoji="0" lang="en-US" altLang="zh-TW"/>
              <a:t>a is 1 or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(a==1) || (a==2)</a:t>
            </a:r>
          </a:p>
          <a:p>
            <a:pPr>
              <a:lnSpc>
                <a:spcPct val="90000"/>
              </a:lnSpc>
            </a:pPr>
            <a:r>
              <a:rPr kumimoji="0" lang="en-US" altLang="zh-TW"/>
              <a:t>a is not 1 or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 (a==1) || (a==2)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(a!=1) &amp;&amp; (a!=2)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/>
              <a:t>(</a:t>
            </a:r>
            <a:r>
              <a:rPr kumimoji="0" lang="en-US" altLang="zh-TW"/>
              <a:t>a is neither 1 nor 2)</a:t>
            </a:r>
          </a:p>
        </p:txBody>
      </p:sp>
    </p:spTree>
    <p:extLst>
      <p:ext uri="{BB962C8B-B14F-4D97-AF65-F5344CB8AC3E}">
        <p14:creationId xmlns:p14="http://schemas.microsoft.com/office/powerpoint/2010/main" val="18685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>
            <a:extLst>
              <a:ext uri="{FF2B5EF4-FFF2-40B4-BE49-F238E27FC236}">
                <a16:creationId xmlns:a16="http://schemas.microsoft.com/office/drawing/2014/main" id="{B0FD1ABA-628E-437E-A204-56FE7E11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478C6F7-5E42-4058-967E-27951AFE0EF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5356980-4A9A-4209-A4D9-B55F76212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練習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A4E6C77-9CC6-4626-9A66-DF7A2A90B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看分數給等級</a:t>
            </a:r>
          </a:p>
          <a:p>
            <a:pPr lvl="1" eaLnBrk="1" hangingPunct="1"/>
            <a:r>
              <a:rPr lang="zh-TW" altLang="en-US"/>
              <a:t>優等：</a:t>
            </a:r>
            <a:r>
              <a:rPr lang="en-US" altLang="zh-TW"/>
              <a:t>90~100</a:t>
            </a:r>
            <a:r>
              <a:rPr lang="zh-TW" altLang="en-US"/>
              <a:t>，優良學生</a:t>
            </a:r>
            <a:r>
              <a:rPr lang="en-US" altLang="zh-TW"/>
              <a:t>(bestStudent)</a:t>
            </a:r>
          </a:p>
          <a:p>
            <a:pPr lvl="1" eaLnBrk="1" hangingPunct="1"/>
            <a:r>
              <a:rPr lang="zh-TW" altLang="en-US"/>
              <a:t>甲等：</a:t>
            </a:r>
            <a:r>
              <a:rPr lang="en-US" altLang="zh-TW"/>
              <a:t>80~89</a:t>
            </a:r>
          </a:p>
          <a:p>
            <a:pPr lvl="1" eaLnBrk="1" hangingPunct="1"/>
            <a:r>
              <a:rPr lang="zh-TW" altLang="en-US"/>
              <a:t>乙等：</a:t>
            </a:r>
            <a:r>
              <a:rPr lang="en-US" altLang="zh-TW"/>
              <a:t>70~79</a:t>
            </a:r>
          </a:p>
          <a:p>
            <a:pPr lvl="1" eaLnBrk="1" hangingPunct="1"/>
            <a:r>
              <a:rPr lang="zh-TW" altLang="en-US"/>
              <a:t>丙等：</a:t>
            </a:r>
            <a:r>
              <a:rPr lang="en-US" altLang="zh-TW"/>
              <a:t>60~69</a:t>
            </a:r>
          </a:p>
          <a:p>
            <a:pPr lvl="1" eaLnBrk="1" hangingPunct="1"/>
            <a:r>
              <a:rPr lang="zh-TW" altLang="en-US"/>
              <a:t>戊等：</a:t>
            </a:r>
            <a:r>
              <a:rPr lang="en-US" altLang="zh-TW"/>
              <a:t>59~</a:t>
            </a:r>
            <a:r>
              <a:rPr lang="zh-TW" altLang="en-US"/>
              <a:t>，補救學生</a:t>
            </a:r>
            <a:r>
              <a:rPr lang="en-US" altLang="zh-TW"/>
              <a:t>(toBeTutored)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Syntax: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Example: Print out 1 to 6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&lt;=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2393" y="2359759"/>
            <a:ext cx="5926622" cy="138499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for (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8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74128" y="2070618"/>
            <a:ext cx="3024187" cy="2449512"/>
            <a:chOff x="3379" y="1979"/>
            <a:chExt cx="2132" cy="1679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79" y="1979"/>
              <a:ext cx="2132" cy="16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469" y="2977"/>
              <a:ext cx="863" cy="40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condition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512" y="3023"/>
              <a:ext cx="772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statement</a:t>
              </a:r>
            </a:p>
          </p:txBody>
        </p:sp>
        <p:cxnSp>
          <p:nvCxnSpPr>
            <p:cNvPr id="10" name="AutoShape 11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900" y="3385"/>
              <a:ext cx="1" cy="2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9" idx="3"/>
              <a:endCxn id="17" idx="3"/>
            </p:cNvCxnSpPr>
            <p:nvPr/>
          </p:nvCxnSpPr>
          <p:spPr bwMode="auto">
            <a:xfrm flipH="1" flipV="1">
              <a:off x="4967" y="2728"/>
              <a:ext cx="317" cy="454"/>
            </a:xfrm>
            <a:prstGeom prst="bentConnector3">
              <a:avLst>
                <a:gd name="adj1" fmla="val -4542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4194" y="2976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true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470" y="3340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false</a:t>
              </a:r>
            </a:p>
          </p:txBody>
        </p:sp>
        <p:cxnSp>
          <p:nvCxnSpPr>
            <p:cNvPr id="14" name="AutoShape 15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4332" y="3181"/>
              <a:ext cx="180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515" y="2206"/>
              <a:ext cx="771" cy="27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Initial</a:t>
              </a:r>
            </a:p>
          </p:txBody>
        </p:sp>
        <p:cxnSp>
          <p:nvCxnSpPr>
            <p:cNvPr id="16" name="AutoShape 17"/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3901" y="2478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287" y="2569"/>
              <a:ext cx="680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update</a:t>
              </a:r>
            </a:p>
          </p:txBody>
        </p:sp>
        <p:cxnSp>
          <p:nvCxnSpPr>
            <p:cNvPr id="18" name="AutoShape 19"/>
            <p:cNvCxnSpPr>
              <a:cxnSpLocks noChangeShapeType="1"/>
              <a:stCxn id="17" idx="1"/>
              <a:endCxn id="8" idx="0"/>
            </p:cNvCxnSpPr>
            <p:nvPr/>
          </p:nvCxnSpPr>
          <p:spPr bwMode="auto">
            <a:xfrm rot="10800000" flipV="1">
              <a:off x="3901" y="2728"/>
              <a:ext cx="386" cy="24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923" y="2024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1686" y="5677416"/>
            <a:ext cx="691356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1 2 3 4 5 6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503712" y="5677416"/>
            <a:ext cx="4681537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71685" y="4302234"/>
            <a:ext cx="4949062" cy="121431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&lt;=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312515" y="4109301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1 2 3 4 5 6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617565" y="4109301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380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Print 6 $’s  ($$$$$$)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out 6 $'s</a:t>
            </a:r>
          </a:p>
          <a:p>
            <a:pPr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97280" y="5035784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$$$$$$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567608" y="5035784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927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1C-7E22-4496-8FE2-24481EC4F83E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 Idioms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is usually the best choice for loops counting up or down: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up from 0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–1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 n;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up from 1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&lt;= n;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down from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a;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&gt;= b;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--)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Repeat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times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 n;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</p:txBody>
      </p:sp>
    </p:spTree>
    <p:extLst>
      <p:ext uri="{BB962C8B-B14F-4D97-AF65-F5344CB8AC3E}">
        <p14:creationId xmlns:p14="http://schemas.microsoft.com/office/powerpoint/2010/main" val="17542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>
            <a:extLst>
              <a:ext uri="{FF2B5EF4-FFF2-40B4-BE49-F238E27FC236}">
                <a16:creationId xmlns:a16="http://schemas.microsoft.com/office/drawing/2014/main" id="{9791E3E0-9D43-4D56-8F23-64ED4F21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8755F-A0FD-49CB-B02B-10121E81D3E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C95FE50-DFE2-41CC-A62B-8B3F0387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3B52B97-DE8B-47FB-AC27-A61AD64F4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 out 1 to 20 with an interval 3.</a:t>
            </a:r>
          </a:p>
          <a:p>
            <a:pPr eaLnBrk="1" hangingPunct="1"/>
            <a:r>
              <a:rPr lang="en-US" altLang="zh-TW"/>
              <a:t>Print out 1</a:t>
            </a:r>
            <a:r>
              <a:rPr lang="en-US" altLang="zh-TW" baseline="30000"/>
              <a:t>2</a:t>
            </a:r>
            <a:r>
              <a:rPr lang="en-US" altLang="zh-TW"/>
              <a:t> to 10</a:t>
            </a:r>
            <a:r>
              <a:rPr lang="en-US" altLang="zh-TW" baseline="30000"/>
              <a:t>2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Ask a number </a:t>
            </a:r>
            <a:r>
              <a:rPr lang="en-US" altLang="zh-TW" b="1" i="1">
                <a:latin typeface="Courier New" panose="02070309020205020404" pitchFamily="49" charset="0"/>
              </a:rPr>
              <a:t>n</a:t>
            </a:r>
            <a:r>
              <a:rPr lang="en-US" altLang="zh-TW"/>
              <a:t> and print out </a:t>
            </a:r>
            <a:r>
              <a:rPr lang="en-US" altLang="zh-TW" b="1" i="1">
                <a:latin typeface="Courier New" panose="02070309020205020404" pitchFamily="49" charset="0"/>
              </a:rPr>
              <a:t>n</a:t>
            </a:r>
            <a:r>
              <a:rPr lang="en-US" altLang="zh-TW"/>
              <a:t> to 1.</a:t>
            </a:r>
          </a:p>
          <a:p>
            <a:pPr eaLnBrk="1" hangingPunct="1"/>
            <a:r>
              <a:rPr lang="en-US" altLang="zh-TW"/>
              <a:t>Ask a number </a:t>
            </a:r>
            <a:r>
              <a:rPr lang="en-US" altLang="zh-TW" b="1" i="1">
                <a:latin typeface="Courier New" panose="02070309020205020404" pitchFamily="49" charset="0"/>
              </a:rPr>
              <a:t>n</a:t>
            </a:r>
            <a:r>
              <a:rPr lang="en-US" altLang="zh-TW"/>
              <a:t> and print out </a:t>
            </a:r>
            <a:r>
              <a:rPr lang="en-US" altLang="zh-TW" b="1" i="1">
                <a:latin typeface="Courier New" panose="02070309020205020404" pitchFamily="49" charset="0"/>
              </a:rPr>
              <a:t>n</a:t>
            </a:r>
            <a:r>
              <a:rPr lang="en-US" altLang="zh-TW"/>
              <a:t> $’s.</a:t>
            </a:r>
          </a:p>
          <a:p>
            <a:pPr eaLnBrk="1" hangingPunct="1"/>
            <a:r>
              <a:rPr lang="en-US" altLang="zh-TW"/>
              <a:t>Print out odd numbers between 1 and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>
            <a:extLst>
              <a:ext uri="{FF2B5EF4-FFF2-40B4-BE49-F238E27FC236}">
                <a16:creationId xmlns:a16="http://schemas.microsoft.com/office/drawing/2014/main" id="{BB8C5BD5-8D79-40EC-A8F6-57240BC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2965D34-082E-4C60-9D43-DF6E02E90FF5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5C0D970-6F63-4236-AC58-26DC4F025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Writing a Simple Program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3FDE73A-4924-42C5-B6E9-1B7BB5BB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332878"/>
            <a:ext cx="8229600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98750" indent="-2698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35083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3916363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43243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4732338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5189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56467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6103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6561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#include &lt;</a:t>
            </a:r>
            <a:r>
              <a:rPr lang="en-US" altLang="zh-TW" sz="2400" dirty="0" err="1"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int main()</a:t>
            </a:r>
            <a:endParaRPr lang="en-US" altLang="zh-TW" sz="2400" b="1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("Hello World!\n");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return 0; </a:t>
            </a:r>
            <a:endParaRPr lang="en-US" altLang="zh-TW" sz="2400" b="1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90A2CF3-462E-4DC5-8134-A713621AC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634" y="2290015"/>
            <a:ext cx="34559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FF6600"/>
                </a:solidFill>
              </a:rPr>
              <a:t>directives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D5E36FD9-0B02-4513-897E-F504DCCE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259" y="3585415"/>
            <a:ext cx="4700587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FF6600"/>
                </a:solidFill>
              </a:rPr>
              <a:t>statements</a:t>
            </a:r>
          </a:p>
          <a:p>
            <a:pPr eaLnBrk="1" hangingPunct="1"/>
            <a:endParaRPr lang="en-US" altLang="zh-TW" sz="2800" i="1">
              <a:solidFill>
                <a:srgbClr val="008000"/>
              </a:solidFill>
            </a:endParaRP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21957931-D48C-48B4-A69F-E5DB7073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009" y="3585415"/>
            <a:ext cx="206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008000"/>
                </a:solidFill>
              </a:rPr>
              <a:t>function call</a:t>
            </a: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E72BFAB0-EA00-4BCC-9D4C-1B3288449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42846" y="3874340"/>
            <a:ext cx="792163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  <p:bldP spid="78855" grpId="0" animBg="1"/>
      <p:bldP spid="78855" grpId="1" animBg="1"/>
      <p:bldP spid="788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>
            <a:extLst>
              <a:ext uri="{FF2B5EF4-FFF2-40B4-BE49-F238E27FC236}">
                <a16:creationId xmlns:a16="http://schemas.microsoft.com/office/drawing/2014/main" id="{B0287BF3-6D95-4B75-997D-98EEEB4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91D2259-569B-4C1A-8984-9BB698C8C81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14541B-6E29-4DF4-97CF-614D6007A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a Pun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BFA1B22-36FE-49E3-8784-F15EE1C5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71" y="1924676"/>
            <a:ext cx="10598085" cy="348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98750" indent="-2698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35083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3916363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43243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4732338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5189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56467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6103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6561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#include &lt;</a:t>
            </a:r>
            <a:r>
              <a:rPr lang="en-US" altLang="zh-TW" sz="2400" dirty="0" err="1">
                <a:latin typeface="Lucida Console" panose="020B0609040504020204" pitchFamily="49" charset="0"/>
              </a:rPr>
              <a:t>stdio.h</a:t>
            </a:r>
            <a:r>
              <a:rPr lang="en-US" altLang="zh-TW" sz="24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int main()</a:t>
            </a:r>
            <a:endParaRPr lang="en-US" altLang="zh-TW" sz="2400" b="1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("To C, or not to C: that is the question.\n");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return 0; </a:t>
            </a:r>
            <a:endParaRPr lang="en-US" altLang="zh-TW" sz="2400" b="1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AAD529DB-A1C9-44EF-9F47-7789547A9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4941168"/>
            <a:ext cx="78486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To C, or not to C: that is the question.</a:t>
            </a: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TW" sz="2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3EB897F-939A-42B8-A0B2-3FFA4947D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2.4 Variables (</a:t>
            </a:r>
            <a:r>
              <a:rPr lang="zh-TW" altLang="en-US"/>
              <a:t>變數</a:t>
            </a:r>
            <a:r>
              <a:rPr lang="en-US" altLang="zh-TW"/>
              <a:t>)</a:t>
            </a:r>
            <a:endParaRPr lang="en-US" altLang="zh-TW" dirty="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2C559B9-9A12-47A1-B218-7421B5C7B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Type</a:t>
            </a:r>
          </a:p>
          <a:p>
            <a:pPr lvl="1"/>
            <a:r>
              <a:rPr lang="en-US" altLang="zh-TW" dirty="0"/>
              <a:t>A variable of type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/>
              <a:t> can store an </a:t>
            </a:r>
            <a:r>
              <a:rPr lang="en-US" altLang="zh-TW" dirty="0">
                <a:solidFill>
                  <a:srgbClr val="FF6600"/>
                </a:solidFill>
              </a:rPr>
              <a:t>integer</a:t>
            </a:r>
            <a:r>
              <a:rPr lang="en-US" altLang="zh-TW" dirty="0"/>
              <a:t>, e.g. 1392, 0, -2553</a:t>
            </a:r>
          </a:p>
          <a:p>
            <a:pPr lvl="1"/>
            <a:r>
              <a:rPr lang="en-US" altLang="zh-TW" dirty="0"/>
              <a:t>A variable of type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dirty="0"/>
              <a:t> can store a real number (stored in the </a:t>
            </a:r>
            <a:r>
              <a:rPr lang="en-US" altLang="zh-TW" dirty="0">
                <a:solidFill>
                  <a:srgbClr val="FF6600"/>
                </a:solidFill>
              </a:rPr>
              <a:t>floating-point</a:t>
            </a:r>
            <a:r>
              <a:rPr lang="en-US" altLang="zh-TW" dirty="0"/>
              <a:t> fashion), e.g. 34.124, -45.435, 0,</a:t>
            </a:r>
          </a:p>
          <a:p>
            <a:pPr lvl="2"/>
            <a:r>
              <a:rPr lang="en-US" altLang="zh-TW" dirty="0"/>
              <a:t>NOTE: it is just an approximation of the number</a:t>
            </a:r>
          </a:p>
          <a:p>
            <a:pPr lvl="2"/>
            <a:r>
              <a:rPr lang="en-US" altLang="zh-TW" dirty="0"/>
              <a:t>0.1 would become 0.09999999999999987</a:t>
            </a:r>
          </a:p>
          <a:p>
            <a:pPr lvl="1"/>
            <a:endParaRPr lang="en-US" altLang="zh-TW" dirty="0"/>
          </a:p>
        </p:txBody>
      </p:sp>
      <p:sp>
        <p:nvSpPr>
          <p:cNvPr id="9218" name="投影片編號版面配置區 5">
            <a:extLst>
              <a:ext uri="{FF2B5EF4-FFF2-40B4-BE49-F238E27FC236}">
                <a16:creationId xmlns:a16="http://schemas.microsoft.com/office/drawing/2014/main" id="{D26A697E-E8FB-4FC0-8ACE-111DA002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1DD667B-2D67-4D0C-9274-3F31E715C1BB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033E385-4002-4235-A2E6-087D1DD8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3" y="2451200"/>
            <a:ext cx="3558982" cy="4333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AC1E5F-7FE3-4B37-999C-73FC91A08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Declaration (</a:t>
            </a:r>
            <a:r>
              <a:rPr lang="zh-TW" altLang="en-US"/>
              <a:t>宣告變數</a:t>
            </a:r>
            <a:r>
              <a:rPr lang="en-US" altLang="zh-TW"/>
              <a:t>)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34B2D4F9-C2BA-4789-8745-DC338E7CF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Variables must be declared.</a:t>
            </a:r>
          </a:p>
          <a:p>
            <a:r>
              <a:rPr lang="en-US" altLang="zh-TW" dirty="0"/>
              <a:t>Declaration: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altLang="zh-TW" dirty="0"/>
              <a:t>: name of the variable</a:t>
            </a:r>
          </a:p>
          <a:p>
            <a:pPr lvl="1"/>
            <a:r>
              <a:rPr lang="en-US" altLang="zh-TW" dirty="0"/>
              <a:t>It declares that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altLang="zh-TW" dirty="0"/>
              <a:t> is an integer 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/>
              <a:t>)</a:t>
            </a:r>
          </a:p>
        </p:txBody>
      </p:sp>
      <p:sp>
        <p:nvSpPr>
          <p:cNvPr id="10242" name="投影片編號版面配置區 5">
            <a:extLst>
              <a:ext uri="{FF2B5EF4-FFF2-40B4-BE49-F238E27FC236}">
                <a16:creationId xmlns:a16="http://schemas.microsoft.com/office/drawing/2014/main" id="{0CE420A6-F9A7-4BF9-A651-4F581491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8A9CEAC-BE58-4623-BCCF-89FB485D9074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4EB2E0FC-B1FF-4632-AA7E-23C4F77CB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672" y="2780928"/>
            <a:ext cx="1584176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CB5007C1-2C06-463A-9CEC-9EEAB9695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536" y="3226820"/>
            <a:ext cx="504056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7" name="Line 7">
            <a:extLst>
              <a:ext uri="{FF2B5EF4-FFF2-40B4-BE49-F238E27FC236}">
                <a16:creationId xmlns:a16="http://schemas.microsoft.com/office/drawing/2014/main" id="{F03203D4-128B-4BC7-8528-627300B77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1865" y="2771170"/>
            <a:ext cx="1512168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8" name="Line 8">
            <a:extLst>
              <a:ext uri="{FF2B5EF4-FFF2-40B4-BE49-F238E27FC236}">
                <a16:creationId xmlns:a16="http://schemas.microsoft.com/office/drawing/2014/main" id="{9CD5F9B6-353F-4190-89CB-0F16CA91B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136" y="3226820"/>
            <a:ext cx="900584" cy="0"/>
          </a:xfrm>
          <a:prstGeom prst="line">
            <a:avLst/>
          </a:prstGeom>
          <a:noFill/>
          <a:ln w="50800" cmpd="dbl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1C514C6F-A347-4F93-B79B-28CD31D0D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Declaration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C72B99F-7D7F-4C6F-93B5-473D87FC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variable must be declared before using it.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= 95;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CC0066"/>
                </a:solidFill>
              </a:rPr>
              <a:t>(</a:t>
            </a:r>
            <a:r>
              <a:rPr lang="en-US" altLang="zh-TW" dirty="0">
                <a:solidFill>
                  <a:srgbClr val="CC0066"/>
                </a:solidFill>
                <a:sym typeface="Wingdings" panose="05000000000000000000" pitchFamily="2" charset="2"/>
              </a:rPr>
              <a:t></a:t>
            </a:r>
            <a:r>
              <a:rPr lang="en-US" altLang="zh-TW" dirty="0">
                <a:solidFill>
                  <a:srgbClr val="CC0066"/>
                </a:solidFill>
              </a:rPr>
              <a:t>)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= 95;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CC0066"/>
                </a:solidFill>
              </a:rPr>
              <a:t>(</a:t>
            </a:r>
            <a:r>
              <a:rPr lang="en-US" altLang="zh-TW" dirty="0">
                <a:solidFill>
                  <a:srgbClr val="CC0066"/>
                </a:solidFill>
                <a:sym typeface="Wingdings" panose="05000000000000000000" pitchFamily="2" charset="2"/>
              </a:rPr>
              <a:t></a:t>
            </a:r>
            <a:r>
              <a:rPr lang="en-US" altLang="zh-TW" dirty="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9B415FE5-1164-4638-B473-8B81FE4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3251E0-E46E-488A-9CC6-DF064BED5F99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>
            <a:extLst>
              <a:ext uri="{FF2B5EF4-FFF2-40B4-BE49-F238E27FC236}">
                <a16:creationId xmlns:a16="http://schemas.microsoft.com/office/drawing/2014/main" id="{B988F394-2BF3-4784-A2B3-AD5DD64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BB03093-DFB1-4120-86D5-3EFCAD26135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57AB628-0D86-48D5-A466-8CEE810E3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Variable Declaration (</a:t>
            </a:r>
            <a:r>
              <a:rPr lang="en-US" altLang="zh-TW" i="1"/>
              <a:t>Cont</a:t>
            </a:r>
            <a:r>
              <a:rPr lang="en-US" altLang="zh-TW"/>
              <a:t>.)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0BECDAD-AE2F-4C05-8307-2C058DA89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Declare two or more variables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price;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	int</a:t>
            </a:r>
            <a:r>
              <a:rPr lang="en-US" altLang="zh-TW">
                <a:latin typeface="Lucida Console" panose="020B0609040504020204" pitchFamily="49" charset="0"/>
              </a:rPr>
              <a:t> tip;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>
                <a:latin typeface="Lucida Console" panose="020B0609040504020204" pitchFamily="49" charset="0"/>
              </a:rPr>
              <a:t>	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total;</a:t>
            </a:r>
          </a:p>
          <a:p>
            <a:pPr lvl="1" eaLnBrk="1" hangingPunct="1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>
                <a:latin typeface="Lucida Console" panose="020B0609040504020204" pitchFamily="49" charset="0"/>
              </a:rPr>
              <a:t> price, tip, total;</a:t>
            </a:r>
          </a:p>
          <a:p>
            <a:pPr eaLnBrk="1" hangingPunct="1"/>
            <a:r>
              <a:rPr lang="en-US" altLang="zh-TW"/>
              <a:t>Case sensitive</a:t>
            </a:r>
          </a:p>
          <a:p>
            <a:pPr lvl="1" eaLnBrk="1" hangingPunct="1"/>
            <a:r>
              <a:rPr lang="en-US" altLang="zh-TW" sz="3200">
                <a:latin typeface="Lucida Console" panose="020B0609040504020204" pitchFamily="49" charset="0"/>
              </a:rPr>
              <a:t>a1</a:t>
            </a:r>
            <a:r>
              <a:rPr lang="en-US" altLang="zh-TW" sz="3200"/>
              <a:t> and </a:t>
            </a:r>
            <a:r>
              <a:rPr lang="en-US" altLang="zh-TW" sz="3200">
                <a:latin typeface="Lucida Console" panose="020B0609040504020204" pitchFamily="49" charset="0"/>
              </a:rPr>
              <a:t>A1</a:t>
            </a:r>
            <a:r>
              <a:rPr lang="en-US" altLang="zh-TW" sz="3200"/>
              <a:t> are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2528</TotalTime>
  <Words>1857</Words>
  <Application>Microsoft Office PowerPoint</Application>
  <PresentationFormat>寬螢幕</PresentationFormat>
  <Paragraphs>357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53" baseType="lpstr"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Cambria Math</vt:lpstr>
      <vt:lpstr>Comic Sans MS</vt:lpstr>
      <vt:lpstr>Constantia</vt:lpstr>
      <vt:lpstr>Courier New</vt:lpstr>
      <vt:lpstr>Lucida Console</vt:lpstr>
      <vt:lpstr>Symbol</vt:lpstr>
      <vt:lpstr>Times New Roman</vt:lpstr>
      <vt:lpstr>Wingdings</vt:lpstr>
      <vt:lpstr>回顧</vt:lpstr>
      <vt:lpstr>Microsoft 方程式編輯器 3.0</vt:lpstr>
      <vt:lpstr>A Quick Start of C</vt:lpstr>
      <vt:lpstr>Terminology</vt:lpstr>
      <vt:lpstr>Terminology</vt:lpstr>
      <vt:lpstr>Writing a Simple Program</vt:lpstr>
      <vt:lpstr>Printing a Pun</vt:lpstr>
      <vt:lpstr>2.4 Variables (變數)</vt:lpstr>
      <vt:lpstr>Variable Declaration (宣告變數)</vt:lpstr>
      <vt:lpstr>Variable Declaration</vt:lpstr>
      <vt:lpstr>Variable Declaration (Cont.)</vt:lpstr>
      <vt:lpstr>Assignment</vt:lpstr>
      <vt:lpstr>4.1 Arithmetic Operators</vt:lpstr>
      <vt:lpstr>Binary Arithmetic Operators</vt:lpstr>
      <vt:lpstr>Unary Arithmetic Operators</vt:lpstr>
      <vt:lpstr>Arithmetic (四則運算)</vt:lpstr>
      <vt:lpstr>Examples</vt:lpstr>
      <vt:lpstr>Practices</vt:lpstr>
      <vt:lpstr>Print Out an Integer</vt:lpstr>
      <vt:lpstr>Print Out an Integer</vt:lpstr>
      <vt:lpstr>Print Out an Integer</vt:lpstr>
      <vt:lpstr>Print Out Many Integers</vt:lpstr>
      <vt:lpstr>Print Out Real Numbers </vt:lpstr>
      <vt:lpstr>2.5 Reading Input</vt:lpstr>
      <vt:lpstr>2.5 Reading Input</vt:lpstr>
      <vt:lpstr>The if-Selection Statement</vt:lpstr>
      <vt:lpstr>if…else… Statement</vt:lpstr>
      <vt:lpstr>Conditional Operators</vt:lpstr>
      <vt:lpstr>Conditions</vt:lpstr>
      <vt:lpstr>Logical Operators</vt:lpstr>
      <vt:lpstr>Condition Examples</vt:lpstr>
      <vt:lpstr>Condition Examples</vt:lpstr>
      <vt:lpstr>練習</vt:lpstr>
      <vt:lpstr>for-Repetition Statement</vt:lpstr>
      <vt:lpstr>for-Repetition Statement</vt:lpstr>
      <vt:lpstr>Practice: Print 6 $’s  ($$$$$$)</vt:lpstr>
      <vt:lpstr>for Statement Idioms</vt:lpstr>
      <vt:lpstr>Examples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user</cp:lastModifiedBy>
  <cp:revision>133</cp:revision>
  <dcterms:created xsi:type="dcterms:W3CDTF">2004-09-26T13:49:34Z</dcterms:created>
  <dcterms:modified xsi:type="dcterms:W3CDTF">2022-09-14T05:34:42Z</dcterms:modified>
</cp:coreProperties>
</file>