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24"/>
  </p:notesMasterIdLst>
  <p:sldIdLst>
    <p:sldId id="268" r:id="rId5"/>
    <p:sldId id="269" r:id="rId6"/>
    <p:sldId id="270" r:id="rId7"/>
    <p:sldId id="271" r:id="rId8"/>
    <p:sldId id="272" r:id="rId9"/>
    <p:sldId id="273" r:id="rId10"/>
    <p:sldId id="274" r:id="rId11"/>
    <p:sldId id="263" r:id="rId12"/>
    <p:sldId id="275" r:id="rId13"/>
    <p:sldId id="264" r:id="rId14"/>
    <p:sldId id="256" r:id="rId15"/>
    <p:sldId id="257" r:id="rId16"/>
    <p:sldId id="258" r:id="rId17"/>
    <p:sldId id="259" r:id="rId18"/>
    <p:sldId id="265" r:id="rId19"/>
    <p:sldId id="260" r:id="rId20"/>
    <p:sldId id="261" r:id="rId21"/>
    <p:sldId id="266" r:id="rId22"/>
    <p:sldId id="267"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IBM Plex Sans" panose="020B0503050203000203" pitchFamily="34" charset="0"/>
      <p:regular r:id="rId29"/>
      <p:bold r:id="rId30"/>
      <p:italic r:id="rId31"/>
      <p:boldItalic r:id="rId32"/>
    </p:embeddedFont>
    <p:embeddedFont>
      <p:font typeface="Lato" panose="020F0502020204030203" pitchFamily="34" charset="0"/>
      <p:regular r:id="rId33"/>
      <p:bold r:id="rId34"/>
      <p:italic r:id="rId35"/>
      <p:boldItalic r:id="rId36"/>
    </p:embeddedFont>
    <p:embeddedFont>
      <p:font typeface="Playfair Display" panose="020B0604020202020204"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99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17.xml"/><Relationship Id="rId34" Type="http://schemas.openxmlformats.org/officeDocument/2006/relationships/font" Target="fonts/font10.fntdata"/><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5.fntdata"/><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7.fntdata"/><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18f11c6b3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18f11c6b3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18f11c6b39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18f11c6b39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18f11c6b3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18f11c6b3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1924ba64c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1924ba64c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19f3eb212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19f3eb21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18f11c6b3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18f11c6b3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1924ba64c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1924ba64c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1924ba64cf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1924ba64c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97766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464345"/>
            <a:ext cx="7429500" cy="110847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7515" y="1687115"/>
            <a:ext cx="3487337"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6058" y="2305048"/>
            <a:ext cx="3658793"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6" y="1687114"/>
            <a:ext cx="3484952"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05048"/>
            <a:ext cx="3656408"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90000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rgbClr val="D9D2E9"/>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ibm.com/cloud/learn/deep-learning" TargetMode="External"/><Relationship Id="rId2" Type="http://schemas.openxmlformats.org/officeDocument/2006/relationships/hyperlink" Target="https://www.ibm.com/cloud/learn/machine-learning"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www.ibm.com/cloud/learn/recurrent-neural-networks" TargetMode="External"/><Relationship Id="rId2" Type="http://schemas.openxmlformats.org/officeDocument/2006/relationships/hyperlink" Target="https://www.ibm.com/cloud/learn/natural-language-processing" TargetMode="Externa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hyperlink" Target="https://www.ibm.com/analytics/learn/linear-regression" TargetMode="Externa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CFB46-D16A-43CF-992D-2F1073B418B2}"/>
              </a:ext>
            </a:extLst>
          </p:cNvPr>
          <p:cNvSpPr>
            <a:spLocks noGrp="1"/>
          </p:cNvSpPr>
          <p:nvPr>
            <p:ph type="ctrTitle"/>
          </p:nvPr>
        </p:nvSpPr>
        <p:spPr/>
        <p:txBody>
          <a:bodyPr>
            <a:normAutofit fontScale="90000"/>
          </a:bodyPr>
          <a:lstStyle/>
          <a:p>
            <a:r>
              <a:rPr lang="en-US" dirty="0"/>
              <a:t>BUILDING NEURAL NETWORK</a:t>
            </a:r>
            <a:br>
              <a:rPr lang="en-US" dirty="0"/>
            </a:br>
            <a:br>
              <a:rPr lang="en-US" dirty="0"/>
            </a:br>
            <a:endParaRPr lang="en-US" dirty="0"/>
          </a:p>
        </p:txBody>
      </p:sp>
      <p:sp>
        <p:nvSpPr>
          <p:cNvPr id="3" name="Subtitle 2">
            <a:extLst>
              <a:ext uri="{FF2B5EF4-FFF2-40B4-BE49-F238E27FC236}">
                <a16:creationId xmlns:a16="http://schemas.microsoft.com/office/drawing/2014/main" id="{F94A3DCB-6F30-4DCA-8224-7AFC3800A995}"/>
              </a:ext>
            </a:extLst>
          </p:cNvPr>
          <p:cNvSpPr>
            <a:spLocks noGrp="1"/>
          </p:cNvSpPr>
          <p:nvPr>
            <p:ph type="subTitle" idx="1"/>
          </p:nvPr>
        </p:nvSpPr>
        <p:spPr/>
        <p:txBody>
          <a:bodyPr>
            <a:normAutofit fontScale="85000" lnSpcReduction="20000"/>
          </a:bodyPr>
          <a:lstStyle/>
          <a:p>
            <a:r>
              <a:rPr lang="en-US" dirty="0"/>
              <a:t>SHASHANK KHOT</a:t>
            </a:r>
          </a:p>
          <a:p>
            <a:r>
              <a:rPr lang="en-US" dirty="0"/>
              <a:t>SWATHI PADITHALA</a:t>
            </a:r>
          </a:p>
          <a:p>
            <a:r>
              <a:rPr lang="en-US" sz="1050" dirty="0"/>
              <a:t>Date : 8</a:t>
            </a:r>
            <a:r>
              <a:rPr lang="en-US" sz="1050" baseline="30000" dirty="0"/>
              <a:t>th</a:t>
            </a:r>
            <a:r>
              <a:rPr lang="en-US" sz="1050" dirty="0"/>
              <a:t> Feb 2022</a:t>
            </a:r>
          </a:p>
        </p:txBody>
      </p:sp>
      <p:sp>
        <p:nvSpPr>
          <p:cNvPr id="4" name="TextBox 3">
            <a:extLst>
              <a:ext uri="{FF2B5EF4-FFF2-40B4-BE49-F238E27FC236}">
                <a16:creationId xmlns:a16="http://schemas.microsoft.com/office/drawing/2014/main" id="{B99DD63C-E3EC-43AD-BC48-BBE40E7BF315}"/>
              </a:ext>
            </a:extLst>
          </p:cNvPr>
          <p:cNvSpPr txBox="1"/>
          <p:nvPr/>
        </p:nvSpPr>
        <p:spPr>
          <a:xfrm>
            <a:off x="891540" y="4554989"/>
            <a:ext cx="7566659" cy="577081"/>
          </a:xfrm>
          <a:prstGeom prst="rect">
            <a:avLst/>
          </a:prstGeom>
          <a:noFill/>
        </p:spPr>
        <p:txBody>
          <a:bodyPr wrap="square" rtlCol="0">
            <a:spAutoFit/>
          </a:bodyPr>
          <a:lstStyle/>
          <a:p>
            <a:r>
              <a:rPr lang="en-US" sz="1050" dirty="0">
                <a:latin typeface="IBM Plex Sans" panose="020B0604020202020204" pitchFamily="34" charset="0"/>
              </a:rPr>
              <a:t>Neural networks reflect the behavior of the human brain, allowing computer programs to recognize patterns and solve common problems in the fields of AI, machine learning, and deep learning.</a:t>
            </a:r>
          </a:p>
          <a:p>
            <a:endParaRPr lang="en-US" sz="1050" dirty="0"/>
          </a:p>
        </p:txBody>
      </p:sp>
    </p:spTree>
    <p:extLst>
      <p:ext uri="{BB962C8B-B14F-4D97-AF65-F5344CB8AC3E}">
        <p14:creationId xmlns:p14="http://schemas.microsoft.com/office/powerpoint/2010/main" val="343104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C6BB4-06B0-4EEE-8F55-CD858A80EC31}"/>
              </a:ext>
            </a:extLst>
          </p:cNvPr>
          <p:cNvSpPr>
            <a:spLocks noGrp="1"/>
          </p:cNvSpPr>
          <p:nvPr>
            <p:ph type="title"/>
          </p:nvPr>
        </p:nvSpPr>
        <p:spPr>
          <a:xfrm>
            <a:off x="856060" y="463889"/>
            <a:ext cx="7429499" cy="398260"/>
          </a:xfrm>
        </p:spPr>
        <p:txBody>
          <a:bodyPr>
            <a:normAutofit fontScale="90000"/>
          </a:bodyPr>
          <a:lstStyle/>
          <a:p>
            <a:r>
              <a:rPr lang="en-US" dirty="0"/>
              <a:t>GOAL</a:t>
            </a:r>
          </a:p>
        </p:txBody>
      </p:sp>
      <p:sp>
        <p:nvSpPr>
          <p:cNvPr id="3" name="Content Placeholder 2">
            <a:extLst>
              <a:ext uri="{FF2B5EF4-FFF2-40B4-BE49-F238E27FC236}">
                <a16:creationId xmlns:a16="http://schemas.microsoft.com/office/drawing/2014/main" id="{846650B3-108A-464B-987D-4D298878BCE2}"/>
              </a:ext>
            </a:extLst>
          </p:cNvPr>
          <p:cNvSpPr>
            <a:spLocks noGrp="1"/>
          </p:cNvSpPr>
          <p:nvPr>
            <p:ph idx="1"/>
          </p:nvPr>
        </p:nvSpPr>
        <p:spPr>
          <a:xfrm>
            <a:off x="856060" y="862148"/>
            <a:ext cx="7429499" cy="3817463"/>
          </a:xfrm>
        </p:spPr>
        <p:txBody>
          <a:bodyPr>
            <a:noAutofit/>
          </a:bodyPr>
          <a:lstStyle/>
          <a:p>
            <a:pPr algn="l" fontAlgn="base"/>
            <a:r>
              <a:rPr lang="en-US" sz="1200" dirty="0">
                <a:latin typeface="IBM Plex Sans" panose="020B0503050203000203" pitchFamily="34" charset="0"/>
              </a:rPr>
              <a:t>As we start to think about more practical use cases for neural networks, like image recognition or classification, we’ll leverage supervised learning, or labeled datasets, to train the algorithm. As we train the model, we’ll want to evaluate its accuracy using a cost (or loss) function. This is also commonly referred to as the mean squared error (MSE). In the equation below,</a:t>
            </a:r>
          </a:p>
          <a:p>
            <a:pPr marL="342900" lvl="1" indent="0" fontAlgn="base">
              <a:buNone/>
            </a:pPr>
            <a:r>
              <a:rPr lang="en-US" sz="1200" i="1" dirty="0">
                <a:latin typeface="IBM Plex Sans" panose="020B0503050203000203" pitchFamily="34" charset="0"/>
              </a:rPr>
              <a:t>i </a:t>
            </a:r>
            <a:r>
              <a:rPr lang="en-US" sz="1200" dirty="0">
                <a:latin typeface="IBM Plex Sans" panose="020B0503050203000203" pitchFamily="34" charset="0"/>
              </a:rPr>
              <a:t>represents the index of the sample,</a:t>
            </a:r>
          </a:p>
          <a:p>
            <a:pPr marL="342900" lvl="1" indent="0" fontAlgn="base">
              <a:buNone/>
            </a:pPr>
            <a:r>
              <a:rPr lang="en-US" sz="1200" dirty="0">
                <a:latin typeface="IBM Plex Sans" panose="020B0503050203000203" pitchFamily="34" charset="0"/>
              </a:rPr>
              <a:t>y-hat is the predicted outcome,</a:t>
            </a:r>
          </a:p>
          <a:p>
            <a:pPr marL="342900" lvl="1" indent="0" fontAlgn="base">
              <a:buNone/>
            </a:pPr>
            <a:r>
              <a:rPr lang="en-US" sz="1200" dirty="0">
                <a:latin typeface="IBM Plex Sans" panose="020B0503050203000203" pitchFamily="34" charset="0"/>
              </a:rPr>
              <a:t>y is the actual value, and</a:t>
            </a:r>
          </a:p>
          <a:p>
            <a:pPr marL="342900" lvl="1" indent="0" fontAlgn="base">
              <a:buNone/>
            </a:pPr>
            <a:r>
              <a:rPr lang="en-US" sz="1200" i="1" dirty="0">
                <a:latin typeface="IBM Plex Sans" panose="020B0503050203000203" pitchFamily="34" charset="0"/>
              </a:rPr>
              <a:t>m</a:t>
            </a:r>
            <a:r>
              <a:rPr lang="en-US" sz="1200" dirty="0">
                <a:latin typeface="IBM Plex Sans" panose="020B0503050203000203" pitchFamily="34" charset="0"/>
              </a:rPr>
              <a:t> is the number of samples.</a:t>
            </a:r>
          </a:p>
          <a:p>
            <a:r>
              <a:rPr lang="en-US" sz="1200" dirty="0">
                <a:latin typeface="IBM Plex Sans" panose="020B0503050203000203" pitchFamily="34" charset="0"/>
              </a:rPr>
              <a:t>Ultimately, the goal is to minimize our cost function to ensure correctness of fit for any given observation. </a:t>
            </a:r>
          </a:p>
          <a:p>
            <a:r>
              <a:rPr lang="en-US" sz="1200" dirty="0">
                <a:latin typeface="IBM Plex Sans" panose="020B0503050203000203" pitchFamily="34" charset="0"/>
              </a:rPr>
              <a:t>As the model adjusts its weights and bias, it uses the cost function and reinforcement learning to reach the point of convergence, or the local minimum. </a:t>
            </a:r>
          </a:p>
          <a:p>
            <a:r>
              <a:rPr lang="en-US" sz="1200" dirty="0">
                <a:latin typeface="IBM Plex Sans" panose="020B0503050203000203" pitchFamily="34" charset="0"/>
              </a:rPr>
              <a:t>The process in which the algorithm adjusts its weights is through gradient descent, allowing the model to determine the direction to take to reduce errors (or minimize the cost function). With each training example, the parameters of the model can be adjust to gradually converge at the minimum. </a:t>
            </a:r>
          </a:p>
        </p:txBody>
      </p:sp>
      <p:pic>
        <p:nvPicPr>
          <p:cNvPr id="5" name="Picture 4">
            <a:extLst>
              <a:ext uri="{FF2B5EF4-FFF2-40B4-BE49-F238E27FC236}">
                <a16:creationId xmlns:a16="http://schemas.microsoft.com/office/drawing/2014/main" id="{DBDA7F23-7ED5-4EF2-AF5F-3DA0F48B2F11}"/>
              </a:ext>
            </a:extLst>
          </p:cNvPr>
          <p:cNvPicPr>
            <a:picLocks noChangeAspect="1"/>
          </p:cNvPicPr>
          <p:nvPr/>
        </p:nvPicPr>
        <p:blipFill>
          <a:blip r:embed="rId2"/>
          <a:stretch>
            <a:fillRect/>
          </a:stretch>
        </p:blipFill>
        <p:spPr>
          <a:xfrm>
            <a:off x="4091473" y="1886217"/>
            <a:ext cx="2916619" cy="744317"/>
          </a:xfrm>
          <a:prstGeom prst="rect">
            <a:avLst/>
          </a:prstGeom>
        </p:spPr>
      </p:pic>
    </p:spTree>
    <p:extLst>
      <p:ext uri="{BB962C8B-B14F-4D97-AF65-F5344CB8AC3E}">
        <p14:creationId xmlns:p14="http://schemas.microsoft.com/office/powerpoint/2010/main" val="175259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4000" b="-4000"/>
          </a:stretch>
        </a:blipFill>
        <a:effectLst/>
      </p:bgPr>
    </p:bg>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3140725" y="1494200"/>
            <a:ext cx="2951400" cy="15843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dirty="0"/>
              <a:t>DSBA 6165: </a:t>
            </a:r>
            <a:br>
              <a:rPr lang="en" dirty="0"/>
            </a:br>
            <a:r>
              <a:rPr lang="en" dirty="0"/>
              <a:t>AI &amp; DL</a:t>
            </a:r>
            <a:endParaRPr dirty="0"/>
          </a:p>
          <a:p>
            <a:pPr marL="0" lvl="0" indent="0" algn="ctr" rtl="0">
              <a:lnSpc>
                <a:spcPct val="100000"/>
              </a:lnSpc>
              <a:spcBef>
                <a:spcPts val="0"/>
              </a:spcBef>
              <a:spcAft>
                <a:spcPts val="0"/>
              </a:spcAft>
              <a:buNone/>
            </a:pPr>
            <a:r>
              <a:rPr lang="en" dirty="0"/>
              <a:t>Text to Speech Voice Cloning</a:t>
            </a:r>
            <a:endParaRPr dirty="0"/>
          </a:p>
        </p:txBody>
      </p:sp>
      <p:sp>
        <p:nvSpPr>
          <p:cNvPr id="60" name="Google Shape;60;p13"/>
          <p:cNvSpPr txBox="1">
            <a:spLocks noGrp="1"/>
          </p:cNvSpPr>
          <p:nvPr>
            <p:ph type="subTitle" idx="1"/>
          </p:nvPr>
        </p:nvSpPr>
        <p:spPr>
          <a:xfrm>
            <a:off x="3140725" y="3263373"/>
            <a:ext cx="2951400" cy="979800"/>
          </a:xfrm>
          <a:prstGeom prst="rect">
            <a:avLst/>
          </a:prstGeom>
        </p:spPr>
        <p:txBody>
          <a:bodyPr spcFirstLastPara="1" wrap="square" lIns="91425" tIns="91425" rIns="91425" bIns="91425" anchor="b" anchorCtr="0">
            <a:noAutofit/>
          </a:bodyPr>
          <a:lstStyle/>
          <a:p>
            <a:pPr marL="0" lvl="0" indent="0" algn="ctr" rtl="0">
              <a:lnSpc>
                <a:spcPct val="80000"/>
              </a:lnSpc>
              <a:spcBef>
                <a:spcPts val="0"/>
              </a:spcBef>
              <a:spcAft>
                <a:spcPts val="0"/>
              </a:spcAft>
              <a:buSzPts val="605"/>
              <a:buNone/>
            </a:pPr>
            <a:r>
              <a:rPr lang="en" sz="1390" dirty="0">
                <a:latin typeface="Calibri"/>
                <a:ea typeface="Calibri"/>
                <a:cs typeface="Calibri"/>
                <a:sym typeface="Calibri"/>
              </a:rPr>
              <a:t>By:</a:t>
            </a:r>
            <a:endParaRPr sz="1390" dirty="0">
              <a:latin typeface="Calibri"/>
              <a:ea typeface="Calibri"/>
              <a:cs typeface="Calibri"/>
              <a:sym typeface="Calibri"/>
            </a:endParaRPr>
          </a:p>
          <a:p>
            <a:pPr marL="0" lvl="0" indent="0" algn="ctr" rtl="0">
              <a:lnSpc>
                <a:spcPct val="80000"/>
              </a:lnSpc>
              <a:spcBef>
                <a:spcPts val="0"/>
              </a:spcBef>
              <a:spcAft>
                <a:spcPts val="0"/>
              </a:spcAft>
              <a:buSzPts val="605"/>
              <a:buNone/>
            </a:pPr>
            <a:r>
              <a:rPr lang="en" sz="1390" dirty="0">
                <a:latin typeface="Calibri"/>
                <a:ea typeface="Calibri"/>
                <a:cs typeface="Calibri"/>
                <a:sym typeface="Calibri"/>
              </a:rPr>
              <a:t>Shashank Khot</a:t>
            </a:r>
            <a:endParaRPr sz="1390" dirty="0">
              <a:latin typeface="Calibri"/>
              <a:ea typeface="Calibri"/>
              <a:cs typeface="Calibri"/>
              <a:sym typeface="Calibri"/>
            </a:endParaRPr>
          </a:p>
          <a:p>
            <a:pPr marL="0" lvl="0" indent="0" algn="ctr" rtl="0">
              <a:lnSpc>
                <a:spcPct val="80000"/>
              </a:lnSpc>
              <a:spcBef>
                <a:spcPts val="0"/>
              </a:spcBef>
              <a:spcAft>
                <a:spcPts val="0"/>
              </a:spcAft>
              <a:buSzPts val="605"/>
              <a:buNone/>
            </a:pPr>
            <a:r>
              <a:rPr lang="en" sz="1390" dirty="0">
                <a:latin typeface="Calibri"/>
                <a:ea typeface="Calibri"/>
                <a:cs typeface="Calibri"/>
                <a:sym typeface="Calibri"/>
              </a:rPr>
              <a:t>Swathi Padithala</a:t>
            </a:r>
          </a:p>
          <a:p>
            <a:pPr marL="0" lvl="0" indent="0" algn="ctr" rtl="0">
              <a:lnSpc>
                <a:spcPct val="80000"/>
              </a:lnSpc>
              <a:spcBef>
                <a:spcPts val="0"/>
              </a:spcBef>
              <a:spcAft>
                <a:spcPts val="0"/>
              </a:spcAft>
              <a:buSzPts val="605"/>
              <a:buNone/>
            </a:pPr>
            <a:endParaRPr sz="1390" dirty="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Generating Voice that sounds Real</a:t>
            </a:r>
            <a:endParaRPr dirty="0"/>
          </a:p>
        </p:txBody>
      </p:sp>
      <p:sp>
        <p:nvSpPr>
          <p:cNvPr id="66" name="Google Shape;66;p14"/>
          <p:cNvSpPr txBox="1">
            <a:spLocks noGrp="1"/>
          </p:cNvSpPr>
          <p:nvPr>
            <p:ph type="body" idx="1"/>
          </p:nvPr>
        </p:nvSpPr>
        <p:spPr>
          <a:xfrm>
            <a:off x="311700" y="1064750"/>
            <a:ext cx="8520600" cy="3831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Char char="●"/>
            </a:pPr>
            <a:r>
              <a:rPr lang="en-US" dirty="0">
                <a:solidFill>
                  <a:srgbClr val="000000"/>
                </a:solidFill>
              </a:rPr>
              <a:t>Create speech that's identical from the original speaker.</a:t>
            </a:r>
            <a:endParaRPr dirty="0">
              <a:solidFill>
                <a:srgbClr val="000000"/>
              </a:solidFill>
            </a:endParaRPr>
          </a:p>
          <a:p>
            <a:pPr marL="457200" lvl="0" indent="-342900" algn="l" rtl="0">
              <a:spcBef>
                <a:spcPts val="1200"/>
              </a:spcBef>
              <a:spcAft>
                <a:spcPts val="0"/>
              </a:spcAft>
              <a:buClr>
                <a:srgbClr val="000000"/>
              </a:buClr>
              <a:buSzPts val="1800"/>
              <a:buChar char="●"/>
            </a:pPr>
            <a:r>
              <a:rPr lang="en-US" dirty="0">
                <a:solidFill>
                  <a:srgbClr val="000000"/>
                </a:solidFill>
              </a:rPr>
              <a:t>A neural network-based system for text-to-speech (TTS) synthesis that can generate speech audio in the voice of different speakers</a:t>
            </a:r>
            <a:endParaRPr dirty="0">
              <a:solidFill>
                <a:srgbClr val="000000"/>
              </a:solidFill>
            </a:endParaRPr>
          </a:p>
          <a:p>
            <a:pPr marL="0" lvl="0" indent="0" algn="l" rtl="0">
              <a:spcBef>
                <a:spcPts val="1200"/>
              </a:spcBef>
              <a:spcAft>
                <a:spcPts val="0"/>
              </a:spcAft>
              <a:buNone/>
            </a:pPr>
            <a:endParaRPr dirty="0">
              <a:solidFill>
                <a:srgbClr val="000000"/>
              </a:solidFill>
            </a:endParaRPr>
          </a:p>
          <a:p>
            <a:pPr marL="0" lvl="0" indent="0" algn="l" rtl="0">
              <a:spcBef>
                <a:spcPts val="1200"/>
              </a:spcBef>
              <a:spcAft>
                <a:spcPts val="1200"/>
              </a:spcAft>
              <a:buNone/>
            </a:pPr>
            <a:endParaRPr dirty="0">
              <a:solidFill>
                <a:srgbClr val="000000"/>
              </a:solidFill>
            </a:endParaRPr>
          </a:p>
        </p:txBody>
      </p:sp>
      <p:pic>
        <p:nvPicPr>
          <p:cNvPr id="3" name="Picture 2">
            <a:extLst>
              <a:ext uri="{FF2B5EF4-FFF2-40B4-BE49-F238E27FC236}">
                <a16:creationId xmlns:a16="http://schemas.microsoft.com/office/drawing/2014/main" id="{2181DEDD-F1A2-4E40-B40C-C91340F7E50E}"/>
              </a:ext>
            </a:extLst>
          </p:cNvPr>
          <p:cNvPicPr>
            <a:picLocks noChangeAspect="1"/>
          </p:cNvPicPr>
          <p:nvPr/>
        </p:nvPicPr>
        <p:blipFill>
          <a:blip r:embed="rId3"/>
          <a:stretch>
            <a:fillRect/>
          </a:stretch>
        </p:blipFill>
        <p:spPr>
          <a:xfrm>
            <a:off x="2445780" y="2808779"/>
            <a:ext cx="3429479" cy="194337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Task Flow</a:t>
            </a:r>
            <a:endParaRPr dirty="0"/>
          </a:p>
        </p:txBody>
      </p:sp>
      <p:sp>
        <p:nvSpPr>
          <p:cNvPr id="73" name="Google Shape;73;p15"/>
          <p:cNvSpPr txBox="1">
            <a:spLocks noGrp="1"/>
          </p:cNvSpPr>
          <p:nvPr>
            <p:ph type="body" idx="1"/>
          </p:nvPr>
        </p:nvSpPr>
        <p:spPr>
          <a:xfrm>
            <a:off x="0" y="1017451"/>
            <a:ext cx="8423910" cy="1821814"/>
          </a:xfrm>
          <a:prstGeom prst="rect">
            <a:avLst/>
          </a:prstGeom>
        </p:spPr>
        <p:txBody>
          <a:bodyPr spcFirstLastPara="1" wrap="square" lIns="91425" tIns="91425" rIns="91425" bIns="91425" anchor="t" anchorCtr="0">
            <a:normAutofit/>
          </a:bodyPr>
          <a:lstStyle/>
          <a:p>
            <a:pPr marL="457200" lvl="0" indent="-317182" algn="l" rtl="0">
              <a:spcBef>
                <a:spcPts val="0"/>
              </a:spcBef>
              <a:spcAft>
                <a:spcPts val="0"/>
              </a:spcAft>
              <a:buClr>
                <a:srgbClr val="000000"/>
              </a:buClr>
              <a:buSzPct val="100000"/>
              <a:buChar char="●"/>
            </a:pPr>
            <a:r>
              <a:rPr lang="en-US" dirty="0">
                <a:solidFill>
                  <a:srgbClr val="000000"/>
                </a:solidFill>
              </a:rPr>
              <a:t>Speaker encoder is used to condition the synthesis network on a reference speech signal from the desired target speaker</a:t>
            </a:r>
          </a:p>
          <a:p>
            <a:pPr marL="457200" lvl="0" indent="-317182" algn="l" rtl="0">
              <a:spcBef>
                <a:spcPts val="0"/>
              </a:spcBef>
              <a:spcAft>
                <a:spcPts val="0"/>
              </a:spcAft>
              <a:buClr>
                <a:srgbClr val="000000"/>
              </a:buClr>
              <a:buSzPct val="100000"/>
              <a:buChar char="●"/>
            </a:pPr>
            <a:r>
              <a:rPr lang="en-US" dirty="0">
                <a:solidFill>
                  <a:srgbClr val="000000"/>
                </a:solidFill>
              </a:rPr>
              <a:t>The synthesizer is trained on pairs of text transcript and target audio</a:t>
            </a:r>
          </a:p>
          <a:p>
            <a:pPr marL="457200" lvl="0" indent="-317182" algn="l" rtl="0">
              <a:spcBef>
                <a:spcPts val="0"/>
              </a:spcBef>
              <a:spcAft>
                <a:spcPts val="0"/>
              </a:spcAft>
              <a:buClr>
                <a:srgbClr val="000000"/>
              </a:buClr>
              <a:buSzPct val="100000"/>
              <a:buChar char="●"/>
            </a:pPr>
            <a:r>
              <a:rPr lang="en-US" dirty="0" err="1">
                <a:solidFill>
                  <a:srgbClr val="000000"/>
                </a:solidFill>
              </a:rPr>
              <a:t>WaveNet</a:t>
            </a:r>
            <a:r>
              <a:rPr lang="en-US" dirty="0">
                <a:solidFill>
                  <a:srgbClr val="000000"/>
                </a:solidFill>
              </a:rPr>
              <a:t>-based vocoder network that converts the </a:t>
            </a:r>
            <a:r>
              <a:rPr lang="en-US" dirty="0" err="1">
                <a:solidFill>
                  <a:srgbClr val="000000"/>
                </a:solidFill>
              </a:rPr>
              <a:t>mel</a:t>
            </a:r>
            <a:r>
              <a:rPr lang="en-US" dirty="0">
                <a:solidFill>
                  <a:srgbClr val="000000"/>
                </a:solidFill>
              </a:rPr>
              <a:t> spectrogram into time domain waveform samples</a:t>
            </a:r>
            <a:endParaRPr dirty="0">
              <a:solidFill>
                <a:srgbClr val="000000"/>
              </a:solidFill>
            </a:endParaRPr>
          </a:p>
        </p:txBody>
      </p:sp>
      <p:sp>
        <p:nvSpPr>
          <p:cNvPr id="74" name="Google Shape;74;p15"/>
          <p:cNvSpPr txBox="1"/>
          <p:nvPr/>
        </p:nvSpPr>
        <p:spPr>
          <a:xfrm>
            <a:off x="393175" y="1585600"/>
            <a:ext cx="3712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pic>
        <p:nvPicPr>
          <p:cNvPr id="3" name="Picture 2">
            <a:extLst>
              <a:ext uri="{FF2B5EF4-FFF2-40B4-BE49-F238E27FC236}">
                <a16:creationId xmlns:a16="http://schemas.microsoft.com/office/drawing/2014/main" id="{5EEEED80-7A2B-42E9-AD84-9286D5EA40F6}"/>
              </a:ext>
            </a:extLst>
          </p:cNvPr>
          <p:cNvPicPr>
            <a:picLocks noChangeAspect="1"/>
          </p:cNvPicPr>
          <p:nvPr/>
        </p:nvPicPr>
        <p:blipFill>
          <a:blip r:embed="rId3"/>
          <a:stretch>
            <a:fillRect/>
          </a:stretch>
        </p:blipFill>
        <p:spPr>
          <a:xfrm>
            <a:off x="615745" y="2931140"/>
            <a:ext cx="7478169" cy="15432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Training : Data Sets</a:t>
            </a:r>
            <a:endParaRPr dirty="0"/>
          </a:p>
        </p:txBody>
      </p:sp>
      <p:sp>
        <p:nvSpPr>
          <p:cNvPr id="81" name="Google Shape;81;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Clr>
                <a:srgbClr val="000000"/>
              </a:buClr>
              <a:buSzPts val="1800"/>
              <a:buNone/>
            </a:pPr>
            <a:r>
              <a:rPr lang="en-US" dirty="0">
                <a:solidFill>
                  <a:srgbClr val="000000"/>
                </a:solidFill>
              </a:rPr>
              <a:t>Used Two public datasets for training the speech synthesis and vocoder networks</a:t>
            </a:r>
          </a:p>
          <a:p>
            <a:pPr marL="114300" lvl="0" indent="0" algn="l" rtl="0">
              <a:spcBef>
                <a:spcPts val="0"/>
              </a:spcBef>
              <a:spcAft>
                <a:spcPts val="0"/>
              </a:spcAft>
              <a:buClr>
                <a:srgbClr val="000000"/>
              </a:buClr>
              <a:buSzPts val="1800"/>
              <a:buNone/>
            </a:pPr>
            <a:endParaRPr lang="en-US" dirty="0">
              <a:solidFill>
                <a:srgbClr val="000000"/>
              </a:solidFill>
            </a:endParaRPr>
          </a:p>
          <a:p>
            <a:pPr marL="457200" lvl="0" indent="-342900" algn="l" rtl="0">
              <a:spcBef>
                <a:spcPts val="0"/>
              </a:spcBef>
              <a:spcAft>
                <a:spcPts val="0"/>
              </a:spcAft>
              <a:buClr>
                <a:srgbClr val="000000"/>
              </a:buClr>
              <a:buSzPts val="1800"/>
              <a:buChar char="●"/>
            </a:pPr>
            <a:r>
              <a:rPr lang="en-US" dirty="0">
                <a:solidFill>
                  <a:srgbClr val="000000"/>
                </a:solidFill>
              </a:rPr>
              <a:t>VCTK contains 44 hours of clean speech from 109 speakers</a:t>
            </a:r>
          </a:p>
          <a:p>
            <a:pPr marL="457200" lvl="0" indent="-342900" algn="l" rtl="0">
              <a:spcBef>
                <a:spcPts val="0"/>
              </a:spcBef>
              <a:spcAft>
                <a:spcPts val="0"/>
              </a:spcAft>
              <a:buClr>
                <a:srgbClr val="000000"/>
              </a:buClr>
              <a:buSzPts val="1800"/>
              <a:buChar char="●"/>
            </a:pPr>
            <a:r>
              <a:rPr lang="en-US" dirty="0" err="1">
                <a:solidFill>
                  <a:srgbClr val="000000"/>
                </a:solidFill>
              </a:rPr>
              <a:t>Tiny_shakespeare</a:t>
            </a:r>
            <a:endParaRPr dirty="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311700" y="12530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Design Mock Up</a:t>
            </a:r>
            <a:endParaRPr dirty="0"/>
          </a:p>
        </p:txBody>
      </p:sp>
      <p:sp>
        <p:nvSpPr>
          <p:cNvPr id="121" name="Google Shape;121;p22"/>
          <p:cNvSpPr txBox="1">
            <a:spLocks noGrp="1"/>
          </p:cNvSpPr>
          <p:nvPr>
            <p:ph type="body" idx="1"/>
          </p:nvPr>
        </p:nvSpPr>
        <p:spPr>
          <a:xfrm>
            <a:off x="311700" y="958325"/>
            <a:ext cx="8520600" cy="3999600"/>
          </a:xfrm>
          <a:prstGeom prst="rect">
            <a:avLst/>
          </a:prstGeom>
          <a:noFill/>
        </p:spPr>
        <p:txBody>
          <a:bodyPr spcFirstLastPara="1" wrap="square" lIns="91425" tIns="91425" rIns="91425" bIns="91425" anchor="t" anchorCtr="0">
            <a:normAutofit/>
          </a:bodyPr>
          <a:lstStyle/>
          <a:p>
            <a:pPr marL="0" lvl="0" indent="0" algn="l" rtl="0">
              <a:spcBef>
                <a:spcPts val="0"/>
              </a:spcBef>
              <a:spcAft>
                <a:spcPts val="0"/>
              </a:spcAft>
              <a:buNone/>
            </a:pPr>
            <a:endParaRPr dirty="0">
              <a:solidFill>
                <a:srgbClr val="000000"/>
              </a:solidFill>
            </a:endParaRPr>
          </a:p>
          <a:p>
            <a:pPr marL="0" lvl="0" indent="0" algn="l" rtl="0">
              <a:spcBef>
                <a:spcPts val="1200"/>
              </a:spcBef>
              <a:spcAft>
                <a:spcPts val="0"/>
              </a:spcAft>
              <a:buNone/>
            </a:pPr>
            <a:endParaRPr dirty="0">
              <a:solidFill>
                <a:srgbClr val="000000"/>
              </a:solidFill>
            </a:endParaRPr>
          </a:p>
          <a:p>
            <a:pPr marL="0" lvl="0" indent="0" algn="l" rtl="0">
              <a:spcBef>
                <a:spcPts val="1200"/>
              </a:spcBef>
              <a:spcAft>
                <a:spcPts val="0"/>
              </a:spcAft>
              <a:buNone/>
            </a:pPr>
            <a:endParaRPr dirty="0">
              <a:solidFill>
                <a:srgbClr val="000000"/>
              </a:solidFill>
            </a:endParaRPr>
          </a:p>
          <a:p>
            <a:pPr marL="0" lvl="0" indent="0" algn="l" rtl="0">
              <a:spcBef>
                <a:spcPts val="1200"/>
              </a:spcBef>
              <a:spcAft>
                <a:spcPts val="0"/>
              </a:spcAft>
              <a:buNone/>
            </a:pPr>
            <a:endParaRPr dirty="0">
              <a:solidFill>
                <a:srgbClr val="000000"/>
              </a:solidFill>
            </a:endParaRPr>
          </a:p>
          <a:p>
            <a:pPr marL="0" lvl="0" indent="0" algn="l" rtl="0">
              <a:spcBef>
                <a:spcPts val="1200"/>
              </a:spcBef>
              <a:spcAft>
                <a:spcPts val="0"/>
              </a:spcAft>
              <a:buNone/>
            </a:pPr>
            <a:endParaRPr dirty="0">
              <a:solidFill>
                <a:srgbClr val="000000"/>
              </a:solidFill>
            </a:endParaRPr>
          </a:p>
          <a:p>
            <a:pPr marL="0" lvl="0" indent="0" algn="l" rtl="0">
              <a:spcBef>
                <a:spcPts val="1200"/>
              </a:spcBef>
              <a:spcAft>
                <a:spcPts val="0"/>
              </a:spcAft>
              <a:buNone/>
            </a:pPr>
            <a:endParaRPr dirty="0">
              <a:solidFill>
                <a:srgbClr val="000000"/>
              </a:solidFill>
            </a:endParaRPr>
          </a:p>
          <a:p>
            <a:pPr marL="0" lvl="0" indent="0" algn="l" rtl="0">
              <a:spcBef>
                <a:spcPts val="1200"/>
              </a:spcBef>
              <a:spcAft>
                <a:spcPts val="0"/>
              </a:spcAft>
              <a:buNone/>
            </a:pPr>
            <a:endParaRPr sz="1400" dirty="0">
              <a:solidFill>
                <a:srgbClr val="000000"/>
              </a:solidFill>
            </a:endParaRPr>
          </a:p>
          <a:p>
            <a:pPr marL="0" lvl="0" indent="0" algn="l" rtl="0">
              <a:spcBef>
                <a:spcPts val="1200"/>
              </a:spcBef>
              <a:spcAft>
                <a:spcPts val="0"/>
              </a:spcAft>
              <a:buNone/>
            </a:pPr>
            <a:endParaRPr sz="1400" dirty="0">
              <a:solidFill>
                <a:srgbClr val="000000"/>
              </a:solidFill>
            </a:endParaRPr>
          </a:p>
        </p:txBody>
      </p:sp>
      <p:sp>
        <p:nvSpPr>
          <p:cNvPr id="2" name="TextBox 1">
            <a:extLst>
              <a:ext uri="{FF2B5EF4-FFF2-40B4-BE49-F238E27FC236}">
                <a16:creationId xmlns:a16="http://schemas.microsoft.com/office/drawing/2014/main" id="{6F0848A4-BD71-4E2B-A054-972ACD369BD8}"/>
              </a:ext>
            </a:extLst>
          </p:cNvPr>
          <p:cNvSpPr txBox="1"/>
          <p:nvPr/>
        </p:nvSpPr>
        <p:spPr>
          <a:xfrm>
            <a:off x="720090" y="1142243"/>
            <a:ext cx="7703820" cy="2523768"/>
          </a:xfrm>
          <a:prstGeom prst="rect">
            <a:avLst/>
          </a:prstGeom>
          <a:noFill/>
        </p:spPr>
        <p:txBody>
          <a:bodyPr wrap="square" rtlCol="0">
            <a:spAutoFit/>
          </a:bodyPr>
          <a:lstStyle/>
          <a:p>
            <a:pPr marL="400050" indent="-400050" algn="l">
              <a:buFont typeface="Arial" panose="020B0604020202020204" pitchFamily="34" charset="0"/>
              <a:buChar char="•"/>
            </a:pPr>
            <a:r>
              <a:rPr lang="en-US" sz="1800" b="1" dirty="0">
                <a:latin typeface="Lato"/>
                <a:ea typeface="Lato"/>
                <a:cs typeface="Lato"/>
                <a:sym typeface="Lato"/>
              </a:rPr>
              <a:t>Automatic speech recognition of what is said in the file. E.g. converting audio to text</a:t>
            </a:r>
          </a:p>
          <a:p>
            <a:pPr marL="400050" indent="-400050" algn="l">
              <a:buFont typeface="Arial" panose="020B0604020202020204" pitchFamily="34" charset="0"/>
              <a:buChar char="•"/>
            </a:pPr>
            <a:endParaRPr lang="en-US" sz="1800" b="1" dirty="0">
              <a:latin typeface="Lato"/>
              <a:ea typeface="Lato"/>
              <a:cs typeface="Lato"/>
              <a:sym typeface="Lato"/>
            </a:endParaRPr>
          </a:p>
          <a:p>
            <a:pPr marL="400050" indent="-400050" algn="l">
              <a:buFont typeface="Arial" panose="020B0604020202020204" pitchFamily="34" charset="0"/>
              <a:buChar char="•"/>
            </a:pPr>
            <a:r>
              <a:rPr lang="en-US" sz="1800" b="1" dirty="0">
                <a:latin typeface="Lato"/>
                <a:ea typeface="Lato"/>
                <a:cs typeface="Lato"/>
                <a:sym typeface="Lato"/>
              </a:rPr>
              <a:t>Adding punctuation and capitalization to the text</a:t>
            </a:r>
          </a:p>
          <a:p>
            <a:pPr marL="400050" indent="-400050" algn="l">
              <a:buFont typeface="Arial" panose="020B0604020202020204" pitchFamily="34" charset="0"/>
              <a:buChar char="•"/>
            </a:pPr>
            <a:endParaRPr lang="en-US" sz="1800" b="1" dirty="0">
              <a:latin typeface="Lato"/>
              <a:ea typeface="Lato"/>
              <a:cs typeface="Lato"/>
              <a:sym typeface="Lato"/>
            </a:endParaRPr>
          </a:p>
          <a:p>
            <a:pPr marL="400050" indent="-400050" algn="l">
              <a:buFont typeface="Arial" panose="020B0604020202020204" pitchFamily="34" charset="0"/>
              <a:buChar char="•"/>
            </a:pPr>
            <a:r>
              <a:rPr lang="en-US" sz="1800" b="1" dirty="0">
                <a:latin typeface="Lato"/>
                <a:ea typeface="Lato"/>
                <a:cs typeface="Lato"/>
                <a:sym typeface="Lato"/>
              </a:rPr>
              <a:t>Generating spectrogram from resulting text</a:t>
            </a:r>
          </a:p>
          <a:p>
            <a:pPr marL="400050" indent="-400050" algn="l">
              <a:buFont typeface="Arial" panose="020B0604020202020204" pitchFamily="34" charset="0"/>
              <a:buChar char="•"/>
            </a:pPr>
            <a:endParaRPr lang="en-US" sz="1800" b="1" dirty="0">
              <a:latin typeface="Lato"/>
              <a:ea typeface="Lato"/>
              <a:cs typeface="Lato"/>
              <a:sym typeface="Lato"/>
            </a:endParaRPr>
          </a:p>
          <a:p>
            <a:pPr marL="400050" indent="-400050" algn="l">
              <a:buFont typeface="Arial" panose="020B0604020202020204" pitchFamily="34" charset="0"/>
              <a:buChar char="•"/>
            </a:pPr>
            <a:r>
              <a:rPr lang="en-US" sz="1800" b="1" dirty="0">
                <a:latin typeface="Lato"/>
                <a:ea typeface="Lato"/>
                <a:cs typeface="Lato"/>
                <a:sym typeface="Lato"/>
              </a:rPr>
              <a:t>Generating waveform audio from the spectrogram.</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Algorithm Working</a:t>
            </a:r>
            <a:endParaRPr dirty="0"/>
          </a:p>
        </p:txBody>
      </p:sp>
      <p:sp>
        <p:nvSpPr>
          <p:cNvPr id="88" name="Google Shape;88;p17"/>
          <p:cNvSpPr txBox="1">
            <a:spLocks noGrp="1"/>
          </p:cNvSpPr>
          <p:nvPr>
            <p:ph type="body" idx="1"/>
          </p:nvPr>
        </p:nvSpPr>
        <p:spPr>
          <a:xfrm>
            <a:off x="311700" y="1147300"/>
            <a:ext cx="8123640" cy="34215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Char char="●"/>
            </a:pPr>
            <a:r>
              <a:rPr lang="en-US" dirty="0">
                <a:solidFill>
                  <a:srgbClr val="000000"/>
                </a:solidFill>
              </a:rPr>
              <a:t>Speech Recognition model</a:t>
            </a:r>
          </a:p>
          <a:p>
            <a:pPr marL="457200" lvl="0" indent="-342900" algn="l" rtl="0">
              <a:spcBef>
                <a:spcPts val="0"/>
              </a:spcBef>
              <a:spcAft>
                <a:spcPts val="0"/>
              </a:spcAft>
              <a:buClr>
                <a:srgbClr val="000000"/>
              </a:buClr>
              <a:buSzPts val="1800"/>
              <a:buChar char="●"/>
            </a:pPr>
            <a:r>
              <a:rPr lang="en-US" dirty="0">
                <a:solidFill>
                  <a:srgbClr val="000000"/>
                </a:solidFill>
              </a:rPr>
              <a:t>Spectrogram generator which takes text as an input and produces spectrogram</a:t>
            </a:r>
          </a:p>
          <a:p>
            <a:pPr marL="457200" lvl="0" indent="-342900" algn="l" rtl="0">
              <a:spcBef>
                <a:spcPts val="0"/>
              </a:spcBef>
              <a:spcAft>
                <a:spcPts val="0"/>
              </a:spcAft>
              <a:buClr>
                <a:srgbClr val="000000"/>
              </a:buClr>
              <a:buSzPts val="1800"/>
              <a:buChar char="●"/>
            </a:pPr>
            <a:r>
              <a:rPr lang="en-US" dirty="0">
                <a:solidFill>
                  <a:srgbClr val="000000"/>
                </a:solidFill>
              </a:rPr>
              <a:t>Vocoder model which takes spectrogram and produces actual audio</a:t>
            </a:r>
          </a:p>
          <a:p>
            <a:pPr marL="457200" lvl="0" indent="-342900" algn="l" rtl="0">
              <a:spcBef>
                <a:spcPts val="0"/>
              </a:spcBef>
              <a:spcAft>
                <a:spcPts val="0"/>
              </a:spcAft>
              <a:buClr>
                <a:srgbClr val="000000"/>
              </a:buClr>
              <a:buSzPts val="1800"/>
              <a:buChar char="●"/>
            </a:pPr>
            <a:r>
              <a:rPr lang="en-US" dirty="0">
                <a:solidFill>
                  <a:srgbClr val="000000"/>
                </a:solidFill>
              </a:rPr>
              <a:t>Convert our audio sample to text</a:t>
            </a:r>
          </a:p>
          <a:p>
            <a:pPr marL="457200" lvl="0" indent="-342900" algn="l" rtl="0">
              <a:spcBef>
                <a:spcPts val="0"/>
              </a:spcBef>
              <a:spcAft>
                <a:spcPts val="0"/>
              </a:spcAft>
              <a:buClr>
                <a:srgbClr val="000000"/>
              </a:buClr>
              <a:buSzPts val="1800"/>
              <a:buChar char="●"/>
            </a:pPr>
            <a:r>
              <a:rPr lang="en-US" dirty="0">
                <a:solidFill>
                  <a:srgbClr val="000000"/>
                </a:solidFill>
              </a:rPr>
              <a:t>Add capitalization and punctuation</a:t>
            </a:r>
          </a:p>
          <a:p>
            <a:pPr marL="457200" lvl="0" indent="-342900" algn="l" rtl="0">
              <a:spcBef>
                <a:spcPts val="0"/>
              </a:spcBef>
              <a:spcAft>
                <a:spcPts val="0"/>
              </a:spcAft>
              <a:buClr>
                <a:srgbClr val="000000"/>
              </a:buClr>
              <a:buSzPts val="1800"/>
              <a:buChar char="●"/>
            </a:pPr>
            <a:r>
              <a:rPr lang="en-US" dirty="0">
                <a:solidFill>
                  <a:srgbClr val="000000"/>
                </a:solidFill>
              </a:rPr>
              <a:t>A helper function which combines Tacotron2 and </a:t>
            </a:r>
            <a:r>
              <a:rPr lang="en-US" dirty="0" err="1">
                <a:solidFill>
                  <a:srgbClr val="000000"/>
                </a:solidFill>
              </a:rPr>
              <a:t>WaveGlow</a:t>
            </a:r>
            <a:r>
              <a:rPr lang="en-US" dirty="0">
                <a:solidFill>
                  <a:srgbClr val="000000"/>
                </a:solidFill>
              </a:rPr>
              <a:t> to go directly from text to audio</a:t>
            </a:r>
          </a:p>
          <a:p>
            <a:pPr marL="457200" lvl="0" indent="-342900" algn="l" rtl="0">
              <a:spcBef>
                <a:spcPts val="0"/>
              </a:spcBef>
              <a:spcAft>
                <a:spcPts val="0"/>
              </a:spcAft>
              <a:buClr>
                <a:srgbClr val="000000"/>
              </a:buClr>
              <a:buSzPts val="1800"/>
              <a:buChar char="●"/>
            </a:pPr>
            <a:r>
              <a:rPr lang="en-US" dirty="0">
                <a:solidFill>
                  <a:srgbClr val="000000"/>
                </a:solidFill>
              </a:rPr>
              <a:t>original audio sample Vs. punctuation model changed audio</a:t>
            </a:r>
            <a:endParaRPr dirty="0">
              <a:solidFill>
                <a:srgbClr val="000000"/>
              </a:solidFill>
            </a:endParaRPr>
          </a:p>
        </p:txBody>
      </p:sp>
      <p:sp>
        <p:nvSpPr>
          <p:cNvPr id="89" name="Google Shape;89;p17"/>
          <p:cNvSpPr txBox="1"/>
          <p:nvPr/>
        </p:nvSpPr>
        <p:spPr>
          <a:xfrm>
            <a:off x="4937250" y="1598475"/>
            <a:ext cx="3712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Conclusion</a:t>
            </a:r>
            <a:endParaRPr dirty="0"/>
          </a:p>
        </p:txBody>
      </p:sp>
      <p:sp>
        <p:nvSpPr>
          <p:cNvPr id="96" name="Google Shape;96;p18"/>
          <p:cNvSpPr txBox="1">
            <a:spLocks noGrp="1"/>
          </p:cNvSpPr>
          <p:nvPr>
            <p:ph type="body" idx="1"/>
          </p:nvPr>
        </p:nvSpPr>
        <p:spPr>
          <a:xfrm>
            <a:off x="279474" y="1411575"/>
            <a:ext cx="8418755" cy="1297335"/>
          </a:xfrm>
          <a:prstGeom prst="rect">
            <a:avLst/>
          </a:prstGeom>
        </p:spPr>
        <p:txBody>
          <a:bodyPr spcFirstLastPara="1" wrap="square" lIns="91425" tIns="91425" rIns="91425" bIns="91425" anchor="t" anchorCtr="0">
            <a:normAutofit fontScale="70000" lnSpcReduction="20000"/>
          </a:bodyPr>
          <a:lstStyle/>
          <a:p>
            <a:pPr marL="571500" indent="-571500">
              <a:lnSpc>
                <a:spcPct val="200000"/>
              </a:lnSpc>
            </a:pPr>
            <a:r>
              <a:rPr lang="en-US" sz="2800" dirty="0">
                <a:solidFill>
                  <a:srgbClr val="000000"/>
                </a:solidFill>
              </a:rPr>
              <a:t>Model is able to generate realistic speech from text using the selected base voice.</a:t>
            </a:r>
          </a:p>
          <a:p>
            <a:pPr marL="0" lvl="0" indent="0" algn="l" rtl="0">
              <a:spcBef>
                <a:spcPts val="1200"/>
              </a:spcBef>
              <a:spcAft>
                <a:spcPts val="1200"/>
              </a:spcAft>
              <a:buNone/>
            </a:pPr>
            <a:endParaRPr dirty="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128" name="Google Shape;128;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Char char="●"/>
            </a:pPr>
            <a:r>
              <a:rPr lang="en-US" dirty="0">
                <a:solidFill>
                  <a:srgbClr val="000000"/>
                </a:solidFill>
              </a:rPr>
              <a:t>Transfer Learning from Speaker Verification to Multi-speaker Text-To-Speech Synthesis</a:t>
            </a:r>
            <a:endParaRPr dirty="0">
              <a:solidFill>
                <a:srgbClr val="000000"/>
              </a:solidFill>
            </a:endParaRPr>
          </a:p>
          <a:p>
            <a:pPr marL="457200" lvl="0" indent="-342900" algn="l" rtl="0">
              <a:spcBef>
                <a:spcPts val="1200"/>
              </a:spcBef>
              <a:spcAft>
                <a:spcPts val="0"/>
              </a:spcAft>
              <a:buClr>
                <a:srgbClr val="000000"/>
              </a:buClr>
              <a:buSzPts val="1800"/>
              <a:buChar char="●"/>
            </a:pPr>
            <a:r>
              <a:rPr lang="en-US" dirty="0">
                <a:solidFill>
                  <a:srgbClr val="000000"/>
                </a:solidFill>
              </a:rPr>
              <a:t>Voice Cloning Using Deep Learning</a:t>
            </a:r>
          </a:p>
          <a:p>
            <a:pPr marL="457200" lvl="0" indent="-342900" algn="l" rtl="0">
              <a:spcBef>
                <a:spcPts val="1200"/>
              </a:spcBef>
              <a:spcAft>
                <a:spcPts val="0"/>
              </a:spcAft>
              <a:buClr>
                <a:srgbClr val="000000"/>
              </a:buClr>
              <a:buSzPts val="1800"/>
              <a:buChar char="●"/>
            </a:pPr>
            <a:r>
              <a:rPr lang="en-US" dirty="0" err="1">
                <a:solidFill>
                  <a:srgbClr val="000000"/>
                </a:solidFill>
              </a:rPr>
              <a:t>NeMo</a:t>
            </a:r>
            <a:r>
              <a:rPr lang="en-US" dirty="0">
                <a:solidFill>
                  <a:srgbClr val="000000"/>
                </a:solidFill>
              </a:rPr>
              <a:t> voice swap app</a:t>
            </a:r>
            <a:endParaRPr dirty="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311700" y="1535350"/>
            <a:ext cx="8520600" cy="62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6080"/>
              <a:t>Thank  You!</a:t>
            </a:r>
            <a:endParaRPr sz="608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AD060-3B67-40A4-9E37-9EBE2C876FFD}"/>
              </a:ext>
            </a:extLst>
          </p:cNvPr>
          <p:cNvSpPr>
            <a:spLocks noGrp="1"/>
          </p:cNvSpPr>
          <p:nvPr>
            <p:ph type="title"/>
          </p:nvPr>
        </p:nvSpPr>
        <p:spPr>
          <a:xfrm>
            <a:off x="856060" y="463889"/>
            <a:ext cx="7429499" cy="613797"/>
          </a:xfrm>
        </p:spPr>
        <p:txBody>
          <a:bodyPr>
            <a:normAutofit/>
          </a:bodyPr>
          <a:lstStyle/>
          <a:p>
            <a:pPr fontAlgn="base"/>
            <a:r>
              <a:rPr lang="en-US" sz="2775" dirty="0"/>
              <a:t>What are neural networks?</a:t>
            </a:r>
          </a:p>
        </p:txBody>
      </p:sp>
      <p:sp>
        <p:nvSpPr>
          <p:cNvPr id="3" name="Content Placeholder 2">
            <a:extLst>
              <a:ext uri="{FF2B5EF4-FFF2-40B4-BE49-F238E27FC236}">
                <a16:creationId xmlns:a16="http://schemas.microsoft.com/office/drawing/2014/main" id="{AA24635D-D40D-4DB6-A7E6-E8FCDB66B274}"/>
              </a:ext>
            </a:extLst>
          </p:cNvPr>
          <p:cNvSpPr>
            <a:spLocks noGrp="1"/>
          </p:cNvSpPr>
          <p:nvPr>
            <p:ph idx="1"/>
          </p:nvPr>
        </p:nvSpPr>
        <p:spPr>
          <a:xfrm>
            <a:off x="856060" y="1077686"/>
            <a:ext cx="7429499" cy="3265715"/>
          </a:xfrm>
        </p:spPr>
        <p:txBody>
          <a:bodyPr anchor="ctr">
            <a:normAutofit/>
          </a:bodyPr>
          <a:lstStyle/>
          <a:p>
            <a:pPr marL="0" indent="0" fontAlgn="base">
              <a:lnSpc>
                <a:spcPct val="110000"/>
              </a:lnSpc>
              <a:buNone/>
            </a:pPr>
            <a:r>
              <a:rPr lang="en-US" sz="1200" dirty="0">
                <a:latin typeface="IBM Plex Sans" panose="020B0503050203000203" pitchFamily="34" charset="0"/>
              </a:rPr>
              <a:t>Neural networks, also known as artificial neural networks (ANNs) or simulated neural networks (SNNs), are a subset of </a:t>
            </a:r>
            <a:r>
              <a:rPr lang="en-US" sz="1200" dirty="0">
                <a:latin typeface="IBM Plex Sans" panose="020B0503050203000203" pitchFamily="34" charset="0"/>
                <a:hlinkClick r:id="rId2"/>
              </a:rPr>
              <a:t>machine learning</a:t>
            </a:r>
            <a:r>
              <a:rPr lang="en-US" sz="1200" dirty="0">
                <a:latin typeface="IBM Plex Sans" panose="020B0503050203000203" pitchFamily="34" charset="0"/>
              </a:rPr>
              <a:t> and are at the heart of </a:t>
            </a:r>
            <a:r>
              <a:rPr lang="en-US" sz="1200" dirty="0">
                <a:latin typeface="IBM Plex Sans" panose="020B0503050203000203" pitchFamily="34" charset="0"/>
                <a:hlinkClick r:id="rId3"/>
              </a:rPr>
              <a:t>deep learning</a:t>
            </a:r>
            <a:r>
              <a:rPr lang="en-US" sz="1200" dirty="0">
                <a:latin typeface="IBM Plex Sans" panose="020B0503050203000203" pitchFamily="34" charset="0"/>
              </a:rPr>
              <a:t> algorithms. Their name and structure are inspired by the human brain, mimicking the way that biological neurons signal to one another.</a:t>
            </a:r>
          </a:p>
          <a:p>
            <a:pPr marL="0" indent="0" fontAlgn="base">
              <a:lnSpc>
                <a:spcPct val="110000"/>
              </a:lnSpc>
              <a:buNone/>
            </a:pPr>
            <a:r>
              <a:rPr lang="en-US" sz="1200" dirty="0">
                <a:latin typeface="IBM Plex Sans" panose="020B0503050203000203" pitchFamily="34" charset="0"/>
              </a:rPr>
              <a:t>Artificial neural networks (ANNs) are comprised of a node layers, containing an input layer, one or more hidden layers, and an output layer. Each node, or artificial neuron, connects to another and has an associated weight and threshold. If the output of any individual node is above the specified threshold value, that node is activated, sending data to the next layer of the network. Otherwise, no data is passed along to the next layer of the network.</a:t>
            </a:r>
          </a:p>
          <a:p>
            <a:pPr marL="0" indent="0" fontAlgn="base">
              <a:lnSpc>
                <a:spcPct val="110000"/>
              </a:lnSpc>
              <a:buNone/>
            </a:pPr>
            <a:r>
              <a:rPr lang="en-US" sz="1200" dirty="0">
                <a:latin typeface="IBM Plex Sans" panose="020B0503050203000203" pitchFamily="34" charset="0"/>
              </a:rPr>
              <a:t>Neural networks rely on training data to learn and improve their accuracy over time. However, once these learning algorithms are fine-tuned for accuracy, they are powerful tools in computer science and artificial intelligence, allowing us to classify and cluster data at a high velocity. Tasks in speech recognition or image recognition can take minutes versus hours when compared to the manual identification by human experts. One of the most well-known neural networks is Google’s search algorithm.</a:t>
            </a:r>
          </a:p>
          <a:p>
            <a:pPr marL="0" indent="0">
              <a:lnSpc>
                <a:spcPct val="110000"/>
              </a:lnSpc>
              <a:buNone/>
            </a:pPr>
            <a:endParaRPr lang="en-US" sz="1200" dirty="0"/>
          </a:p>
        </p:txBody>
      </p:sp>
    </p:spTree>
    <p:extLst>
      <p:ext uri="{BB962C8B-B14F-4D97-AF65-F5344CB8AC3E}">
        <p14:creationId xmlns:p14="http://schemas.microsoft.com/office/powerpoint/2010/main" val="534258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19ACE-E1F8-4753-8D5B-1E041794DCF9}"/>
              </a:ext>
            </a:extLst>
          </p:cNvPr>
          <p:cNvSpPr>
            <a:spLocks noGrp="1"/>
          </p:cNvSpPr>
          <p:nvPr>
            <p:ph type="title"/>
          </p:nvPr>
        </p:nvSpPr>
        <p:spPr>
          <a:xfrm>
            <a:off x="856060" y="463889"/>
            <a:ext cx="7429499" cy="457043"/>
          </a:xfrm>
        </p:spPr>
        <p:txBody>
          <a:bodyPr>
            <a:normAutofit fontScale="90000"/>
          </a:bodyPr>
          <a:lstStyle/>
          <a:p>
            <a:r>
              <a:rPr lang="en-US" sz="2400" b="0" dirty="0"/>
              <a:t>Types of neural networks</a:t>
            </a:r>
            <a:endParaRPr lang="en-US" sz="2400" dirty="0"/>
          </a:p>
        </p:txBody>
      </p:sp>
      <p:sp>
        <p:nvSpPr>
          <p:cNvPr id="3" name="Content Placeholder 2">
            <a:extLst>
              <a:ext uri="{FF2B5EF4-FFF2-40B4-BE49-F238E27FC236}">
                <a16:creationId xmlns:a16="http://schemas.microsoft.com/office/drawing/2014/main" id="{FABA4CA1-E87F-4AD1-80CE-D6C2E657AEE8}"/>
              </a:ext>
            </a:extLst>
          </p:cNvPr>
          <p:cNvSpPr>
            <a:spLocks noGrp="1"/>
          </p:cNvSpPr>
          <p:nvPr>
            <p:ph idx="1"/>
          </p:nvPr>
        </p:nvSpPr>
        <p:spPr>
          <a:xfrm>
            <a:off x="856060" y="920932"/>
            <a:ext cx="7429499" cy="3422469"/>
          </a:xfrm>
        </p:spPr>
        <p:txBody>
          <a:bodyPr>
            <a:normAutofit fontScale="77500" lnSpcReduction="20000"/>
          </a:bodyPr>
          <a:lstStyle/>
          <a:p>
            <a:r>
              <a:rPr lang="en-US" b="0" i="0" dirty="0">
                <a:effectLst/>
                <a:latin typeface="IBM Plex Sans" panose="020B0503050203000203" pitchFamily="34" charset="0"/>
              </a:rPr>
              <a:t>The perceptron is the oldest neural network, created by Frank Rosenblatt in 1958. It has a single neuron and is the simplest form of a neural network:</a:t>
            </a:r>
          </a:p>
          <a:p>
            <a:pPr algn="l" fontAlgn="base"/>
            <a:r>
              <a:rPr lang="en-US" b="0" i="0" dirty="0">
                <a:effectLst/>
                <a:latin typeface="IBM Plex Sans" panose="020B0503050203000203" pitchFamily="34" charset="0"/>
              </a:rPr>
              <a:t>Feedforward neural networks or multi-layer </a:t>
            </a:r>
            <a:r>
              <a:rPr lang="en-US" b="0" i="0" dirty="0" err="1">
                <a:effectLst/>
                <a:latin typeface="IBM Plex Sans" panose="020B0503050203000203" pitchFamily="34" charset="0"/>
              </a:rPr>
              <a:t>perceptrons</a:t>
            </a:r>
            <a:r>
              <a:rPr lang="en-US" b="0" i="0" dirty="0">
                <a:effectLst/>
                <a:latin typeface="IBM Plex Sans" panose="020B0503050203000203" pitchFamily="34" charset="0"/>
              </a:rPr>
              <a:t> (MLPs), are comprised of an input layer, a hidden layer or layers, and an output layer and it’s important to note that they are comprised of sigmoid neurons. As we seen in example </a:t>
            </a:r>
            <a:r>
              <a:rPr lang="en-US" b="0" i="0" dirty="0" err="1">
                <a:effectLst/>
                <a:latin typeface="IBM Plex Sans" panose="020B0503050203000203" pitchFamily="34" charset="0"/>
              </a:rPr>
              <a:t>sata</a:t>
            </a:r>
            <a:r>
              <a:rPr lang="en-US" b="0" i="0" dirty="0">
                <a:effectLst/>
                <a:latin typeface="IBM Plex Sans" panose="020B0503050203000203" pitchFamily="34" charset="0"/>
              </a:rPr>
              <a:t> usually is fed into these models to train them, and they are the foundation for computer vision, </a:t>
            </a:r>
            <a:r>
              <a:rPr lang="en-US" b="0" i="0" u="none" strike="noStrike" dirty="0">
                <a:effectLst/>
                <a:latin typeface="IBM Plex Sans" panose="020B0503050203000203" pitchFamily="34" charset="0"/>
                <a:hlinkClick r:id="rId2">
                  <a:extLst>
                    <a:ext uri="{A12FA001-AC4F-418D-AE19-62706E023703}">
                      <ahyp:hlinkClr xmlns:ahyp="http://schemas.microsoft.com/office/drawing/2018/hyperlinkcolor" val="tx"/>
                    </a:ext>
                  </a:extLst>
                </a:hlinkClick>
              </a:rPr>
              <a:t>natural language processing</a:t>
            </a:r>
            <a:r>
              <a:rPr lang="en-US" b="0" i="0" dirty="0">
                <a:effectLst/>
                <a:latin typeface="IBM Plex Sans" panose="020B0503050203000203" pitchFamily="34" charset="0"/>
              </a:rPr>
              <a:t>, and other neural networks.</a:t>
            </a:r>
          </a:p>
          <a:p>
            <a:pPr algn="l" fontAlgn="base"/>
            <a:r>
              <a:rPr lang="en-US" b="0" i="0" dirty="0">
                <a:effectLst/>
                <a:latin typeface="IBM Plex Sans" panose="020B0503050203000203" pitchFamily="34" charset="0"/>
              </a:rPr>
              <a:t>Convolutional neural networks (CNNs) are similar to feedforward networks, but they’re usually utilized for image recognition, pattern recognition, and/or computer vision. These networks harness principles from linear algebra, particularly matrix multiplication, to identify patterns within an image.</a:t>
            </a:r>
          </a:p>
          <a:p>
            <a:pPr algn="l" fontAlgn="base"/>
            <a:r>
              <a:rPr lang="en-US" b="0" i="0" u="none" strike="noStrike" dirty="0">
                <a:effectLst/>
                <a:latin typeface="IBM Plex Sans" panose="020B0503050203000203" pitchFamily="34" charset="0"/>
                <a:hlinkClick r:id="rId3">
                  <a:extLst>
                    <a:ext uri="{A12FA001-AC4F-418D-AE19-62706E023703}">
                      <ahyp:hlinkClr xmlns:ahyp="http://schemas.microsoft.com/office/drawing/2018/hyperlinkcolor" val="tx"/>
                    </a:ext>
                  </a:extLst>
                </a:hlinkClick>
              </a:rPr>
              <a:t>Recurrent neural networks (RNNs)</a:t>
            </a:r>
            <a:r>
              <a:rPr lang="en-US" b="0" i="0" dirty="0">
                <a:effectLst/>
                <a:latin typeface="IBM Plex Sans" panose="020B0503050203000203" pitchFamily="34" charset="0"/>
              </a:rPr>
              <a:t> are identified by their feedback loops. These learning algorithms are primarily leveraged when using time-series data to make predictions about future outcomes, such as stock market predictions or sales forecasting.</a:t>
            </a:r>
          </a:p>
          <a:p>
            <a:endParaRPr lang="en-US" dirty="0"/>
          </a:p>
        </p:txBody>
      </p:sp>
    </p:spTree>
    <p:extLst>
      <p:ext uri="{BB962C8B-B14F-4D97-AF65-F5344CB8AC3E}">
        <p14:creationId xmlns:p14="http://schemas.microsoft.com/office/powerpoint/2010/main" val="3656172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3123D-F46F-4426-84AE-B9BEAC2D1506}"/>
              </a:ext>
            </a:extLst>
          </p:cNvPr>
          <p:cNvSpPr>
            <a:spLocks noGrp="1"/>
          </p:cNvSpPr>
          <p:nvPr>
            <p:ph type="title"/>
          </p:nvPr>
        </p:nvSpPr>
        <p:spPr>
          <a:xfrm>
            <a:off x="856058" y="464345"/>
            <a:ext cx="7429500" cy="617934"/>
          </a:xfrm>
        </p:spPr>
        <p:txBody>
          <a:bodyPr>
            <a:normAutofit/>
          </a:bodyPr>
          <a:lstStyle/>
          <a:p>
            <a:r>
              <a:rPr lang="en-US" sz="2400" b="0" dirty="0"/>
              <a:t>deep learning Vs neural networks</a:t>
            </a:r>
            <a:endParaRPr lang="en-US" sz="2400" dirty="0"/>
          </a:p>
        </p:txBody>
      </p:sp>
      <p:pic>
        <p:nvPicPr>
          <p:cNvPr id="9" name="Content Placeholder 8">
            <a:extLst>
              <a:ext uri="{FF2B5EF4-FFF2-40B4-BE49-F238E27FC236}">
                <a16:creationId xmlns:a16="http://schemas.microsoft.com/office/drawing/2014/main" id="{7C02A4AE-B8D2-4C23-BE52-09D926E19386}"/>
              </a:ext>
            </a:extLst>
          </p:cNvPr>
          <p:cNvPicPr>
            <a:picLocks noGrp="1" noChangeAspect="1"/>
          </p:cNvPicPr>
          <p:nvPr>
            <p:ph sz="quarter" idx="4"/>
          </p:nvPr>
        </p:nvPicPr>
        <p:blipFill>
          <a:blip r:embed="rId2"/>
          <a:stretch>
            <a:fillRect/>
          </a:stretch>
        </p:blipFill>
        <p:spPr>
          <a:xfrm>
            <a:off x="4924698" y="2500993"/>
            <a:ext cx="2612820" cy="2038350"/>
          </a:xfrm>
        </p:spPr>
      </p:pic>
      <p:pic>
        <p:nvPicPr>
          <p:cNvPr id="7" name="Content Placeholder 6">
            <a:extLst>
              <a:ext uri="{FF2B5EF4-FFF2-40B4-BE49-F238E27FC236}">
                <a16:creationId xmlns:a16="http://schemas.microsoft.com/office/drawing/2014/main" id="{19C4F903-05DA-4F2F-B77F-B3A13D82CA36}"/>
              </a:ext>
            </a:extLst>
          </p:cNvPr>
          <p:cNvPicPr>
            <a:picLocks noGrp="1" noChangeAspect="1"/>
          </p:cNvPicPr>
          <p:nvPr>
            <p:ph sz="half" idx="2"/>
          </p:nvPr>
        </p:nvPicPr>
        <p:blipFill>
          <a:blip r:embed="rId3"/>
          <a:stretch>
            <a:fillRect/>
          </a:stretch>
        </p:blipFill>
        <p:spPr>
          <a:xfrm>
            <a:off x="1181678" y="2500993"/>
            <a:ext cx="2697991" cy="203835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10" name="TextBox 9">
            <a:extLst>
              <a:ext uri="{FF2B5EF4-FFF2-40B4-BE49-F238E27FC236}">
                <a16:creationId xmlns:a16="http://schemas.microsoft.com/office/drawing/2014/main" id="{B95A8B59-7607-44EA-9371-356B0B028857}"/>
              </a:ext>
            </a:extLst>
          </p:cNvPr>
          <p:cNvSpPr txBox="1"/>
          <p:nvPr/>
        </p:nvSpPr>
        <p:spPr>
          <a:xfrm>
            <a:off x="856058" y="1082280"/>
            <a:ext cx="7171067" cy="900246"/>
          </a:xfrm>
          <a:prstGeom prst="rect">
            <a:avLst/>
          </a:prstGeom>
          <a:noFill/>
        </p:spPr>
        <p:txBody>
          <a:bodyPr wrap="square" rtlCol="0">
            <a:spAutoFit/>
          </a:bodyPr>
          <a:lstStyle/>
          <a:p>
            <a:r>
              <a:rPr lang="en-US" sz="1050" dirty="0">
                <a:latin typeface="IBM Plex Sans" panose="020B0503050203000203" pitchFamily="34" charset="0"/>
              </a:rPr>
              <a:t>Deep Learning and neural networks tend to be used interchangeably in conversation, which can be confusing. As a result, it’s worth noting that the “deep” in deep learning is just referring to the depth of layers in a neural network. A neural network that consists of more than three layers—which would be inclusive of the inputs and the output—can be considered a deep learning algorithm. A neural network that only has two or three layers is just a basic neural network.</a:t>
            </a:r>
            <a:endParaRPr lang="en-US" sz="1050" dirty="0"/>
          </a:p>
        </p:txBody>
      </p:sp>
    </p:spTree>
    <p:extLst>
      <p:ext uri="{BB962C8B-B14F-4D97-AF65-F5344CB8AC3E}">
        <p14:creationId xmlns:p14="http://schemas.microsoft.com/office/powerpoint/2010/main" val="2992556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BEF4D-E499-4910-9DE0-E8279902550E}"/>
              </a:ext>
            </a:extLst>
          </p:cNvPr>
          <p:cNvSpPr>
            <a:spLocks noGrp="1"/>
          </p:cNvSpPr>
          <p:nvPr>
            <p:ph type="title"/>
          </p:nvPr>
        </p:nvSpPr>
        <p:spPr>
          <a:xfrm>
            <a:off x="882184" y="447481"/>
            <a:ext cx="7429499" cy="551828"/>
          </a:xfrm>
        </p:spPr>
        <p:txBody>
          <a:bodyPr>
            <a:normAutofit/>
          </a:bodyPr>
          <a:lstStyle/>
          <a:p>
            <a:r>
              <a:rPr lang="en-US" sz="2400" dirty="0"/>
              <a:t>High Level Architecture</a:t>
            </a:r>
          </a:p>
        </p:txBody>
      </p:sp>
      <p:sp>
        <p:nvSpPr>
          <p:cNvPr id="3" name="Content Placeholder 2">
            <a:extLst>
              <a:ext uri="{FF2B5EF4-FFF2-40B4-BE49-F238E27FC236}">
                <a16:creationId xmlns:a16="http://schemas.microsoft.com/office/drawing/2014/main" id="{07A363AE-056B-4590-9FDC-BCCDF50BE0D7}"/>
              </a:ext>
            </a:extLst>
          </p:cNvPr>
          <p:cNvSpPr>
            <a:spLocks noGrp="1"/>
          </p:cNvSpPr>
          <p:nvPr>
            <p:ph idx="1"/>
          </p:nvPr>
        </p:nvSpPr>
        <p:spPr>
          <a:xfrm>
            <a:off x="856060" y="999308"/>
            <a:ext cx="7429499" cy="3722915"/>
          </a:xfrm>
        </p:spPr>
        <p:txBody>
          <a:bodyPr>
            <a:normAutofit fontScale="62500" lnSpcReduction="20000"/>
          </a:bodyPr>
          <a:lstStyle/>
          <a:p>
            <a:pPr marL="0" indent="0">
              <a:buNone/>
            </a:pPr>
            <a:endParaRPr lang="en-US" sz="1350" dirty="0">
              <a:latin typeface=".L"/>
            </a:endParaRPr>
          </a:p>
          <a:p>
            <a:pPr marL="0" indent="0">
              <a:buNone/>
            </a:pPr>
            <a:r>
              <a:rPr lang="en-US" sz="2475" dirty="0"/>
              <a:t>Neural Networks consist of the following components</a:t>
            </a:r>
          </a:p>
          <a:p>
            <a:r>
              <a:rPr lang="en-US" sz="2475" dirty="0"/>
              <a:t>An </a:t>
            </a:r>
            <a:r>
              <a:rPr lang="en-US" sz="2475" b="1" dirty="0"/>
              <a:t>input layer</a:t>
            </a:r>
            <a:r>
              <a:rPr lang="en-US" sz="2475" dirty="0"/>
              <a:t>, </a:t>
            </a:r>
            <a:r>
              <a:rPr lang="en-US" sz="2475" b="1" dirty="0"/>
              <a:t>x</a:t>
            </a:r>
            <a:endParaRPr lang="en-US" sz="2475" dirty="0"/>
          </a:p>
          <a:p>
            <a:r>
              <a:rPr lang="en-US" sz="2475" dirty="0"/>
              <a:t>An arbitrary amount of </a:t>
            </a:r>
            <a:r>
              <a:rPr lang="en-US" sz="2475" b="1" dirty="0"/>
              <a:t>hidden layers</a:t>
            </a:r>
            <a:endParaRPr lang="en-US" sz="2475" dirty="0"/>
          </a:p>
          <a:p>
            <a:r>
              <a:rPr lang="cy-GB" sz="2475" dirty="0"/>
              <a:t>An </a:t>
            </a:r>
            <a:r>
              <a:rPr lang="cy-GB" sz="2475" b="1" dirty="0"/>
              <a:t>output layer</a:t>
            </a:r>
            <a:r>
              <a:rPr lang="cy-GB" sz="2475" dirty="0"/>
              <a:t>, </a:t>
            </a:r>
            <a:r>
              <a:rPr lang="cy-GB" sz="2475" b="1" dirty="0"/>
              <a:t>ŷ</a:t>
            </a:r>
            <a:endParaRPr lang="cy-GB" sz="2475" dirty="0"/>
          </a:p>
          <a:p>
            <a:r>
              <a:rPr lang="en-US" sz="2475" dirty="0"/>
              <a:t>A set of </a:t>
            </a:r>
            <a:r>
              <a:rPr lang="en-US" sz="2475" b="1" dirty="0"/>
              <a:t>weights </a:t>
            </a:r>
            <a:r>
              <a:rPr lang="en-US" sz="2475" dirty="0"/>
              <a:t>and </a:t>
            </a:r>
            <a:r>
              <a:rPr lang="en-US" sz="2475" b="1" dirty="0"/>
              <a:t>biases </a:t>
            </a:r>
            <a:r>
              <a:rPr lang="en-US" sz="2475" dirty="0"/>
              <a:t>between each layer, </a:t>
            </a:r>
            <a:r>
              <a:rPr lang="en-US" sz="2475" b="1" dirty="0"/>
              <a:t>W and b</a:t>
            </a:r>
            <a:endParaRPr lang="en-US" sz="2475" dirty="0"/>
          </a:p>
          <a:p>
            <a:r>
              <a:rPr lang="en-US" sz="2475" dirty="0"/>
              <a:t>A choice of </a:t>
            </a:r>
            <a:r>
              <a:rPr lang="en-US" sz="2475" b="1" dirty="0"/>
              <a:t>activation function </a:t>
            </a:r>
            <a:r>
              <a:rPr lang="en-US" sz="2475" dirty="0"/>
              <a:t>for each hidden layer, </a:t>
            </a:r>
            <a:r>
              <a:rPr lang="en-US" sz="2475" b="1" i="1" dirty="0"/>
              <a:t>σ</a:t>
            </a:r>
            <a:r>
              <a:rPr lang="en-US" sz="2475" dirty="0"/>
              <a:t>. In this tutorial, we’ll use </a:t>
            </a:r>
            <a:r>
              <a:rPr lang="en-US" sz="2475" dirty="0" err="1"/>
              <a:t>aSigmoid</a:t>
            </a:r>
            <a:r>
              <a:rPr lang="en-US" sz="2475" dirty="0"/>
              <a:t> activation function.</a:t>
            </a:r>
          </a:p>
          <a:p>
            <a:r>
              <a:rPr lang="en-US" sz="2475" dirty="0"/>
              <a:t>Naturally, the right values for the weights and biases determines the strength of the predictions. And the process of fine-tuning the weights and biases from the input data Is known as </a:t>
            </a:r>
            <a:r>
              <a:rPr lang="en-US" sz="2475" b="1" dirty="0"/>
              <a:t>training the Neural Network.</a:t>
            </a:r>
            <a:endParaRPr lang="en-US" sz="2475" dirty="0"/>
          </a:p>
          <a:p>
            <a:r>
              <a:rPr lang="en-US" sz="2475" dirty="0"/>
              <a:t>Each iteration of the training process consists of the following steps:</a:t>
            </a:r>
          </a:p>
          <a:p>
            <a:pPr lvl="1"/>
            <a:r>
              <a:rPr lang="en-US" sz="2475" dirty="0"/>
              <a:t>Calculating the predicted output </a:t>
            </a:r>
            <a:r>
              <a:rPr lang="en-US" sz="2475" b="1" dirty="0"/>
              <a:t>ŷ</a:t>
            </a:r>
            <a:r>
              <a:rPr lang="en-US" sz="2475" dirty="0"/>
              <a:t>, known as </a:t>
            </a:r>
            <a:r>
              <a:rPr lang="en-US" sz="2475" b="1" dirty="0"/>
              <a:t>feedforward</a:t>
            </a:r>
            <a:endParaRPr lang="en-US" sz="2475" dirty="0"/>
          </a:p>
          <a:p>
            <a:pPr lvl="1"/>
            <a:r>
              <a:rPr lang="en-US" sz="2475" dirty="0"/>
              <a:t>Updating the weights and biases, known as </a:t>
            </a:r>
            <a:r>
              <a:rPr lang="en-US" sz="2475" b="1" dirty="0"/>
              <a:t>backpropagation</a:t>
            </a:r>
            <a:endParaRPr lang="en-US" sz="2475" dirty="0"/>
          </a:p>
          <a:p>
            <a:endParaRPr lang="en-US" sz="1350" dirty="0">
              <a:latin typeface=".L"/>
            </a:endParaRPr>
          </a:p>
          <a:p>
            <a:endParaRPr lang="en-US" sz="1350" dirty="0">
              <a:latin typeface=".L"/>
            </a:endParaRPr>
          </a:p>
          <a:p>
            <a:endParaRPr lang="en-US" dirty="0"/>
          </a:p>
        </p:txBody>
      </p:sp>
    </p:spTree>
    <p:extLst>
      <p:ext uri="{BB962C8B-B14F-4D97-AF65-F5344CB8AC3E}">
        <p14:creationId xmlns:p14="http://schemas.microsoft.com/office/powerpoint/2010/main" val="2262153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8F648-2B84-4C46-B7CE-88E5122DF19E}"/>
              </a:ext>
            </a:extLst>
          </p:cNvPr>
          <p:cNvSpPr>
            <a:spLocks noGrp="1"/>
          </p:cNvSpPr>
          <p:nvPr>
            <p:ph type="title"/>
          </p:nvPr>
        </p:nvSpPr>
        <p:spPr>
          <a:xfrm>
            <a:off x="856060" y="463889"/>
            <a:ext cx="7429499" cy="522357"/>
          </a:xfrm>
        </p:spPr>
        <p:txBody>
          <a:bodyPr spcFirstLastPara="1" vert="horz" wrap="square" lIns="68580" tIns="34290" rIns="68580" bIns="34290" rtlCol="0" anchor="ctr" anchorCtr="0">
            <a:normAutofit/>
          </a:bodyPr>
          <a:lstStyle/>
          <a:p>
            <a:r>
              <a:rPr lang="en-US" sz="2400" dirty="0"/>
              <a:t>How do neural networks work?</a:t>
            </a:r>
          </a:p>
        </p:txBody>
      </p:sp>
      <p:sp>
        <p:nvSpPr>
          <p:cNvPr id="3" name="Content Placeholder 2">
            <a:extLst>
              <a:ext uri="{FF2B5EF4-FFF2-40B4-BE49-F238E27FC236}">
                <a16:creationId xmlns:a16="http://schemas.microsoft.com/office/drawing/2014/main" id="{AE8A646F-FEEC-4118-8D47-C26DFF0E2294}"/>
              </a:ext>
            </a:extLst>
          </p:cNvPr>
          <p:cNvSpPr>
            <a:spLocks noGrp="1"/>
          </p:cNvSpPr>
          <p:nvPr>
            <p:ph idx="1"/>
          </p:nvPr>
        </p:nvSpPr>
        <p:spPr>
          <a:xfrm>
            <a:off x="856060" y="986246"/>
            <a:ext cx="7429499" cy="3693366"/>
          </a:xfrm>
        </p:spPr>
        <p:txBody>
          <a:bodyPr>
            <a:normAutofit fontScale="70000" lnSpcReduction="20000"/>
          </a:bodyPr>
          <a:lstStyle/>
          <a:p>
            <a:r>
              <a:rPr lang="en-US" b="0" i="0" dirty="0">
                <a:effectLst/>
                <a:latin typeface="IBM Plex Sans" panose="020B0503050203000203" pitchFamily="34" charset="0"/>
              </a:rPr>
              <a:t>Think of each individual node as its own </a:t>
            </a:r>
            <a:r>
              <a:rPr lang="en-US" b="0" i="0" u="none" strike="noStrike" dirty="0">
                <a:effectLst/>
                <a:latin typeface="IBM Plex Sans" panose="020B0503050203000203" pitchFamily="34" charset="0"/>
                <a:hlinkClick r:id="rId2">
                  <a:extLst>
                    <a:ext uri="{A12FA001-AC4F-418D-AE19-62706E023703}">
                      <ahyp:hlinkClr xmlns:ahyp="http://schemas.microsoft.com/office/drawing/2018/hyperlinkcolor" val="tx"/>
                    </a:ext>
                  </a:extLst>
                </a:hlinkClick>
              </a:rPr>
              <a:t>linear regression</a:t>
            </a:r>
            <a:r>
              <a:rPr lang="en-US" b="0" i="0" dirty="0">
                <a:effectLst/>
                <a:latin typeface="IBM Plex Sans" panose="020B0503050203000203" pitchFamily="34" charset="0"/>
              </a:rPr>
              <a:t> model, composed of input data, weights, a bias (or threshold), and an output. The formula would look something like this:</a:t>
            </a:r>
          </a:p>
          <a:p>
            <a:pPr lvl="1"/>
            <a:endParaRPr lang="en-US" b="0" i="0" dirty="0">
              <a:effectLst/>
              <a:latin typeface="IBM Plex Sans" panose="020B0503050203000203" pitchFamily="34" charset="0"/>
            </a:endParaRPr>
          </a:p>
          <a:p>
            <a:pPr lvl="1"/>
            <a:r>
              <a:rPr lang="pl-PL" sz="1725" dirty="0">
                <a:latin typeface="IBM Plex Sans" panose="020B0503050203000203" pitchFamily="34" charset="0"/>
              </a:rPr>
              <a:t>∑wixi + bias = w1x1 + w2x2 + w3x3 + bias</a:t>
            </a:r>
            <a:endParaRPr lang="en-US" sz="1725" dirty="0">
              <a:latin typeface="IBM Plex Sans" panose="020B0503050203000203" pitchFamily="34" charset="0"/>
            </a:endParaRPr>
          </a:p>
          <a:p>
            <a:pPr lvl="1"/>
            <a:r>
              <a:rPr lang="en-US" sz="1725" dirty="0">
                <a:latin typeface="IBM Plex Sans" panose="020B0503050203000203" pitchFamily="34" charset="0"/>
              </a:rPr>
              <a:t>output = f(x) = 1 if ∑w1x1 + b&gt;= 0; 0 if ∑w1x1 + b &lt; 0</a:t>
            </a:r>
          </a:p>
          <a:p>
            <a:pPr marL="342900" lvl="1" indent="0">
              <a:buNone/>
            </a:pPr>
            <a:endParaRPr lang="en-US" dirty="0">
              <a:latin typeface="IBM Plex Sans" panose="020B0503050203000203" pitchFamily="34" charset="0"/>
            </a:endParaRPr>
          </a:p>
          <a:p>
            <a:r>
              <a:rPr lang="en-US" b="0" i="0" dirty="0">
                <a:effectLst/>
                <a:latin typeface="IBM Plex Sans" panose="020B0503050203000203" pitchFamily="34" charset="0"/>
              </a:rPr>
              <a:t>Once an input layer is determined, weights are assigned. These weights help determine the importance of any given variable, with larger ones contributing more significantly to the output compared to other inputs.</a:t>
            </a:r>
          </a:p>
          <a:p>
            <a:r>
              <a:rPr lang="en-US" b="0" i="0" dirty="0">
                <a:effectLst/>
                <a:latin typeface="IBM Plex Sans" panose="020B0503050203000203" pitchFamily="34" charset="0"/>
              </a:rPr>
              <a:t> All inputs are then multiplied by their respective weights and then summed. Afterward, the output is passed through an activation function, which determines the output. </a:t>
            </a:r>
          </a:p>
          <a:p>
            <a:r>
              <a:rPr lang="en-US" b="0" i="0" dirty="0">
                <a:effectLst/>
                <a:latin typeface="IBM Plex Sans" panose="020B0503050203000203" pitchFamily="34" charset="0"/>
              </a:rPr>
              <a:t>If that output exceeds a given threshold, it “fires” (or activates) the node, passing data to the next layer in the network.</a:t>
            </a:r>
          </a:p>
          <a:p>
            <a:r>
              <a:rPr lang="en-US" b="0" i="0" dirty="0">
                <a:effectLst/>
                <a:latin typeface="IBM Plex Sans" panose="020B0503050203000203" pitchFamily="34" charset="0"/>
              </a:rPr>
              <a:t> This results in the output of one node becoming in the input of the next node. This process of passing data from one layer to the next layer defines this neural network as a feedforward network.</a:t>
            </a:r>
          </a:p>
        </p:txBody>
      </p:sp>
    </p:spTree>
    <p:extLst>
      <p:ext uri="{BB962C8B-B14F-4D97-AF65-F5344CB8AC3E}">
        <p14:creationId xmlns:p14="http://schemas.microsoft.com/office/powerpoint/2010/main" val="884856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Picture 4" descr="A pepperoni pizza">
            <a:extLst>
              <a:ext uri="{FF2B5EF4-FFF2-40B4-BE49-F238E27FC236}">
                <a16:creationId xmlns:a16="http://schemas.microsoft.com/office/drawing/2014/main" id="{E2F422A4-E5B5-45E5-8839-63381C7A9894}"/>
              </a:ext>
            </a:extLst>
          </p:cNvPr>
          <p:cNvPicPr>
            <a:picLocks noChangeAspect="1"/>
          </p:cNvPicPr>
          <p:nvPr/>
        </p:nvPicPr>
        <p:blipFill rotWithShape="1">
          <a:blip r:embed="rId2">
            <a:alphaModFix/>
          </a:blip>
          <a:srcRect t="3217" b="12488"/>
          <a:stretch/>
        </p:blipFill>
        <p:spPr>
          <a:xfrm>
            <a:off x="2709" y="7"/>
            <a:ext cx="9141292" cy="5143493"/>
          </a:xfrm>
          <a:prstGeom prst="rect">
            <a:avLst/>
          </a:prstGeom>
        </p:spPr>
      </p:pic>
      <p:sp>
        <p:nvSpPr>
          <p:cNvPr id="2" name="Title 1">
            <a:extLst>
              <a:ext uri="{FF2B5EF4-FFF2-40B4-BE49-F238E27FC236}">
                <a16:creationId xmlns:a16="http://schemas.microsoft.com/office/drawing/2014/main" id="{E88C8765-A5FD-4C88-96BF-4AFC76A3EDEB}"/>
              </a:ext>
            </a:extLst>
          </p:cNvPr>
          <p:cNvSpPr>
            <a:spLocks noGrp="1"/>
          </p:cNvSpPr>
          <p:nvPr>
            <p:ph type="title"/>
          </p:nvPr>
        </p:nvSpPr>
        <p:spPr>
          <a:xfrm>
            <a:off x="857251" y="755650"/>
            <a:ext cx="7429499" cy="491331"/>
          </a:xfrm>
        </p:spPr>
        <p:txBody>
          <a:bodyPr>
            <a:normAutofit fontScale="90000"/>
          </a:bodyPr>
          <a:lstStyle/>
          <a:p>
            <a:r>
              <a:rPr lang="en-US" sz="2400" dirty="0"/>
              <a:t>Example : should we order PIZZA?</a:t>
            </a:r>
          </a:p>
        </p:txBody>
      </p:sp>
      <p:sp>
        <p:nvSpPr>
          <p:cNvPr id="3" name="Content Placeholder 2">
            <a:extLst>
              <a:ext uri="{FF2B5EF4-FFF2-40B4-BE49-F238E27FC236}">
                <a16:creationId xmlns:a16="http://schemas.microsoft.com/office/drawing/2014/main" id="{1BBA0995-6F01-4EEF-84F4-58A4B48B1DAD}"/>
              </a:ext>
            </a:extLst>
          </p:cNvPr>
          <p:cNvSpPr>
            <a:spLocks noGrp="1"/>
          </p:cNvSpPr>
          <p:nvPr>
            <p:ph idx="1"/>
          </p:nvPr>
        </p:nvSpPr>
        <p:spPr>
          <a:xfrm>
            <a:off x="857251" y="1246982"/>
            <a:ext cx="7429499" cy="3032919"/>
          </a:xfrm>
        </p:spPr>
        <p:txBody>
          <a:bodyPr anchor="ctr">
            <a:normAutofit/>
          </a:bodyPr>
          <a:lstStyle/>
          <a:p>
            <a:pPr fontAlgn="base">
              <a:lnSpc>
                <a:spcPct val="110000"/>
              </a:lnSpc>
            </a:pPr>
            <a:r>
              <a:rPr lang="en-US" sz="1200" dirty="0">
                <a:latin typeface="IBM Plex Sans" panose="020B0503050203000203" pitchFamily="34" charset="0"/>
              </a:rPr>
              <a:t>From there, let’s apply it to a more tangible example, like whether or not you should order a pizza for dinner. This will be our predicted outcome, or y-hat. Let’s assume that there are three main factors that will influence your decision:</a:t>
            </a:r>
          </a:p>
          <a:p>
            <a:pPr lvl="1" fontAlgn="base">
              <a:lnSpc>
                <a:spcPct val="110000"/>
              </a:lnSpc>
              <a:buFont typeface="+mj-lt"/>
              <a:buAutoNum type="arabicPeriod"/>
            </a:pPr>
            <a:r>
              <a:rPr lang="en-US" sz="1200" dirty="0">
                <a:latin typeface="IBM Plex Sans" panose="020B0503050203000203" pitchFamily="34" charset="0"/>
              </a:rPr>
              <a:t>If you will save time by ordering out (Yes: 1; No: 0)</a:t>
            </a:r>
          </a:p>
          <a:p>
            <a:pPr lvl="1" fontAlgn="base">
              <a:lnSpc>
                <a:spcPct val="110000"/>
              </a:lnSpc>
              <a:buFont typeface="+mj-lt"/>
              <a:buAutoNum type="arabicPeriod"/>
            </a:pPr>
            <a:r>
              <a:rPr lang="en-US" sz="1200" dirty="0">
                <a:latin typeface="IBM Plex Sans" panose="020B0503050203000203" pitchFamily="34" charset="0"/>
              </a:rPr>
              <a:t>If you will lose weight by ordering a pizza (Yes: 1; No: 0)</a:t>
            </a:r>
          </a:p>
          <a:p>
            <a:pPr lvl="1" fontAlgn="base">
              <a:lnSpc>
                <a:spcPct val="110000"/>
              </a:lnSpc>
              <a:buFont typeface="+mj-lt"/>
              <a:buAutoNum type="arabicPeriod"/>
            </a:pPr>
            <a:r>
              <a:rPr lang="en-US" sz="1200" dirty="0">
                <a:latin typeface="IBM Plex Sans" panose="020B0503050203000203" pitchFamily="34" charset="0"/>
              </a:rPr>
              <a:t>If you will save money (Yes: 1; No: 0)</a:t>
            </a:r>
          </a:p>
          <a:p>
            <a:pPr fontAlgn="base">
              <a:lnSpc>
                <a:spcPct val="110000"/>
              </a:lnSpc>
            </a:pPr>
            <a:r>
              <a:rPr lang="en-US" sz="1200" dirty="0">
                <a:latin typeface="IBM Plex Sans" panose="020B0503050203000203" pitchFamily="34" charset="0"/>
              </a:rPr>
              <a:t>Then, let’s assume the following, giving us the following inputs:</a:t>
            </a:r>
          </a:p>
          <a:p>
            <a:pPr marL="342900" lvl="1" indent="0" fontAlgn="base">
              <a:lnSpc>
                <a:spcPct val="110000"/>
              </a:lnSpc>
              <a:buNone/>
            </a:pPr>
            <a:r>
              <a:rPr lang="en-US" sz="1200" i="1" dirty="0">
                <a:latin typeface="IBM Plex Sans" panose="020B0503050203000203" pitchFamily="34" charset="0"/>
              </a:rPr>
              <a:t>X</a:t>
            </a:r>
            <a:r>
              <a:rPr lang="en-US" sz="1200" dirty="0">
                <a:latin typeface="IBM Plex Sans" panose="020B0503050203000203" pitchFamily="34" charset="0"/>
              </a:rPr>
              <a:t>1 = 1, since you’re not making dinner</a:t>
            </a:r>
          </a:p>
          <a:p>
            <a:pPr marL="342900" lvl="1" indent="0" fontAlgn="base">
              <a:lnSpc>
                <a:spcPct val="110000"/>
              </a:lnSpc>
              <a:buNone/>
            </a:pPr>
            <a:r>
              <a:rPr lang="en-US" sz="1200" i="1" dirty="0">
                <a:latin typeface="IBM Plex Sans" panose="020B0503050203000203" pitchFamily="34" charset="0"/>
              </a:rPr>
              <a:t>X2</a:t>
            </a:r>
            <a:r>
              <a:rPr lang="en-US" sz="1200" dirty="0">
                <a:latin typeface="IBM Plex Sans" panose="020B0503050203000203" pitchFamily="34" charset="0"/>
              </a:rPr>
              <a:t> = 0, since we’re getting ALL the toppings</a:t>
            </a:r>
          </a:p>
          <a:p>
            <a:pPr marL="342900" lvl="1" indent="0" fontAlgn="base">
              <a:lnSpc>
                <a:spcPct val="110000"/>
              </a:lnSpc>
              <a:buNone/>
            </a:pPr>
            <a:r>
              <a:rPr lang="en-US" sz="1200" i="1" dirty="0">
                <a:latin typeface="IBM Plex Sans" panose="020B0503050203000203" pitchFamily="34" charset="0"/>
              </a:rPr>
              <a:t>X</a:t>
            </a:r>
            <a:r>
              <a:rPr lang="en-US" sz="1200" dirty="0">
                <a:latin typeface="IBM Plex Sans" panose="020B0503050203000203" pitchFamily="34" charset="0"/>
              </a:rPr>
              <a:t>3 = 1, since we’re only getting 2 slices</a:t>
            </a:r>
          </a:p>
          <a:p>
            <a:pPr fontAlgn="base">
              <a:lnSpc>
                <a:spcPct val="110000"/>
              </a:lnSpc>
              <a:buFont typeface="Arial" panose="020B0604020202020204" pitchFamily="34" charset="0"/>
              <a:buChar char="•"/>
            </a:pPr>
            <a:r>
              <a:rPr lang="en-US" sz="1200" dirty="0">
                <a:latin typeface="IBM Plex Sans" panose="020B0503050203000203" pitchFamily="34" charset="0"/>
              </a:rPr>
              <a:t>For simplicity purposes, our inputs will have a binary value of 0 or 1. </a:t>
            </a:r>
            <a:endParaRPr lang="en-US" sz="1200" dirty="0"/>
          </a:p>
        </p:txBody>
      </p:sp>
    </p:spTree>
    <p:extLst>
      <p:ext uri="{BB962C8B-B14F-4D97-AF65-F5344CB8AC3E}">
        <p14:creationId xmlns:p14="http://schemas.microsoft.com/office/powerpoint/2010/main" val="4229190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Picture 4" descr="A pepperoni pizza">
            <a:extLst>
              <a:ext uri="{FF2B5EF4-FFF2-40B4-BE49-F238E27FC236}">
                <a16:creationId xmlns:a16="http://schemas.microsoft.com/office/drawing/2014/main" id="{E2F422A4-E5B5-45E5-8839-63381C7A9894}"/>
              </a:ext>
            </a:extLst>
          </p:cNvPr>
          <p:cNvPicPr>
            <a:picLocks noChangeAspect="1"/>
          </p:cNvPicPr>
          <p:nvPr/>
        </p:nvPicPr>
        <p:blipFill rotWithShape="1">
          <a:blip r:embed="rId2">
            <a:alphaModFix/>
          </a:blip>
          <a:srcRect t="3217" b="12488"/>
          <a:stretch/>
        </p:blipFill>
        <p:spPr>
          <a:xfrm>
            <a:off x="2709" y="7"/>
            <a:ext cx="9141292" cy="5143493"/>
          </a:xfrm>
          <a:prstGeom prst="rect">
            <a:avLst/>
          </a:prstGeom>
        </p:spPr>
      </p:pic>
      <p:sp>
        <p:nvSpPr>
          <p:cNvPr id="2" name="Title 1">
            <a:extLst>
              <a:ext uri="{FF2B5EF4-FFF2-40B4-BE49-F238E27FC236}">
                <a16:creationId xmlns:a16="http://schemas.microsoft.com/office/drawing/2014/main" id="{E88C8765-A5FD-4C88-96BF-4AFC76A3EDEB}"/>
              </a:ext>
            </a:extLst>
          </p:cNvPr>
          <p:cNvSpPr>
            <a:spLocks noGrp="1"/>
          </p:cNvSpPr>
          <p:nvPr>
            <p:ph type="title"/>
          </p:nvPr>
        </p:nvSpPr>
        <p:spPr>
          <a:xfrm>
            <a:off x="857251" y="755650"/>
            <a:ext cx="7429499" cy="411911"/>
          </a:xfrm>
        </p:spPr>
        <p:txBody>
          <a:bodyPr>
            <a:normAutofit fontScale="90000"/>
          </a:bodyPr>
          <a:lstStyle/>
          <a:p>
            <a:r>
              <a:rPr lang="en-US" sz="2400" dirty="0"/>
              <a:t>Weights, bias and activation</a:t>
            </a:r>
          </a:p>
        </p:txBody>
      </p:sp>
      <p:sp>
        <p:nvSpPr>
          <p:cNvPr id="3" name="Content Placeholder 2">
            <a:extLst>
              <a:ext uri="{FF2B5EF4-FFF2-40B4-BE49-F238E27FC236}">
                <a16:creationId xmlns:a16="http://schemas.microsoft.com/office/drawing/2014/main" id="{1BBA0995-6F01-4EEF-84F4-58A4B48B1DAD}"/>
              </a:ext>
            </a:extLst>
          </p:cNvPr>
          <p:cNvSpPr>
            <a:spLocks noGrp="1"/>
          </p:cNvSpPr>
          <p:nvPr>
            <p:ph idx="1"/>
          </p:nvPr>
        </p:nvSpPr>
        <p:spPr>
          <a:xfrm>
            <a:off x="857251" y="1154907"/>
            <a:ext cx="7429499" cy="3124994"/>
          </a:xfrm>
        </p:spPr>
        <p:txBody>
          <a:bodyPr anchor="ctr">
            <a:normAutofit fontScale="85000" lnSpcReduction="20000"/>
          </a:bodyPr>
          <a:lstStyle/>
          <a:p>
            <a:pPr algn="l" fontAlgn="base"/>
            <a:r>
              <a:rPr lang="en-US" dirty="0">
                <a:latin typeface="IBM Plex Sans" panose="020B0503050203000203" pitchFamily="34" charset="0"/>
              </a:rPr>
              <a:t>W</a:t>
            </a:r>
            <a:r>
              <a:rPr lang="en-US" b="0" i="0" dirty="0">
                <a:effectLst/>
                <a:latin typeface="IBM Plex Sans" panose="020B0503050203000203" pitchFamily="34" charset="0"/>
              </a:rPr>
              <a:t>e now need to assign some weights to determine importance. Larger weights make a single input’s contribution to the output more significant compared to other inputs.</a:t>
            </a:r>
          </a:p>
          <a:p>
            <a:pPr marL="342900" lvl="1" indent="0" fontAlgn="base">
              <a:buNone/>
            </a:pPr>
            <a:r>
              <a:rPr lang="en-US" b="0" i="1" dirty="0">
                <a:effectLst/>
                <a:latin typeface="IBM Plex Sans" panose="020B0503050203000203" pitchFamily="34" charset="0"/>
              </a:rPr>
              <a:t>W</a:t>
            </a:r>
            <a:r>
              <a:rPr lang="en-US" b="0" i="0" dirty="0">
                <a:effectLst/>
                <a:latin typeface="IBM Plex Sans" panose="020B0503050203000203" pitchFamily="34" charset="0"/>
              </a:rPr>
              <a:t>1 = 5, since you value time</a:t>
            </a:r>
          </a:p>
          <a:p>
            <a:pPr marL="342900" lvl="1" indent="0" fontAlgn="base">
              <a:buNone/>
            </a:pPr>
            <a:r>
              <a:rPr lang="en-US" b="0" i="1" dirty="0">
                <a:effectLst/>
                <a:latin typeface="IBM Plex Sans" panose="020B0503050203000203" pitchFamily="34" charset="0"/>
              </a:rPr>
              <a:t>W</a:t>
            </a:r>
            <a:r>
              <a:rPr lang="en-US" b="0" i="0" dirty="0">
                <a:effectLst/>
                <a:latin typeface="IBM Plex Sans" panose="020B0503050203000203" pitchFamily="34" charset="0"/>
              </a:rPr>
              <a:t>2 = 3, since you value staying in shape</a:t>
            </a:r>
          </a:p>
          <a:p>
            <a:pPr marL="342900" lvl="1" indent="0" fontAlgn="base">
              <a:buNone/>
            </a:pPr>
            <a:r>
              <a:rPr lang="en-US" b="0" i="1" dirty="0">
                <a:effectLst/>
                <a:latin typeface="IBM Plex Sans" panose="020B0503050203000203" pitchFamily="34" charset="0"/>
              </a:rPr>
              <a:t>W</a:t>
            </a:r>
            <a:r>
              <a:rPr lang="en-US" b="0" i="0" dirty="0">
                <a:effectLst/>
                <a:latin typeface="IBM Plex Sans" panose="020B0503050203000203" pitchFamily="34" charset="0"/>
              </a:rPr>
              <a:t>3 = 2, since you've got money in the bank</a:t>
            </a:r>
          </a:p>
          <a:p>
            <a:pPr algn="l" fontAlgn="base"/>
            <a:r>
              <a:rPr lang="en-US" b="0" i="0" dirty="0">
                <a:effectLst/>
                <a:latin typeface="IBM Plex Sans" panose="020B0503050203000203" pitchFamily="34" charset="0"/>
              </a:rPr>
              <a:t>Finally, we’ll also assume a threshold value of 5, which would translate to a bias value of –5.</a:t>
            </a:r>
          </a:p>
          <a:p>
            <a:pPr algn="l" fontAlgn="base"/>
            <a:r>
              <a:rPr lang="en-US" b="0" i="0" dirty="0">
                <a:effectLst/>
                <a:latin typeface="IBM Plex Sans" panose="020B0503050203000203" pitchFamily="34" charset="0"/>
              </a:rPr>
              <a:t>Since we established all the relevant values for our summation, we can now plug them into the formula we previousl</a:t>
            </a:r>
            <a:r>
              <a:rPr lang="en-US" dirty="0">
                <a:latin typeface="IBM Plex Sans" panose="020B0503050203000203" pitchFamily="34" charset="0"/>
              </a:rPr>
              <a:t>y learned</a:t>
            </a:r>
          </a:p>
          <a:p>
            <a:pPr algn="l" fontAlgn="base"/>
            <a:endParaRPr lang="en-US" b="0" i="0" dirty="0">
              <a:solidFill>
                <a:srgbClr val="3D3D3D"/>
              </a:solidFill>
              <a:effectLst/>
              <a:latin typeface="IBM Plex Sans" panose="020B0503050203000203" pitchFamily="34" charset="0"/>
            </a:endParaRPr>
          </a:p>
          <a:p>
            <a:pPr algn="l" fontAlgn="base"/>
            <a:r>
              <a:rPr lang="en-US" b="0" i="0" dirty="0">
                <a:effectLst/>
                <a:latin typeface="IBM Plex Sans" panose="020B0503050203000203" pitchFamily="34" charset="0"/>
              </a:rPr>
              <a:t>Activation function, we can now calculate the output </a:t>
            </a:r>
          </a:p>
          <a:p>
            <a:pPr marL="0" indent="0" fontAlgn="base">
              <a:buNone/>
            </a:pPr>
            <a:r>
              <a:rPr lang="en-US" b="0" i="0" dirty="0">
                <a:effectLst/>
                <a:latin typeface="IBM Plex Sans" panose="020B0503050203000203" pitchFamily="34" charset="0"/>
              </a:rPr>
              <a:t>		      (i.e., our decision to order pizza):</a:t>
            </a:r>
          </a:p>
        </p:txBody>
      </p:sp>
      <p:pic>
        <p:nvPicPr>
          <p:cNvPr id="34" name="Picture 33">
            <a:extLst>
              <a:ext uri="{FF2B5EF4-FFF2-40B4-BE49-F238E27FC236}">
                <a16:creationId xmlns:a16="http://schemas.microsoft.com/office/drawing/2014/main" id="{F6187C5B-8B6E-4D64-8010-6292AB213C79}"/>
              </a:ext>
            </a:extLst>
          </p:cNvPr>
          <p:cNvPicPr>
            <a:picLocks noChangeAspect="1"/>
          </p:cNvPicPr>
          <p:nvPr/>
        </p:nvPicPr>
        <p:blipFill>
          <a:blip r:embed="rId3"/>
          <a:stretch>
            <a:fillRect/>
          </a:stretch>
        </p:blipFill>
        <p:spPr>
          <a:xfrm>
            <a:off x="3990085" y="3088628"/>
            <a:ext cx="2864444" cy="466538"/>
          </a:xfrm>
          <a:prstGeom prst="rect">
            <a:avLst/>
          </a:prstGeom>
        </p:spPr>
      </p:pic>
      <p:pic>
        <p:nvPicPr>
          <p:cNvPr id="5" name="Picture 4">
            <a:extLst>
              <a:ext uri="{FF2B5EF4-FFF2-40B4-BE49-F238E27FC236}">
                <a16:creationId xmlns:a16="http://schemas.microsoft.com/office/drawing/2014/main" id="{C097E8FE-E43A-43FC-B8BA-C0AF1EFB21F6}"/>
              </a:ext>
            </a:extLst>
          </p:cNvPr>
          <p:cNvPicPr>
            <a:picLocks noChangeAspect="1"/>
          </p:cNvPicPr>
          <p:nvPr/>
        </p:nvPicPr>
        <p:blipFill>
          <a:blip r:embed="rId4"/>
          <a:stretch>
            <a:fillRect/>
          </a:stretch>
        </p:blipFill>
        <p:spPr>
          <a:xfrm>
            <a:off x="5087063" y="3610742"/>
            <a:ext cx="1714954" cy="576944"/>
          </a:xfrm>
          <a:prstGeom prst="rect">
            <a:avLst/>
          </a:prstGeom>
        </p:spPr>
      </p:pic>
    </p:spTree>
    <p:extLst>
      <p:ext uri="{BB962C8B-B14F-4D97-AF65-F5344CB8AC3E}">
        <p14:creationId xmlns:p14="http://schemas.microsoft.com/office/powerpoint/2010/main" val="1555082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Picture 4" descr="A pepperoni pizza">
            <a:extLst>
              <a:ext uri="{FF2B5EF4-FFF2-40B4-BE49-F238E27FC236}">
                <a16:creationId xmlns:a16="http://schemas.microsoft.com/office/drawing/2014/main" id="{E2F422A4-E5B5-45E5-8839-63381C7A9894}"/>
              </a:ext>
            </a:extLst>
          </p:cNvPr>
          <p:cNvPicPr>
            <a:picLocks noChangeAspect="1"/>
          </p:cNvPicPr>
          <p:nvPr/>
        </p:nvPicPr>
        <p:blipFill rotWithShape="1">
          <a:blip r:embed="rId2">
            <a:alphaModFix/>
          </a:blip>
          <a:srcRect t="3217" b="12488"/>
          <a:stretch/>
        </p:blipFill>
        <p:spPr>
          <a:xfrm>
            <a:off x="2709" y="7"/>
            <a:ext cx="9141292" cy="5143493"/>
          </a:xfrm>
          <a:prstGeom prst="rect">
            <a:avLst/>
          </a:prstGeom>
        </p:spPr>
      </p:pic>
      <p:sp>
        <p:nvSpPr>
          <p:cNvPr id="2" name="Title 1">
            <a:extLst>
              <a:ext uri="{FF2B5EF4-FFF2-40B4-BE49-F238E27FC236}">
                <a16:creationId xmlns:a16="http://schemas.microsoft.com/office/drawing/2014/main" id="{E88C8765-A5FD-4C88-96BF-4AFC76A3EDEB}"/>
              </a:ext>
            </a:extLst>
          </p:cNvPr>
          <p:cNvSpPr>
            <a:spLocks noGrp="1"/>
          </p:cNvSpPr>
          <p:nvPr>
            <p:ph type="title"/>
          </p:nvPr>
        </p:nvSpPr>
        <p:spPr>
          <a:xfrm>
            <a:off x="857251" y="755650"/>
            <a:ext cx="7429499" cy="399257"/>
          </a:xfrm>
        </p:spPr>
        <p:txBody>
          <a:bodyPr>
            <a:normAutofit fontScale="90000"/>
          </a:bodyPr>
          <a:lstStyle/>
          <a:p>
            <a:r>
              <a:rPr lang="en-US" sz="2400" dirty="0"/>
              <a:t>summary</a:t>
            </a:r>
          </a:p>
        </p:txBody>
      </p:sp>
      <p:sp>
        <p:nvSpPr>
          <p:cNvPr id="3" name="Content Placeholder 2">
            <a:extLst>
              <a:ext uri="{FF2B5EF4-FFF2-40B4-BE49-F238E27FC236}">
                <a16:creationId xmlns:a16="http://schemas.microsoft.com/office/drawing/2014/main" id="{1BBA0995-6F01-4EEF-84F4-58A4B48B1DAD}"/>
              </a:ext>
            </a:extLst>
          </p:cNvPr>
          <p:cNvSpPr>
            <a:spLocks noGrp="1"/>
          </p:cNvSpPr>
          <p:nvPr>
            <p:ph idx="1"/>
          </p:nvPr>
        </p:nvSpPr>
        <p:spPr>
          <a:xfrm>
            <a:off x="857251" y="1154907"/>
            <a:ext cx="7429499" cy="3124994"/>
          </a:xfrm>
        </p:spPr>
        <p:txBody>
          <a:bodyPr anchor="ctr">
            <a:normAutofit fontScale="62500" lnSpcReduction="20000"/>
          </a:bodyPr>
          <a:lstStyle/>
          <a:p>
            <a:pPr fontAlgn="base"/>
            <a:r>
              <a:rPr lang="en-US" b="0" i="0" dirty="0">
                <a:effectLst/>
                <a:latin typeface="IBM Plex Sans" panose="020B0503050203000203" pitchFamily="34" charset="0"/>
              </a:rPr>
              <a:t>With all the various inputs, we can start to plug in values into the formula to get the desired output  </a:t>
            </a:r>
          </a:p>
          <a:p>
            <a:pPr marL="342900" lvl="1" indent="0" fontAlgn="base">
              <a:buNone/>
            </a:pPr>
            <a:r>
              <a:rPr lang="en-US" b="0" i="0" dirty="0">
                <a:effectLst/>
                <a:latin typeface="IBM Plex Sans" panose="020B0503050203000203" pitchFamily="34" charset="0"/>
              </a:rPr>
              <a:t>Y-hat (our predicted outcome) = Decide to order pizza or not</a:t>
            </a:r>
          </a:p>
          <a:p>
            <a:pPr marL="342900" lvl="1" indent="0" fontAlgn="base">
              <a:buNone/>
            </a:pPr>
            <a:r>
              <a:rPr lang="en-US" b="0" i="0" dirty="0">
                <a:effectLst/>
                <a:latin typeface="IBM Plex Sans" panose="020B0503050203000203" pitchFamily="34" charset="0"/>
              </a:rPr>
              <a:t>Y-hat = (1*5) + (0*3) + (1*2) - 5</a:t>
            </a:r>
          </a:p>
          <a:p>
            <a:pPr marL="342900" lvl="1" indent="0" fontAlgn="base">
              <a:buNone/>
            </a:pPr>
            <a:r>
              <a:rPr lang="en-US" b="0" i="0" dirty="0">
                <a:effectLst/>
                <a:latin typeface="IBM Plex Sans" panose="020B0503050203000203" pitchFamily="34" charset="0"/>
              </a:rPr>
              <a:t>Y-hat = 5 + 0 + 2 – 5</a:t>
            </a:r>
          </a:p>
          <a:p>
            <a:pPr marL="342900" lvl="1" indent="0" fontAlgn="base">
              <a:buNone/>
            </a:pPr>
            <a:r>
              <a:rPr lang="en-US" b="0" i="0" dirty="0">
                <a:effectLst/>
                <a:latin typeface="IBM Plex Sans" panose="020B0503050203000203" pitchFamily="34" charset="0"/>
              </a:rPr>
              <a:t>Y-hat = 2, which is greater than zero.</a:t>
            </a:r>
          </a:p>
          <a:p>
            <a:pPr fontAlgn="base"/>
            <a:r>
              <a:rPr lang="en-US" b="0" i="0" dirty="0">
                <a:effectLst/>
                <a:latin typeface="IBM Plex Sans" panose="020B0503050203000203" pitchFamily="34" charset="0"/>
              </a:rPr>
              <a:t>Since Y-hat is 2, the </a:t>
            </a:r>
            <a:r>
              <a:rPr lang="en-US" b="1" i="0" dirty="0">
                <a:effectLst/>
                <a:latin typeface="IBM Plex Sans" panose="020B0503050203000203" pitchFamily="34" charset="0"/>
              </a:rPr>
              <a:t>output from the activation function </a:t>
            </a:r>
            <a:r>
              <a:rPr lang="en-US" b="0" i="0" dirty="0">
                <a:effectLst/>
                <a:latin typeface="IBM Plex Sans" panose="020B0503050203000203" pitchFamily="34" charset="0"/>
              </a:rPr>
              <a:t>will be </a:t>
            </a:r>
            <a:r>
              <a:rPr lang="en-US" b="1" i="0" dirty="0">
                <a:effectLst/>
                <a:latin typeface="IBM Plex Sans" panose="020B0503050203000203" pitchFamily="34" charset="0"/>
              </a:rPr>
              <a:t>1, </a:t>
            </a:r>
            <a:r>
              <a:rPr lang="en-US" b="0" i="0" dirty="0">
                <a:effectLst/>
                <a:latin typeface="IBM Plex Sans" panose="020B0503050203000203" pitchFamily="34" charset="0"/>
              </a:rPr>
              <a:t>meaning that we </a:t>
            </a:r>
            <a:r>
              <a:rPr lang="en-US" b="1" i="1" dirty="0">
                <a:effectLst/>
                <a:latin typeface="IBM Plex Sans" panose="020B0503050203000203" pitchFamily="34" charset="0"/>
              </a:rPr>
              <a:t>will</a:t>
            </a:r>
            <a:r>
              <a:rPr lang="en-US" b="1" i="0" dirty="0">
                <a:effectLst/>
                <a:latin typeface="IBM Plex Sans" panose="020B0503050203000203" pitchFamily="34" charset="0"/>
              </a:rPr>
              <a:t> order pizza</a:t>
            </a:r>
            <a:r>
              <a:rPr lang="en-US" b="0" i="0" dirty="0">
                <a:effectLst/>
                <a:latin typeface="IBM Plex Sans" panose="020B0503050203000203" pitchFamily="34" charset="0"/>
              </a:rPr>
              <a:t>.</a:t>
            </a:r>
          </a:p>
          <a:p>
            <a:pPr fontAlgn="base"/>
            <a:r>
              <a:rPr lang="en-US" b="0" i="0" dirty="0">
                <a:effectLst/>
                <a:latin typeface="IBM Plex Sans" panose="020B0503050203000203" pitchFamily="34" charset="0"/>
              </a:rPr>
              <a:t>If the output of any individual node is above the specified threshold value, that node is activated, sending data to the next layer of the network. Otherwise, no data is passed along to the next layer of the network. </a:t>
            </a:r>
          </a:p>
          <a:p>
            <a:pPr fontAlgn="base"/>
            <a:r>
              <a:rPr lang="en-US" b="0" i="0" dirty="0">
                <a:effectLst/>
                <a:latin typeface="IBM Plex Sans" panose="020B0503050203000203" pitchFamily="34" charset="0"/>
              </a:rPr>
              <a:t>Now, imagine the above process being repeated multiple times for a single decision as neural networks tend to have multiple “hidden” layers as part of deep learning algorithms. Each hidden layer has its own activation function, potentially passing information from the previous layer into the next one. </a:t>
            </a:r>
          </a:p>
          <a:p>
            <a:pPr fontAlgn="base"/>
            <a:r>
              <a:rPr lang="en-US" b="0" i="0" dirty="0">
                <a:effectLst/>
                <a:latin typeface="IBM Plex Sans" panose="020B0503050203000203" pitchFamily="34" charset="0"/>
              </a:rPr>
              <a:t>Once all the outputs from the hidden layers are generated, then they are used as inputs to calculate the final output of the neural network. </a:t>
            </a:r>
          </a:p>
        </p:txBody>
      </p:sp>
    </p:spTree>
    <p:extLst>
      <p:ext uri="{BB962C8B-B14F-4D97-AF65-F5344CB8AC3E}">
        <p14:creationId xmlns:p14="http://schemas.microsoft.com/office/powerpoint/2010/main" val="683935880"/>
      </p:ext>
    </p:extLst>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95DD0AF4756A41A6C09B42D94668ED" ma:contentTypeVersion="9" ma:contentTypeDescription="Create a new document." ma:contentTypeScope="" ma:versionID="e2e1f4dc87b59cd0185c9d9844ac9597">
  <xsd:schema xmlns:xsd="http://www.w3.org/2001/XMLSchema" xmlns:xs="http://www.w3.org/2001/XMLSchema" xmlns:p="http://schemas.microsoft.com/office/2006/metadata/properties" xmlns:ns3="dc493f1b-6532-4c44-a7f8-d364385fcd23" xmlns:ns4="2949a8da-2f77-41db-b711-b72c7f833055" targetNamespace="http://schemas.microsoft.com/office/2006/metadata/properties" ma:root="true" ma:fieldsID="bc82b859edfc3974bd4c80306c35c637" ns3:_="" ns4:_="">
    <xsd:import namespace="dc493f1b-6532-4c44-a7f8-d364385fcd23"/>
    <xsd:import namespace="2949a8da-2f77-41db-b711-b72c7f83305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493f1b-6532-4c44-a7f8-d364385fcd2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949a8da-2f77-41db-b711-b72c7f83305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C492291-0A05-43E1-A95A-767BC551B4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493f1b-6532-4c44-a7f8-d364385fcd23"/>
    <ds:schemaRef ds:uri="2949a8da-2f77-41db-b711-b72c7f8330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E8DF962-0F4E-4FA7-94C9-2896BE2AD9E5}">
  <ds:schemaRefs>
    <ds:schemaRef ds:uri="http://schemas.microsoft.com/sharepoint/v3/contenttype/forms"/>
  </ds:schemaRefs>
</ds:datastoreItem>
</file>

<file path=customXml/itemProps3.xml><?xml version="1.0" encoding="utf-8"?>
<ds:datastoreItem xmlns:ds="http://schemas.openxmlformats.org/officeDocument/2006/customXml" ds:itemID="{6CFAC479-6AC6-42E6-B495-37A96E4F572F}">
  <ds:schemaRefs>
    <ds:schemaRef ds:uri="http://purl.org/dc/dcmitype/"/>
    <ds:schemaRef ds:uri="http://purl.org/dc/terms/"/>
    <ds:schemaRef ds:uri="http://schemas.microsoft.com/office/2006/metadata/properties"/>
    <ds:schemaRef ds:uri="http://www.w3.org/XML/1998/namespace"/>
    <ds:schemaRef ds:uri="http://schemas.openxmlformats.org/package/2006/metadata/core-properties"/>
    <ds:schemaRef ds:uri="http://purl.org/dc/elements/1.1/"/>
    <ds:schemaRef ds:uri="http://schemas.microsoft.com/office/2006/documentManagement/types"/>
    <ds:schemaRef ds:uri="2949a8da-2f77-41db-b711-b72c7f833055"/>
    <ds:schemaRef ds:uri="http://schemas.microsoft.com/office/infopath/2007/PartnerControls"/>
    <ds:schemaRef ds:uri="dc493f1b-6532-4c44-a7f8-d364385fcd23"/>
  </ds:schemaRefs>
</ds:datastoreItem>
</file>

<file path=docProps/app.xml><?xml version="1.0" encoding="utf-8"?>
<Properties xmlns="http://schemas.openxmlformats.org/officeDocument/2006/extended-properties" xmlns:vt="http://schemas.openxmlformats.org/officeDocument/2006/docPropsVTypes">
  <TotalTime>239</TotalTime>
  <Words>1894</Words>
  <Application>Microsoft Office PowerPoint</Application>
  <PresentationFormat>On-screen Show (16:9)</PresentationFormat>
  <Paragraphs>124</Paragraphs>
  <Slides>19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Calibri</vt:lpstr>
      <vt:lpstr>Lato</vt:lpstr>
      <vt:lpstr>Playfair Display</vt:lpstr>
      <vt:lpstr>.L</vt:lpstr>
      <vt:lpstr>Arial</vt:lpstr>
      <vt:lpstr>IBM Plex Sans</vt:lpstr>
      <vt:lpstr>Coral</vt:lpstr>
      <vt:lpstr>BUILDING NEURAL NETWORK  </vt:lpstr>
      <vt:lpstr>What are neural networks?</vt:lpstr>
      <vt:lpstr>Types of neural networks</vt:lpstr>
      <vt:lpstr>deep learning Vs neural networks</vt:lpstr>
      <vt:lpstr>High Level Architecture</vt:lpstr>
      <vt:lpstr>How do neural networks work?</vt:lpstr>
      <vt:lpstr>Example : should we order PIZZA?</vt:lpstr>
      <vt:lpstr>Weights, bias and activation</vt:lpstr>
      <vt:lpstr>summary</vt:lpstr>
      <vt:lpstr>GOAL</vt:lpstr>
      <vt:lpstr>DSBA 6165:  AI &amp; DL Text to Speech Voice Cloning</vt:lpstr>
      <vt:lpstr>Generating Voice that sounds Real</vt:lpstr>
      <vt:lpstr>Task Flow</vt:lpstr>
      <vt:lpstr>Training : Data Sets</vt:lpstr>
      <vt:lpstr>Design Mock Up</vt:lpstr>
      <vt:lpstr>Algorithm Working</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DSBA 6165:  AI &amp; DL Text to Speech Voice Cloning</dc:title>
  <dc:creator>Padithala, Swathi (Middle and Large Commercial)</dc:creator>
  <cp:lastModifiedBy>Padithala, Swathi (Middle and Large Commercial)</cp:lastModifiedBy>
  <cp:revision>15</cp:revision>
  <dcterms:modified xsi:type="dcterms:W3CDTF">2022-05-10T21:47:31Z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0x0101001695DD0AF4756A41A6C09B42D94668ED</vt:lpwstr>
  </property>
  <property fmtid="{D5CDD505-2E9C-101B-9397-08002B2CF9AE}" pid="3" name="MSIP_Label_36b19c09-48dc-483e-8a5f-9e92f1cd9848_Enabled">
    <vt:lpwstr>true</vt:lpwstr>
  </property>
  <property fmtid="{D5CDD505-2E9C-101B-9397-08002B2CF9AE}" pid="4" name="MSIP_Label_36b19c09-48dc-483e-8a5f-9e92f1cd9848_SetDate">
    <vt:lpwstr>2022-05-10T21:47:16Z</vt:lpwstr>
  </property>
  <property fmtid="{D5CDD505-2E9C-101B-9397-08002B2CF9AE}" pid="5" name="MSIP_Label_36b19c09-48dc-483e-8a5f-9e92f1cd9848_Method">
    <vt:lpwstr>Privileged</vt:lpwstr>
  </property>
  <property fmtid="{D5CDD505-2E9C-101B-9397-08002B2CF9AE}" pid="6" name="MSIP_Label_36b19c09-48dc-483e-8a5f-9e92f1cd9848_Name">
    <vt:lpwstr>NC - Hide Footer</vt:lpwstr>
  </property>
  <property fmtid="{D5CDD505-2E9C-101B-9397-08002B2CF9AE}" pid="7" name="MSIP_Label_36b19c09-48dc-483e-8a5f-9e92f1cd9848_SiteId">
    <vt:lpwstr>a311fc62-83f4-45f0-9502-1bb2247d4c8d</vt:lpwstr>
  </property>
  <property fmtid="{D5CDD505-2E9C-101B-9397-08002B2CF9AE}" pid="8" name="MSIP_Label_36b19c09-48dc-483e-8a5f-9e92f1cd9848_ActionId">
    <vt:lpwstr>6893eb43-66a1-4868-9fc6-051783b93312</vt:lpwstr>
  </property>
  <property fmtid="{D5CDD505-2E9C-101B-9397-08002B2CF9AE}" pid="9" name="MSIP_Label_36b19c09-48dc-483e-8a5f-9e92f1cd9848_ContentBits">
    <vt:lpwstr>0</vt:lpwstr>
  </property>
  <property fmtid="{D5CDD505-2E9C-101B-9397-08002B2CF9AE}" pid="10" name="Keywords">
    <vt:lpwstr>#1nt3rn@l# #H1d3-F00t3r#</vt:lpwstr>
  </property>
  <property fmtid="{D5CDD505-2E9C-101B-9397-08002B2CF9AE}" pid="11" name="x-dataclassification">
    <vt:lpwstr>#1nt3rn@l#</vt:lpwstr>
  </property>
</Properties>
</file>