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3"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51077F-D3D4-4530-9CA6-DD08E35FACB6}"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257118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1077F-D3D4-4530-9CA6-DD08E35FACB6}"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249740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51077F-D3D4-4530-9CA6-DD08E35FACB6}"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3915268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51077F-D3D4-4530-9CA6-DD08E35FACB6}"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391D-B813-4630-BD39-CDE5C34946D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7417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51077F-D3D4-4530-9CA6-DD08E35FACB6}"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169076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51077F-D3D4-4530-9CA6-DD08E35FACB6}" type="datetimeFigureOut">
              <a:rPr lang="en-US" smtClean="0"/>
              <a:t>3/18/2023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2718340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51077F-D3D4-4530-9CA6-DD08E35FACB6}" type="datetimeFigureOut">
              <a:rPr lang="en-US" smtClean="0"/>
              <a:t>3/18/2023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1124912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51077F-D3D4-4530-9CA6-DD08E35FACB6}"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3104184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51077F-D3D4-4530-9CA6-DD08E35FACB6}"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7954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51077F-D3D4-4530-9CA6-DD08E35FACB6}"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1846889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51077F-D3D4-4530-9CA6-DD08E35FACB6}"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215037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51077F-D3D4-4530-9CA6-DD08E35FACB6}"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124049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51077F-D3D4-4530-9CA6-DD08E35FACB6}" type="datetimeFigureOut">
              <a:rPr lang="en-US" smtClean="0"/>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401014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51077F-D3D4-4530-9CA6-DD08E35FACB6}" type="datetimeFigureOut">
              <a:rPr lang="en-US" smtClean="0"/>
              <a:t>3/18/2023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321150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51077F-D3D4-4530-9CA6-DD08E35FACB6}" type="datetimeFigureOut">
              <a:rPr lang="en-US" smtClean="0"/>
              <a:t>3/18/2023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335801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51077F-D3D4-4530-9CA6-DD08E35FACB6}" type="datetimeFigureOut">
              <a:rPr lang="en-US" smtClean="0"/>
              <a:t>3/18/2023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200409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1077F-D3D4-4530-9CA6-DD08E35FACB6}"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391D-B813-4630-BD39-CDE5C34946D0}" type="slidenum">
              <a:rPr lang="en-US" smtClean="0"/>
              <a:t>‹#›</a:t>
            </a:fld>
            <a:endParaRPr lang="en-US"/>
          </a:p>
        </p:txBody>
      </p:sp>
    </p:spTree>
    <p:extLst>
      <p:ext uri="{BB962C8B-B14F-4D97-AF65-F5344CB8AC3E}">
        <p14:creationId xmlns:p14="http://schemas.microsoft.com/office/powerpoint/2010/main" val="359337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51077F-D3D4-4530-9CA6-DD08E35FACB6}" type="datetimeFigureOut">
              <a:rPr lang="en-US" smtClean="0"/>
              <a:t>3/18/2023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500391D-B813-4630-BD39-CDE5C34946D0}" type="slidenum">
              <a:rPr lang="en-US" smtClean="0"/>
              <a:t>‹#›</a:t>
            </a:fld>
            <a:endParaRPr lang="en-US"/>
          </a:p>
        </p:txBody>
      </p:sp>
    </p:spTree>
    <p:extLst>
      <p:ext uri="{BB962C8B-B14F-4D97-AF65-F5344CB8AC3E}">
        <p14:creationId xmlns:p14="http://schemas.microsoft.com/office/powerpoint/2010/main" val="425528238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36DE-3EC9-BF1D-56A9-A8C8B3F659A1}"/>
              </a:ext>
            </a:extLst>
          </p:cNvPr>
          <p:cNvSpPr>
            <a:spLocks noGrp="1"/>
          </p:cNvSpPr>
          <p:nvPr>
            <p:ph type="ctrTitle"/>
          </p:nvPr>
        </p:nvSpPr>
        <p:spPr/>
        <p:txBody>
          <a:bodyPr/>
          <a:lstStyle/>
          <a:p>
            <a:r>
              <a:rPr lang="en-US" dirty="0"/>
              <a:t>Black Friday Sale Prediction</a:t>
            </a:r>
          </a:p>
        </p:txBody>
      </p:sp>
      <p:sp>
        <p:nvSpPr>
          <p:cNvPr id="3" name="Subtitle 2">
            <a:extLst>
              <a:ext uri="{FF2B5EF4-FFF2-40B4-BE49-F238E27FC236}">
                <a16:creationId xmlns:a16="http://schemas.microsoft.com/office/drawing/2014/main" id="{36EA7553-3810-0A54-51F0-0384A5E7F995}"/>
              </a:ext>
            </a:extLst>
          </p:cNvPr>
          <p:cNvSpPr>
            <a:spLocks noGrp="1"/>
          </p:cNvSpPr>
          <p:nvPr>
            <p:ph type="subTitle" idx="1"/>
          </p:nvPr>
        </p:nvSpPr>
        <p:spPr/>
        <p:txBody>
          <a:bodyPr/>
          <a:lstStyle/>
          <a:p>
            <a:r>
              <a:rPr lang="en-US" dirty="0"/>
              <a:t>Done by Padmavathi</a:t>
            </a:r>
          </a:p>
          <a:p>
            <a:endParaRPr lang="en-US" dirty="0"/>
          </a:p>
        </p:txBody>
      </p:sp>
    </p:spTree>
    <p:extLst>
      <p:ext uri="{BB962C8B-B14F-4D97-AF65-F5344CB8AC3E}">
        <p14:creationId xmlns:p14="http://schemas.microsoft.com/office/powerpoint/2010/main" val="330892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AB7F-3356-09A2-4231-CEB3A0D4F9DE}"/>
              </a:ext>
            </a:extLst>
          </p:cNvPr>
          <p:cNvSpPr>
            <a:spLocks noGrp="1"/>
          </p:cNvSpPr>
          <p:nvPr>
            <p:ph type="title"/>
          </p:nvPr>
        </p:nvSpPr>
        <p:spPr/>
        <p:txBody>
          <a:bodyPr/>
          <a:lstStyle/>
          <a:p>
            <a:r>
              <a:rPr lang="en-US" dirty="0"/>
              <a:t>Analyse with occupation</a:t>
            </a:r>
          </a:p>
        </p:txBody>
      </p:sp>
      <p:pic>
        <p:nvPicPr>
          <p:cNvPr id="8" name="Content Placeholder 7">
            <a:extLst>
              <a:ext uri="{FF2B5EF4-FFF2-40B4-BE49-F238E27FC236}">
                <a16:creationId xmlns:a16="http://schemas.microsoft.com/office/drawing/2014/main" id="{2842F618-A405-7217-E438-3909443BBF34}"/>
              </a:ext>
            </a:extLst>
          </p:cNvPr>
          <p:cNvPicPr>
            <a:picLocks noGrp="1" noChangeAspect="1"/>
          </p:cNvPicPr>
          <p:nvPr>
            <p:ph sz="half" idx="1"/>
          </p:nvPr>
        </p:nvPicPr>
        <p:blipFill>
          <a:blip r:embed="rId2"/>
          <a:stretch>
            <a:fillRect/>
          </a:stretch>
        </p:blipFill>
        <p:spPr>
          <a:xfrm>
            <a:off x="1103313" y="3193420"/>
            <a:ext cx="4395787" cy="1930073"/>
          </a:xfrm>
        </p:spPr>
      </p:pic>
      <p:sp>
        <p:nvSpPr>
          <p:cNvPr id="4" name="Content Placeholder 3">
            <a:extLst>
              <a:ext uri="{FF2B5EF4-FFF2-40B4-BE49-F238E27FC236}">
                <a16:creationId xmlns:a16="http://schemas.microsoft.com/office/drawing/2014/main" id="{926AF76F-424C-0B21-BFC1-CB66AE3C790D}"/>
              </a:ext>
            </a:extLst>
          </p:cNvPr>
          <p:cNvSpPr>
            <a:spLocks noGrp="1"/>
          </p:cNvSpPr>
          <p:nvPr>
            <p:ph sz="half" idx="2"/>
          </p:nvPr>
        </p:nvSpPr>
        <p:spPr/>
        <p:txBody>
          <a:bodyPr/>
          <a:lstStyle/>
          <a:p>
            <a:r>
              <a:rPr lang="en-US" dirty="0"/>
              <a:t>observation in Occupation : it has at least 20 different values. Since we do not known to each occupation each number corresponds, is difficult to make any analysis. Furthermore, it seems we have no alternative but to use since there is no way to reduce this number</a:t>
            </a:r>
          </a:p>
          <a:p>
            <a:endParaRPr lang="en-US" dirty="0"/>
          </a:p>
          <a:p>
            <a:endParaRPr lang="en-US" dirty="0"/>
          </a:p>
        </p:txBody>
      </p:sp>
    </p:spTree>
    <p:extLst>
      <p:ext uri="{BB962C8B-B14F-4D97-AF65-F5344CB8AC3E}">
        <p14:creationId xmlns:p14="http://schemas.microsoft.com/office/powerpoint/2010/main" val="278704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3106-8340-CB2D-1AE3-2969AD7029C2}"/>
              </a:ext>
            </a:extLst>
          </p:cNvPr>
          <p:cNvSpPr>
            <a:spLocks noGrp="1"/>
          </p:cNvSpPr>
          <p:nvPr>
            <p:ph type="title"/>
          </p:nvPr>
        </p:nvSpPr>
        <p:spPr/>
        <p:txBody>
          <a:bodyPr/>
          <a:lstStyle/>
          <a:p>
            <a:r>
              <a:rPr lang="en-US" dirty="0"/>
              <a:t>Compare with Occupation and Purchase</a:t>
            </a:r>
          </a:p>
        </p:txBody>
      </p:sp>
      <p:pic>
        <p:nvPicPr>
          <p:cNvPr id="6" name="Content Placeholder 5">
            <a:extLst>
              <a:ext uri="{FF2B5EF4-FFF2-40B4-BE49-F238E27FC236}">
                <a16:creationId xmlns:a16="http://schemas.microsoft.com/office/drawing/2014/main" id="{6C7A0850-7AD1-C325-E344-A837ABD1EACD}"/>
              </a:ext>
            </a:extLst>
          </p:cNvPr>
          <p:cNvPicPr>
            <a:picLocks noGrp="1" noChangeAspect="1"/>
          </p:cNvPicPr>
          <p:nvPr>
            <p:ph sz="half" idx="1"/>
          </p:nvPr>
        </p:nvPicPr>
        <p:blipFill>
          <a:blip r:embed="rId2"/>
          <a:stretch>
            <a:fillRect/>
          </a:stretch>
        </p:blipFill>
        <p:spPr>
          <a:xfrm>
            <a:off x="838200" y="1690688"/>
            <a:ext cx="5181600" cy="4351338"/>
          </a:xfrm>
        </p:spPr>
      </p:pic>
      <p:sp>
        <p:nvSpPr>
          <p:cNvPr id="4" name="Content Placeholder 3">
            <a:extLst>
              <a:ext uri="{FF2B5EF4-FFF2-40B4-BE49-F238E27FC236}">
                <a16:creationId xmlns:a16="http://schemas.microsoft.com/office/drawing/2014/main" id="{CC214A70-1E92-EEA8-6133-CEC2E5C5C65C}"/>
              </a:ext>
            </a:extLst>
          </p:cNvPr>
          <p:cNvSpPr>
            <a:spLocks noGrp="1"/>
          </p:cNvSpPr>
          <p:nvPr>
            <p:ph sz="half" idx="2"/>
          </p:nvPr>
        </p:nvSpPr>
        <p:spPr/>
        <p:txBody>
          <a:bodyPr>
            <a:normAutofit/>
          </a:bodyPr>
          <a:lstStyle/>
          <a:p>
            <a:r>
              <a:rPr lang="en-US" dirty="0"/>
              <a:t>observation: </a:t>
            </a:r>
          </a:p>
          <a:p>
            <a:r>
              <a:rPr lang="en-US" dirty="0"/>
              <a:t>    - Although there are some occupations which have higher representations, it seems that the amount each user spends on average is more or less the same for all occupations. </a:t>
            </a:r>
          </a:p>
          <a:p>
            <a:endParaRPr lang="en-US" dirty="0"/>
          </a:p>
        </p:txBody>
      </p:sp>
    </p:spTree>
    <p:extLst>
      <p:ext uri="{BB962C8B-B14F-4D97-AF65-F5344CB8AC3E}">
        <p14:creationId xmlns:p14="http://schemas.microsoft.com/office/powerpoint/2010/main" val="305644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E2E8-D842-4CCD-DF4C-700D413FED1B}"/>
              </a:ext>
            </a:extLst>
          </p:cNvPr>
          <p:cNvSpPr>
            <a:spLocks noGrp="1"/>
          </p:cNvSpPr>
          <p:nvPr>
            <p:ph type="title"/>
          </p:nvPr>
        </p:nvSpPr>
        <p:spPr/>
        <p:txBody>
          <a:bodyPr/>
          <a:lstStyle/>
          <a:p>
            <a:r>
              <a:rPr lang="en-US" dirty="0"/>
              <a:t>Analysis with city and purchase </a:t>
            </a:r>
          </a:p>
        </p:txBody>
      </p:sp>
      <p:pic>
        <p:nvPicPr>
          <p:cNvPr id="8" name="Content Placeholder 7">
            <a:extLst>
              <a:ext uri="{FF2B5EF4-FFF2-40B4-BE49-F238E27FC236}">
                <a16:creationId xmlns:a16="http://schemas.microsoft.com/office/drawing/2014/main" id="{74B5F203-66ED-6AF8-94FF-88260B3A01C8}"/>
              </a:ext>
            </a:extLst>
          </p:cNvPr>
          <p:cNvPicPr>
            <a:picLocks noGrp="1" noChangeAspect="1"/>
          </p:cNvPicPr>
          <p:nvPr>
            <p:ph sz="half" idx="1"/>
          </p:nvPr>
        </p:nvPicPr>
        <p:blipFill>
          <a:blip r:embed="rId2"/>
          <a:stretch>
            <a:fillRect/>
          </a:stretch>
        </p:blipFill>
        <p:spPr>
          <a:xfrm>
            <a:off x="1081087" y="1825625"/>
            <a:ext cx="4695825" cy="4080669"/>
          </a:xfrm>
        </p:spPr>
      </p:pic>
      <p:pic>
        <p:nvPicPr>
          <p:cNvPr id="10" name="Content Placeholder 9">
            <a:extLst>
              <a:ext uri="{FF2B5EF4-FFF2-40B4-BE49-F238E27FC236}">
                <a16:creationId xmlns:a16="http://schemas.microsoft.com/office/drawing/2014/main" id="{6E6F1095-CEA4-F059-1469-70E8857714F0}"/>
              </a:ext>
            </a:extLst>
          </p:cNvPr>
          <p:cNvPicPr>
            <a:picLocks noGrp="1" noChangeAspect="1"/>
          </p:cNvPicPr>
          <p:nvPr>
            <p:ph sz="half" idx="2"/>
          </p:nvPr>
        </p:nvPicPr>
        <p:blipFill>
          <a:blip r:embed="rId3"/>
          <a:stretch>
            <a:fillRect/>
          </a:stretch>
        </p:blipFill>
        <p:spPr>
          <a:xfrm>
            <a:off x="6096001" y="1825626"/>
            <a:ext cx="5129212" cy="4056856"/>
          </a:xfrm>
        </p:spPr>
      </p:pic>
    </p:spTree>
    <p:extLst>
      <p:ext uri="{BB962C8B-B14F-4D97-AF65-F5344CB8AC3E}">
        <p14:creationId xmlns:p14="http://schemas.microsoft.com/office/powerpoint/2010/main" val="250987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E432-74D5-54A0-3ED9-594ED633046B}"/>
              </a:ext>
            </a:extLst>
          </p:cNvPr>
          <p:cNvSpPr>
            <a:spLocks noGrp="1"/>
          </p:cNvSpPr>
          <p:nvPr>
            <p:ph type="title"/>
          </p:nvPr>
        </p:nvSpPr>
        <p:spPr/>
        <p:txBody>
          <a:bodyPr/>
          <a:lstStyle/>
          <a:p>
            <a:r>
              <a:rPr lang="en-US" dirty="0"/>
              <a:t>Analysis with city and purchase</a:t>
            </a:r>
          </a:p>
        </p:txBody>
      </p:sp>
      <p:pic>
        <p:nvPicPr>
          <p:cNvPr id="6" name="Content Placeholder 5">
            <a:extLst>
              <a:ext uri="{FF2B5EF4-FFF2-40B4-BE49-F238E27FC236}">
                <a16:creationId xmlns:a16="http://schemas.microsoft.com/office/drawing/2014/main" id="{8049AB43-8874-36B8-B12B-B1554C0EAC1A}"/>
              </a:ext>
            </a:extLst>
          </p:cNvPr>
          <p:cNvPicPr>
            <a:picLocks noGrp="1" noChangeAspect="1"/>
          </p:cNvPicPr>
          <p:nvPr>
            <p:ph sz="half" idx="1"/>
          </p:nvPr>
        </p:nvPicPr>
        <p:blipFill>
          <a:blip r:embed="rId2"/>
          <a:stretch>
            <a:fillRect/>
          </a:stretch>
        </p:blipFill>
        <p:spPr>
          <a:xfrm>
            <a:off x="1004887" y="1825625"/>
            <a:ext cx="4848225" cy="4052094"/>
          </a:xfrm>
        </p:spPr>
      </p:pic>
      <p:pic>
        <p:nvPicPr>
          <p:cNvPr id="8" name="Content Placeholder 7">
            <a:extLst>
              <a:ext uri="{FF2B5EF4-FFF2-40B4-BE49-F238E27FC236}">
                <a16:creationId xmlns:a16="http://schemas.microsoft.com/office/drawing/2014/main" id="{85100151-65D6-CCB3-ED51-4880B22CDC9F}"/>
              </a:ext>
            </a:extLst>
          </p:cNvPr>
          <p:cNvPicPr>
            <a:picLocks noGrp="1" noChangeAspect="1"/>
          </p:cNvPicPr>
          <p:nvPr>
            <p:ph sz="half" idx="2"/>
          </p:nvPr>
        </p:nvPicPr>
        <p:blipFill>
          <a:blip r:embed="rId3"/>
          <a:stretch>
            <a:fillRect/>
          </a:stretch>
        </p:blipFill>
        <p:spPr>
          <a:xfrm>
            <a:off x="5654675" y="2803525"/>
            <a:ext cx="4395788" cy="2705100"/>
          </a:xfrm>
        </p:spPr>
      </p:pic>
    </p:spTree>
    <p:extLst>
      <p:ext uri="{BB962C8B-B14F-4D97-AF65-F5344CB8AC3E}">
        <p14:creationId xmlns:p14="http://schemas.microsoft.com/office/powerpoint/2010/main" val="418130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8D04-52D3-1FEB-20F3-A42B97DE0555}"/>
              </a:ext>
            </a:extLst>
          </p:cNvPr>
          <p:cNvSpPr>
            <a:spLocks noGrp="1"/>
          </p:cNvSpPr>
          <p:nvPr>
            <p:ph type="title"/>
          </p:nvPr>
        </p:nvSpPr>
        <p:spPr/>
        <p:txBody>
          <a:bodyPr/>
          <a:lstStyle/>
          <a:p>
            <a:r>
              <a:rPr lang="en-US" dirty="0" err="1"/>
              <a:t>Analsing</a:t>
            </a:r>
            <a:r>
              <a:rPr lang="en-US" dirty="0"/>
              <a:t> with age</a:t>
            </a:r>
          </a:p>
        </p:txBody>
      </p:sp>
      <p:pic>
        <p:nvPicPr>
          <p:cNvPr id="6" name="Content Placeholder 5">
            <a:extLst>
              <a:ext uri="{FF2B5EF4-FFF2-40B4-BE49-F238E27FC236}">
                <a16:creationId xmlns:a16="http://schemas.microsoft.com/office/drawing/2014/main" id="{819AFC49-F1F5-2B21-08B5-1395161B4B0F}"/>
              </a:ext>
            </a:extLst>
          </p:cNvPr>
          <p:cNvPicPr>
            <a:picLocks noGrp="1" noChangeAspect="1"/>
          </p:cNvPicPr>
          <p:nvPr>
            <p:ph sz="half" idx="1"/>
          </p:nvPr>
        </p:nvPicPr>
        <p:blipFill>
          <a:blip r:embed="rId2"/>
          <a:stretch>
            <a:fillRect/>
          </a:stretch>
        </p:blipFill>
        <p:spPr>
          <a:xfrm>
            <a:off x="1110456" y="2105819"/>
            <a:ext cx="4381500" cy="4105275"/>
          </a:xfrm>
        </p:spPr>
      </p:pic>
      <p:pic>
        <p:nvPicPr>
          <p:cNvPr id="8" name="Content Placeholder 7">
            <a:extLst>
              <a:ext uri="{FF2B5EF4-FFF2-40B4-BE49-F238E27FC236}">
                <a16:creationId xmlns:a16="http://schemas.microsoft.com/office/drawing/2014/main" id="{313CE52F-03CC-3606-40B9-6F3B388F09F3}"/>
              </a:ext>
            </a:extLst>
          </p:cNvPr>
          <p:cNvPicPr>
            <a:picLocks noGrp="1" noChangeAspect="1"/>
          </p:cNvPicPr>
          <p:nvPr>
            <p:ph sz="half" idx="2"/>
          </p:nvPr>
        </p:nvPicPr>
        <p:blipFill>
          <a:blip r:embed="rId3"/>
          <a:stretch>
            <a:fillRect/>
          </a:stretch>
        </p:blipFill>
        <p:spPr>
          <a:xfrm>
            <a:off x="6401921" y="2224880"/>
            <a:ext cx="4076700" cy="3552825"/>
          </a:xfrm>
        </p:spPr>
      </p:pic>
    </p:spTree>
    <p:extLst>
      <p:ext uri="{BB962C8B-B14F-4D97-AF65-F5344CB8AC3E}">
        <p14:creationId xmlns:p14="http://schemas.microsoft.com/office/powerpoint/2010/main" val="119567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C246-16BC-0E4B-B782-7B1640CFE83C}"/>
              </a:ext>
            </a:extLst>
          </p:cNvPr>
          <p:cNvSpPr>
            <a:spLocks noGrp="1"/>
          </p:cNvSpPr>
          <p:nvPr>
            <p:ph type="title"/>
          </p:nvPr>
        </p:nvSpPr>
        <p:spPr/>
        <p:txBody>
          <a:bodyPr/>
          <a:lstStyle/>
          <a:p>
            <a:r>
              <a:rPr lang="en-US" dirty="0"/>
              <a:t>Analyse age and product analysis</a:t>
            </a:r>
          </a:p>
        </p:txBody>
      </p:sp>
      <p:pic>
        <p:nvPicPr>
          <p:cNvPr id="6" name="Content Placeholder 5">
            <a:extLst>
              <a:ext uri="{FF2B5EF4-FFF2-40B4-BE49-F238E27FC236}">
                <a16:creationId xmlns:a16="http://schemas.microsoft.com/office/drawing/2014/main" id="{CE5D4BF4-0840-341B-6423-125F7152392D}"/>
              </a:ext>
            </a:extLst>
          </p:cNvPr>
          <p:cNvPicPr>
            <a:picLocks noGrp="1" noChangeAspect="1"/>
          </p:cNvPicPr>
          <p:nvPr>
            <p:ph sz="half" idx="1"/>
          </p:nvPr>
        </p:nvPicPr>
        <p:blipFill>
          <a:blip r:embed="rId2"/>
          <a:stretch>
            <a:fillRect/>
          </a:stretch>
        </p:blipFill>
        <p:spPr>
          <a:xfrm>
            <a:off x="1110456" y="2258219"/>
            <a:ext cx="4381500" cy="3800475"/>
          </a:xfrm>
        </p:spPr>
      </p:pic>
      <p:pic>
        <p:nvPicPr>
          <p:cNvPr id="8" name="Content Placeholder 7">
            <a:extLst>
              <a:ext uri="{FF2B5EF4-FFF2-40B4-BE49-F238E27FC236}">
                <a16:creationId xmlns:a16="http://schemas.microsoft.com/office/drawing/2014/main" id="{3D8D9DC3-66D3-B50E-5FF4-0C02BE82C815}"/>
              </a:ext>
            </a:extLst>
          </p:cNvPr>
          <p:cNvPicPr>
            <a:picLocks noGrp="1" noChangeAspect="1"/>
          </p:cNvPicPr>
          <p:nvPr>
            <p:ph sz="half" idx="2"/>
          </p:nvPr>
        </p:nvPicPr>
        <p:blipFill>
          <a:blip r:embed="rId3"/>
          <a:stretch>
            <a:fillRect/>
          </a:stretch>
        </p:blipFill>
        <p:spPr>
          <a:xfrm>
            <a:off x="5728447" y="1896035"/>
            <a:ext cx="5625353" cy="4141694"/>
          </a:xfrm>
        </p:spPr>
      </p:pic>
    </p:spTree>
    <p:extLst>
      <p:ext uri="{BB962C8B-B14F-4D97-AF65-F5344CB8AC3E}">
        <p14:creationId xmlns:p14="http://schemas.microsoft.com/office/powerpoint/2010/main" val="19250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AAF3-F0BD-0C9B-C817-5E3C3F47060E}"/>
              </a:ext>
            </a:extLst>
          </p:cNvPr>
          <p:cNvSpPr>
            <a:spLocks noGrp="1"/>
          </p:cNvSpPr>
          <p:nvPr>
            <p:ph type="title"/>
          </p:nvPr>
        </p:nvSpPr>
        <p:spPr/>
        <p:txBody>
          <a:bodyPr/>
          <a:lstStyle/>
          <a:p>
            <a:r>
              <a:rPr lang="en-US" dirty="0"/>
              <a:t>Comparing Product category 1 and 2</a:t>
            </a:r>
          </a:p>
        </p:txBody>
      </p:sp>
      <p:pic>
        <p:nvPicPr>
          <p:cNvPr id="6" name="Content Placeholder 5">
            <a:extLst>
              <a:ext uri="{FF2B5EF4-FFF2-40B4-BE49-F238E27FC236}">
                <a16:creationId xmlns:a16="http://schemas.microsoft.com/office/drawing/2014/main" id="{532B18F4-8D27-6BAD-1272-3EAFEBB8037C}"/>
              </a:ext>
            </a:extLst>
          </p:cNvPr>
          <p:cNvPicPr>
            <a:picLocks noGrp="1" noChangeAspect="1"/>
          </p:cNvPicPr>
          <p:nvPr>
            <p:ph sz="half" idx="1"/>
          </p:nvPr>
        </p:nvPicPr>
        <p:blipFill>
          <a:blip r:embed="rId2"/>
          <a:stretch>
            <a:fillRect/>
          </a:stretch>
        </p:blipFill>
        <p:spPr>
          <a:xfrm>
            <a:off x="838200" y="1690688"/>
            <a:ext cx="5181600" cy="4589087"/>
          </a:xfrm>
        </p:spPr>
      </p:pic>
      <p:pic>
        <p:nvPicPr>
          <p:cNvPr id="8" name="Content Placeholder 7">
            <a:extLst>
              <a:ext uri="{FF2B5EF4-FFF2-40B4-BE49-F238E27FC236}">
                <a16:creationId xmlns:a16="http://schemas.microsoft.com/office/drawing/2014/main" id="{BBA2A566-92C4-C255-E53B-E2A3CAA74924}"/>
              </a:ext>
            </a:extLst>
          </p:cNvPr>
          <p:cNvPicPr>
            <a:picLocks noGrp="1" noChangeAspect="1"/>
          </p:cNvPicPr>
          <p:nvPr>
            <p:ph sz="half" idx="2"/>
          </p:nvPr>
        </p:nvPicPr>
        <p:blipFill>
          <a:blip r:embed="rId2"/>
          <a:stretch>
            <a:fillRect/>
          </a:stretch>
        </p:blipFill>
        <p:spPr>
          <a:xfrm>
            <a:off x="6267450" y="1965960"/>
            <a:ext cx="4754563" cy="4069080"/>
          </a:xfrm>
        </p:spPr>
      </p:pic>
    </p:spTree>
    <p:extLst>
      <p:ext uri="{BB962C8B-B14F-4D97-AF65-F5344CB8AC3E}">
        <p14:creationId xmlns:p14="http://schemas.microsoft.com/office/powerpoint/2010/main" val="367657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7942-044B-BF04-25DA-7B305DCB8C08}"/>
              </a:ext>
            </a:extLst>
          </p:cNvPr>
          <p:cNvSpPr>
            <a:spLocks noGrp="1"/>
          </p:cNvSpPr>
          <p:nvPr>
            <p:ph type="title"/>
          </p:nvPr>
        </p:nvSpPr>
        <p:spPr/>
        <p:txBody>
          <a:bodyPr/>
          <a:lstStyle/>
          <a:p>
            <a:r>
              <a:rPr lang="en-US" dirty="0"/>
              <a:t>Product Category 2</a:t>
            </a:r>
          </a:p>
        </p:txBody>
      </p:sp>
      <p:pic>
        <p:nvPicPr>
          <p:cNvPr id="6" name="Content Placeholder 5">
            <a:extLst>
              <a:ext uri="{FF2B5EF4-FFF2-40B4-BE49-F238E27FC236}">
                <a16:creationId xmlns:a16="http://schemas.microsoft.com/office/drawing/2014/main" id="{BA12AAE8-201D-F326-2AC1-769F72B8545B}"/>
              </a:ext>
            </a:extLst>
          </p:cNvPr>
          <p:cNvPicPr>
            <a:picLocks noGrp="1" noChangeAspect="1"/>
          </p:cNvPicPr>
          <p:nvPr>
            <p:ph sz="half" idx="1"/>
          </p:nvPr>
        </p:nvPicPr>
        <p:blipFill>
          <a:blip r:embed="rId2"/>
          <a:stretch>
            <a:fillRect/>
          </a:stretch>
        </p:blipFill>
        <p:spPr>
          <a:xfrm>
            <a:off x="1103313" y="3126308"/>
            <a:ext cx="4395787" cy="2064296"/>
          </a:xfrm>
        </p:spPr>
      </p:pic>
      <p:pic>
        <p:nvPicPr>
          <p:cNvPr id="8" name="Content Placeholder 7">
            <a:extLst>
              <a:ext uri="{FF2B5EF4-FFF2-40B4-BE49-F238E27FC236}">
                <a16:creationId xmlns:a16="http://schemas.microsoft.com/office/drawing/2014/main" id="{2479D514-D5B8-D6A0-C763-7502BB85C1B1}"/>
              </a:ext>
            </a:extLst>
          </p:cNvPr>
          <p:cNvPicPr>
            <a:picLocks noGrp="1" noChangeAspect="1"/>
          </p:cNvPicPr>
          <p:nvPr>
            <p:ph sz="half" idx="2"/>
          </p:nvPr>
        </p:nvPicPr>
        <p:blipFill>
          <a:blip r:embed="rId3"/>
          <a:stretch>
            <a:fillRect/>
          </a:stretch>
        </p:blipFill>
        <p:spPr>
          <a:xfrm>
            <a:off x="6172200" y="1825625"/>
            <a:ext cx="5181600" cy="3889375"/>
          </a:xfrm>
        </p:spPr>
      </p:pic>
    </p:spTree>
    <p:extLst>
      <p:ext uri="{BB962C8B-B14F-4D97-AF65-F5344CB8AC3E}">
        <p14:creationId xmlns:p14="http://schemas.microsoft.com/office/powerpoint/2010/main" val="25794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535B7C-F7BB-707D-4CE7-B441A76192D5}"/>
              </a:ext>
            </a:extLst>
          </p:cNvPr>
          <p:cNvPicPr>
            <a:picLocks noChangeAspect="1"/>
          </p:cNvPicPr>
          <p:nvPr/>
        </p:nvPicPr>
        <p:blipFill>
          <a:blip r:embed="rId2"/>
          <a:stretch>
            <a:fillRect/>
          </a:stretch>
        </p:blipFill>
        <p:spPr>
          <a:xfrm>
            <a:off x="1156447" y="578224"/>
            <a:ext cx="10139082" cy="5862916"/>
          </a:xfrm>
          <a:prstGeom prst="rect">
            <a:avLst/>
          </a:prstGeom>
        </p:spPr>
      </p:pic>
    </p:spTree>
    <p:extLst>
      <p:ext uri="{BB962C8B-B14F-4D97-AF65-F5344CB8AC3E}">
        <p14:creationId xmlns:p14="http://schemas.microsoft.com/office/powerpoint/2010/main" val="411174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6703AF-4BEE-A870-FE1C-B468363D0C14}"/>
              </a:ext>
            </a:extLst>
          </p:cNvPr>
          <p:cNvPicPr>
            <a:picLocks noChangeAspect="1"/>
          </p:cNvPicPr>
          <p:nvPr/>
        </p:nvPicPr>
        <p:blipFill>
          <a:blip r:embed="rId2"/>
          <a:stretch>
            <a:fillRect/>
          </a:stretch>
        </p:blipFill>
        <p:spPr>
          <a:xfrm>
            <a:off x="1295400" y="510989"/>
            <a:ext cx="9601200" cy="6131858"/>
          </a:xfrm>
          <a:prstGeom prst="rect">
            <a:avLst/>
          </a:prstGeom>
        </p:spPr>
      </p:pic>
    </p:spTree>
    <p:extLst>
      <p:ext uri="{BB962C8B-B14F-4D97-AF65-F5344CB8AC3E}">
        <p14:creationId xmlns:p14="http://schemas.microsoft.com/office/powerpoint/2010/main" val="321564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b Savings at Our Black Friday Sales Event">
            <a:extLst>
              <a:ext uri="{FF2B5EF4-FFF2-40B4-BE49-F238E27FC236}">
                <a16:creationId xmlns:a16="http://schemas.microsoft.com/office/drawing/2014/main" id="{16C4CFA5-C561-9BE3-A261-9DA29480C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65" y="376518"/>
            <a:ext cx="11591363" cy="632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758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E0DD97-D5D5-D7EF-AAAF-BC75EE77E456}"/>
              </a:ext>
            </a:extLst>
          </p:cNvPr>
          <p:cNvPicPr>
            <a:picLocks noChangeAspect="1"/>
          </p:cNvPicPr>
          <p:nvPr/>
        </p:nvPicPr>
        <p:blipFill>
          <a:blip r:embed="rId2"/>
          <a:stretch>
            <a:fillRect/>
          </a:stretch>
        </p:blipFill>
        <p:spPr>
          <a:xfrm>
            <a:off x="1411941" y="672352"/>
            <a:ext cx="9022977" cy="5728448"/>
          </a:xfrm>
          <a:prstGeom prst="rect">
            <a:avLst/>
          </a:prstGeom>
        </p:spPr>
      </p:pic>
    </p:spTree>
    <p:extLst>
      <p:ext uri="{BB962C8B-B14F-4D97-AF65-F5344CB8AC3E}">
        <p14:creationId xmlns:p14="http://schemas.microsoft.com/office/powerpoint/2010/main" val="509902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CC0E14-6793-D308-B49B-F61E5F691FE4}"/>
              </a:ext>
            </a:extLst>
          </p:cNvPr>
          <p:cNvPicPr>
            <a:picLocks noChangeAspect="1"/>
          </p:cNvPicPr>
          <p:nvPr/>
        </p:nvPicPr>
        <p:blipFill>
          <a:blip r:embed="rId2"/>
          <a:stretch>
            <a:fillRect/>
          </a:stretch>
        </p:blipFill>
        <p:spPr>
          <a:xfrm>
            <a:off x="1667435" y="474643"/>
            <a:ext cx="8807824" cy="5764792"/>
          </a:xfrm>
          <a:prstGeom prst="rect">
            <a:avLst/>
          </a:prstGeom>
        </p:spPr>
      </p:pic>
    </p:spTree>
    <p:extLst>
      <p:ext uri="{BB962C8B-B14F-4D97-AF65-F5344CB8AC3E}">
        <p14:creationId xmlns:p14="http://schemas.microsoft.com/office/powerpoint/2010/main" val="1753075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C88DEE-567C-BC23-315F-C538A7893B91}"/>
              </a:ext>
            </a:extLst>
          </p:cNvPr>
          <p:cNvPicPr>
            <a:picLocks noChangeAspect="1"/>
          </p:cNvPicPr>
          <p:nvPr/>
        </p:nvPicPr>
        <p:blipFill>
          <a:blip r:embed="rId2"/>
          <a:stretch>
            <a:fillRect/>
          </a:stretch>
        </p:blipFill>
        <p:spPr>
          <a:xfrm>
            <a:off x="537882" y="239789"/>
            <a:ext cx="10717306" cy="6201352"/>
          </a:xfrm>
          <a:prstGeom prst="rect">
            <a:avLst/>
          </a:prstGeom>
        </p:spPr>
      </p:pic>
    </p:spTree>
    <p:extLst>
      <p:ext uri="{BB962C8B-B14F-4D97-AF65-F5344CB8AC3E}">
        <p14:creationId xmlns:p14="http://schemas.microsoft.com/office/powerpoint/2010/main" val="1116108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9A741-1E49-BA60-93B5-A3790E1E5B34}"/>
              </a:ext>
            </a:extLst>
          </p:cNvPr>
          <p:cNvPicPr>
            <a:picLocks noChangeAspect="1"/>
          </p:cNvPicPr>
          <p:nvPr/>
        </p:nvPicPr>
        <p:blipFill>
          <a:blip r:embed="rId2"/>
          <a:stretch>
            <a:fillRect/>
          </a:stretch>
        </p:blipFill>
        <p:spPr>
          <a:xfrm>
            <a:off x="793377" y="1691639"/>
            <a:ext cx="10044952" cy="4722607"/>
          </a:xfrm>
          <a:prstGeom prst="rect">
            <a:avLst/>
          </a:prstGeom>
        </p:spPr>
      </p:pic>
      <p:sp>
        <p:nvSpPr>
          <p:cNvPr id="4" name="TextBox 3">
            <a:extLst>
              <a:ext uri="{FF2B5EF4-FFF2-40B4-BE49-F238E27FC236}">
                <a16:creationId xmlns:a16="http://schemas.microsoft.com/office/drawing/2014/main" id="{5C164D8A-1833-8EE5-29C5-9A9DF0810141}"/>
              </a:ext>
            </a:extLst>
          </p:cNvPr>
          <p:cNvSpPr txBox="1"/>
          <p:nvPr/>
        </p:nvSpPr>
        <p:spPr>
          <a:xfrm>
            <a:off x="937260" y="457200"/>
            <a:ext cx="5486400" cy="369332"/>
          </a:xfrm>
          <a:prstGeom prst="rect">
            <a:avLst/>
          </a:prstGeom>
          <a:noFill/>
        </p:spPr>
        <p:txBody>
          <a:bodyPr wrap="square" rtlCol="0">
            <a:spAutoFit/>
          </a:bodyPr>
          <a:lstStyle/>
          <a:p>
            <a:r>
              <a:rPr lang="en-US" dirty="0"/>
              <a:t>Decision tree Regressor</a:t>
            </a:r>
          </a:p>
        </p:txBody>
      </p:sp>
    </p:spTree>
    <p:extLst>
      <p:ext uri="{BB962C8B-B14F-4D97-AF65-F5344CB8AC3E}">
        <p14:creationId xmlns:p14="http://schemas.microsoft.com/office/powerpoint/2010/main" val="62269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E5349-6621-CF56-5715-BB3DF3062266}"/>
              </a:ext>
            </a:extLst>
          </p:cNvPr>
          <p:cNvPicPr>
            <a:picLocks noChangeAspect="1"/>
          </p:cNvPicPr>
          <p:nvPr/>
        </p:nvPicPr>
        <p:blipFill>
          <a:blip r:embed="rId2"/>
          <a:stretch>
            <a:fillRect/>
          </a:stretch>
        </p:blipFill>
        <p:spPr>
          <a:xfrm>
            <a:off x="900953" y="1440180"/>
            <a:ext cx="10219765" cy="4355502"/>
          </a:xfrm>
          <a:prstGeom prst="rect">
            <a:avLst/>
          </a:prstGeom>
        </p:spPr>
      </p:pic>
      <p:sp>
        <p:nvSpPr>
          <p:cNvPr id="4" name="TextBox 3">
            <a:extLst>
              <a:ext uri="{FF2B5EF4-FFF2-40B4-BE49-F238E27FC236}">
                <a16:creationId xmlns:a16="http://schemas.microsoft.com/office/drawing/2014/main" id="{75F1B002-0ADC-1896-8CED-8222895E4731}"/>
              </a:ext>
            </a:extLst>
          </p:cNvPr>
          <p:cNvSpPr txBox="1"/>
          <p:nvPr/>
        </p:nvSpPr>
        <p:spPr>
          <a:xfrm>
            <a:off x="900953" y="662940"/>
            <a:ext cx="6894307" cy="369332"/>
          </a:xfrm>
          <a:prstGeom prst="rect">
            <a:avLst/>
          </a:prstGeom>
          <a:noFill/>
        </p:spPr>
        <p:txBody>
          <a:bodyPr wrap="square" rtlCol="0">
            <a:spAutoFit/>
          </a:bodyPr>
          <a:lstStyle/>
          <a:p>
            <a:r>
              <a:rPr lang="en-US" b="1" dirty="0"/>
              <a:t>Model evaluation</a:t>
            </a:r>
          </a:p>
        </p:txBody>
      </p:sp>
    </p:spTree>
    <p:extLst>
      <p:ext uri="{BB962C8B-B14F-4D97-AF65-F5344CB8AC3E}">
        <p14:creationId xmlns:p14="http://schemas.microsoft.com/office/powerpoint/2010/main" val="2069958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C3B4-D22A-6E57-3596-36DDBF65A0E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B8C4D87-2E8A-DB6E-75D1-BC6F3B28450D}"/>
              </a:ext>
            </a:extLst>
          </p:cNvPr>
          <p:cNvSpPr>
            <a:spLocks noGrp="1"/>
          </p:cNvSpPr>
          <p:nvPr>
            <p:ph idx="1"/>
          </p:nvPr>
        </p:nvSpPr>
        <p:spPr/>
        <p:txBody>
          <a:bodyPr/>
          <a:lstStyle/>
          <a:p>
            <a:pPr marL="45720" indent="0">
              <a:buNone/>
            </a:pPr>
            <a:br>
              <a:rPr lang="en-US" sz="2400" dirty="0"/>
            </a:br>
            <a:br>
              <a:rPr lang="en-US" sz="2400" dirty="0"/>
            </a:br>
            <a:r>
              <a:rPr lang="en-US" sz="2400" dirty="0"/>
              <a:t>From the three model I tried Random Forest Regression is best .</a:t>
            </a:r>
            <a:br>
              <a:rPr lang="en-US" sz="2400" dirty="0"/>
            </a:br>
            <a:r>
              <a:rPr lang="en-US" sz="2400" dirty="0"/>
              <a:t>still we can try on</a:t>
            </a:r>
            <a:br>
              <a:rPr lang="en-US" sz="2400" dirty="0"/>
            </a:br>
            <a:r>
              <a:rPr lang="en-US" sz="2400" dirty="0"/>
              <a:t> </a:t>
            </a:r>
            <a:r>
              <a:rPr lang="en-US" sz="2400" dirty="0" err="1"/>
              <a:t>KNN,and</a:t>
            </a:r>
            <a:r>
              <a:rPr lang="en-US" sz="2400" dirty="0"/>
              <a:t> XGB to decide best</a:t>
            </a:r>
            <a:br>
              <a:rPr lang="en-US" sz="2400" dirty="0"/>
            </a:br>
            <a:br>
              <a:rPr lang="en-US" sz="2400" dirty="0"/>
            </a:br>
            <a:r>
              <a:rPr lang="en-US" sz="2400" dirty="0"/>
              <a:t>EDA. completed as per project assigned.</a:t>
            </a:r>
            <a:endParaRPr lang="en-US" dirty="0"/>
          </a:p>
        </p:txBody>
      </p:sp>
    </p:spTree>
    <p:extLst>
      <p:ext uri="{BB962C8B-B14F-4D97-AF65-F5344CB8AC3E}">
        <p14:creationId xmlns:p14="http://schemas.microsoft.com/office/powerpoint/2010/main" val="2344344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1AC8-1570-BFA7-CAC9-51EB0CCAF161}"/>
              </a:ext>
            </a:extLst>
          </p:cNvPr>
          <p:cNvSpPr>
            <a:spLocks noGrp="1"/>
          </p:cNvSpPr>
          <p:nvPr>
            <p:ph type="title"/>
          </p:nvPr>
        </p:nvSpPr>
        <p:spPr>
          <a:xfrm>
            <a:off x="838200" y="365125"/>
            <a:ext cx="10515600" cy="5390216"/>
          </a:xfrm>
        </p:spPr>
        <p:txBody>
          <a:bodyPr/>
          <a:lstStyle/>
          <a:p>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dirty="0">
                <a:latin typeface="Algerian" panose="04020705040A02060702" pitchFamily="82" charset="0"/>
              </a:rPr>
              <a:t>     						THANK YOU!</a:t>
            </a:r>
            <a:br>
              <a:rPr lang="en-US" dirty="0">
                <a:latin typeface="Algerian" panose="04020705040A02060702" pitchFamily="82" charset="0"/>
              </a:rPr>
            </a:br>
            <a:br>
              <a:rPr lang="en-US" dirty="0">
                <a:latin typeface="Algerian" panose="04020705040A02060702" pitchFamily="82" charset="0"/>
              </a:rPr>
            </a:br>
            <a:endParaRPr lang="en-US" dirty="0">
              <a:latin typeface="Algerian" panose="04020705040A02060702" pitchFamily="82" charset="0"/>
            </a:endParaRPr>
          </a:p>
        </p:txBody>
      </p:sp>
    </p:spTree>
    <p:extLst>
      <p:ext uri="{BB962C8B-B14F-4D97-AF65-F5344CB8AC3E}">
        <p14:creationId xmlns:p14="http://schemas.microsoft.com/office/powerpoint/2010/main" val="233501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3C2F-9EC8-055F-2863-E17048C27E2D}"/>
              </a:ext>
            </a:extLst>
          </p:cNvPr>
          <p:cNvSpPr>
            <a:spLocks noGrp="1"/>
          </p:cNvSpPr>
          <p:nvPr>
            <p:ph type="title"/>
          </p:nvPr>
        </p:nvSpPr>
        <p:spPr>
          <a:xfrm>
            <a:off x="1159564" y="715108"/>
            <a:ext cx="9875520" cy="1356360"/>
          </a:xfrm>
        </p:spPr>
        <p:txBody>
          <a:bodyPr/>
          <a:lstStyle/>
          <a:p>
            <a:r>
              <a:rPr lang="en-US" dirty="0"/>
              <a:t>BLACK FRIDAY PREDICTION</a:t>
            </a:r>
            <a:br>
              <a:rPr lang="en-US" dirty="0"/>
            </a:br>
            <a:endParaRPr lang="en-US" dirty="0"/>
          </a:p>
        </p:txBody>
      </p:sp>
      <p:sp>
        <p:nvSpPr>
          <p:cNvPr id="3" name="Content Placeholder 2">
            <a:extLst>
              <a:ext uri="{FF2B5EF4-FFF2-40B4-BE49-F238E27FC236}">
                <a16:creationId xmlns:a16="http://schemas.microsoft.com/office/drawing/2014/main" id="{EFB0C3ED-5550-CAFE-38F4-FFADC20441E3}"/>
              </a:ext>
            </a:extLst>
          </p:cNvPr>
          <p:cNvSpPr>
            <a:spLocks noGrp="1"/>
          </p:cNvSpPr>
          <p:nvPr>
            <p:ph idx="1"/>
          </p:nvPr>
        </p:nvSpPr>
        <p:spPr>
          <a:xfrm>
            <a:off x="1159564" y="2071468"/>
            <a:ext cx="9872871" cy="4038600"/>
          </a:xfrm>
        </p:spPr>
        <p:txBody>
          <a:bodyPr>
            <a:normAutofit fontScale="85000" lnSpcReduction="10000"/>
          </a:bodyPr>
          <a:lstStyle/>
          <a:p>
            <a:r>
              <a:rPr lang="en-US" dirty="0"/>
              <a:t>Problem Statement</a:t>
            </a:r>
          </a:p>
          <a:p>
            <a:r>
              <a:rPr lang="en-US" dirty="0"/>
              <a:t>A retail company “ABC Private Limited” wants to understand the customer purchase </a:t>
            </a:r>
          </a:p>
          <a:p>
            <a:r>
              <a:rPr lang="en-US" dirty="0" err="1"/>
              <a:t>behaviour</a:t>
            </a:r>
            <a:r>
              <a:rPr lang="en-US" dirty="0"/>
              <a:t> (specifically, purchase amount) against various products of different </a:t>
            </a:r>
          </a:p>
          <a:p>
            <a:r>
              <a:rPr lang="en-US" dirty="0"/>
              <a:t>categories. They have shared purchase summary of various customers for selected high </a:t>
            </a:r>
          </a:p>
          <a:p>
            <a:r>
              <a:rPr lang="en-US" dirty="0"/>
              <a:t>volume products from last month. The data set also contains customer demographics </a:t>
            </a:r>
          </a:p>
          <a:p>
            <a:r>
              <a:rPr lang="en-US" dirty="0"/>
              <a:t>(age, gender, marital status, </a:t>
            </a:r>
            <a:r>
              <a:rPr lang="en-US" dirty="0" err="1"/>
              <a:t>city_type</a:t>
            </a:r>
            <a:r>
              <a:rPr lang="en-US" dirty="0"/>
              <a:t>, </a:t>
            </a:r>
            <a:r>
              <a:rPr lang="en-US" dirty="0" err="1"/>
              <a:t>stay_in_current_city</a:t>
            </a:r>
            <a:r>
              <a:rPr lang="en-US" dirty="0"/>
              <a:t>), product details </a:t>
            </a:r>
          </a:p>
          <a:p>
            <a:r>
              <a:rPr lang="en-US" dirty="0"/>
              <a:t>(</a:t>
            </a:r>
            <a:r>
              <a:rPr lang="en-US" dirty="0" err="1"/>
              <a:t>product_id</a:t>
            </a:r>
            <a:r>
              <a:rPr lang="en-US" dirty="0"/>
              <a:t> and product category) and Total </a:t>
            </a:r>
            <a:r>
              <a:rPr lang="en-US" dirty="0" err="1"/>
              <a:t>purchase_amount</a:t>
            </a:r>
            <a:r>
              <a:rPr lang="en-US" dirty="0"/>
              <a:t> from last month.</a:t>
            </a:r>
          </a:p>
          <a:p>
            <a:r>
              <a:rPr lang="en-US" dirty="0"/>
              <a:t>Now, they want to build a model to predict the purchase amount of customer against </a:t>
            </a:r>
          </a:p>
          <a:p>
            <a:r>
              <a:rPr lang="en-US" dirty="0"/>
              <a:t>various products which will help them to create personalized offer for customers against </a:t>
            </a:r>
          </a:p>
          <a:p>
            <a:r>
              <a:rPr lang="en-US" dirty="0"/>
              <a:t>different products.</a:t>
            </a:r>
          </a:p>
          <a:p>
            <a:endParaRPr lang="en-US" dirty="0"/>
          </a:p>
        </p:txBody>
      </p:sp>
    </p:spTree>
    <p:extLst>
      <p:ext uri="{BB962C8B-B14F-4D97-AF65-F5344CB8AC3E}">
        <p14:creationId xmlns:p14="http://schemas.microsoft.com/office/powerpoint/2010/main" val="428708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166B-4A5C-E695-9C01-27D960FBC94A}"/>
              </a:ext>
            </a:extLst>
          </p:cNvPr>
          <p:cNvSpPr>
            <a:spLocks noGrp="1"/>
          </p:cNvSpPr>
          <p:nvPr>
            <p:ph type="title"/>
          </p:nvPr>
        </p:nvSpPr>
        <p:spPr/>
        <p:txBody>
          <a:bodyPr/>
          <a:lstStyle/>
          <a:p>
            <a:r>
              <a:rPr lang="en-US" dirty="0"/>
              <a:t>Data attributes used</a:t>
            </a:r>
          </a:p>
        </p:txBody>
      </p:sp>
      <p:sp>
        <p:nvSpPr>
          <p:cNvPr id="3" name="Content Placeholder 2">
            <a:extLst>
              <a:ext uri="{FF2B5EF4-FFF2-40B4-BE49-F238E27FC236}">
                <a16:creationId xmlns:a16="http://schemas.microsoft.com/office/drawing/2014/main" id="{91FAC71A-EB67-1DC7-4B36-EDB04D1F37E5}"/>
              </a:ext>
            </a:extLst>
          </p:cNvPr>
          <p:cNvSpPr>
            <a:spLocks noGrp="1"/>
          </p:cNvSpPr>
          <p:nvPr>
            <p:ph idx="1"/>
          </p:nvPr>
        </p:nvSpPr>
        <p:spPr/>
        <p:txBody>
          <a:bodyPr>
            <a:normAutofit fontScale="70000" lnSpcReduction="20000"/>
          </a:bodyPr>
          <a:lstStyle/>
          <a:p>
            <a:pPr marL="0" indent="0">
              <a:buNone/>
            </a:pPr>
            <a:endParaRPr lang="en-US" dirty="0"/>
          </a:p>
          <a:p>
            <a:r>
              <a:rPr lang="en-US" dirty="0"/>
              <a:t>• Variable Definition</a:t>
            </a:r>
          </a:p>
          <a:p>
            <a:r>
              <a:rPr lang="en-US" dirty="0"/>
              <a:t>• </a:t>
            </a:r>
            <a:r>
              <a:rPr lang="en-US" dirty="0" err="1"/>
              <a:t>User_ID</a:t>
            </a:r>
            <a:r>
              <a:rPr lang="en-US" dirty="0"/>
              <a:t> User ID</a:t>
            </a:r>
          </a:p>
          <a:p>
            <a:r>
              <a:rPr lang="en-US" dirty="0"/>
              <a:t>• </a:t>
            </a:r>
            <a:r>
              <a:rPr lang="en-US" dirty="0" err="1"/>
              <a:t>Product_ID</a:t>
            </a:r>
            <a:r>
              <a:rPr lang="en-US" dirty="0"/>
              <a:t> Product ID</a:t>
            </a:r>
          </a:p>
          <a:p>
            <a:r>
              <a:rPr lang="en-US" dirty="0"/>
              <a:t>• Gender Sex of User</a:t>
            </a:r>
          </a:p>
          <a:p>
            <a:r>
              <a:rPr lang="en-US" dirty="0"/>
              <a:t>• Age </a:t>
            </a:r>
            <a:r>
              <a:rPr lang="en-US" dirty="0" err="1"/>
              <a:t>Age</a:t>
            </a:r>
            <a:r>
              <a:rPr lang="en-US" dirty="0"/>
              <a:t> in bins</a:t>
            </a:r>
          </a:p>
          <a:p>
            <a:r>
              <a:rPr lang="en-US" dirty="0"/>
              <a:t>• Occupation </a:t>
            </a:r>
            <a:r>
              <a:rPr lang="en-US" dirty="0" err="1"/>
              <a:t>Occupation</a:t>
            </a:r>
            <a:r>
              <a:rPr lang="en-US" dirty="0"/>
              <a:t> (Masked)</a:t>
            </a:r>
          </a:p>
          <a:p>
            <a:r>
              <a:rPr lang="en-US" dirty="0"/>
              <a:t>• </a:t>
            </a:r>
            <a:r>
              <a:rPr lang="en-US" dirty="0" err="1"/>
              <a:t>City_Category</a:t>
            </a:r>
            <a:r>
              <a:rPr lang="en-US" dirty="0"/>
              <a:t> Category of the City (A,B,C)</a:t>
            </a:r>
          </a:p>
          <a:p>
            <a:r>
              <a:rPr lang="en-US" dirty="0"/>
              <a:t>• </a:t>
            </a:r>
            <a:r>
              <a:rPr lang="en-US" dirty="0" err="1"/>
              <a:t>Stay_In_Current_City_Years</a:t>
            </a:r>
            <a:r>
              <a:rPr lang="en-US" dirty="0"/>
              <a:t> Number of years stay in current city</a:t>
            </a:r>
          </a:p>
          <a:p>
            <a:r>
              <a:rPr lang="en-US" dirty="0"/>
              <a:t>• </a:t>
            </a:r>
            <a:r>
              <a:rPr lang="en-US" dirty="0" err="1"/>
              <a:t>Marital_Status</a:t>
            </a:r>
            <a:r>
              <a:rPr lang="en-US" dirty="0"/>
              <a:t> Marital Status</a:t>
            </a:r>
          </a:p>
          <a:p>
            <a:r>
              <a:rPr lang="en-US" dirty="0"/>
              <a:t>• Product_Category_1 Product Category (Masked)</a:t>
            </a:r>
          </a:p>
          <a:p>
            <a:r>
              <a:rPr lang="en-US" dirty="0"/>
              <a:t>• Product_Category_2 Product may belongs to other category also (Masked)</a:t>
            </a:r>
          </a:p>
          <a:p>
            <a:r>
              <a:rPr lang="en-US" dirty="0"/>
              <a:t>• Product_Category_3 Product may belongs to other category also (Masked)</a:t>
            </a:r>
          </a:p>
          <a:p>
            <a:r>
              <a:rPr lang="en-US" dirty="0"/>
              <a:t>• Purchase </a:t>
            </a:r>
            <a:r>
              <a:rPr lang="en-US" dirty="0" err="1"/>
              <a:t>Purchase</a:t>
            </a:r>
            <a:r>
              <a:rPr lang="en-US" dirty="0"/>
              <a:t> Amount (Target Variable)</a:t>
            </a:r>
          </a:p>
          <a:p>
            <a:endParaRPr lang="en-US" dirty="0"/>
          </a:p>
        </p:txBody>
      </p:sp>
    </p:spTree>
    <p:extLst>
      <p:ext uri="{BB962C8B-B14F-4D97-AF65-F5344CB8AC3E}">
        <p14:creationId xmlns:p14="http://schemas.microsoft.com/office/powerpoint/2010/main" val="259487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7AC7-8A80-0CF5-A90C-4A6B7681C151}"/>
              </a:ext>
            </a:extLst>
          </p:cNvPr>
          <p:cNvSpPr>
            <a:spLocks noGrp="1"/>
          </p:cNvSpPr>
          <p:nvPr>
            <p:ph type="title"/>
          </p:nvPr>
        </p:nvSpPr>
        <p:spPr/>
        <p:txBody>
          <a:bodyPr/>
          <a:lstStyle/>
          <a:p>
            <a:r>
              <a:rPr lang="en-US" dirty="0"/>
              <a:t>Importing the necessary libraries</a:t>
            </a:r>
          </a:p>
        </p:txBody>
      </p:sp>
      <p:pic>
        <p:nvPicPr>
          <p:cNvPr id="5" name="Content Placeholder 4">
            <a:extLst>
              <a:ext uri="{FF2B5EF4-FFF2-40B4-BE49-F238E27FC236}">
                <a16:creationId xmlns:a16="http://schemas.microsoft.com/office/drawing/2014/main" id="{34BFEFA9-AA81-9768-FCFE-A1E44F6F39E7}"/>
              </a:ext>
            </a:extLst>
          </p:cNvPr>
          <p:cNvPicPr>
            <a:picLocks noGrp="1" noChangeAspect="1"/>
          </p:cNvPicPr>
          <p:nvPr>
            <p:ph idx="1"/>
          </p:nvPr>
        </p:nvPicPr>
        <p:blipFill>
          <a:blip r:embed="rId2"/>
          <a:stretch>
            <a:fillRect/>
          </a:stretch>
        </p:blipFill>
        <p:spPr>
          <a:xfrm>
            <a:off x="1138238" y="2669381"/>
            <a:ext cx="8877300" cy="2962275"/>
          </a:xfrm>
        </p:spPr>
      </p:pic>
    </p:spTree>
    <p:extLst>
      <p:ext uri="{BB962C8B-B14F-4D97-AF65-F5344CB8AC3E}">
        <p14:creationId xmlns:p14="http://schemas.microsoft.com/office/powerpoint/2010/main" val="199829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7EAA-764E-892C-F722-024AA9E5E48D}"/>
              </a:ext>
            </a:extLst>
          </p:cNvPr>
          <p:cNvSpPr>
            <a:spLocks noGrp="1"/>
          </p:cNvSpPr>
          <p:nvPr>
            <p:ph type="title"/>
          </p:nvPr>
        </p:nvSpPr>
        <p:spPr/>
        <p:txBody>
          <a:bodyPr/>
          <a:lstStyle/>
          <a:p>
            <a:r>
              <a:rPr lang="en-US" dirty="0"/>
              <a:t>Data types used</a:t>
            </a:r>
          </a:p>
        </p:txBody>
      </p:sp>
      <p:pic>
        <p:nvPicPr>
          <p:cNvPr id="5" name="Content Placeholder 4">
            <a:extLst>
              <a:ext uri="{FF2B5EF4-FFF2-40B4-BE49-F238E27FC236}">
                <a16:creationId xmlns:a16="http://schemas.microsoft.com/office/drawing/2014/main" id="{A230AEC9-BBBD-034D-6210-49FBF622FDED}"/>
              </a:ext>
            </a:extLst>
          </p:cNvPr>
          <p:cNvPicPr>
            <a:picLocks noGrp="1" noChangeAspect="1"/>
          </p:cNvPicPr>
          <p:nvPr>
            <p:ph idx="1"/>
          </p:nvPr>
        </p:nvPicPr>
        <p:blipFill>
          <a:blip r:embed="rId2"/>
          <a:stretch>
            <a:fillRect/>
          </a:stretch>
        </p:blipFill>
        <p:spPr>
          <a:xfrm>
            <a:off x="2100263" y="2917031"/>
            <a:ext cx="6953250" cy="2466975"/>
          </a:xfrm>
        </p:spPr>
      </p:pic>
    </p:spTree>
    <p:extLst>
      <p:ext uri="{BB962C8B-B14F-4D97-AF65-F5344CB8AC3E}">
        <p14:creationId xmlns:p14="http://schemas.microsoft.com/office/powerpoint/2010/main" val="191142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7FEC-4908-878D-82B2-44574D6A8718}"/>
              </a:ext>
            </a:extLst>
          </p:cNvPr>
          <p:cNvSpPr>
            <a:spLocks noGrp="1"/>
          </p:cNvSpPr>
          <p:nvPr>
            <p:ph type="title"/>
          </p:nvPr>
        </p:nvSpPr>
        <p:spPr/>
        <p:txBody>
          <a:bodyPr/>
          <a:lstStyle/>
          <a:p>
            <a:r>
              <a:rPr lang="en-US" dirty="0"/>
              <a:t>EDA- </a:t>
            </a:r>
            <a:r>
              <a:rPr lang="en-US" dirty="0" err="1"/>
              <a:t>anlaysis</a:t>
            </a:r>
            <a:endParaRPr lang="en-US" dirty="0"/>
          </a:p>
        </p:txBody>
      </p:sp>
      <p:pic>
        <p:nvPicPr>
          <p:cNvPr id="6" name="Content Placeholder 5">
            <a:extLst>
              <a:ext uri="{FF2B5EF4-FFF2-40B4-BE49-F238E27FC236}">
                <a16:creationId xmlns:a16="http://schemas.microsoft.com/office/drawing/2014/main" id="{5465202C-C4BC-2D03-B040-FAC80AFE20D5}"/>
              </a:ext>
            </a:extLst>
          </p:cNvPr>
          <p:cNvPicPr>
            <a:picLocks noGrp="1" noChangeAspect="1"/>
          </p:cNvPicPr>
          <p:nvPr>
            <p:ph sz="half" idx="1"/>
          </p:nvPr>
        </p:nvPicPr>
        <p:blipFill>
          <a:blip r:embed="rId2"/>
          <a:stretch>
            <a:fillRect/>
          </a:stretch>
        </p:blipFill>
        <p:spPr>
          <a:xfrm>
            <a:off x="1103313" y="2081425"/>
            <a:ext cx="4395787" cy="4154063"/>
          </a:xfrm>
        </p:spPr>
      </p:pic>
      <p:sp>
        <p:nvSpPr>
          <p:cNvPr id="4" name="Content Placeholder 3">
            <a:extLst>
              <a:ext uri="{FF2B5EF4-FFF2-40B4-BE49-F238E27FC236}">
                <a16:creationId xmlns:a16="http://schemas.microsoft.com/office/drawing/2014/main" id="{B66251AD-38A0-F911-AF01-733E7C84B1BA}"/>
              </a:ext>
            </a:extLst>
          </p:cNvPr>
          <p:cNvSpPr>
            <a:spLocks noGrp="1"/>
          </p:cNvSpPr>
          <p:nvPr>
            <p:ph sz="half" idx="2"/>
          </p:nvPr>
        </p:nvSpPr>
        <p:spPr>
          <a:xfrm>
            <a:off x="6172200" y="1865966"/>
            <a:ext cx="5181600" cy="4351338"/>
          </a:xfrm>
        </p:spPr>
        <p:txBody>
          <a:bodyPr/>
          <a:lstStyle/>
          <a:p>
            <a:r>
              <a:rPr lang="en-US" dirty="0"/>
              <a:t>We can observe that purchase amount is repeating for many </a:t>
            </a:r>
            <a:r>
              <a:rPr lang="en-US" dirty="0" err="1"/>
              <a:t>customers.This</a:t>
            </a:r>
            <a:r>
              <a:rPr lang="en-US" dirty="0"/>
              <a:t> may be because on Black Friday many are buying discounted products in large numbers and kind of follows a Gaussian Distribution.</a:t>
            </a:r>
          </a:p>
          <a:p>
            <a:endParaRPr lang="en-US" dirty="0"/>
          </a:p>
        </p:txBody>
      </p:sp>
    </p:spTree>
    <p:extLst>
      <p:ext uri="{BB962C8B-B14F-4D97-AF65-F5344CB8AC3E}">
        <p14:creationId xmlns:p14="http://schemas.microsoft.com/office/powerpoint/2010/main" val="405854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BEC9-7695-D2D8-DAA4-C890DDBEFF08}"/>
              </a:ext>
            </a:extLst>
          </p:cNvPr>
          <p:cNvSpPr>
            <a:spLocks noGrp="1"/>
          </p:cNvSpPr>
          <p:nvPr>
            <p:ph type="title"/>
          </p:nvPr>
        </p:nvSpPr>
        <p:spPr/>
        <p:txBody>
          <a:bodyPr/>
          <a:lstStyle/>
          <a:p>
            <a:r>
              <a:rPr lang="en-US" dirty="0"/>
              <a:t>Analysis of Purchase and Gender count</a:t>
            </a:r>
          </a:p>
        </p:txBody>
      </p:sp>
      <p:pic>
        <p:nvPicPr>
          <p:cNvPr id="6" name="Content Placeholder 5">
            <a:extLst>
              <a:ext uri="{FF2B5EF4-FFF2-40B4-BE49-F238E27FC236}">
                <a16:creationId xmlns:a16="http://schemas.microsoft.com/office/drawing/2014/main" id="{80C6E301-A116-1DD7-8824-2D515A20C075}"/>
              </a:ext>
            </a:extLst>
          </p:cNvPr>
          <p:cNvPicPr>
            <a:picLocks noGrp="1" noChangeAspect="1"/>
          </p:cNvPicPr>
          <p:nvPr>
            <p:ph sz="half" idx="1"/>
          </p:nvPr>
        </p:nvPicPr>
        <p:blipFill>
          <a:blip r:embed="rId2"/>
          <a:stretch>
            <a:fillRect/>
          </a:stretch>
        </p:blipFill>
        <p:spPr>
          <a:xfrm>
            <a:off x="1310481" y="2477294"/>
            <a:ext cx="3981450" cy="3362325"/>
          </a:xfrm>
        </p:spPr>
      </p:pic>
      <p:pic>
        <p:nvPicPr>
          <p:cNvPr id="8" name="Content Placeholder 7">
            <a:extLst>
              <a:ext uri="{FF2B5EF4-FFF2-40B4-BE49-F238E27FC236}">
                <a16:creationId xmlns:a16="http://schemas.microsoft.com/office/drawing/2014/main" id="{C6F345ED-CBB2-6889-9A84-814D5763CAAA}"/>
              </a:ext>
            </a:extLst>
          </p:cNvPr>
          <p:cNvPicPr>
            <a:picLocks noGrp="1" noChangeAspect="1"/>
          </p:cNvPicPr>
          <p:nvPr>
            <p:ph sz="half" idx="2"/>
          </p:nvPr>
        </p:nvPicPr>
        <p:blipFill>
          <a:blip r:embed="rId3"/>
          <a:stretch>
            <a:fillRect/>
          </a:stretch>
        </p:blipFill>
        <p:spPr>
          <a:xfrm>
            <a:off x="5661819" y="2265363"/>
            <a:ext cx="4381500" cy="3781425"/>
          </a:xfrm>
        </p:spPr>
      </p:pic>
    </p:spTree>
    <p:extLst>
      <p:ext uri="{BB962C8B-B14F-4D97-AF65-F5344CB8AC3E}">
        <p14:creationId xmlns:p14="http://schemas.microsoft.com/office/powerpoint/2010/main" val="371671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3292-81CF-DA1F-889C-2EA783EC4509}"/>
              </a:ext>
            </a:extLst>
          </p:cNvPr>
          <p:cNvSpPr>
            <a:spLocks noGrp="1"/>
          </p:cNvSpPr>
          <p:nvPr>
            <p:ph type="title"/>
          </p:nvPr>
        </p:nvSpPr>
        <p:spPr/>
        <p:txBody>
          <a:bodyPr/>
          <a:lstStyle/>
          <a:p>
            <a:r>
              <a:rPr lang="en-US" dirty="0" err="1"/>
              <a:t>Analysi</a:t>
            </a:r>
            <a:r>
              <a:rPr lang="en-US" dirty="0"/>
              <a:t> with martial status with purchase</a:t>
            </a:r>
          </a:p>
        </p:txBody>
      </p:sp>
      <p:pic>
        <p:nvPicPr>
          <p:cNvPr id="6" name="Content Placeholder 5">
            <a:extLst>
              <a:ext uri="{FF2B5EF4-FFF2-40B4-BE49-F238E27FC236}">
                <a16:creationId xmlns:a16="http://schemas.microsoft.com/office/drawing/2014/main" id="{5F21A833-816E-CF32-3E65-3B05595383FB}"/>
              </a:ext>
            </a:extLst>
          </p:cNvPr>
          <p:cNvPicPr>
            <a:picLocks noGrp="1" noChangeAspect="1"/>
          </p:cNvPicPr>
          <p:nvPr>
            <p:ph sz="half" idx="1"/>
          </p:nvPr>
        </p:nvPicPr>
        <p:blipFill>
          <a:blip r:embed="rId2"/>
          <a:stretch>
            <a:fillRect/>
          </a:stretch>
        </p:blipFill>
        <p:spPr>
          <a:xfrm>
            <a:off x="1129506" y="2348706"/>
            <a:ext cx="4343400" cy="3619500"/>
          </a:xfrm>
        </p:spPr>
      </p:pic>
      <p:pic>
        <p:nvPicPr>
          <p:cNvPr id="8" name="Content Placeholder 7">
            <a:extLst>
              <a:ext uri="{FF2B5EF4-FFF2-40B4-BE49-F238E27FC236}">
                <a16:creationId xmlns:a16="http://schemas.microsoft.com/office/drawing/2014/main" id="{6A796232-CC6E-A200-9D73-DC48ACCC6ED4}"/>
              </a:ext>
            </a:extLst>
          </p:cNvPr>
          <p:cNvPicPr>
            <a:picLocks noGrp="1" noChangeAspect="1"/>
          </p:cNvPicPr>
          <p:nvPr>
            <p:ph sz="half" idx="2"/>
          </p:nvPr>
        </p:nvPicPr>
        <p:blipFill>
          <a:blip r:embed="rId3"/>
          <a:stretch>
            <a:fillRect/>
          </a:stretch>
        </p:blipFill>
        <p:spPr>
          <a:xfrm>
            <a:off x="5654675" y="2681539"/>
            <a:ext cx="4395788" cy="2949072"/>
          </a:xfrm>
        </p:spPr>
      </p:pic>
    </p:spTree>
    <p:extLst>
      <p:ext uri="{BB962C8B-B14F-4D97-AF65-F5344CB8AC3E}">
        <p14:creationId xmlns:p14="http://schemas.microsoft.com/office/powerpoint/2010/main" val="1137695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2633</TotalTime>
  <Words>496</Words>
  <Application>Microsoft Office PowerPoint</Application>
  <PresentationFormat>Widescreen</PresentationFormat>
  <Paragraphs>50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Algerian</vt:lpstr>
      <vt:lpstr>Arial</vt:lpstr>
      <vt:lpstr>Century Gothic</vt:lpstr>
      <vt:lpstr>Wingdings 3</vt:lpstr>
      <vt:lpstr>Ion</vt:lpstr>
      <vt:lpstr>Black Friday Sale Prediction</vt:lpstr>
      <vt:lpstr>PowerPoint Presentation</vt:lpstr>
      <vt:lpstr>BLACK FRIDAY PREDICTION </vt:lpstr>
      <vt:lpstr>Data attributes used</vt:lpstr>
      <vt:lpstr>Importing the necessary libraries</vt:lpstr>
      <vt:lpstr>Data types used</vt:lpstr>
      <vt:lpstr>EDA- anlaysis</vt:lpstr>
      <vt:lpstr>Analysis of Purchase and Gender count</vt:lpstr>
      <vt:lpstr>Analysi with martial status with purchase</vt:lpstr>
      <vt:lpstr>Analyse with occupation</vt:lpstr>
      <vt:lpstr>Compare with Occupation and Purchase</vt:lpstr>
      <vt:lpstr>Analysis with city and purchase </vt:lpstr>
      <vt:lpstr>Analysis with city and purchase</vt:lpstr>
      <vt:lpstr>Analsing with age</vt:lpstr>
      <vt:lpstr>Analyse age and product analysis</vt:lpstr>
      <vt:lpstr>Comparing Product category 1 and 2</vt:lpstr>
      <vt:lpstr>Product Category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 Prediction</dc:title>
  <dc:creator>S Padmavathi</dc:creator>
  <cp:lastModifiedBy>S Padmavathi</cp:lastModifiedBy>
  <cp:revision>7</cp:revision>
  <dcterms:created xsi:type="dcterms:W3CDTF">2023-03-18T10:12:56Z</dcterms:created>
  <dcterms:modified xsi:type="dcterms:W3CDTF">2023-03-20T06:06:31Z</dcterms:modified>
</cp:coreProperties>
</file>