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35"/>
  </p:notesMasterIdLst>
  <p:sldIdLst>
    <p:sldId id="256" r:id="rId2"/>
    <p:sldId id="257" r:id="rId3"/>
    <p:sldId id="261" r:id="rId4"/>
    <p:sldId id="258" r:id="rId5"/>
    <p:sldId id="293" r:id="rId6"/>
    <p:sldId id="260" r:id="rId7"/>
    <p:sldId id="262" r:id="rId8"/>
    <p:sldId id="263" r:id="rId9"/>
    <p:sldId id="294" r:id="rId10"/>
    <p:sldId id="296" r:id="rId11"/>
    <p:sldId id="295" r:id="rId12"/>
    <p:sldId id="297" r:id="rId13"/>
    <p:sldId id="298" r:id="rId14"/>
    <p:sldId id="299" r:id="rId15"/>
    <p:sldId id="300" r:id="rId16"/>
    <p:sldId id="301" r:id="rId17"/>
    <p:sldId id="302" r:id="rId18"/>
    <p:sldId id="304" r:id="rId19"/>
    <p:sldId id="303" r:id="rId20"/>
    <p:sldId id="270" r:id="rId21"/>
    <p:sldId id="305" r:id="rId22"/>
    <p:sldId id="306" r:id="rId23"/>
    <p:sldId id="307" r:id="rId24"/>
    <p:sldId id="308" r:id="rId25"/>
    <p:sldId id="309" r:id="rId26"/>
    <p:sldId id="310" r:id="rId27"/>
    <p:sldId id="312" r:id="rId28"/>
    <p:sldId id="313" r:id="rId29"/>
    <p:sldId id="314" r:id="rId30"/>
    <p:sldId id="315" r:id="rId31"/>
    <p:sldId id="316" r:id="rId32"/>
    <p:sldId id="317" r:id="rId33"/>
    <p:sldId id="319" r:id="rId34"/>
  </p:sldIdLst>
  <p:sldSz cx="9144000" cy="5143500" type="screen16x9"/>
  <p:notesSz cx="6858000" cy="9144000"/>
  <p:embeddedFontLst>
    <p:embeddedFont>
      <p:font typeface="Didact Gothic" panose="00000500000000000000" pitchFamily="2" charset="0"/>
      <p:regular r:id="rId36"/>
    </p:embeddedFont>
    <p:embeddedFont>
      <p:font typeface="Roboto Black" panose="02000000000000000000" pitchFamily="2" charset="0"/>
      <p:bold r:id="rId37"/>
      <p:boldItalic r:id="rId38"/>
    </p:embeddedFont>
    <p:embeddedFont>
      <p:font typeface="Roboto Mono Regular" panose="020B0604020202020204" charset="0"/>
      <p:regular r:id="rId39"/>
      <p:bold r:id="rId40"/>
      <p:italic r:id="rId41"/>
      <p:boldItalic r:id="rId42"/>
    </p:embeddedFont>
    <p:embeddedFont>
      <p:font typeface="Rockwell" panose="02060603020205020403" pitchFamily="18" charset="0"/>
      <p:regular r:id="rId43"/>
      <p:bold r:id="rId44"/>
      <p:italic r:id="rId45"/>
      <p:boldItalic r:id="rId46"/>
    </p:embeddedFont>
    <p:embeddedFont>
      <p:font typeface="Tw Cen MT" panose="020B0602020104020603" pitchFamily="34" charset="0"/>
      <p:regular r:id="rId47"/>
      <p:bold r:id="rId48"/>
      <p:italic r:id="rId49"/>
      <p:boldItalic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38" d="100"/>
          <a:sy n="38" d="100"/>
        </p:scale>
        <p:origin x="66"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3/30/2023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8703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134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0441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9463964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71015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21661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555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196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58416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extLst>
      <p:ext uri="{BB962C8B-B14F-4D97-AF65-F5344CB8AC3E}">
        <p14:creationId xmlns:p14="http://schemas.microsoft.com/office/powerpoint/2010/main" val="2299265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a:path>
          <a:tileRect/>
        </a:gradFill>
        <a:effectLst/>
      </p:bgPr>
    </p:bg>
    <p:spTree>
      <p:nvGrpSpPr>
        <p:cNvPr id="1" name="Shape 42"/>
        <p:cNvGrpSpPr/>
        <p:nvPr/>
      </p:nvGrpSpPr>
      <p:grpSpPr>
        <a:xfrm>
          <a:off x="0" y="0"/>
          <a:ext cx="0" cy="0"/>
          <a:chOff x="0" y="0"/>
          <a:chExt cx="0" cy="0"/>
        </a:xfrm>
      </p:grpSpPr>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50652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501745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extLst>
      <p:ext uri="{BB962C8B-B14F-4D97-AF65-F5344CB8AC3E}">
        <p14:creationId xmlns:p14="http://schemas.microsoft.com/office/powerpoint/2010/main" val="2872767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2758559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250303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59387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6253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597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2500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5367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9670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5532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6162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5">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3/30/2023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155154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879215" y="2827379"/>
            <a:ext cx="4050471" cy="1989570"/>
          </a:xfrm>
          <a:prstGeom prst="rect">
            <a:avLst/>
          </a:prstGeom>
        </p:spPr>
        <p:txBody>
          <a:bodyPr spcFirstLastPara="1" wrap="square" lIns="91425" tIns="91425" rIns="91425" bIns="91425" anchor="b" anchorCtr="0">
            <a:noAutofit/>
          </a:bodyPr>
          <a:lstStyle/>
          <a:p>
            <a:br>
              <a:rPr lang="en-IN" dirty="0">
                <a:latin typeface="Rockwell" pitchFamily="18" charset="0"/>
              </a:rPr>
            </a:br>
            <a:br>
              <a:rPr lang="en-IN" dirty="0">
                <a:latin typeface="Rockwell" pitchFamily="18" charset="0"/>
              </a:rPr>
            </a:br>
            <a:r>
              <a:rPr lang="en-IN" dirty="0">
                <a:latin typeface="Rockwell" pitchFamily="18" charset="0"/>
              </a:rPr>
              <a:t>MICRO CREDIT LOAN DEFAULTER’S Prediction</a:t>
            </a:r>
            <a:br>
              <a:rPr lang="en-IN" dirty="0">
                <a:latin typeface="Rockwell" pitchFamily="18" charset="0"/>
              </a:rPr>
            </a:br>
            <a:r>
              <a:rPr lang="en-IN" dirty="0">
                <a:latin typeface="Rockwell" pitchFamily="18" charset="0"/>
              </a:rPr>
              <a:t>(Using ML)</a:t>
            </a:r>
            <a:br>
              <a:rPr lang="en-IN" dirty="0">
                <a:latin typeface="Rockwell" pitchFamily="18" charset="0"/>
              </a:rPr>
            </a:br>
            <a:r>
              <a:rPr lang="en-IN" dirty="0">
                <a:latin typeface="Rockwell" pitchFamily="18" charset="0"/>
              </a:rPr>
              <a:t>done by:</a:t>
            </a:r>
            <a:br>
              <a:rPr lang="en-US" dirty="0">
                <a:latin typeface="Rockwell" pitchFamily="18" charset="0"/>
              </a:rPr>
            </a:br>
            <a:r>
              <a:rPr lang="en-IN" dirty="0" err="1">
                <a:latin typeface="Rockwell" pitchFamily="18" charset="0"/>
              </a:rPr>
              <a:t>s.padmavathi</a:t>
            </a:r>
            <a:br>
              <a:rPr lang="en-US" dirty="0"/>
            </a:br>
            <a:br>
              <a:rPr lang="en-US" dirty="0"/>
            </a:br>
            <a:endParaRPr dirty="0">
              <a:solidFill>
                <a:schemeClr val="accent1"/>
              </a:solidFill>
            </a:endParaRPr>
          </a:p>
        </p:txBody>
      </p:sp>
      <p:sp>
        <p:nvSpPr>
          <p:cNvPr id="113" name="Google Shape;113;p20"/>
          <p:cNvSpPr/>
          <p:nvPr/>
        </p:nvSpPr>
        <p:spPr>
          <a:xfrm>
            <a:off x="1575518" y="2558116"/>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3195246"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2571784"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831472" y="2784583"/>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2793378" y="2666216"/>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21806"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1030777"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949898" y="291636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9" name="Google Shape;399;p26"/>
          <p:cNvSpPr txBox="1">
            <a:spLocks noGrp="1"/>
          </p:cNvSpPr>
          <p:nvPr>
            <p:ph type="ctrTitle"/>
          </p:nvPr>
        </p:nvSpPr>
        <p:spPr>
          <a:xfrm>
            <a:off x="0" y="571486"/>
            <a:ext cx="8715404" cy="606600"/>
          </a:xfrm>
          <a:prstGeom prst="rect">
            <a:avLst/>
          </a:prstGeom>
        </p:spPr>
        <p:txBody>
          <a:bodyPr spcFirstLastPara="1" wrap="square" lIns="91425" tIns="91425" rIns="91425" bIns="91425" anchor="b" anchorCtr="0">
            <a:noAutofit/>
          </a:bodyPr>
          <a:lstStyle/>
          <a:p>
            <a:r>
              <a:rPr lang="en-IN" sz="2800" b="1" dirty="0">
                <a:solidFill>
                  <a:schemeClr val="tx1"/>
                </a:solidFill>
                <a:latin typeface="Rockwell" pitchFamily="18" charset="0"/>
              </a:rPr>
              <a:t>Requirements</a:t>
            </a:r>
            <a:endParaRPr lang="en-US" sz="2800" dirty="0">
              <a:solidFill>
                <a:schemeClr val="tx1"/>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563163" y="252847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91525" y="266063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322337" y="425558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91525" y="266063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830042" y="286143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907566" y="295294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187152" y="365445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246885" y="372942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246885" y="382982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866899" y="365445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929168" y="376359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370162" y="341172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370162" y="321982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74225" y="322109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266116" y="330115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355071" y="333420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91454" y="348289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544441" y="148637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662633" y="162997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200202" y="320584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263745" y="184982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93530" y="195150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911721" y="235944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899304" y="1500180"/>
            <a:ext cx="5958711" cy="3170099"/>
          </a:xfrm>
          <a:prstGeom prst="rect">
            <a:avLst/>
          </a:prstGeom>
        </p:spPr>
        <p:txBody>
          <a:bodyPr wrap="square">
            <a:spAutoFit/>
          </a:bodyPr>
          <a:lstStyle/>
          <a:p>
            <a:pPr marL="342900" lvl="0" indent="-342900">
              <a:buFont typeface="Wingdings" panose="05000000000000000000" pitchFamily="2" charset="2"/>
              <a:buChar char="ü"/>
            </a:pPr>
            <a:r>
              <a:rPr lang="en-IN" sz="2000" b="1" dirty="0">
                <a:solidFill>
                  <a:schemeClr val="tx2">
                    <a:lumMod val="40000"/>
                    <a:lumOff val="60000"/>
                  </a:schemeClr>
                </a:solidFill>
              </a:rPr>
              <a:t>Requirements :</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A mid level computer that runs on Intel i3/i5/i7 or A10/A11/M1 or ryzen 3/5 or any other equivalent chipset and a suitable processor. </a:t>
            </a:r>
            <a:endParaRPr lang="en-US" sz="2000" dirty="0">
              <a:solidFill>
                <a:schemeClr val="tx2">
                  <a:lumMod val="40000"/>
                  <a:lumOff val="60000"/>
                </a:schemeClr>
              </a:solidFill>
            </a:endParaRPr>
          </a:p>
          <a:p>
            <a:pPr marL="342900" lvl="0" indent="-342900">
              <a:buFont typeface="Wingdings" panose="05000000000000000000" pitchFamily="2" charset="2"/>
              <a:buChar char="ü"/>
            </a:pPr>
            <a:r>
              <a:rPr lang="en-IN" sz="2000" b="1" dirty="0">
                <a:solidFill>
                  <a:schemeClr val="tx2">
                    <a:lumMod val="40000"/>
                    <a:lumOff val="60000"/>
                  </a:schemeClr>
                </a:solidFill>
              </a:rPr>
              <a:t>Software Requirements: </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 Windows / Linux /Mac OS</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b="1" dirty="0">
                <a:solidFill>
                  <a:schemeClr val="tx2">
                    <a:lumMod val="40000"/>
                    <a:lumOff val="60000"/>
                  </a:schemeClr>
                </a:solidFill>
              </a:rPr>
              <a:t>Tools, Libraries and Packages used:</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Tool: Anaconda Navigator,Jupyter Notebook</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Libraries and Packages:</a:t>
            </a:r>
            <a:endParaRPr lang="en-US" sz="2000" dirty="0">
              <a:solidFill>
                <a:schemeClr val="tx2">
                  <a:lumMod val="40000"/>
                  <a:lumOff val="60000"/>
                </a:schemeClr>
              </a:solidFill>
            </a:endParaRPr>
          </a:p>
          <a:p>
            <a:pPr marL="342900" indent="-342900">
              <a:buFont typeface="Wingdings" panose="05000000000000000000" pitchFamily="2" charset="2"/>
              <a:buChar char="ü"/>
            </a:pPr>
            <a:r>
              <a:rPr lang="en-IN" sz="2000" dirty="0">
                <a:solidFill>
                  <a:schemeClr val="tx2">
                    <a:lumMod val="40000"/>
                    <a:lumOff val="60000"/>
                  </a:schemeClr>
                </a:solidFill>
              </a:rPr>
              <a:t>Numpy,Pandas,Matplotlib,Seaborn</a:t>
            </a:r>
            <a:endParaRPr lang="en-US" sz="2000" dirty="0">
              <a:solidFill>
                <a:schemeClr val="tx2">
                  <a:lumMod val="40000"/>
                  <a:lumOff val="60000"/>
                </a:schemeClr>
              </a:solidFill>
            </a:endParaRPr>
          </a:p>
        </p:txBody>
      </p:sp>
      <p:grpSp>
        <p:nvGrpSpPr>
          <p:cNvPr id="2" name="Google Shape;4075;p44"/>
          <p:cNvGrpSpPr/>
          <p:nvPr/>
        </p:nvGrpSpPr>
        <p:grpSpPr>
          <a:xfrm>
            <a:off x="7416736" y="3784692"/>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075;p44"/>
          <p:cNvGrpSpPr/>
          <p:nvPr/>
        </p:nvGrpSpPr>
        <p:grpSpPr>
          <a:xfrm>
            <a:off x="7569136" y="3937092"/>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054;p44"/>
          <p:cNvGrpSpPr/>
          <p:nvPr/>
        </p:nvGrpSpPr>
        <p:grpSpPr>
          <a:xfrm>
            <a:off x="7215206" y="2928940"/>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2339752" y="269082"/>
            <a:ext cx="5232644" cy="784148"/>
          </a:xfrm>
          <a:prstGeom prst="rect">
            <a:avLst/>
          </a:prstGeom>
        </p:spPr>
        <p:txBody>
          <a:bodyPr spcFirstLastPara="1" wrap="square" lIns="91425" tIns="91425" rIns="91425" bIns="91425" anchor="b" anchorCtr="0">
            <a:noAutofit/>
          </a:bodyPr>
          <a:lstStyle/>
          <a:p>
            <a:pPr lvl="0"/>
            <a:r>
              <a:rPr lang="en-IN" b="1" dirty="0">
                <a:solidFill>
                  <a:schemeClr val="tx2"/>
                </a:solidFill>
              </a:rPr>
              <a:t>Data sources </a:t>
            </a:r>
            <a:endParaRPr lang="en-US" dirty="0">
              <a:solidFill>
                <a:schemeClr val="tx2"/>
              </a:solidFill>
            </a:endParaRPr>
          </a:p>
        </p:txBody>
      </p:sp>
      <p:sp>
        <p:nvSpPr>
          <p:cNvPr id="259" name="Google Shape;259;p22"/>
          <p:cNvSpPr txBox="1">
            <a:spLocks noGrp="1"/>
          </p:cNvSpPr>
          <p:nvPr>
            <p:ph type="subTitle" idx="1"/>
          </p:nvPr>
        </p:nvSpPr>
        <p:spPr>
          <a:xfrm>
            <a:off x="611560" y="1747760"/>
            <a:ext cx="8389596" cy="2824254"/>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sz="1600" dirty="0">
                <a:solidFill>
                  <a:schemeClr val="tx1"/>
                </a:solidFill>
              </a:rPr>
              <a:t>The sample data is provided to us from our client </a:t>
            </a:r>
            <a:r>
              <a:rPr lang="en-IN" sz="1600" dirty="0" err="1">
                <a:solidFill>
                  <a:schemeClr val="tx1"/>
                </a:solidFill>
              </a:rPr>
              <a:t>database.It</a:t>
            </a:r>
            <a:r>
              <a:rPr lang="en-IN" sz="1600" dirty="0">
                <a:solidFill>
                  <a:schemeClr val="tx1"/>
                </a:solidFill>
              </a:rPr>
              <a:t> is hereby given to you for this exercise.</a:t>
            </a:r>
          </a:p>
          <a:p>
            <a:pPr marL="285750" indent="-285750">
              <a:buFont typeface="Wingdings" panose="05000000000000000000" pitchFamily="2" charset="2"/>
              <a:buChar char="v"/>
            </a:pPr>
            <a:r>
              <a:rPr lang="en-IN" sz="1600" dirty="0">
                <a:solidFill>
                  <a:schemeClr val="tx1"/>
                </a:solidFill>
              </a:rPr>
              <a:t> In order to improve the selection of customers for the credit, the client wants some predictions that could help them in further investment and improvement in selection of customers.</a:t>
            </a:r>
          </a:p>
          <a:p>
            <a:pPr marL="285750" indent="-285750">
              <a:buFont typeface="Wingdings" panose="05000000000000000000" pitchFamily="2" charset="2"/>
              <a:buChar char="v"/>
            </a:pPr>
            <a:r>
              <a:rPr lang="en-IN" sz="1600" dirty="0">
                <a:solidFill>
                  <a:schemeClr val="tx1"/>
                </a:solidFill>
              </a:rPr>
              <a:t>The given data-set can be used to build a ML Model which can be used to predict in terms of a probability for each loan transaction, whether the customer will be paying back the loaned amount within 5 days of insurance of loan. </a:t>
            </a:r>
          </a:p>
          <a:p>
            <a:pPr marL="285750" indent="-285750">
              <a:buFont typeface="Wingdings" panose="05000000000000000000" pitchFamily="2" charset="2"/>
              <a:buChar char="v"/>
            </a:pPr>
            <a:r>
              <a:rPr lang="en-IN" sz="1600" dirty="0">
                <a:solidFill>
                  <a:schemeClr val="tx1"/>
                </a:solidFill>
              </a:rPr>
              <a:t>In this case, Label “1” indicates that the loan has been </a:t>
            </a:r>
            <a:r>
              <a:rPr lang="en-IN" sz="1600" dirty="0" err="1">
                <a:solidFill>
                  <a:schemeClr val="tx1"/>
                </a:solidFill>
              </a:rPr>
              <a:t>payed</a:t>
            </a:r>
            <a:r>
              <a:rPr lang="en-IN" sz="1600" dirty="0">
                <a:solidFill>
                  <a:schemeClr val="tx1"/>
                </a:solidFill>
              </a:rPr>
              <a:t> i.e. Non-defaulters, while, Label “0” indicates that the loan has not been </a:t>
            </a:r>
            <a:r>
              <a:rPr lang="en-IN" sz="1600" dirty="0" err="1">
                <a:solidFill>
                  <a:schemeClr val="tx1"/>
                </a:solidFill>
              </a:rPr>
              <a:t>payed</a:t>
            </a:r>
            <a:r>
              <a:rPr lang="en-IN" sz="1600" dirty="0">
                <a:solidFill>
                  <a:schemeClr val="tx1"/>
                </a:solidFill>
              </a:rPr>
              <a:t> i.e. defaulters</a:t>
            </a:r>
            <a:r>
              <a:rPr lang="en-IN" sz="1600" dirty="0">
                <a:solidFill>
                  <a:schemeClr val="accent1"/>
                </a:solidFill>
              </a:rPr>
              <a:t>. </a:t>
            </a:r>
            <a:endParaRPr lang="en-US" sz="1600" dirty="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3143240" y="714362"/>
            <a:ext cx="5357850" cy="606600"/>
          </a:xfrm>
          <a:prstGeom prst="rect">
            <a:avLst/>
          </a:prstGeom>
        </p:spPr>
        <p:txBody>
          <a:bodyPr spcFirstLastPara="1" wrap="square" lIns="91425" tIns="91425" rIns="91425" bIns="91425" anchor="b" anchorCtr="0">
            <a:noAutofit/>
          </a:bodyPr>
          <a:lstStyle/>
          <a:p>
            <a:pPr lvl="0"/>
            <a:r>
              <a:rPr lang="en-IN" b="1" dirty="0">
                <a:solidFill>
                  <a:schemeClr val="tx1"/>
                </a:solidFill>
              </a:rPr>
              <a:t>Data Pre- Processing</a:t>
            </a:r>
            <a:endParaRPr lang="en-US" dirty="0">
              <a:solidFill>
                <a:schemeClr val="tx1"/>
              </a:solidFill>
            </a:endParaRPr>
          </a:p>
        </p:txBody>
      </p:sp>
      <p:sp>
        <p:nvSpPr>
          <p:cNvPr id="259" name="Google Shape;259;p22"/>
          <p:cNvSpPr txBox="1">
            <a:spLocks noGrp="1"/>
          </p:cNvSpPr>
          <p:nvPr>
            <p:ph type="subTitle" idx="1"/>
          </p:nvPr>
        </p:nvSpPr>
        <p:spPr>
          <a:xfrm>
            <a:off x="971600" y="1785932"/>
            <a:ext cx="8029556" cy="2286016"/>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Ø"/>
            </a:pPr>
            <a:r>
              <a:rPr lang="en-IN" sz="2400" b="1" dirty="0">
                <a:solidFill>
                  <a:schemeClr val="tx2"/>
                </a:solidFill>
              </a:rPr>
              <a:t>Collection of basic statistical data.</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Exploratory data analysis.</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correlation with target.</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skewness in the data-set.</a:t>
            </a:r>
            <a:endParaRPr lang="en-US" sz="2400" dirty="0">
              <a:solidFill>
                <a:schemeClr val="tx2"/>
              </a:solidFill>
            </a:endParaRPr>
          </a:p>
          <a:p>
            <a:pPr marL="342900" lvl="0" indent="-342900">
              <a:buFont typeface="Wingdings" panose="05000000000000000000" pitchFamily="2" charset="2"/>
              <a:buChar char="Ø"/>
            </a:pPr>
            <a:r>
              <a:rPr lang="en-IN" sz="2400" b="1" dirty="0">
                <a:solidFill>
                  <a:schemeClr val="tx2"/>
                </a:solidFill>
              </a:rPr>
              <a:t>Checking for outliers.</a:t>
            </a:r>
            <a:endParaRPr lang="en-US" sz="2400" dirty="0">
              <a:solidFill>
                <a:schemeClr val="tx2"/>
              </a:solidFill>
            </a:endParaRPr>
          </a:p>
        </p:txBody>
      </p:sp>
      <p:cxnSp>
        <p:nvCxnSpPr>
          <p:cNvPr id="260" name="Google Shape;260;p22"/>
          <p:cNvCxnSpPr>
            <a:cxnSpLocks/>
          </p:cNvCxnSpPr>
          <p:nvPr/>
        </p:nvCxnSpPr>
        <p:spPr>
          <a:xfrm>
            <a:off x="467544" y="1320962"/>
            <a:ext cx="8605050" cy="3793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1071538" y="714362"/>
            <a:ext cx="7429552" cy="606600"/>
          </a:xfrm>
          <a:prstGeom prst="rect">
            <a:avLst/>
          </a:prstGeom>
        </p:spPr>
        <p:txBody>
          <a:bodyPr spcFirstLastPara="1" wrap="square" lIns="91425" tIns="91425" rIns="91425" bIns="91425" anchor="b" anchorCtr="0">
            <a:noAutofit/>
          </a:bodyPr>
          <a:lstStyle/>
          <a:p>
            <a:pPr lvl="0"/>
            <a:r>
              <a:rPr lang="en-IN" b="1" dirty="0">
                <a:solidFill>
                  <a:schemeClr val="tx2"/>
                </a:solidFill>
              </a:rPr>
              <a:t>Collection of basic statistical data</a:t>
            </a:r>
            <a:endParaRPr lang="en-US" dirty="0">
              <a:solidFill>
                <a:schemeClr val="tx2"/>
              </a:solidFill>
            </a:endParaRPr>
          </a:p>
        </p:txBody>
      </p:sp>
      <p:sp>
        <p:nvSpPr>
          <p:cNvPr id="259" name="Google Shape;259;p22"/>
          <p:cNvSpPr txBox="1">
            <a:spLocks noGrp="1"/>
          </p:cNvSpPr>
          <p:nvPr>
            <p:ph type="subTitle" idx="1"/>
          </p:nvPr>
        </p:nvSpPr>
        <p:spPr>
          <a:xfrm>
            <a:off x="1000100" y="1857370"/>
            <a:ext cx="8001056" cy="2286016"/>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q"/>
            </a:pPr>
            <a:r>
              <a:rPr lang="en-IN" sz="2400" b="1" dirty="0">
                <a:solidFill>
                  <a:schemeClr val="tx1"/>
                </a:solidFill>
              </a:rPr>
              <a:t>Try to gather insights about the data.</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null values.</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Draw connections between min,max&amp;mean.</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unwanted attributes.</a:t>
            </a:r>
            <a:endParaRPr lang="en-US" sz="2400" dirty="0">
              <a:solidFill>
                <a:schemeClr val="tx1"/>
              </a:solidFill>
            </a:endParaRPr>
          </a:p>
          <a:p>
            <a:pPr marL="342900" lvl="0" indent="-342900">
              <a:buFont typeface="Wingdings" panose="05000000000000000000" pitchFamily="2" charset="2"/>
              <a:buChar char="q"/>
            </a:pPr>
            <a:r>
              <a:rPr lang="en-IN" sz="2400" b="1" dirty="0">
                <a:solidFill>
                  <a:schemeClr val="tx1"/>
                </a:solidFill>
              </a:rPr>
              <a:t>Check for data types.</a:t>
            </a:r>
            <a:endParaRPr lang="en-US" sz="2400" dirty="0">
              <a:solidFill>
                <a:schemeClr val="tx1"/>
              </a:solidFill>
            </a:endParaRPr>
          </a:p>
        </p:txBody>
      </p:sp>
      <p:cxnSp>
        <p:nvCxnSpPr>
          <p:cNvPr id="260" name="Google Shape;260;p22"/>
          <p:cNvCxnSpPr/>
          <p:nvPr/>
        </p:nvCxnSpPr>
        <p:spPr>
          <a:xfrm>
            <a:off x="1071538" y="1357304"/>
            <a:ext cx="8001056" cy="1588"/>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a:solidFill>
                  <a:schemeClr val="tx2">
                    <a:lumMod val="20000"/>
                    <a:lumOff val="80000"/>
                  </a:schemeClr>
                </a:solidFill>
              </a:rPr>
              <a:t>Exploratory Data Analysis</a:t>
            </a:r>
            <a:endParaRPr lang="en-US" sz="4800" dirty="0">
              <a:solidFill>
                <a:schemeClr val="tx2">
                  <a:lumMod val="20000"/>
                  <a:lumOff val="80000"/>
                </a:schemeClr>
              </a:solidFill>
            </a:endParaRPr>
          </a:p>
        </p:txBody>
      </p:sp>
      <p:pic>
        <p:nvPicPr>
          <p:cNvPr id="16" name="Picture 15"/>
          <p:cNvPicPr/>
          <p:nvPr/>
        </p:nvPicPr>
        <p:blipFill>
          <a:blip r:embed="rId3"/>
          <a:srcRect/>
          <a:stretch>
            <a:fillRect/>
          </a:stretch>
        </p:blipFill>
        <p:spPr bwMode="auto">
          <a:xfrm>
            <a:off x="714348" y="1857370"/>
            <a:ext cx="3324666" cy="2283127"/>
          </a:xfrm>
          <a:prstGeom prst="rect">
            <a:avLst/>
          </a:prstGeom>
          <a:noFill/>
          <a:ln w="9525">
            <a:noFill/>
            <a:miter lim="800000"/>
            <a:headEnd/>
            <a:tailEnd/>
          </a:ln>
        </p:spPr>
      </p:pic>
      <p:sp>
        <p:nvSpPr>
          <p:cNvPr id="97281" name="Rectangle 1"/>
          <p:cNvSpPr>
            <a:spLocks noChangeArrowheads="1"/>
          </p:cNvSpPr>
          <p:nvPr/>
        </p:nvSpPr>
        <p:spPr bwMode="auto">
          <a:xfrm>
            <a:off x="4857752" y="1857370"/>
            <a:ext cx="371477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Observation: </a:t>
            </a:r>
            <a:endParaRPr kumimoji="0" lang="en-US" sz="9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1."0”: user failed to paid back the credit amount within 5 days &amp; "1”: user paid back the credit amount within 5 days.</a:t>
            </a:r>
            <a:endParaRPr kumimoji="0" lang="en-US" sz="9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lumMod val="20000"/>
                    <a:lumOff val="80000"/>
                  </a:schemeClr>
                </a:solidFill>
                <a:effectLst/>
                <a:latin typeface="Rockwell" pitchFamily="18" charset="0"/>
                <a:ea typeface="Times New Roman" pitchFamily="18" charset="0"/>
                <a:cs typeface="Times New Roman" pitchFamily="18" charset="0"/>
              </a:rPr>
              <a:t>2. It seems the defaulters are lesser than the people repaying the loan amount.</a:t>
            </a:r>
            <a:endParaRPr kumimoji="0" lang="en-US" sz="28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a:solidFill>
                  <a:schemeClr val="tx2">
                    <a:lumMod val="20000"/>
                    <a:lumOff val="80000"/>
                  </a:schemeClr>
                </a:solidFill>
              </a:rPr>
              <a:t>Exploratory Data Analysis</a:t>
            </a:r>
            <a:endParaRPr lang="en-US" sz="4800" dirty="0">
              <a:solidFill>
                <a:schemeClr val="tx2">
                  <a:lumMod val="20000"/>
                  <a:lumOff val="80000"/>
                </a:schemeClr>
              </a:solidFill>
            </a:endParaRPr>
          </a:p>
        </p:txBody>
      </p:sp>
      <p:sp>
        <p:nvSpPr>
          <p:cNvPr id="97281" name="Rectangle 1"/>
          <p:cNvSpPr>
            <a:spLocks noChangeArrowheads="1"/>
          </p:cNvSpPr>
          <p:nvPr/>
        </p:nvSpPr>
        <p:spPr bwMode="auto">
          <a:xfrm>
            <a:off x="4857752" y="1995869"/>
            <a:ext cx="3714776"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2">
                    <a:lumMod val="20000"/>
                    <a:lumOff val="80000"/>
                  </a:schemeClr>
                </a:solidFill>
              </a:rPr>
              <a:t>Observation: </a:t>
            </a:r>
          </a:p>
          <a:p>
            <a:r>
              <a:rPr lang="en-US" sz="1800" dirty="0">
                <a:solidFill>
                  <a:schemeClr val="tx2">
                    <a:lumMod val="20000"/>
                    <a:lumOff val="80000"/>
                  </a:schemeClr>
                </a:solidFill>
              </a:rPr>
              <a:t>People who took 5 Indo Rupiah loans are more than people who took 10 Indo Rupiah loans, on the other hand more than 98% of people who are using this telecom seems to have took this Micro finance loan.</a:t>
            </a:r>
            <a:endParaRPr kumimoji="0" lang="en-US" sz="28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428596" y="1643056"/>
            <a:ext cx="4214842" cy="300039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785800"/>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214296"/>
            <a:ext cx="8215370" cy="606600"/>
          </a:xfrm>
          <a:prstGeom prst="rect">
            <a:avLst/>
          </a:prstGeom>
        </p:spPr>
        <p:txBody>
          <a:bodyPr spcFirstLastPara="1" wrap="square" lIns="91425" tIns="91425" rIns="91425" bIns="91425" anchor="b" anchorCtr="0">
            <a:noAutofit/>
          </a:bodyPr>
          <a:lstStyle/>
          <a:p>
            <a:pPr lvl="1"/>
            <a:r>
              <a:rPr lang="en-IN" sz="3200" dirty="0">
                <a:solidFill>
                  <a:schemeClr val="accent1"/>
                </a:solidFill>
              </a:rPr>
              <a:t>Checking for correlation with target </a:t>
            </a:r>
            <a:endParaRPr lang="en-US" sz="3200" dirty="0">
              <a:solidFill>
                <a:schemeClr val="accent1"/>
              </a:solidFill>
            </a:endParaRPr>
          </a:p>
        </p:txBody>
      </p:sp>
      <p:sp>
        <p:nvSpPr>
          <p:cNvPr id="97281" name="Rectangle 1"/>
          <p:cNvSpPr>
            <a:spLocks noChangeArrowheads="1"/>
          </p:cNvSpPr>
          <p:nvPr/>
        </p:nvSpPr>
        <p:spPr bwMode="auto">
          <a:xfrm>
            <a:off x="395536" y="3576259"/>
            <a:ext cx="813690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2">
                    <a:lumMod val="20000"/>
                    <a:lumOff val="80000"/>
                  </a:schemeClr>
                </a:solidFill>
              </a:rPr>
              <a:t>Observation: </a:t>
            </a:r>
          </a:p>
          <a:p>
            <a:r>
              <a:rPr lang="en-US" sz="1800" dirty="0">
                <a:solidFill>
                  <a:schemeClr val="tx2">
                    <a:lumMod val="20000"/>
                    <a:lumOff val="80000"/>
                  </a:schemeClr>
                </a:solidFill>
              </a:rPr>
              <a:t>Here, in this above chart we could see that the columns "aon","medianmarechprebal30", &amp; "fr_da_rech30" seems to have a negative correlation with our Target variable. Thus dropping this column would give us much better Data-set to build a model.</a:t>
            </a:r>
          </a:p>
        </p:txBody>
      </p:sp>
      <p:pic>
        <p:nvPicPr>
          <p:cNvPr id="7" name="Picture 6"/>
          <p:cNvPicPr/>
          <p:nvPr/>
        </p:nvPicPr>
        <p:blipFill>
          <a:blip r:embed="rId3"/>
          <a:srcRect/>
          <a:stretch>
            <a:fillRect/>
          </a:stretch>
        </p:blipFill>
        <p:spPr bwMode="auto">
          <a:xfrm>
            <a:off x="357158" y="928676"/>
            <a:ext cx="8572560" cy="278608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571472"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a:solidFill>
                  <a:srgbClr val="FF0000"/>
                </a:solidFill>
              </a:rPr>
              <a:t>Checking for Skewness</a:t>
            </a:r>
            <a:endParaRPr lang="en-US" sz="2400" dirty="0">
              <a:solidFill>
                <a:srgbClr val="FF0000"/>
              </a:solidFill>
            </a:endParaRPr>
          </a:p>
        </p:txBody>
      </p:sp>
      <p:pic>
        <p:nvPicPr>
          <p:cNvPr id="6" name="Picture 5" descr="micro displacement skew.png"/>
          <p:cNvPicPr/>
          <p:nvPr/>
        </p:nvPicPr>
        <p:blipFill>
          <a:blip r:embed="rId3" cstate="print"/>
          <a:stretch>
            <a:fillRect/>
          </a:stretch>
        </p:blipFill>
        <p:spPr>
          <a:xfrm>
            <a:off x="0" y="571486"/>
            <a:ext cx="9072594" cy="45720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a:solidFill>
                  <a:srgbClr val="FF0000"/>
                </a:solidFill>
              </a:rPr>
              <a:t>Checking for outliers</a:t>
            </a:r>
            <a:endParaRPr lang="en-US" sz="2400" dirty="0">
              <a:solidFill>
                <a:srgbClr val="FF0000"/>
              </a:solidFill>
            </a:endParaRPr>
          </a:p>
        </p:txBody>
      </p:sp>
      <p:pic>
        <p:nvPicPr>
          <p:cNvPr id="5" name="Picture 4" descr="micro ouliers.png"/>
          <p:cNvPicPr/>
          <p:nvPr/>
        </p:nvPicPr>
        <p:blipFill>
          <a:blip r:embed="rId3" cstate="print"/>
          <a:stretch>
            <a:fillRect/>
          </a:stretch>
        </p:blipFill>
        <p:spPr>
          <a:xfrm>
            <a:off x="214282" y="642924"/>
            <a:ext cx="8786874" cy="45005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71420"/>
            <a:ext cx="8215370" cy="606600"/>
          </a:xfrm>
          <a:prstGeom prst="rect">
            <a:avLst/>
          </a:prstGeom>
        </p:spPr>
        <p:txBody>
          <a:bodyPr spcFirstLastPara="1" wrap="square" lIns="91425" tIns="91425" rIns="91425" bIns="91425" anchor="b" anchorCtr="0">
            <a:noAutofit/>
          </a:bodyPr>
          <a:lstStyle/>
          <a:p>
            <a:pPr lvl="1"/>
            <a:r>
              <a:rPr lang="en-IN" sz="3200" dirty="0">
                <a:solidFill>
                  <a:schemeClr val="accent1"/>
                </a:solidFill>
              </a:rPr>
              <a:t>Checking for removal of outliers</a:t>
            </a:r>
            <a:endParaRPr lang="en-US" sz="3200" dirty="0">
              <a:solidFill>
                <a:schemeClr val="accent1"/>
              </a:solidFill>
            </a:endParaRPr>
          </a:p>
        </p:txBody>
      </p:sp>
      <p:sp>
        <p:nvSpPr>
          <p:cNvPr id="97281" name="Rectangle 1"/>
          <p:cNvSpPr>
            <a:spLocks noChangeArrowheads="1"/>
          </p:cNvSpPr>
          <p:nvPr/>
        </p:nvSpPr>
        <p:spPr bwMode="auto">
          <a:xfrm>
            <a:off x="0" y="3286130"/>
            <a:ext cx="928694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solidFill>
                  <a:schemeClr val="tx1">
                    <a:lumMod val="95000"/>
                  </a:schemeClr>
                </a:solidFill>
              </a:rPr>
              <a:t>Observations:</a:t>
            </a:r>
            <a:endParaRPr lang="en-US" sz="1800" b="1" dirty="0">
              <a:solidFill>
                <a:schemeClr val="tx1">
                  <a:lumMod val="95000"/>
                </a:schemeClr>
              </a:solidFill>
            </a:endParaRPr>
          </a:p>
          <a:p>
            <a:r>
              <a:rPr lang="en-US" sz="1800" dirty="0">
                <a:solidFill>
                  <a:schemeClr val="tx1">
                    <a:lumMod val="95000"/>
                  </a:schemeClr>
                </a:solidFill>
              </a:rPr>
              <a:t>We can see that the loss percentage is around 21.4%. But the Project Requirements suggest that we should not lose more than 7-8% of the data. As per the pre-processing engineering we should remove this kind of outliers from the data-set. But removing the 21.4% of loss will result in voiding the project requirements.</a:t>
            </a:r>
            <a:endParaRPr lang="en-US" sz="1800" b="1" dirty="0">
              <a:solidFill>
                <a:schemeClr val="tx1">
                  <a:lumMod val="95000"/>
                </a:schemeClr>
              </a:solidFill>
            </a:endParaRPr>
          </a:p>
          <a:p>
            <a:r>
              <a:rPr lang="en-IN" sz="1800" dirty="0">
                <a:solidFill>
                  <a:schemeClr val="tx1">
                    <a:lumMod val="95000"/>
                  </a:schemeClr>
                </a:solidFill>
              </a:rPr>
              <a:t>Thus we will continue without removing the outliers</a:t>
            </a:r>
            <a:r>
              <a:rPr lang="en-US" sz="1800" dirty="0">
                <a:solidFill>
                  <a:schemeClr val="tx1">
                    <a:lumMod val="95000"/>
                  </a:schemeClr>
                </a:solidFill>
              </a:rPr>
              <a:t>.</a:t>
            </a:r>
          </a:p>
        </p:txBody>
      </p:sp>
      <p:pic>
        <p:nvPicPr>
          <p:cNvPr id="6" name="Picture 5"/>
          <p:cNvPicPr/>
          <p:nvPr/>
        </p:nvPicPr>
        <p:blipFill>
          <a:blip r:embed="rId3"/>
          <a:srcRect/>
          <a:stretch>
            <a:fillRect/>
          </a:stretch>
        </p:blipFill>
        <p:spPr bwMode="auto">
          <a:xfrm>
            <a:off x="571472" y="642924"/>
            <a:ext cx="8286807" cy="264320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57158" y="6375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Rockwell" pitchFamily="18" charset="0"/>
              </a:rPr>
              <a:t>TABLE OF CONTENTS</a:t>
            </a:r>
            <a:endParaRPr dirty="0">
              <a:latin typeface="Rockwell" pitchFamily="18" charset="0"/>
            </a:endParaRPr>
          </a:p>
        </p:txBody>
      </p:sp>
      <p:sp>
        <p:nvSpPr>
          <p:cNvPr id="215" name="Google Shape;215;p21"/>
          <p:cNvSpPr txBox="1">
            <a:spLocks noGrp="1"/>
          </p:cNvSpPr>
          <p:nvPr>
            <p:ph type="subTitle" idx="1"/>
          </p:nvPr>
        </p:nvSpPr>
        <p:spPr>
          <a:xfrm>
            <a:off x="5715008" y="1714494"/>
            <a:ext cx="3929090" cy="1052782"/>
          </a:xfrm>
          <a:prstGeom prst="rect">
            <a:avLst/>
          </a:prstGeom>
        </p:spPr>
        <p:txBody>
          <a:bodyPr spcFirstLastPara="1" wrap="square" lIns="91425" tIns="91425" rIns="91425" bIns="91425" anchor="t" anchorCtr="0">
            <a:noAutofit/>
          </a:bodyPr>
          <a:lstStyle/>
          <a:p>
            <a:pPr lvl="0"/>
            <a:r>
              <a:rPr lang="en-IN" sz="1100" dirty="0"/>
              <a:t>Problem Identification.</a:t>
            </a:r>
            <a:endParaRPr lang="en-US" sz="1100" dirty="0"/>
          </a:p>
          <a:p>
            <a:pPr lvl="0"/>
            <a:r>
              <a:rPr lang="en-IN" sz="1100" dirty="0"/>
              <a:t>Listing of ML Models.</a:t>
            </a:r>
            <a:endParaRPr lang="en-US" sz="1100" dirty="0"/>
          </a:p>
          <a:p>
            <a:pPr lvl="0"/>
            <a:r>
              <a:rPr lang="en-IN" sz="1100" dirty="0"/>
              <a:t>Processing the Data-set for Training and Testing.  </a:t>
            </a:r>
            <a:endParaRPr lang="en-US" sz="1100" dirty="0"/>
          </a:p>
          <a:p>
            <a:pPr lvl="0"/>
            <a:r>
              <a:rPr lang="en-IN" sz="1100" dirty="0"/>
              <a:t>Evaluation of ML Models.</a:t>
            </a:r>
            <a:endParaRPr lang="en-US" sz="1100" dirty="0"/>
          </a:p>
          <a:p>
            <a:pPr lvl="0"/>
            <a:r>
              <a:rPr lang="en-IN" sz="1100" dirty="0"/>
              <a:t>Hyper Tuning of the ML Model.</a:t>
            </a:r>
            <a:endParaRPr lang="en-US" sz="1100" dirty="0"/>
          </a:p>
          <a:p>
            <a:pPr lvl="0"/>
            <a:r>
              <a:rPr lang="en-IN" sz="1100" dirty="0"/>
              <a:t>Final Results.</a:t>
            </a:r>
            <a:endParaRPr lang="en-US" sz="1100" dirty="0"/>
          </a:p>
        </p:txBody>
      </p:sp>
      <p:sp>
        <p:nvSpPr>
          <p:cNvPr id="218" name="Google Shape;218;p21"/>
          <p:cNvSpPr txBox="1">
            <a:spLocks noGrp="1"/>
          </p:cNvSpPr>
          <p:nvPr>
            <p:ph type="title" idx="2"/>
          </p:nvPr>
        </p:nvSpPr>
        <p:spPr>
          <a:xfrm>
            <a:off x="4643438" y="3214692"/>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5786446" y="3571882"/>
            <a:ext cx="3357554" cy="502500"/>
          </a:xfrm>
          <a:prstGeom prst="rect">
            <a:avLst/>
          </a:prstGeom>
        </p:spPr>
        <p:txBody>
          <a:bodyPr spcFirstLastPara="1" wrap="square" lIns="91425" tIns="91425" rIns="91425" bIns="91425" anchor="t" anchorCtr="0">
            <a:noAutofit/>
          </a:bodyPr>
          <a:lstStyle/>
          <a:p>
            <a:r>
              <a:rPr lang="en-IN" sz="1400" b="1" dirty="0"/>
              <a:t>Key Findings and Learning outcomes</a:t>
            </a:r>
          </a:p>
          <a:p>
            <a:r>
              <a:rPr lang="en-IN" sz="1400" b="1" dirty="0"/>
              <a:t>Limitations and future work</a:t>
            </a:r>
            <a:endParaRPr lang="en-US" sz="1400" dirty="0"/>
          </a:p>
          <a:p>
            <a:endParaRPr lang="en-US" dirty="0"/>
          </a:p>
        </p:txBody>
      </p:sp>
      <p:sp>
        <p:nvSpPr>
          <p:cNvPr id="222" name="Google Shape;222;p21"/>
          <p:cNvSpPr txBox="1">
            <a:spLocks noGrp="1"/>
          </p:cNvSpPr>
          <p:nvPr>
            <p:ph type="title" idx="4"/>
          </p:nvPr>
        </p:nvSpPr>
        <p:spPr>
          <a:xfrm>
            <a:off x="350043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a:solidFill>
                <a:schemeClr val="accent1"/>
              </a:solidFill>
            </a:endParaRPr>
          </a:p>
        </p:txBody>
      </p:sp>
      <p:sp>
        <p:nvSpPr>
          <p:cNvPr id="221" name="Google Shape;221;p21"/>
          <p:cNvSpPr txBox="1">
            <a:spLocks noGrp="1"/>
          </p:cNvSpPr>
          <p:nvPr>
            <p:ph type="subTitle" idx="5"/>
          </p:nvPr>
        </p:nvSpPr>
        <p:spPr>
          <a:xfrm>
            <a:off x="398748" y="1714494"/>
            <a:ext cx="3173152" cy="714380"/>
          </a:xfrm>
          <a:prstGeom prst="rect">
            <a:avLst/>
          </a:prstGeom>
        </p:spPr>
        <p:txBody>
          <a:bodyPr spcFirstLastPara="1" wrap="square" lIns="91425" tIns="91425" rIns="91425" bIns="91425" anchor="t" anchorCtr="0">
            <a:noAutofit/>
          </a:bodyPr>
          <a:lstStyle/>
          <a:p>
            <a:r>
              <a:rPr lang="en-IN" sz="1200" b="1" dirty="0"/>
              <a:t>Introduction</a:t>
            </a:r>
            <a:endParaRPr lang="en-US" sz="1200" dirty="0"/>
          </a:p>
          <a:p>
            <a:pPr lvl="0"/>
            <a:r>
              <a:rPr lang="en-IN" sz="1200" dirty="0"/>
              <a:t>What is Micro Finance?</a:t>
            </a:r>
            <a:endParaRPr lang="en-US" sz="1200" dirty="0"/>
          </a:p>
          <a:p>
            <a:pPr lvl="0"/>
            <a:r>
              <a:rPr lang="en-IN" sz="1200" dirty="0"/>
              <a:t>Micro Finance Institutions and Telecom Service.</a:t>
            </a:r>
            <a:endParaRPr lang="en-US" sz="1200" dirty="0"/>
          </a:p>
          <a:p>
            <a:pPr lvl="0"/>
            <a:r>
              <a:rPr lang="en-IN" sz="1200" dirty="0"/>
              <a:t>Business Problem – Micro credit loan defaulters.</a:t>
            </a:r>
            <a:endParaRPr lang="en-US" sz="1200" dirty="0"/>
          </a:p>
          <a:p>
            <a:r>
              <a:rPr lang="en-IN" sz="1200" dirty="0"/>
              <a:t>Future of Micro Finance</a:t>
            </a:r>
            <a:endParaRPr sz="1200" dirty="0">
              <a:solidFill>
                <a:schemeClr val="accent1"/>
              </a:solidFill>
            </a:endParaRPr>
          </a:p>
        </p:txBody>
      </p:sp>
      <p:sp>
        <p:nvSpPr>
          <p:cNvPr id="224" name="Google Shape;224;p21"/>
          <p:cNvSpPr txBox="1">
            <a:spLocks noGrp="1"/>
          </p:cNvSpPr>
          <p:nvPr>
            <p:ph type="title" idx="6"/>
          </p:nvPr>
        </p:nvSpPr>
        <p:spPr>
          <a:xfrm>
            <a:off x="3428992" y="328613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a:solidFill>
                <a:schemeClr val="accent1"/>
              </a:solidFill>
            </a:endParaRPr>
          </a:p>
        </p:txBody>
      </p:sp>
      <p:sp>
        <p:nvSpPr>
          <p:cNvPr id="223" name="Google Shape;223;p21"/>
          <p:cNvSpPr txBox="1">
            <a:spLocks noGrp="1"/>
          </p:cNvSpPr>
          <p:nvPr>
            <p:ph type="subTitle" idx="7"/>
          </p:nvPr>
        </p:nvSpPr>
        <p:spPr>
          <a:xfrm>
            <a:off x="142844" y="3429006"/>
            <a:ext cx="3295884" cy="1500198"/>
          </a:xfrm>
          <a:prstGeom prst="rect">
            <a:avLst/>
          </a:prstGeom>
        </p:spPr>
        <p:txBody>
          <a:bodyPr spcFirstLastPara="1" wrap="square" lIns="91425" tIns="91425" rIns="91425" bIns="91425" anchor="t" anchorCtr="0">
            <a:noAutofit/>
          </a:bodyPr>
          <a:lstStyle/>
          <a:p>
            <a:pPr lvl="0"/>
            <a:r>
              <a:rPr lang="en-IN" sz="1200" dirty="0"/>
              <a:t>What is Analytical problem framing?</a:t>
            </a:r>
            <a:endParaRPr lang="en-US" sz="1200" dirty="0"/>
          </a:p>
          <a:p>
            <a:pPr lvl="0"/>
            <a:r>
              <a:rPr lang="en-IN" sz="1200" dirty="0"/>
              <a:t>Analytics of the business problem.</a:t>
            </a:r>
            <a:endParaRPr lang="en-US" sz="1200" dirty="0"/>
          </a:p>
          <a:p>
            <a:pPr lvl="0"/>
            <a:r>
              <a:rPr lang="en-IN" sz="1200" dirty="0"/>
              <a:t>Hardware Requirements.</a:t>
            </a:r>
            <a:endParaRPr lang="en-US" sz="1200" dirty="0"/>
          </a:p>
          <a:p>
            <a:pPr lvl="0"/>
            <a:r>
              <a:rPr lang="en-IN" sz="1200" dirty="0"/>
              <a:t>Software Requirements.</a:t>
            </a:r>
            <a:endParaRPr lang="en-US" sz="1200" dirty="0"/>
          </a:p>
          <a:p>
            <a:pPr lvl="0"/>
            <a:r>
              <a:rPr lang="en-IN" sz="1200" dirty="0"/>
              <a:t>Tools, Libraries and Packages used.</a:t>
            </a:r>
            <a:endParaRPr lang="en-US" sz="1200" dirty="0"/>
          </a:p>
          <a:p>
            <a:pPr lvl="0"/>
            <a:r>
              <a:rPr lang="en-IN" sz="1200" dirty="0"/>
              <a:t>Data sources.</a:t>
            </a:r>
            <a:endParaRPr lang="en-US" sz="1200" dirty="0"/>
          </a:p>
          <a:p>
            <a:pPr lvl="0"/>
            <a:r>
              <a:rPr lang="en-IN" sz="1200" dirty="0"/>
              <a:t>Data Pre-Processing.</a:t>
            </a:r>
            <a:endParaRPr lang="en-US" sz="1200" dirty="0"/>
          </a:p>
        </p:txBody>
      </p:sp>
      <p:sp>
        <p:nvSpPr>
          <p:cNvPr id="226" name="Google Shape;226;p21"/>
          <p:cNvSpPr txBox="1">
            <a:spLocks noGrp="1"/>
          </p:cNvSpPr>
          <p:nvPr>
            <p:ph type="title" idx="8"/>
          </p:nvPr>
        </p:nvSpPr>
        <p:spPr>
          <a:xfrm>
            <a:off x="528638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1500166" y="150018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s" dirty="0"/>
            </a:br>
            <a:br>
              <a:rPr lang="es" dirty="0"/>
            </a:br>
            <a:br>
              <a:rPr lang="es" dirty="0"/>
            </a:br>
            <a:r>
              <a:rPr lang="es" sz="1800" dirty="0"/>
              <a:t>About the  Project</a:t>
            </a:r>
            <a:endParaRPr dirty="0"/>
          </a:p>
        </p:txBody>
      </p:sp>
      <p:sp>
        <p:nvSpPr>
          <p:cNvPr id="228" name="Google Shape;228;p21"/>
          <p:cNvSpPr txBox="1">
            <a:spLocks noGrp="1"/>
          </p:cNvSpPr>
          <p:nvPr>
            <p:ph type="ctrTitle" idx="17"/>
          </p:nvPr>
        </p:nvSpPr>
        <p:spPr>
          <a:xfrm>
            <a:off x="357158" y="2928940"/>
            <a:ext cx="3071834" cy="527975"/>
          </a:xfrm>
          <a:prstGeom prst="rect">
            <a:avLst/>
          </a:prstGeom>
        </p:spPr>
        <p:txBody>
          <a:bodyPr spcFirstLastPara="1" wrap="square" lIns="91425" tIns="91425" rIns="91425" bIns="91425" anchor="b" anchorCtr="0">
            <a:noAutofit/>
          </a:bodyPr>
          <a:lstStyle/>
          <a:p>
            <a:r>
              <a:rPr lang="en-IN" sz="1800" b="1" dirty="0"/>
              <a:t>Analytics of the Business Problem</a:t>
            </a:r>
            <a:endParaRPr lang="en-US" sz="1800" dirty="0"/>
          </a:p>
        </p:txBody>
      </p:sp>
      <p:sp>
        <p:nvSpPr>
          <p:cNvPr id="230" name="Google Shape;230;p21"/>
          <p:cNvSpPr txBox="1">
            <a:spLocks noGrp="1"/>
          </p:cNvSpPr>
          <p:nvPr>
            <p:ph type="ctrTitle" idx="18"/>
          </p:nvPr>
        </p:nvSpPr>
        <p:spPr>
          <a:xfrm>
            <a:off x="5357754" y="1142990"/>
            <a:ext cx="3786246" cy="571504"/>
          </a:xfrm>
          <a:prstGeom prst="rect">
            <a:avLst/>
          </a:prstGeom>
        </p:spPr>
        <p:txBody>
          <a:bodyPr spcFirstLastPara="1" wrap="square" lIns="91425" tIns="91425" rIns="91425" bIns="91425" anchor="b" anchorCtr="0">
            <a:noAutofit/>
          </a:bodyPr>
          <a:lstStyle/>
          <a:p>
            <a:r>
              <a:rPr lang="en-IN" sz="1600" b="1" dirty="0"/>
              <a:t>ML Model Development and Evaluation</a:t>
            </a:r>
            <a:endParaRPr lang="en-US" sz="1600" dirty="0"/>
          </a:p>
        </p:txBody>
      </p:sp>
      <p:sp>
        <p:nvSpPr>
          <p:cNvPr id="231" name="Google Shape;231;p21"/>
          <p:cNvSpPr txBox="1">
            <a:spLocks noGrp="1"/>
          </p:cNvSpPr>
          <p:nvPr>
            <p:ph type="ctrTitle" idx="19"/>
          </p:nvPr>
        </p:nvSpPr>
        <p:spPr>
          <a:xfrm>
            <a:off x="5929322" y="3429006"/>
            <a:ext cx="2076000" cy="196200"/>
          </a:xfrm>
          <a:prstGeom prst="rect">
            <a:avLst/>
          </a:prstGeom>
        </p:spPr>
        <p:txBody>
          <a:bodyPr spcFirstLastPara="1" wrap="square" lIns="91425" tIns="91425" rIns="91425" bIns="91425" anchor="b" anchorCtr="0">
            <a:noAutofit/>
          </a:bodyPr>
          <a:lstStyle/>
          <a:p>
            <a:r>
              <a:rPr lang="en-IN" sz="2000" b="1" dirty="0"/>
              <a:t>Conclusion</a:t>
            </a:r>
            <a:r>
              <a:rPr lang="en-IN" b="1" dirty="0"/>
              <a:t> </a:t>
            </a:r>
            <a:endParaRPr lang="en-US" dirty="0"/>
          </a:p>
        </p:txBody>
      </p:sp>
      <p:sp>
        <p:nvSpPr>
          <p:cNvPr id="233" name="Google Shape;233;p21"/>
          <p:cNvSpPr/>
          <p:nvPr/>
        </p:nvSpPr>
        <p:spPr>
          <a:xfrm>
            <a:off x="4786314" y="200024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4000496" y="2071684"/>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4000496" y="342900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4786314" y="3357568"/>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21"/>
          <p:cNvCxnSpPr/>
          <p:nvPr/>
        </p:nvCxnSpPr>
        <p:spPr>
          <a:xfrm>
            <a:off x="311700" y="670358"/>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IN" b="1" dirty="0">
                <a:solidFill>
                  <a:schemeClr val="tx2">
                    <a:lumMod val="60000"/>
                    <a:lumOff val="40000"/>
                  </a:schemeClr>
                </a:solidFill>
              </a:rPr>
              <a:t>ML Model Development and Evaluation</a:t>
            </a:r>
            <a:endParaRPr lang="en-US" dirty="0">
              <a:solidFill>
                <a:schemeClr val="tx2">
                  <a:lumMod val="60000"/>
                  <a:lumOff val="40000"/>
                </a:schemeClr>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809942"/>
            <a:ext cx="9144000" cy="20005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Problem Identification</a:t>
            </a:r>
            <a:endParaRPr kumimoji="0" lang="en-US" sz="7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The given objective for our project is to predict the instance that whether the people will pay the loan taken by them or not. That instance is labeled in the Target variable as 1's and 0's where 1's are customers paying the loan on time and 0's are customers not paying the loan on time. This is a classic case of </a:t>
            </a:r>
            <a:r>
              <a:rPr kumimoji="0" lang="en-US" b="1"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"Classification"</a:t>
            </a:r>
            <a:r>
              <a:rPr kumimoji="0" lang="en-US" b="0" i="0" u="none" strike="noStrike" cap="none" normalizeH="0" baseline="0" dirty="0">
                <a:ln>
                  <a:noFill/>
                </a:ln>
                <a:solidFill>
                  <a:schemeClr val="tx2">
                    <a:lumMod val="60000"/>
                    <a:lumOff val="40000"/>
                  </a:schemeClr>
                </a:solidFill>
                <a:effectLst/>
                <a:latin typeface="Rockwell" pitchFamily="18" charset="0"/>
                <a:ea typeface="Times New Roman" pitchFamily="18" charset="0"/>
                <a:cs typeface="Times New Roman" pitchFamily="18" charset="0"/>
              </a:rPr>
              <a:t>. So we will use different type of classifying machine learning algorithms to build a prediction model.</a:t>
            </a:r>
            <a:endParaRPr kumimoji="0" lang="en-US" sz="7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sp>
        <p:nvSpPr>
          <p:cNvPr id="49154" name="Rectangle 2"/>
          <p:cNvSpPr>
            <a:spLocks noChangeArrowheads="1"/>
          </p:cNvSpPr>
          <p:nvPr/>
        </p:nvSpPr>
        <p:spPr bwMode="auto">
          <a:xfrm>
            <a:off x="899592" y="2428874"/>
            <a:ext cx="6768752"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FF0000"/>
                </a:solidFill>
                <a:effectLst/>
                <a:latin typeface="Rockwell" pitchFamily="18" charset="0"/>
                <a:ea typeface="Rockwell" pitchFamily="18" charset="0"/>
                <a:cs typeface="Times New Roman" pitchFamily="18" charset="0"/>
              </a:rPr>
              <a:t>Listing of ML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For this given Objective we will use the following Machine Learning Models.</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1.Logistic Regression.</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2.RandomForestClassifier.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3.NAIVE BAYES(</a:t>
            </a:r>
            <a:r>
              <a:rPr kumimoji="0" lang="en-US" sz="1600" b="0" i="0" u="none" strike="noStrike" cap="none" normalizeH="0" baseline="0" dirty="0" err="1">
                <a:ln>
                  <a:noFill/>
                </a:ln>
                <a:solidFill>
                  <a:schemeClr val="tx1">
                    <a:lumMod val="85000"/>
                  </a:schemeClr>
                </a:solidFill>
                <a:effectLst/>
                <a:latin typeface="Rockwell" pitchFamily="18" charset="0"/>
                <a:ea typeface="Times New Roman" pitchFamily="18" charset="0"/>
                <a:cs typeface="Times New Roman" pitchFamily="18" charset="0"/>
              </a:rPr>
              <a:t>GaussianNB</a:t>
            </a: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4.KNeighborsClassifier.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5.DecisionTreeClassifier.</a:t>
            </a:r>
            <a:endParaRPr kumimoji="0" lang="en-US" sz="800" b="0" i="0" u="none" strike="noStrike" cap="none" normalizeH="0" baseline="0" dirty="0">
              <a:ln>
                <a:noFill/>
              </a:ln>
              <a:solidFill>
                <a:schemeClr val="tx1">
                  <a:lumMod val="8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lumMod val="85000"/>
                  </a:schemeClr>
                </a:solidFill>
                <a:effectLst/>
                <a:latin typeface="Rockwell" pitchFamily="18" charset="0"/>
                <a:ea typeface="Times New Roman" pitchFamily="18" charset="0"/>
                <a:cs typeface="Times New Roman" pitchFamily="18" charset="0"/>
              </a:rPr>
              <a:t>6.SVC.</a:t>
            </a:r>
            <a:endParaRPr kumimoji="0" lang="en-US" sz="2400" b="0" i="0" u="none" strike="noStrike" cap="none" normalizeH="0" baseline="0" dirty="0">
              <a:ln>
                <a:noFill/>
              </a:ln>
              <a:solidFill>
                <a:schemeClr val="tx1">
                  <a:lumMod val="85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Logistic Regression.</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FontTx/>
              <a:buChar char="•"/>
            </a:pPr>
            <a:r>
              <a:rPr lang="en-US" sz="1600" dirty="0">
                <a:solidFill>
                  <a:schemeClr val="accent1"/>
                </a:solidFill>
              </a:rPr>
              <a:t>Here in Logistic Regression we have acquired a Accuracy score of 87.5%. The F1 score is 93. This is a decent ML model. But we will try to infer from all the other ML Models too</a:t>
            </a:r>
            <a:endParaRPr kumimoji="0" lang="en-US" sz="1800" b="0" i="0" u="none" strike="noStrike" cap="none" normalizeH="0" baseline="0" dirty="0">
              <a:ln>
                <a:noFill/>
              </a:ln>
              <a:solidFill>
                <a:schemeClr val="accent1"/>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1857356" y="785800"/>
            <a:ext cx="5357850" cy="371477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RandomForestClassifier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from the </a:t>
            </a:r>
            <a:r>
              <a:rPr lang="en-US" sz="1600" dirty="0" err="1">
                <a:solidFill>
                  <a:schemeClr val="accent1"/>
                </a:solidFill>
              </a:rPr>
              <a:t>RandomForestClassifier</a:t>
            </a:r>
            <a:r>
              <a:rPr lang="en-US" sz="1600" dirty="0">
                <a:solidFill>
                  <a:schemeClr val="accent1"/>
                </a:solidFill>
              </a:rPr>
              <a:t> we got an accuracy score of 91.2%. which implies that it is performing well with the given data-set.</a:t>
            </a:r>
            <a:endParaRPr lang="en-US" sz="1600" b="1" dirty="0">
              <a:solidFill>
                <a:schemeClr val="accent1"/>
              </a:solidFill>
            </a:endParaRPr>
          </a:p>
        </p:txBody>
      </p:sp>
      <p:pic>
        <p:nvPicPr>
          <p:cNvPr id="7" name="Picture 6"/>
          <p:cNvPicPr/>
          <p:nvPr/>
        </p:nvPicPr>
        <p:blipFill>
          <a:blip r:embed="rId3"/>
          <a:srcRect/>
          <a:stretch>
            <a:fillRect/>
          </a:stretch>
        </p:blipFill>
        <p:spPr bwMode="auto">
          <a:xfrm>
            <a:off x="642910" y="928676"/>
            <a:ext cx="8072494"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NAVIE BAYES (</a:t>
            </a:r>
            <a:r>
              <a:rPr lang="en-US" dirty="0" err="1">
                <a:solidFill>
                  <a:schemeClr val="accent1"/>
                </a:solidFill>
              </a:rPr>
              <a:t>GaussianNB</a:t>
            </a:r>
            <a:r>
              <a:rPr lang="en-US" dirty="0">
                <a:solidFill>
                  <a:schemeClr val="accent1"/>
                </a:solidFill>
              </a:rPr>
              <a:t>)</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392907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in </a:t>
            </a:r>
            <a:r>
              <a:rPr lang="en-US" sz="1600" dirty="0" err="1">
                <a:solidFill>
                  <a:schemeClr val="accent1"/>
                </a:solidFill>
              </a:rPr>
              <a:t>Navie</a:t>
            </a:r>
            <a:r>
              <a:rPr lang="en-US" sz="1600" dirty="0">
                <a:solidFill>
                  <a:schemeClr val="accent1"/>
                </a:solidFill>
              </a:rPr>
              <a:t> </a:t>
            </a:r>
            <a:r>
              <a:rPr lang="en-US" sz="1600" dirty="0" err="1">
                <a:solidFill>
                  <a:schemeClr val="accent1"/>
                </a:solidFill>
              </a:rPr>
              <a:t>Bayes</a:t>
            </a:r>
            <a:r>
              <a:rPr lang="en-US" sz="1600" dirty="0">
                <a:solidFill>
                  <a:schemeClr val="accent1"/>
                </a:solidFill>
              </a:rPr>
              <a:t> (Gaussian NB) we got an accuracy range of 58.02%, which is pretty much low compared to all other ML Models.</a:t>
            </a:r>
          </a:p>
        </p:txBody>
      </p:sp>
      <p:pic>
        <p:nvPicPr>
          <p:cNvPr id="6" name="Picture 5"/>
          <p:cNvPicPr/>
          <p:nvPr/>
        </p:nvPicPr>
        <p:blipFill>
          <a:blip r:embed="rId3"/>
          <a:srcRect/>
          <a:stretch>
            <a:fillRect/>
          </a:stretch>
        </p:blipFill>
        <p:spPr bwMode="auto">
          <a:xfrm>
            <a:off x="1428728" y="1214428"/>
            <a:ext cx="5643601" cy="242889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KNeighborsClassifier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In </a:t>
            </a:r>
            <a:r>
              <a:rPr lang="en-US" sz="1600" dirty="0" err="1">
                <a:solidFill>
                  <a:schemeClr val="accent1"/>
                </a:solidFill>
              </a:rPr>
              <a:t>KNeighborsClassifier</a:t>
            </a:r>
            <a:r>
              <a:rPr lang="en-US" sz="1600" dirty="0">
                <a:solidFill>
                  <a:schemeClr val="accent1"/>
                </a:solidFill>
              </a:rPr>
              <a:t> we got an accuracy score 89.12%.</a:t>
            </a:r>
          </a:p>
        </p:txBody>
      </p:sp>
      <p:pic>
        <p:nvPicPr>
          <p:cNvPr id="7" name="Picture 6"/>
          <p:cNvPicPr/>
          <p:nvPr/>
        </p:nvPicPr>
        <p:blipFill>
          <a:blip r:embed="rId3"/>
          <a:srcRect/>
          <a:stretch>
            <a:fillRect/>
          </a:stretch>
        </p:blipFill>
        <p:spPr bwMode="auto">
          <a:xfrm>
            <a:off x="1000100" y="785800"/>
            <a:ext cx="7143800"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a:solidFill>
                  <a:schemeClr val="accent1"/>
                </a:solidFill>
              </a:rPr>
              <a:t>DecisionTreeClassifier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using </a:t>
            </a:r>
            <a:r>
              <a:rPr lang="en-US" sz="1600" dirty="0" err="1">
                <a:solidFill>
                  <a:schemeClr val="accent1"/>
                </a:solidFill>
              </a:rPr>
              <a:t>DecisionTreeClassifier</a:t>
            </a:r>
            <a:r>
              <a:rPr lang="en-US" sz="1600" dirty="0">
                <a:solidFill>
                  <a:schemeClr val="accent1"/>
                </a:solidFill>
              </a:rPr>
              <a:t> we got an accuracy score of 86.77%. Along with a F1 score of 92.</a:t>
            </a: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a:solidFill>
                  <a:schemeClr val="accent1"/>
                </a:solidFill>
              </a:rPr>
              <a:t>SVC</a:t>
            </a: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solidFill>
                  <a:schemeClr val="accent1"/>
                </a:solidFill>
              </a:rPr>
              <a:t>Here we have got 87.65% using SVC. Along with an F1 score of 93.</a:t>
            </a: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US" b="1" dirty="0">
                <a:solidFill>
                  <a:schemeClr val="tx2">
                    <a:lumMod val="20000"/>
                    <a:lumOff val="80000"/>
                  </a:schemeClr>
                </a:solidFill>
              </a:rPr>
              <a:t>KEY </a:t>
            </a:r>
            <a:r>
              <a:rPr lang="en-IN" b="1" dirty="0">
                <a:solidFill>
                  <a:schemeClr val="tx2">
                    <a:lumMod val="20000"/>
                    <a:lumOff val="80000"/>
                  </a:schemeClr>
                </a:solidFill>
              </a:rPr>
              <a:t>OBSERVATION:</a:t>
            </a:r>
            <a:br>
              <a:rPr lang="en-US" dirty="0">
                <a:solidFill>
                  <a:schemeClr val="tx2">
                    <a:lumMod val="20000"/>
                    <a:lumOff val="80000"/>
                  </a:schemeClr>
                </a:solidFill>
              </a:rPr>
            </a:br>
            <a:endParaRPr lang="en-US" dirty="0">
              <a:solidFill>
                <a:schemeClr val="tx2">
                  <a:lumMod val="20000"/>
                  <a:lumOff val="80000"/>
                </a:schemeClr>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755576" y="1470532"/>
            <a:ext cx="554754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solidFill>
                  <a:schemeClr val="tx2">
                    <a:lumMod val="20000"/>
                    <a:lumOff val="80000"/>
                  </a:schemeClr>
                </a:solidFill>
              </a:rPr>
              <a:t>From the above results we can visibly see that the “</a:t>
            </a:r>
            <a:r>
              <a:rPr lang="en-US" sz="2400" b="1" dirty="0" err="1">
                <a:solidFill>
                  <a:schemeClr val="tx2">
                    <a:lumMod val="20000"/>
                    <a:lumOff val="80000"/>
                  </a:schemeClr>
                </a:solidFill>
              </a:rPr>
              <a:t>RandomForestClassifier</a:t>
            </a:r>
            <a:r>
              <a:rPr lang="en-US" sz="2400" b="1" dirty="0">
                <a:solidFill>
                  <a:schemeClr val="tx2">
                    <a:lumMod val="20000"/>
                    <a:lumOff val="80000"/>
                  </a:schemeClr>
                </a:solidFill>
              </a:rPr>
              <a:t>" is having a better accuracy score of 91% along with a promising f1 score and classification </a:t>
            </a:r>
            <a:r>
              <a:rPr lang="en-US" sz="2400" b="1" dirty="0" err="1">
                <a:solidFill>
                  <a:schemeClr val="tx2">
                    <a:lumMod val="20000"/>
                    <a:lumOff val="80000"/>
                  </a:schemeClr>
                </a:solidFill>
              </a:rPr>
              <a:t>report.Now</a:t>
            </a:r>
            <a:r>
              <a:rPr lang="en-US" sz="2400" b="1" dirty="0">
                <a:solidFill>
                  <a:schemeClr val="tx2">
                    <a:lumMod val="20000"/>
                    <a:lumOff val="80000"/>
                  </a:schemeClr>
                </a:solidFill>
              </a:rPr>
              <a:t> we will try to tune the "</a:t>
            </a:r>
            <a:r>
              <a:rPr lang="en-US" sz="2400" b="1" dirty="0" err="1">
                <a:solidFill>
                  <a:schemeClr val="tx2">
                    <a:lumMod val="20000"/>
                    <a:lumOff val="80000"/>
                  </a:schemeClr>
                </a:solidFill>
              </a:rPr>
              <a:t>RandomForestClassifier</a:t>
            </a:r>
            <a:r>
              <a:rPr lang="en-US" sz="2400" b="1" dirty="0">
                <a:solidFill>
                  <a:schemeClr val="tx2">
                    <a:lumMod val="20000"/>
                    <a:lumOff val="80000"/>
                  </a:schemeClr>
                </a:solidFill>
              </a:rPr>
              <a:t>" model using Hyper parameters for a better accuracy score.</a:t>
            </a:r>
            <a:endParaRPr lang="en-US" sz="2400" dirty="0">
              <a:solidFill>
                <a:schemeClr val="tx2">
                  <a:lumMod val="20000"/>
                  <a:lumOff val="80000"/>
                </a:schemeClr>
              </a:solidFill>
            </a:endParaRPr>
          </a:p>
        </p:txBody>
      </p:sp>
      <p:grpSp>
        <p:nvGrpSpPr>
          <p:cNvPr id="7" name="Google Shape;261;p22"/>
          <p:cNvGrpSpPr/>
          <p:nvPr/>
        </p:nvGrpSpPr>
        <p:grpSpPr>
          <a:xfrm>
            <a:off x="6357950" y="1785932"/>
            <a:ext cx="2342144" cy="1664528"/>
            <a:chOff x="160325" y="221250"/>
            <a:chExt cx="7199950" cy="5116900"/>
          </a:xfrm>
        </p:grpSpPr>
        <p:sp>
          <p:nvSpPr>
            <p:cNvPr id="8"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Hyper Tuning of the ML Models.</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12" name="Picture 11"/>
          <p:cNvPicPr/>
          <p:nvPr/>
        </p:nvPicPr>
        <p:blipFill>
          <a:blip r:embed="rId3"/>
          <a:srcRect/>
          <a:stretch>
            <a:fillRect/>
          </a:stretch>
        </p:blipFill>
        <p:spPr bwMode="auto">
          <a:xfrm>
            <a:off x="642910" y="940377"/>
            <a:ext cx="7929617" cy="39173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ROC_AUC CURVE.</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5" name="Picture 4"/>
          <p:cNvPicPr/>
          <p:nvPr/>
        </p:nvPicPr>
        <p:blipFill>
          <a:blip r:embed="rId3"/>
          <a:srcRect/>
          <a:stretch>
            <a:fillRect/>
          </a:stretch>
        </p:blipFill>
        <p:spPr bwMode="auto">
          <a:xfrm>
            <a:off x="1000101" y="857238"/>
            <a:ext cx="7429552" cy="406632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571472" y="2933780"/>
            <a:ext cx="1991552" cy="1781110"/>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48FFD5"/>
                </a:solidFill>
              </a:rPr>
              <a:t>     </a:t>
            </a:r>
            <a:endParaRPr dirty="0">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5"/>
          <p:cNvSpPr txBox="1">
            <a:spLocks noGrp="1"/>
          </p:cNvSpPr>
          <p:nvPr>
            <p:ph type="ctrTitle"/>
          </p:nvPr>
        </p:nvSpPr>
        <p:spPr>
          <a:xfrm>
            <a:off x="1494172" y="322777"/>
            <a:ext cx="5643602" cy="688611"/>
          </a:xfrm>
          <a:prstGeom prst="rect">
            <a:avLst/>
          </a:prstGeom>
        </p:spPr>
        <p:txBody>
          <a:bodyPr spcFirstLastPara="1" wrap="square" lIns="91425" tIns="91425" rIns="91425" bIns="91425" anchor="b" anchorCtr="0">
            <a:noAutofit/>
          </a:bodyPr>
          <a:lstStyle/>
          <a:p>
            <a:r>
              <a:rPr lang="es" sz="1600" dirty="0">
                <a:solidFill>
                  <a:schemeClr val="tx1"/>
                </a:solidFill>
              </a:rPr>
              <a:t>—</a:t>
            </a:r>
            <a:r>
              <a:rPr lang="en-IN" sz="2800" b="1" dirty="0">
                <a:solidFill>
                  <a:schemeClr val="tx1"/>
                </a:solidFill>
                <a:latin typeface="Rockwell" pitchFamily="18" charset="0"/>
              </a:rPr>
              <a:t>What is Micro Finance?</a:t>
            </a:r>
            <a:br>
              <a:rPr lang="en-US" sz="1600" dirty="0">
                <a:solidFill>
                  <a:schemeClr val="tx1"/>
                </a:solidFill>
              </a:rPr>
            </a:br>
            <a:r>
              <a:rPr lang="en-US" sz="1600" dirty="0">
                <a:solidFill>
                  <a:schemeClr val="tx1"/>
                </a:solidFill>
              </a:rPr>
              <a:t>                                                   </a:t>
            </a:r>
            <a:endParaRPr sz="1600" dirty="0">
              <a:solidFill>
                <a:schemeClr val="tx1"/>
              </a:solidFill>
            </a:endParaRPr>
          </a:p>
        </p:txBody>
      </p:sp>
      <p:sp>
        <p:nvSpPr>
          <p:cNvPr id="391" name="Google Shape;391;p25"/>
          <p:cNvSpPr txBox="1">
            <a:spLocks noGrp="1"/>
          </p:cNvSpPr>
          <p:nvPr>
            <p:ph type="subTitle" idx="1"/>
          </p:nvPr>
        </p:nvSpPr>
        <p:spPr>
          <a:xfrm>
            <a:off x="2143108" y="1428742"/>
            <a:ext cx="4814822" cy="2134880"/>
          </a:xfrm>
          <a:prstGeom prst="rect">
            <a:avLst/>
          </a:prstGeom>
        </p:spPr>
        <p:txBody>
          <a:bodyPr spcFirstLastPara="1" wrap="square" lIns="91425" tIns="91425" rIns="91425" bIns="91425" anchor="t" anchorCtr="0">
            <a:noAutofit/>
          </a:bodyPr>
          <a:lstStyle/>
          <a:p>
            <a:pPr marL="0" indent="0"/>
            <a:r>
              <a:rPr lang="en-IN" b="1" i="1" dirty="0">
                <a:solidFill>
                  <a:schemeClr val="tx2">
                    <a:lumMod val="40000"/>
                    <a:lumOff val="60000"/>
                  </a:schemeClr>
                </a:solidFill>
              </a:rPr>
              <a:t>“ the provision of financial assistance and insurance services to an individual or an eligible client either directly or through a group mechanism for an amount , not exceeding the minimal amount fixed by the financial sector per individual for small and tiny enterprises ,agriculture, allied activities or other prescribed purposes”.</a:t>
            </a:r>
            <a:endParaRPr dirty="0">
              <a:solidFill>
                <a:schemeClr val="tx2">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a:solidFill>
                  <a:schemeClr val="accent1"/>
                </a:solidFill>
              </a:rPr>
              <a:t>FINAL RESULTS</a:t>
            </a:r>
            <a:br>
              <a:rPr lang="en-US" dirty="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6" name="Picture 5"/>
          <p:cNvPicPr/>
          <p:nvPr/>
        </p:nvPicPr>
        <p:blipFill>
          <a:blip r:embed="rId3"/>
          <a:srcRect/>
          <a:stretch>
            <a:fillRect/>
          </a:stretch>
        </p:blipFill>
        <p:spPr bwMode="auto">
          <a:xfrm>
            <a:off x="1214414" y="857238"/>
            <a:ext cx="6215106" cy="407196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a:solidFill>
                  <a:schemeClr val="accent1"/>
                </a:solidFill>
              </a:rPr>
              <a:t>CONCLUSION</a:t>
            </a:r>
            <a:br>
              <a:rPr lang="en-US" dirty="0"/>
            </a:br>
            <a:endParaRPr lang="en-US" dirty="0">
              <a:solidFill>
                <a:schemeClr val="accent1"/>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2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KEY FINDINGS AND LEARNING OUTCOMES</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Microfinance program of this telecom company has a positive impact on the lives of the poor. It is not a question of whether or not the poor need information technology, but rather what the appropriate technology is that will enable them to escape poverty. Whatever the technology, it needs to be seen as a device with real and relevant benefits, not as an extravagance.</a:t>
            </a:r>
            <a:r>
              <a:rPr kumimoji="0" lang="en-US" sz="11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 </a:t>
            </a: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Microfinance has been found an operational tool for lifting the poor by providing them financial services to maintain communication and to keep in touch with their dear ones.</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But the raise in defaulters not paying the loan back is the biggest nightmare for the Telecom industry. Because increase in defaulters will result in lesser funding for the MFS. Thus in order to save the MFS the telecommunication industry turns towards the technology asking for help.</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So we technology services build certain ML Models to predict the defaulters and to reduce the MFS to regular defaulters which reduces the financial risk for the MFI.</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Here during our ML Model building exercise we took the sample data provided by the client and followed a series of analysis in order to make the data more efficient. For that we used exploratory data analysis, correlation chart, various types of visualizations in order to help us find the gist of the core problem. On this process we have built an efficient ML Model with the help of Random forest classifier which has an accuracy rate of </a:t>
            </a:r>
            <a:r>
              <a:rPr kumimoji="0" lang="en-US" sz="1400" b="1"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91.2%.</a:t>
            </a:r>
            <a:endParaRPr kumimoji="0" lang="en-US" sz="600" b="0" i="0" u="none" strike="noStrike" cap="none" normalizeH="0" baseline="0" dirty="0">
              <a:ln>
                <a:noFill/>
              </a:ln>
              <a:solidFill>
                <a:schemeClr val="tx2">
                  <a:lumMod val="60000"/>
                  <a:lumOff val="40000"/>
                </a:schemeClr>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2">
                    <a:lumMod val="60000"/>
                    <a:lumOff val="40000"/>
                  </a:schemeClr>
                </a:solidFill>
                <a:effectLst/>
                <a:latin typeface="Rockwell" pitchFamily="18" charset="0"/>
                <a:ea typeface="Rockwell" pitchFamily="18" charset="0"/>
                <a:cs typeface="Times New Roman" pitchFamily="18" charset="0"/>
              </a:rPr>
              <a:t>Thus in future the telecom industry can use this ML Model to predict the defaulters and may control the financial stability of the MFI. Making this the actual people who may need the MFS will get them on time without any delays.</a:t>
            </a:r>
            <a:endParaRPr kumimoji="0" lang="en-US" sz="18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a:solidFill>
                  <a:schemeClr val="tx2">
                    <a:lumMod val="60000"/>
                    <a:lumOff val="40000"/>
                  </a:schemeClr>
                </a:solidFill>
              </a:rPr>
              <a:t>CONCLUSION</a:t>
            </a:r>
            <a:br>
              <a:rPr lang="en-US" dirty="0">
                <a:solidFill>
                  <a:schemeClr val="tx2">
                    <a:lumMod val="60000"/>
                    <a:lumOff val="40000"/>
                  </a:schemeClr>
                </a:solidFill>
              </a:rPr>
            </a:br>
            <a:endParaRPr lang="en-US" dirty="0">
              <a:solidFill>
                <a:schemeClr val="tx2">
                  <a:lumMod val="60000"/>
                  <a:lumOff val="40000"/>
                </a:schemeClr>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800" b="1" dirty="0">
                <a:solidFill>
                  <a:schemeClr val="tx2">
                    <a:lumMod val="60000"/>
                    <a:lumOff val="40000"/>
                  </a:schemeClr>
                </a:solidFill>
              </a:rPr>
              <a:t>LIMITATIONS AND FUTURE WORK</a:t>
            </a:r>
            <a:endParaRPr lang="en-US" sz="1800" dirty="0">
              <a:solidFill>
                <a:schemeClr val="tx2">
                  <a:lumMod val="60000"/>
                  <a:lumOff val="40000"/>
                </a:schemeClr>
              </a:solidFill>
            </a:endParaRPr>
          </a:p>
          <a:p>
            <a:r>
              <a:rPr lang="en-IN" sz="1800" b="1" dirty="0">
                <a:solidFill>
                  <a:schemeClr val="tx2">
                    <a:lumMod val="60000"/>
                    <a:lumOff val="40000"/>
                  </a:schemeClr>
                </a:solidFill>
              </a:rPr>
              <a:t> </a:t>
            </a:r>
            <a:endParaRPr lang="en-US" sz="1800" dirty="0">
              <a:solidFill>
                <a:schemeClr val="tx2">
                  <a:lumMod val="60000"/>
                  <a:lumOff val="40000"/>
                </a:schemeClr>
              </a:solidFill>
            </a:endParaRPr>
          </a:p>
          <a:p>
            <a:r>
              <a:rPr lang="en-IN" sz="1800" dirty="0">
                <a:solidFill>
                  <a:schemeClr val="tx2">
                    <a:lumMod val="60000"/>
                    <a:lumOff val="40000"/>
                  </a:schemeClr>
                </a:solidFill>
              </a:rPr>
              <a:t>When we were handling the outliers there is a whopping 21% of outliers were present in the data-set. But data is a precious thing. We can’t afford to lose data’s. Also the client requirement was not to lose more than 7-8% of the data. Thus we continued building a ML model without removing the outliers.</a:t>
            </a:r>
            <a:endParaRPr lang="en-US" sz="1800" dirty="0">
              <a:solidFill>
                <a:schemeClr val="tx2">
                  <a:lumMod val="60000"/>
                  <a:lumOff val="40000"/>
                </a:schemeClr>
              </a:solidFill>
            </a:endParaRPr>
          </a:p>
          <a:p>
            <a:r>
              <a:rPr lang="en-IN" sz="1800" dirty="0">
                <a:solidFill>
                  <a:schemeClr val="tx2">
                    <a:lumMod val="60000"/>
                    <a:lumOff val="40000"/>
                  </a:schemeClr>
                </a:solidFill>
              </a:rPr>
              <a:t>This in turn affects the accuracy of the ML model directly. The more the outliers the less efficient the Machine learning model will be. So the data-set should be engineered in a better way so that there won’t be any loss of the data. </a:t>
            </a:r>
            <a:endParaRPr lang="en-US" sz="1800" dirty="0">
              <a:solidFill>
                <a:schemeClr val="tx2">
                  <a:lumMod val="60000"/>
                  <a:lumOff val="40000"/>
                </a:schemeClr>
              </a:solidFill>
            </a:endParaRPr>
          </a:p>
          <a:p>
            <a:r>
              <a:rPr lang="en-IN" sz="1800" dirty="0">
                <a:solidFill>
                  <a:schemeClr val="tx2">
                    <a:lumMod val="60000"/>
                    <a:lumOff val="40000"/>
                  </a:schemeClr>
                </a:solidFill>
              </a:rPr>
              <a:t>Also most of the attributes doesn’t give a plausible relation with the target value during the EDA. Visualization of such instance seems to be a hardship. Thus more relatable attributes would help us to build a more efficient MLM. </a:t>
            </a:r>
            <a:endParaRPr lang="en-US" sz="1800" dirty="0">
              <a:solidFill>
                <a:schemeClr val="tx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 You Text illustration and picture">
            <a:extLst>
              <a:ext uri="{FF2B5EF4-FFF2-40B4-BE49-F238E27FC236}">
                <a16:creationId xmlns:a16="http://schemas.microsoft.com/office/drawing/2014/main" id="{CA58E1C2-B425-95B0-2AEC-C9D5A8B1A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3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1131162" y="125066"/>
            <a:ext cx="7361166" cy="934515"/>
          </a:xfrm>
          <a:prstGeom prst="rect">
            <a:avLst/>
          </a:prstGeom>
        </p:spPr>
        <p:txBody>
          <a:bodyPr spcFirstLastPara="1" wrap="square" lIns="91425" tIns="91425" rIns="91425" bIns="91425" anchor="b" anchorCtr="0">
            <a:noAutofit/>
          </a:bodyPr>
          <a:lstStyle/>
          <a:p>
            <a:pPr lvl="0"/>
            <a:r>
              <a:rPr lang="en-IN" sz="2800" b="1" dirty="0">
                <a:solidFill>
                  <a:schemeClr val="tx2"/>
                </a:solidFill>
              </a:rPr>
              <a:t>Micro Finance Institutions  and Telecom Service</a:t>
            </a:r>
            <a:endParaRPr lang="en-US" sz="2800" dirty="0">
              <a:solidFill>
                <a:schemeClr val="tx2"/>
              </a:solidFill>
            </a:endParaRPr>
          </a:p>
        </p:txBody>
      </p:sp>
      <p:sp>
        <p:nvSpPr>
          <p:cNvPr id="259" name="Google Shape;259;p22"/>
          <p:cNvSpPr txBox="1">
            <a:spLocks noGrp="1"/>
          </p:cNvSpPr>
          <p:nvPr>
            <p:ph type="subTitle" idx="1"/>
          </p:nvPr>
        </p:nvSpPr>
        <p:spPr>
          <a:xfrm>
            <a:off x="539552" y="1131589"/>
            <a:ext cx="8461604" cy="3886835"/>
          </a:xfrm>
          <a:prstGeom prst="rect">
            <a:avLst/>
          </a:prstGeom>
        </p:spPr>
        <p:txBody>
          <a:bodyPr spcFirstLastPara="1" wrap="square" lIns="91425" tIns="91425" rIns="91425" bIns="91425" anchor="t" anchorCtr="0">
            <a:noAutofit/>
          </a:bodyPr>
          <a:lstStyle/>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A Microfinance Institution (MFI) is an organization that offers financial services to low income populations.</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 MFS becomes very useful when targeting especially the unbanked poor families living in remote areas with not much sources of income.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The Microfinance services (MFS) provided by MFI are Group Loans, Agricultural Loans, Individual Business Loans and so on.</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Though, the MFI industry is primarily focusing on low income families and is very useful in such areas, the implementation of MFS has been uneven with both significant challenges and successes. </a:t>
            </a:r>
          </a:p>
          <a:p>
            <a:pPr marL="285750" lvl="0" indent="-285750">
              <a:buClr>
                <a:schemeClr val="dk1"/>
              </a:buClr>
              <a:buFont typeface="Wingdings" panose="05000000000000000000" pitchFamily="2" charset="2"/>
              <a:buChar char="v"/>
            </a:pPr>
            <a:r>
              <a:rPr lang="en-IN" sz="1400" dirty="0">
                <a:solidFill>
                  <a:schemeClr val="tx2">
                    <a:lumMod val="20000"/>
                    <a:lumOff val="80000"/>
                  </a:schemeClr>
                </a:solidFill>
              </a:rPr>
              <a:t>They understand the importance of communication and how it affects a person’s life, thus, focusing on providing their services and products to low income families and poor customers that can help them in the need of hour.</a:t>
            </a:r>
            <a:endParaRPr sz="1400" dirty="0">
              <a:solidFill>
                <a:schemeClr val="tx2">
                  <a:lumMod val="20000"/>
                  <a:lumOff val="80000"/>
                </a:schemeClr>
              </a:solidFill>
            </a:endParaRPr>
          </a:p>
        </p:txBody>
      </p:sp>
      <p:cxnSp>
        <p:nvCxnSpPr>
          <p:cNvPr id="260" name="Google Shape;260;p22"/>
          <p:cNvCxnSpPr>
            <a:cxnSpLocks/>
          </p:cNvCxnSpPr>
          <p:nvPr/>
        </p:nvCxnSpPr>
        <p:spPr>
          <a:xfrm>
            <a:off x="1131162" y="1131590"/>
            <a:ext cx="7632848"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p:nvPr>
        </p:nvSpPr>
        <p:spPr>
          <a:xfrm>
            <a:off x="2500298" y="267494"/>
            <a:ext cx="5992030" cy="864096"/>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rPr>
              <a:t>Business Problem – Micro credit loan defaulters</a:t>
            </a:r>
            <a:endParaRPr lang="en-US" sz="3200" dirty="0">
              <a:solidFill>
                <a:schemeClr val="tx2">
                  <a:lumMod val="20000"/>
                  <a:lumOff val="80000"/>
                </a:schemeClr>
              </a:solidFill>
            </a:endParaRPr>
          </a:p>
        </p:txBody>
      </p:sp>
      <p:sp>
        <p:nvSpPr>
          <p:cNvPr id="259" name="Google Shape;259;p22"/>
          <p:cNvSpPr txBox="1">
            <a:spLocks noGrp="1"/>
          </p:cNvSpPr>
          <p:nvPr>
            <p:ph type="subTitle" idx="1"/>
          </p:nvPr>
        </p:nvSpPr>
        <p:spPr>
          <a:xfrm>
            <a:off x="2571736" y="1428742"/>
            <a:ext cx="6215106" cy="3143272"/>
          </a:xfrm>
          <a:prstGeom prst="rect">
            <a:avLst/>
          </a:prstGeom>
        </p:spPr>
        <p:txBody>
          <a:bodyPr spcFirstLastPara="1" wrap="square" lIns="91425" tIns="91425" rIns="91425" bIns="91425" anchor="t" anchorCtr="0">
            <a:noAutofit/>
          </a:bodyPr>
          <a:lstStyle/>
          <a:p>
            <a:pPr algn="ctr"/>
            <a:r>
              <a:rPr lang="en-IN" sz="2000" dirty="0">
                <a:solidFill>
                  <a:schemeClr val="tx2">
                    <a:lumMod val="20000"/>
                    <a:lumOff val="80000"/>
                  </a:schemeClr>
                </a:solidFill>
              </a:rPr>
              <a:t>The MFS are collaborating with an MFI to provide micro-credit on mobile balances to be paid back in 5 days. The Consumer is believed to be “</a:t>
            </a:r>
            <a:r>
              <a:rPr lang="en-IN" sz="2000" b="1" dirty="0">
                <a:solidFill>
                  <a:schemeClr val="tx2">
                    <a:lumMod val="20000"/>
                    <a:lumOff val="80000"/>
                  </a:schemeClr>
                </a:solidFill>
              </a:rPr>
              <a:t>defaulter”</a:t>
            </a:r>
            <a:r>
              <a:rPr lang="en-IN" sz="2000" dirty="0">
                <a:solidFill>
                  <a:schemeClr val="tx2">
                    <a:lumMod val="20000"/>
                    <a:lumOff val="80000"/>
                  </a:schemeClr>
                </a:solidFill>
              </a:rPr>
              <a:t> if he deviates from the path of paying back the loaned amount within the time duration of 5 days. For the loan amount of 5 (in Indonesian Rupiah), payback amount should be 6 (in Indonesian Rupiah), while, for the loan amount of 10(in Indonesian Rupiah), the payback amount should be 12(in Indonesian Rupiah). </a:t>
            </a:r>
            <a:endParaRPr lang="en-US" sz="2000" dirty="0">
              <a:solidFill>
                <a:schemeClr val="tx2">
                  <a:lumMod val="20000"/>
                  <a:lumOff val="80000"/>
                </a:schemeClr>
              </a:solidFill>
            </a:endParaRPr>
          </a:p>
        </p:txBody>
      </p:sp>
      <p:cxnSp>
        <p:nvCxnSpPr>
          <p:cNvPr id="260" name="Google Shape;260;p22"/>
          <p:cNvCxnSpPr/>
          <p:nvPr/>
        </p:nvCxnSpPr>
        <p:spPr>
          <a:xfrm>
            <a:off x="1991470" y="1160336"/>
            <a:ext cx="6500858" cy="1588"/>
          </a:xfrm>
          <a:prstGeom prst="straightConnector1">
            <a:avLst/>
          </a:prstGeom>
          <a:noFill/>
          <a:ln w="9525" cap="flat" cmpd="sng">
            <a:solidFill>
              <a:schemeClr val="accent1"/>
            </a:solidFill>
            <a:prstDash val="solid"/>
            <a:round/>
            <a:headEnd type="none" w="med" len="med"/>
            <a:tailEnd type="none" w="med" len="med"/>
          </a:ln>
        </p:spPr>
      </p:cxnSp>
      <p:grpSp>
        <p:nvGrpSpPr>
          <p:cNvPr id="10" name="Google Shape;283;p23"/>
          <p:cNvGrpSpPr/>
          <p:nvPr/>
        </p:nvGrpSpPr>
        <p:grpSpPr>
          <a:xfrm>
            <a:off x="142844" y="1714494"/>
            <a:ext cx="1928826" cy="2357454"/>
            <a:chOff x="12618250" y="628300"/>
            <a:chExt cx="5236725" cy="4370775"/>
          </a:xfrm>
        </p:grpSpPr>
        <p:sp>
          <p:nvSpPr>
            <p:cNvPr id="11"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2405124" y="214296"/>
            <a:ext cx="6310280" cy="935854"/>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latin typeface="Rockwell" pitchFamily="18" charset="0"/>
              </a:rPr>
              <a:t>Future of Micro Finance</a:t>
            </a:r>
            <a:endParaRPr lang="en-US" sz="3200" dirty="0">
              <a:solidFill>
                <a:schemeClr val="tx2">
                  <a:lumMod val="20000"/>
                  <a:lumOff val="80000"/>
                </a:schemeClr>
              </a:solidFill>
              <a:latin typeface="Rockwell" pitchFamily="18" charset="0"/>
            </a:endParaRPr>
          </a:p>
        </p:txBody>
      </p:sp>
      <p:sp>
        <p:nvSpPr>
          <p:cNvPr id="293" name="Google Shape;293;p24"/>
          <p:cNvSpPr txBox="1">
            <a:spLocks noGrp="1"/>
          </p:cNvSpPr>
          <p:nvPr>
            <p:ph type="subTitle" idx="1"/>
          </p:nvPr>
        </p:nvSpPr>
        <p:spPr>
          <a:xfrm>
            <a:off x="3069120" y="1500179"/>
            <a:ext cx="5932004" cy="3398921"/>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600" dirty="0">
                <a:solidFill>
                  <a:schemeClr val="tx2">
                    <a:lumMod val="20000"/>
                    <a:lumOff val="80000"/>
                  </a:schemeClr>
                </a:solidFill>
              </a:rPr>
              <a:t>Although the MFI are providing MFS, some critical reasons make it hard for the MFI to continue in funding the MFS. The increase in the defaulters is one of the main reasons for the MFI to face such hardships. </a:t>
            </a:r>
          </a:p>
          <a:p>
            <a:pPr marL="285750" indent="-285750">
              <a:buFont typeface="Arial" panose="020B0604020202020204" pitchFamily="34" charset="0"/>
              <a:buChar char="•"/>
            </a:pPr>
            <a:r>
              <a:rPr lang="en-IN" sz="1600" dirty="0">
                <a:solidFill>
                  <a:schemeClr val="tx2">
                    <a:lumMod val="20000"/>
                    <a:lumOff val="80000"/>
                  </a:schemeClr>
                </a:solidFill>
              </a:rPr>
              <a:t>Thus the only way to maintain the current MFS programme is to reduce the defaulter’s rate. For this we have to know the probability of the customer paying the loan back. </a:t>
            </a:r>
          </a:p>
          <a:p>
            <a:pPr marL="285750" indent="-285750">
              <a:buFont typeface="Arial" panose="020B0604020202020204" pitchFamily="34" charset="0"/>
              <a:buChar char="•"/>
            </a:pPr>
            <a:r>
              <a:rPr lang="en-IN" sz="1600" dirty="0">
                <a:solidFill>
                  <a:schemeClr val="tx2">
                    <a:lumMod val="20000"/>
                    <a:lumOff val="80000"/>
                  </a:schemeClr>
                </a:solidFill>
              </a:rPr>
              <a:t>For that we have to find the history of the customer’s account in recharging, repaying the loan etc.</a:t>
            </a:r>
            <a:endParaRPr lang="en-US" sz="1600" dirty="0">
              <a:solidFill>
                <a:schemeClr val="tx2">
                  <a:lumMod val="20000"/>
                  <a:lumOff val="80000"/>
                </a:schemeClr>
              </a:solidFill>
            </a:endParaRPr>
          </a:p>
          <a:p>
            <a:pPr marL="0" indent="0"/>
            <a:r>
              <a:rPr lang="en-IN" sz="1600" dirty="0">
                <a:solidFill>
                  <a:schemeClr val="tx2">
                    <a:lumMod val="20000"/>
                    <a:lumOff val="80000"/>
                  </a:schemeClr>
                </a:solidFill>
              </a:rPr>
              <a:t> </a:t>
            </a:r>
            <a:endParaRPr lang="en-US" sz="1600" dirty="0">
              <a:solidFill>
                <a:schemeClr val="tx2">
                  <a:lumMod val="20000"/>
                  <a:lumOff val="80000"/>
                </a:schemeClr>
              </a:solidFill>
            </a:endParaRPr>
          </a:p>
          <a:p>
            <a:pPr marL="285750" indent="-285750">
              <a:buFont typeface="Arial" panose="020B0604020202020204" pitchFamily="34" charset="0"/>
              <a:buChar char="•"/>
            </a:pPr>
            <a:r>
              <a:rPr lang="en-IN" sz="1600" dirty="0">
                <a:solidFill>
                  <a:schemeClr val="tx2">
                    <a:lumMod val="20000"/>
                    <a:lumOff val="80000"/>
                  </a:schemeClr>
                </a:solidFill>
              </a:rPr>
              <a:t>Here the main objective for this project is to find the defaulters by using technology services. So we will be using Machine Learning Models for doing the same.</a:t>
            </a:r>
            <a:endParaRPr lang="en-US" sz="1600" dirty="0">
              <a:solidFill>
                <a:schemeClr val="tx2">
                  <a:lumMod val="20000"/>
                  <a:lumOff val="80000"/>
                </a:schemeClr>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856682" y="293511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p:nvPr>
        </p:nvSpPr>
        <p:spPr>
          <a:xfrm>
            <a:off x="0" y="571486"/>
            <a:ext cx="8715404" cy="606600"/>
          </a:xfrm>
          <a:prstGeom prst="rect">
            <a:avLst/>
          </a:prstGeom>
        </p:spPr>
        <p:txBody>
          <a:bodyPr spcFirstLastPara="1" wrap="square" lIns="91425" tIns="91425" rIns="91425" bIns="91425" anchor="b" anchorCtr="0">
            <a:noAutofit/>
          </a:bodyPr>
          <a:lstStyle/>
          <a:p>
            <a:r>
              <a:rPr lang="en-IN" sz="3200" b="1" dirty="0">
                <a:solidFill>
                  <a:schemeClr val="tx2">
                    <a:lumMod val="20000"/>
                    <a:lumOff val="80000"/>
                  </a:schemeClr>
                </a:solidFill>
                <a:latin typeface="Rockwell" pitchFamily="18" charset="0"/>
              </a:rPr>
              <a:t>ANALYTICS OF THE BUSINESS PROBLEM</a:t>
            </a:r>
            <a:endParaRPr lang="en-US" sz="3200" dirty="0">
              <a:solidFill>
                <a:schemeClr val="tx2">
                  <a:lumMod val="20000"/>
                  <a:lumOff val="80000"/>
                </a:schemeClr>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472926" y="2898750"/>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01288" y="3030907"/>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232100" y="4625855"/>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01288" y="3030907"/>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739805" y="3231708"/>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817329" y="3323213"/>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6915" y="4024727"/>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156648" y="4099701"/>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156648" y="4200101"/>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776662" y="4024727"/>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838931" y="4133871"/>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279925" y="3781999"/>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279925" y="3590093"/>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983988" y="3591368"/>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175879" y="3671427"/>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264834" y="3704474"/>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01217" y="3853162"/>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454204" y="1856643"/>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572396" y="2000246"/>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109965" y="3576112"/>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173508" y="2220098"/>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03293" y="2321774"/>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821484" y="2729721"/>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500034" y="1714494"/>
            <a:ext cx="4572000" cy="2554545"/>
          </a:xfrm>
          <a:prstGeom prst="rect">
            <a:avLst/>
          </a:prstGeom>
        </p:spPr>
        <p:txBody>
          <a:bodyPr>
            <a:spAutoFit/>
          </a:bodyPr>
          <a:lstStyle/>
          <a:p>
            <a:pPr lvl="0"/>
            <a:r>
              <a:rPr lang="en-IN" sz="2000" dirty="0">
                <a:solidFill>
                  <a:schemeClr val="tx2">
                    <a:lumMod val="20000"/>
                    <a:lumOff val="80000"/>
                  </a:schemeClr>
                </a:solidFill>
                <a:latin typeface="Rockwell" pitchFamily="18" charset="0"/>
              </a:rPr>
              <a:t>What is Analytical problem framing?</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Analytics of the business problem.</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Hardware Requirements.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Software Requirements.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Tools, Libraries and Packages used.</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Data sources.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Pre-Assumptions.</a:t>
            </a:r>
            <a:endParaRPr lang="en-US" sz="2000" dirty="0">
              <a:solidFill>
                <a:schemeClr val="tx2">
                  <a:lumMod val="20000"/>
                  <a:lumOff val="80000"/>
                </a:schemeClr>
              </a:solidFill>
              <a:latin typeface="Rockwell" pitchFamily="18" charset="0"/>
            </a:endParaRPr>
          </a:p>
          <a:p>
            <a:pPr lvl="0"/>
            <a:r>
              <a:rPr lang="en-IN" sz="2000" dirty="0">
                <a:solidFill>
                  <a:schemeClr val="tx2">
                    <a:lumMod val="20000"/>
                    <a:lumOff val="80000"/>
                  </a:schemeClr>
                </a:solidFill>
                <a:latin typeface="Rockwell" pitchFamily="18" charset="0"/>
              </a:rPr>
              <a:t>Data Pre-Processing</a:t>
            </a:r>
            <a:endParaRPr lang="en-US" sz="2000" dirty="0">
              <a:solidFill>
                <a:schemeClr val="tx2">
                  <a:lumMod val="20000"/>
                  <a:lumOff val="80000"/>
                </a:schemeClr>
              </a:solidFill>
              <a:latin typeface="Rockwell" pitchFamily="18" charset="0"/>
            </a:endParaRPr>
          </a:p>
        </p:txBody>
      </p:sp>
      <p:grpSp>
        <p:nvGrpSpPr>
          <p:cNvPr id="49" name="Google Shape;4075;p44"/>
          <p:cNvGrpSpPr/>
          <p:nvPr/>
        </p:nvGrpSpPr>
        <p:grpSpPr>
          <a:xfrm>
            <a:off x="7326499" y="4154964"/>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075;p44"/>
          <p:cNvGrpSpPr/>
          <p:nvPr/>
        </p:nvGrpSpPr>
        <p:grpSpPr>
          <a:xfrm>
            <a:off x="7478899" y="4307364"/>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054;p44"/>
          <p:cNvGrpSpPr/>
          <p:nvPr/>
        </p:nvGrpSpPr>
        <p:grpSpPr>
          <a:xfrm>
            <a:off x="7124969" y="3299212"/>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5" name="Google Shape;445;p27"/>
          <p:cNvSpPr txBox="1">
            <a:spLocks noGrp="1"/>
          </p:cNvSpPr>
          <p:nvPr>
            <p:ph type="ctrTitle"/>
          </p:nvPr>
        </p:nvSpPr>
        <p:spPr>
          <a:xfrm>
            <a:off x="0" y="428610"/>
            <a:ext cx="7833900" cy="606600"/>
          </a:xfrm>
          <a:prstGeom prst="rect">
            <a:avLst/>
          </a:prstGeom>
        </p:spPr>
        <p:txBody>
          <a:bodyPr spcFirstLastPara="1" wrap="square" lIns="91425" tIns="91425" rIns="91425" bIns="91425" anchor="b" anchorCtr="0">
            <a:noAutofit/>
          </a:bodyPr>
          <a:lstStyle/>
          <a:p>
            <a:pPr lvl="0"/>
            <a:r>
              <a:rPr lang="en-IN" sz="2800" b="1" dirty="0">
                <a:solidFill>
                  <a:schemeClr val="tx2">
                    <a:lumMod val="20000"/>
                    <a:lumOff val="80000"/>
                  </a:schemeClr>
                </a:solidFill>
              </a:rPr>
              <a:t>What is Analytical problem framing?</a:t>
            </a:r>
            <a:endParaRPr lang="en-US" sz="2800" dirty="0">
              <a:solidFill>
                <a:schemeClr val="tx2">
                  <a:lumMod val="20000"/>
                  <a:lumOff val="80000"/>
                </a:schemeClr>
              </a:solidFill>
            </a:endParaRPr>
          </a:p>
        </p:txBody>
      </p:sp>
      <p:cxnSp>
        <p:nvCxnSpPr>
          <p:cNvPr id="454" name="Google Shape;454;p27"/>
          <p:cNvCxnSpPr/>
          <p:nvPr/>
        </p:nvCxnSpPr>
        <p:spPr>
          <a:xfrm flipV="1">
            <a:off x="0" y="1195336"/>
            <a:ext cx="9223225" cy="19092"/>
          </a:xfrm>
          <a:prstGeom prst="straightConnector1">
            <a:avLst/>
          </a:prstGeom>
          <a:noFill/>
          <a:ln w="9525" cap="flat" cmpd="sng">
            <a:solidFill>
              <a:schemeClr val="accent1"/>
            </a:solidFill>
            <a:prstDash val="solid"/>
            <a:round/>
            <a:headEnd type="none" w="med" len="med"/>
            <a:tailEnd type="none" w="med" len="med"/>
          </a:ln>
        </p:spPr>
      </p:cxnSp>
      <p:sp>
        <p:nvSpPr>
          <p:cNvPr id="63489" name="Rectangle 1"/>
          <p:cNvSpPr>
            <a:spLocks noChangeArrowheads="1"/>
          </p:cNvSpPr>
          <p:nvPr/>
        </p:nvSpPr>
        <p:spPr bwMode="auto">
          <a:xfrm>
            <a:off x="2357422" y="1428742"/>
            <a:ext cx="664367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Analytic problem framing involves translating the business problem into terms that can be addressed analytically via data and modeling. It’s at this stage that you work backwards </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from the results / outputs you want to the data/inputs you’re going to need, where you identify potential drivers and hypotheses to test, and where you nail down your assumptions. </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Analytic problem framing is the antithesis of merely working with the ready-to-hand data and seeing what comes of it, hoping for something insightful. Typically, the process moves on from here to data collection, cleansing and transformation,</a:t>
            </a:r>
            <a:endPar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Rockwell" pitchFamily="18" charset="0"/>
                <a:ea typeface="Rockwell" pitchFamily="18" charset="0"/>
                <a:cs typeface="Times New Roman" pitchFamily="18" charset="0"/>
              </a:rPr>
              <a:t>Methodology selection and model building, never to return. But if you’re willing to borrow and use a concept from complex adaptive systems – maps and models – you can make repeat use </a:t>
            </a:r>
            <a:endParaRPr kumimoji="0" lang="en-US" sz="1600" b="0" i="0" u="none" strike="noStrike" cap="none" normalizeH="0" baseline="0" dirty="0">
              <a:ln>
                <a:noFill/>
              </a:ln>
              <a:solidFill>
                <a:schemeClr val="tx2">
                  <a:lumMod val="20000"/>
                  <a:lumOff val="80000"/>
                </a:schemeClr>
              </a:solidFill>
              <a:effectLst/>
              <a:latin typeface="Arial" pitchFamily="34" charset="0"/>
              <a:ea typeface="Rockwell"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lumMod val="20000"/>
                    <a:lumOff val="80000"/>
                  </a:schemeClr>
                </a:solidFill>
                <a:effectLst/>
                <a:latin typeface="Arial" pitchFamily="34" charset="0"/>
                <a:ea typeface="Rockwell" pitchFamily="18" charset="0"/>
                <a:cs typeface="Times New Roman" pitchFamily="18" charset="0"/>
              </a:rPr>
              <a:t>of this stage to improve your overall outcome.</a:t>
            </a:r>
            <a:r>
              <a:rPr kumimoji="0" lang="en-US" sz="700" b="0" i="0" u="none" strike="noStrike" cap="none" normalizeH="0" baseline="0" dirty="0">
                <a:ln>
                  <a:noFill/>
                </a:ln>
                <a:solidFill>
                  <a:schemeClr val="tx2">
                    <a:lumMod val="20000"/>
                    <a:lumOff val="80000"/>
                  </a:schemeClr>
                </a:solidFill>
                <a:effectLst/>
                <a:latin typeface="Arial" pitchFamily="34" charset="0"/>
                <a:cs typeface="Arial" pitchFamily="34" charset="0"/>
              </a:rPr>
              <a:t> </a:t>
            </a:r>
            <a:endParaRPr kumimoji="0" lang="en-US" sz="2000" b="0" i="0" u="none" strike="noStrike" cap="none" normalizeH="0" baseline="0" dirty="0">
              <a:ln>
                <a:noFill/>
              </a:ln>
              <a:solidFill>
                <a:schemeClr val="tx2">
                  <a:lumMod val="20000"/>
                  <a:lumOff val="80000"/>
                </a:schemeClr>
              </a:solidFill>
              <a:effectLst/>
              <a:latin typeface="Arial" pitchFamily="34" charset="0"/>
              <a:cs typeface="Arial" pitchFamily="34" charset="0"/>
            </a:endParaRPr>
          </a:p>
        </p:txBody>
      </p:sp>
      <p:pic>
        <p:nvPicPr>
          <p:cNvPr id="127" name="Google Shape;657;p31">
            <a:hlinkClick r:id="rId3"/>
          </p:cNvPr>
          <p:cNvPicPr preferRelativeResize="0"/>
          <p:nvPr/>
        </p:nvPicPr>
        <p:blipFill rotWithShape="1">
          <a:blip r:embed="rId4">
            <a:alphaModFix/>
          </a:blip>
          <a:srcRect b="8525"/>
          <a:stretch/>
        </p:blipFill>
        <p:spPr>
          <a:xfrm>
            <a:off x="142844" y="2071684"/>
            <a:ext cx="2143140" cy="15716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3571868" y="214296"/>
            <a:ext cx="5143536" cy="1142990"/>
          </a:xfrm>
          <a:prstGeom prst="rect">
            <a:avLst/>
          </a:prstGeom>
        </p:spPr>
        <p:txBody>
          <a:bodyPr spcFirstLastPara="1" wrap="square" lIns="91425" tIns="91425" rIns="91425" bIns="91425" anchor="b" anchorCtr="0">
            <a:noAutofit/>
          </a:bodyPr>
          <a:lstStyle/>
          <a:p>
            <a:pPr lvl="0"/>
            <a:r>
              <a:rPr lang="en-IN" sz="3200" b="1" dirty="0">
                <a:solidFill>
                  <a:schemeClr val="tx2">
                    <a:lumMod val="20000"/>
                    <a:lumOff val="80000"/>
                  </a:schemeClr>
                </a:solidFill>
              </a:rPr>
              <a:t>Analytics of the business problem</a:t>
            </a:r>
            <a:endParaRPr lang="en-US" sz="3200" dirty="0">
              <a:solidFill>
                <a:schemeClr val="tx2">
                  <a:lumMod val="20000"/>
                  <a:lumOff val="80000"/>
                </a:schemeClr>
              </a:solidFill>
            </a:endParaRPr>
          </a:p>
        </p:txBody>
      </p:sp>
      <p:sp>
        <p:nvSpPr>
          <p:cNvPr id="293" name="Google Shape;293;p24"/>
          <p:cNvSpPr txBox="1">
            <a:spLocks noGrp="1"/>
          </p:cNvSpPr>
          <p:nvPr>
            <p:ph type="subTitle" idx="1"/>
          </p:nvPr>
        </p:nvSpPr>
        <p:spPr>
          <a:xfrm>
            <a:off x="2928926" y="1500180"/>
            <a:ext cx="6072198" cy="2714644"/>
          </a:xfrm>
          <a:prstGeom prst="rect">
            <a:avLst/>
          </a:prstGeom>
        </p:spPr>
        <p:txBody>
          <a:bodyPr spcFirstLastPara="1" wrap="square" lIns="91425" tIns="91425" rIns="91425" bIns="91425" anchor="t" anchorCtr="0">
            <a:noAutofit/>
          </a:bodyPr>
          <a:lstStyle/>
          <a:p>
            <a:r>
              <a:rPr lang="en-IN" sz="2000" dirty="0">
                <a:solidFill>
                  <a:schemeClr val="tx2">
                    <a:lumMod val="20000"/>
                    <a:lumOff val="80000"/>
                  </a:schemeClr>
                </a:solidFill>
              </a:rPr>
              <a:t>As discussed above we need to build a ML Model to predict the repayment of the loan by the customer. For that we need some analytical data’s. So we have to find the customer history with the telecom industry. The attributes should contain the recharge intervals , loan intervals, repayment intervals, date, area of the customer for forming a zone, time period taken for the customer to take the next loan etc., </a:t>
            </a:r>
            <a:endParaRPr lang="en-US" sz="2000" dirty="0">
              <a:solidFill>
                <a:schemeClr val="tx2">
                  <a:lumMod val="20000"/>
                  <a:lumOff val="80000"/>
                </a:schemeClr>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188</TotalTime>
  <Words>2250</Words>
  <Application>Microsoft Office PowerPoint</Application>
  <PresentationFormat>On-screen Show (16:9)</PresentationFormat>
  <Paragraphs>148</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Tw Cen MT</vt:lpstr>
      <vt:lpstr>Wingdings</vt:lpstr>
      <vt:lpstr>Rockwell</vt:lpstr>
      <vt:lpstr>Roboto Mono Regular</vt:lpstr>
      <vt:lpstr>Didact Gothic</vt:lpstr>
      <vt:lpstr>Arial</vt:lpstr>
      <vt:lpstr>Roboto Black</vt:lpstr>
      <vt:lpstr>Circuit</vt:lpstr>
      <vt:lpstr>  MICRO CREDIT LOAN DEFAULTER’S Prediction (Using ML) done by: s.padmavathi  </vt:lpstr>
      <vt:lpstr>TABLE OF CONTENTS</vt:lpstr>
      <vt:lpstr>—What is Micro Finance?                                                    </vt:lpstr>
      <vt:lpstr>Micro Finance Institutions  and Telecom Service</vt:lpstr>
      <vt:lpstr>Business Problem – Micro credit loan defaulters</vt:lpstr>
      <vt:lpstr>Future of Micro Finance</vt:lpstr>
      <vt:lpstr>ANALYTICS OF THE BUSINESS PROBLEM</vt:lpstr>
      <vt:lpstr>What is Analytical problem framing?</vt:lpstr>
      <vt:lpstr>Analytics of the business problem</vt:lpstr>
      <vt:lpstr>Requirements</vt:lpstr>
      <vt:lpstr>Data sources </vt:lpstr>
      <vt:lpstr>Data Pre- Processing</vt:lpstr>
      <vt:lpstr>Collection of basic statistical data</vt:lpstr>
      <vt:lpstr>Exploratory Data Analysis</vt:lpstr>
      <vt:lpstr>Exploratory Data Analysis</vt:lpstr>
      <vt:lpstr>Checking for correlation with target </vt:lpstr>
      <vt:lpstr>Checking for Skewness</vt:lpstr>
      <vt:lpstr>Checking for outliers</vt:lpstr>
      <vt:lpstr>Checking for removal of outliers</vt:lpstr>
      <vt:lpstr>ML Model Development and Evaluation</vt:lpstr>
      <vt:lpstr>Logistic Regression.</vt:lpstr>
      <vt:lpstr>RandomForestClassifier</vt:lpstr>
      <vt:lpstr>NAVIE BAYES (GaussianNB)</vt:lpstr>
      <vt:lpstr>KNeighborsClassifier</vt:lpstr>
      <vt:lpstr>DecisionTreeClassifier</vt:lpstr>
      <vt:lpstr>SVC</vt:lpstr>
      <vt:lpstr>KEY OBSERVATION: </vt:lpstr>
      <vt:lpstr>Hyper Tuning of the ML Models. </vt:lpstr>
      <vt:lpstr>ROC_AUC CURVE. </vt:lpstr>
      <vt:lpstr>FINAL RESULTS </vt:lpstr>
      <vt:lpstr>CONCLUSION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S PADMAVATHI</dc:creator>
  <cp:lastModifiedBy>S Padmavathi</cp:lastModifiedBy>
  <cp:revision>51</cp:revision>
  <dcterms:modified xsi:type="dcterms:W3CDTF">2023-03-29T19:41:28Z</dcterms:modified>
</cp:coreProperties>
</file>