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3"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748CE0-5625-4635-A2AE-9FF4F9314BBC}" type="datetimeFigureOut">
              <a:rPr lang="en-IN" smtClean="0"/>
              <a:t>12-02-2019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BDA7CB-0562-4DDA-B1FB-4D5D782CD39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1959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748CE0-5625-4635-A2AE-9FF4F9314BBC}" type="datetimeFigureOut">
              <a:rPr lang="en-IN" smtClean="0"/>
              <a:t>12-02-2019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BDA7CB-0562-4DDA-B1FB-4D5D782CD399}" type="slidenum">
              <a:rPr lang="en-IN" smtClean="0"/>
              <a:t>‹#›</a:t>
            </a:fld>
            <a:endParaRPr lang="en-IN"/>
          </a:p>
        </p:txBody>
      </p:sp>
    </p:spTree>
    <p:extLst>
      <p:ext uri="{BB962C8B-B14F-4D97-AF65-F5344CB8AC3E}">
        <p14:creationId xmlns:p14="http://schemas.microsoft.com/office/powerpoint/2010/main" val="2568069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748CE0-5625-4635-A2AE-9FF4F9314BBC}" type="datetimeFigureOut">
              <a:rPr lang="en-IN" smtClean="0"/>
              <a:t>12-02-2019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BDA7CB-0562-4DDA-B1FB-4D5D782CD399}" type="slidenum">
              <a:rPr lang="en-IN" smtClean="0"/>
              <a:t>‹#›</a:t>
            </a:fld>
            <a:endParaRPr lang="en-IN"/>
          </a:p>
        </p:txBody>
      </p:sp>
    </p:spTree>
    <p:extLst>
      <p:ext uri="{BB962C8B-B14F-4D97-AF65-F5344CB8AC3E}">
        <p14:creationId xmlns:p14="http://schemas.microsoft.com/office/powerpoint/2010/main" val="79205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748CE0-5625-4635-A2AE-9FF4F9314BBC}" type="datetimeFigureOut">
              <a:rPr lang="en-IN" smtClean="0"/>
              <a:t>12-02-2019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BDA7CB-0562-4DDA-B1FB-4D5D782CD399}" type="slidenum">
              <a:rPr lang="en-IN" smtClean="0"/>
              <a:t>‹#›</a:t>
            </a:fld>
            <a:endParaRPr lang="en-IN"/>
          </a:p>
        </p:txBody>
      </p:sp>
    </p:spTree>
    <p:extLst>
      <p:ext uri="{BB962C8B-B14F-4D97-AF65-F5344CB8AC3E}">
        <p14:creationId xmlns:p14="http://schemas.microsoft.com/office/powerpoint/2010/main" val="2323143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748CE0-5625-4635-A2AE-9FF4F9314BBC}" type="datetimeFigureOut">
              <a:rPr lang="en-IN" smtClean="0"/>
              <a:t>12-02-2019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BDA7CB-0562-4DDA-B1FB-4D5D782CD39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364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748CE0-5625-4635-A2AE-9FF4F9314BBC}" type="datetimeFigureOut">
              <a:rPr lang="en-IN" smtClean="0"/>
              <a:t>12-02-2019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BDA7CB-0562-4DDA-B1FB-4D5D782CD399}" type="slidenum">
              <a:rPr lang="en-IN" smtClean="0"/>
              <a:t>‹#›</a:t>
            </a:fld>
            <a:endParaRPr lang="en-IN"/>
          </a:p>
        </p:txBody>
      </p:sp>
    </p:spTree>
    <p:extLst>
      <p:ext uri="{BB962C8B-B14F-4D97-AF65-F5344CB8AC3E}">
        <p14:creationId xmlns:p14="http://schemas.microsoft.com/office/powerpoint/2010/main" val="2853703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748CE0-5625-4635-A2AE-9FF4F9314BBC}" type="datetimeFigureOut">
              <a:rPr lang="en-IN" smtClean="0"/>
              <a:t>12-02-2019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BDA7CB-0562-4DDA-B1FB-4D5D782CD399}" type="slidenum">
              <a:rPr lang="en-IN" smtClean="0"/>
              <a:t>‹#›</a:t>
            </a:fld>
            <a:endParaRPr lang="en-IN"/>
          </a:p>
        </p:txBody>
      </p:sp>
    </p:spTree>
    <p:extLst>
      <p:ext uri="{BB962C8B-B14F-4D97-AF65-F5344CB8AC3E}">
        <p14:creationId xmlns:p14="http://schemas.microsoft.com/office/powerpoint/2010/main" val="696370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748CE0-5625-4635-A2AE-9FF4F9314BBC}" type="datetimeFigureOut">
              <a:rPr lang="en-IN" smtClean="0"/>
              <a:t>12-02-2019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BDA7CB-0562-4DDA-B1FB-4D5D782CD399}" type="slidenum">
              <a:rPr lang="en-IN" smtClean="0"/>
              <a:t>‹#›</a:t>
            </a:fld>
            <a:endParaRPr lang="en-IN"/>
          </a:p>
        </p:txBody>
      </p:sp>
    </p:spTree>
    <p:extLst>
      <p:ext uri="{BB962C8B-B14F-4D97-AF65-F5344CB8AC3E}">
        <p14:creationId xmlns:p14="http://schemas.microsoft.com/office/powerpoint/2010/main" val="3212396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6748CE0-5625-4635-A2AE-9FF4F9314BBC}" type="datetimeFigureOut">
              <a:rPr lang="en-IN" smtClean="0"/>
              <a:t>12-02-2019</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7BDA7CB-0562-4DDA-B1FB-4D5D782CD399}" type="slidenum">
              <a:rPr lang="en-IN" smtClean="0"/>
              <a:t>‹#›</a:t>
            </a:fld>
            <a:endParaRPr lang="en-IN"/>
          </a:p>
        </p:txBody>
      </p:sp>
    </p:spTree>
    <p:extLst>
      <p:ext uri="{BB962C8B-B14F-4D97-AF65-F5344CB8AC3E}">
        <p14:creationId xmlns:p14="http://schemas.microsoft.com/office/powerpoint/2010/main" val="3413672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6748CE0-5625-4635-A2AE-9FF4F9314BBC}" type="datetimeFigureOut">
              <a:rPr lang="en-IN" smtClean="0"/>
              <a:t>12-02-2019</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7BDA7CB-0562-4DDA-B1FB-4D5D782CD399}" type="slidenum">
              <a:rPr lang="en-IN" smtClean="0"/>
              <a:t>‹#›</a:t>
            </a:fld>
            <a:endParaRPr lang="en-IN"/>
          </a:p>
        </p:txBody>
      </p:sp>
    </p:spTree>
    <p:extLst>
      <p:ext uri="{BB962C8B-B14F-4D97-AF65-F5344CB8AC3E}">
        <p14:creationId xmlns:p14="http://schemas.microsoft.com/office/powerpoint/2010/main" val="2249295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6748CE0-5625-4635-A2AE-9FF4F9314BBC}" type="datetimeFigureOut">
              <a:rPr lang="en-IN" smtClean="0"/>
              <a:t>12-02-2019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BDA7CB-0562-4DDA-B1FB-4D5D782CD399}" type="slidenum">
              <a:rPr lang="en-IN" smtClean="0"/>
              <a:t>‹#›</a:t>
            </a:fld>
            <a:endParaRPr lang="en-IN"/>
          </a:p>
        </p:txBody>
      </p:sp>
    </p:spTree>
    <p:extLst>
      <p:ext uri="{BB962C8B-B14F-4D97-AF65-F5344CB8AC3E}">
        <p14:creationId xmlns:p14="http://schemas.microsoft.com/office/powerpoint/2010/main" val="337869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6748CE0-5625-4635-A2AE-9FF4F9314BBC}" type="datetimeFigureOut">
              <a:rPr lang="en-IN" smtClean="0"/>
              <a:t>12-02-2019</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7BDA7CB-0562-4DDA-B1FB-4D5D782CD39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01271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70F71-25C5-45DC-9870-227E845D59DA}"/>
              </a:ext>
            </a:extLst>
          </p:cNvPr>
          <p:cNvSpPr>
            <a:spLocks noGrp="1"/>
          </p:cNvSpPr>
          <p:nvPr>
            <p:ph type="ctrTitle"/>
          </p:nvPr>
        </p:nvSpPr>
        <p:spPr>
          <a:xfrm>
            <a:off x="1097280" y="758952"/>
            <a:ext cx="10058400" cy="2010881"/>
          </a:xfrm>
        </p:spPr>
        <p:txBody>
          <a:bodyPr>
            <a:normAutofit fontScale="90000"/>
          </a:bodyPr>
          <a:lstStyle/>
          <a:p>
            <a:r>
              <a:rPr lang="en-IN" b="1" i="1" u="sng" dirty="0"/>
              <a:t>SOIL MOISTURE PREDICTION</a:t>
            </a:r>
            <a:r>
              <a:rPr lang="en-IN" dirty="0"/>
              <a:t>	</a:t>
            </a:r>
          </a:p>
        </p:txBody>
      </p:sp>
      <p:sp>
        <p:nvSpPr>
          <p:cNvPr id="3" name="Subtitle 2">
            <a:extLst>
              <a:ext uri="{FF2B5EF4-FFF2-40B4-BE49-F238E27FC236}">
                <a16:creationId xmlns:a16="http://schemas.microsoft.com/office/drawing/2014/main" id="{14CFF577-6525-4B16-9158-F47415E6D690}"/>
              </a:ext>
            </a:extLst>
          </p:cNvPr>
          <p:cNvSpPr>
            <a:spLocks noGrp="1"/>
          </p:cNvSpPr>
          <p:nvPr>
            <p:ph type="subTitle" idx="1"/>
          </p:nvPr>
        </p:nvSpPr>
        <p:spPr>
          <a:xfrm>
            <a:off x="1539630" y="2870200"/>
            <a:ext cx="9144000" cy="2387600"/>
          </a:xfrm>
        </p:spPr>
        <p:txBody>
          <a:bodyPr>
            <a:noAutofit/>
          </a:bodyPr>
          <a:lstStyle/>
          <a:p>
            <a:r>
              <a:rPr lang="en-IN" sz="4000" b="1" dirty="0">
                <a:latin typeface="Bahnschrift Condensed" panose="020B0502040204020203" pitchFamily="34" charset="0"/>
              </a:rPr>
              <a:t>GROUP MEMBERS</a:t>
            </a:r>
          </a:p>
          <a:p>
            <a:r>
              <a:rPr lang="en-IN" sz="4000" dirty="0">
                <a:latin typeface="Bahnschrift Condensed" panose="020B0502040204020203" pitchFamily="34" charset="0"/>
              </a:rPr>
              <a:t>PRADIPT KALAMKAR </a:t>
            </a:r>
          </a:p>
          <a:p>
            <a:r>
              <a:rPr lang="en-IN" sz="4000" dirty="0">
                <a:latin typeface="Bahnschrift Condensed" panose="020B0502040204020203" pitchFamily="34" charset="0"/>
              </a:rPr>
              <a:t>SHUBHAM PADTE</a:t>
            </a:r>
          </a:p>
          <a:p>
            <a:r>
              <a:rPr lang="en-IN" sz="4000" dirty="0">
                <a:latin typeface="Bahnschrift Condensed" panose="020B0502040204020203" pitchFamily="34" charset="0"/>
              </a:rPr>
              <a:t>PANKIT KHIMASIYA</a:t>
            </a:r>
          </a:p>
        </p:txBody>
      </p:sp>
    </p:spTree>
    <p:extLst>
      <p:ext uri="{BB962C8B-B14F-4D97-AF65-F5344CB8AC3E}">
        <p14:creationId xmlns:p14="http://schemas.microsoft.com/office/powerpoint/2010/main" val="2156729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2F2E1-F2AF-43C1-AB2B-C6FFD9653D36}"/>
              </a:ext>
            </a:extLst>
          </p:cNvPr>
          <p:cNvSpPr>
            <a:spLocks noGrp="1"/>
          </p:cNvSpPr>
          <p:nvPr>
            <p:ph type="title"/>
          </p:nvPr>
        </p:nvSpPr>
        <p:spPr>
          <a:xfrm>
            <a:off x="923278" y="365125"/>
            <a:ext cx="10430522" cy="1325563"/>
          </a:xfrm>
        </p:spPr>
        <p:txBody>
          <a:bodyPr/>
          <a:lstStyle/>
          <a:p>
            <a:pPr algn="ctr"/>
            <a:r>
              <a:rPr lang="en-IN" dirty="0">
                <a:latin typeface="Bahnschrift Condensed" panose="020B0502040204020203" pitchFamily="34" charset="0"/>
              </a:rPr>
              <a:t>DOMAIN &amp; KEYWORDS</a:t>
            </a:r>
          </a:p>
        </p:txBody>
      </p:sp>
      <p:sp>
        <p:nvSpPr>
          <p:cNvPr id="3" name="Content Placeholder 2">
            <a:extLst>
              <a:ext uri="{FF2B5EF4-FFF2-40B4-BE49-F238E27FC236}">
                <a16:creationId xmlns:a16="http://schemas.microsoft.com/office/drawing/2014/main" id="{F3545090-1FE9-4DB4-A1E5-43A657F34E14}"/>
              </a:ext>
            </a:extLst>
          </p:cNvPr>
          <p:cNvSpPr>
            <a:spLocks noGrp="1"/>
          </p:cNvSpPr>
          <p:nvPr>
            <p:ph idx="1"/>
          </p:nvPr>
        </p:nvSpPr>
        <p:spPr/>
        <p:txBody>
          <a:bodyPr>
            <a:normAutofit fontScale="55000" lnSpcReduction="20000"/>
          </a:bodyPr>
          <a:lstStyle/>
          <a:p>
            <a:pPr marL="0" indent="0">
              <a:buNone/>
            </a:pPr>
            <a:r>
              <a:rPr lang="en-IN" sz="3800" b="1" i="1" u="sng" dirty="0">
                <a:latin typeface="Bahnschrift Condensed" panose="020B0502040204020203" pitchFamily="34" charset="0"/>
              </a:rPr>
              <a:t>DOMAIN</a:t>
            </a:r>
          </a:p>
          <a:p>
            <a:r>
              <a:rPr lang="en-IN" sz="3800" b="1" dirty="0">
                <a:latin typeface="Bahnschrift Condensed" panose="020B0502040204020203" pitchFamily="34" charset="0"/>
              </a:rPr>
              <a:t>MACHINE LEARNING</a:t>
            </a:r>
          </a:p>
          <a:p>
            <a:pPr marL="0" indent="0">
              <a:buNone/>
            </a:pPr>
            <a:endParaRPr lang="en-IN" sz="3800" b="1" dirty="0">
              <a:latin typeface="Bahnschrift Condensed" panose="020B0502040204020203" pitchFamily="34" charset="0"/>
            </a:endParaRPr>
          </a:p>
          <a:p>
            <a:pPr marL="0" indent="0">
              <a:buNone/>
            </a:pPr>
            <a:r>
              <a:rPr lang="en-IN" sz="3800" b="1" i="1" u="sng" dirty="0">
                <a:latin typeface="Bahnschrift Condensed" panose="020B0502040204020203" pitchFamily="34" charset="0"/>
              </a:rPr>
              <a:t>KEYWORDS</a:t>
            </a:r>
          </a:p>
          <a:p>
            <a:r>
              <a:rPr lang="en-US" sz="3800" b="1" dirty="0">
                <a:latin typeface="Bahnschrift Condensed" panose="020B0502040204020203" pitchFamily="34" charset="0"/>
              </a:rPr>
              <a:t>Agriculture</a:t>
            </a:r>
          </a:p>
          <a:p>
            <a:r>
              <a:rPr lang="en-US" sz="3800" b="1" dirty="0">
                <a:latin typeface="Bahnschrift Condensed" panose="020B0502040204020203" pitchFamily="34" charset="0"/>
              </a:rPr>
              <a:t>Machine learning</a:t>
            </a:r>
          </a:p>
          <a:p>
            <a:r>
              <a:rPr lang="en-US" sz="3800" b="1" dirty="0">
                <a:latin typeface="Bahnschrift Condensed" panose="020B0502040204020203" pitchFamily="34" charset="0"/>
              </a:rPr>
              <a:t>Multiple linear </a:t>
            </a:r>
            <a:r>
              <a:rPr lang="en-IN" sz="3800" b="1" dirty="0">
                <a:latin typeface="Bahnschrift Condensed" panose="020B0502040204020203" pitchFamily="34" charset="0"/>
              </a:rPr>
              <a:t>Regression</a:t>
            </a:r>
          </a:p>
          <a:p>
            <a:r>
              <a:rPr lang="en-IN" sz="3800" b="1" dirty="0">
                <a:latin typeface="Bahnschrift Condensed" panose="020B0502040204020203" pitchFamily="34" charset="0"/>
              </a:rPr>
              <a:t>Prediction</a:t>
            </a:r>
          </a:p>
          <a:p>
            <a:r>
              <a:rPr lang="en-IN" sz="3800" b="1" dirty="0">
                <a:latin typeface="Bahnschrift Condensed" panose="020B0502040204020203" pitchFamily="34" charset="0"/>
              </a:rPr>
              <a:t>Recurrent neural network</a:t>
            </a:r>
          </a:p>
          <a:p>
            <a:r>
              <a:rPr lang="en-IN" sz="3800" b="1" dirty="0">
                <a:latin typeface="Bahnschrift Condensed" panose="020B0502040204020203" pitchFamily="34" charset="0"/>
              </a:rPr>
              <a:t>Support vector regression</a:t>
            </a:r>
            <a:endParaRPr lang="en-IN" sz="3800" b="1" u="sng" dirty="0">
              <a:latin typeface="Bahnschrift Condensed" panose="020B0502040204020203" pitchFamily="34" charset="0"/>
            </a:endParaRPr>
          </a:p>
          <a:p>
            <a:pPr marL="0" indent="0">
              <a:buNone/>
            </a:pPr>
            <a:endParaRPr lang="en-IN" sz="3800" b="1" dirty="0">
              <a:latin typeface="Bahnschrift Condensed" panose="020B0502040204020203" pitchFamily="34" charset="0"/>
            </a:endParaRPr>
          </a:p>
          <a:p>
            <a:pPr marL="0" indent="0">
              <a:buNone/>
            </a:pPr>
            <a:endParaRPr lang="en-IN" sz="3800" b="1" dirty="0">
              <a:latin typeface="Bahnschrift Condensed" panose="020B0502040204020203" pitchFamily="34" charset="0"/>
            </a:endParaRPr>
          </a:p>
          <a:p>
            <a:endParaRPr lang="en-IN" sz="3800" b="1" u="sng" dirty="0"/>
          </a:p>
          <a:p>
            <a:endParaRPr lang="en-IN" b="1" u="sng" dirty="0"/>
          </a:p>
        </p:txBody>
      </p:sp>
    </p:spTree>
    <p:extLst>
      <p:ext uri="{BB962C8B-B14F-4D97-AF65-F5344CB8AC3E}">
        <p14:creationId xmlns:p14="http://schemas.microsoft.com/office/powerpoint/2010/main" val="48086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A9E27-56F8-4C59-868A-053FB494C9D8}"/>
              </a:ext>
            </a:extLst>
          </p:cNvPr>
          <p:cNvSpPr>
            <a:spLocks noGrp="1"/>
          </p:cNvSpPr>
          <p:nvPr>
            <p:ph type="title"/>
          </p:nvPr>
        </p:nvSpPr>
        <p:spPr/>
        <p:txBody>
          <a:bodyPr/>
          <a:lstStyle/>
          <a:p>
            <a:r>
              <a:rPr lang="en-IN" b="1" i="1" u="sng" dirty="0"/>
              <a:t>INTRODUCTION</a:t>
            </a:r>
            <a:r>
              <a:rPr lang="en-IN" b="1" i="1" dirty="0"/>
              <a:t> </a:t>
            </a:r>
          </a:p>
        </p:txBody>
      </p:sp>
      <p:sp>
        <p:nvSpPr>
          <p:cNvPr id="3" name="Content Placeholder 2">
            <a:extLst>
              <a:ext uri="{FF2B5EF4-FFF2-40B4-BE49-F238E27FC236}">
                <a16:creationId xmlns:a16="http://schemas.microsoft.com/office/drawing/2014/main" id="{017C06EC-28CD-44FA-87D4-43DF08397EF4}"/>
              </a:ext>
            </a:extLst>
          </p:cNvPr>
          <p:cNvSpPr>
            <a:spLocks noGrp="1"/>
          </p:cNvSpPr>
          <p:nvPr>
            <p:ph idx="1"/>
          </p:nvPr>
        </p:nvSpPr>
        <p:spPr/>
        <p:txBody>
          <a:bodyPr>
            <a:normAutofit fontScale="85000" lnSpcReduction="20000"/>
          </a:bodyPr>
          <a:lstStyle/>
          <a:p>
            <a:pPr marL="0" indent="0">
              <a:buNone/>
            </a:pPr>
            <a:endParaRPr lang="en-IN" dirty="0"/>
          </a:p>
          <a:p>
            <a:pPr marL="0" indent="0">
              <a:buNone/>
            </a:pPr>
            <a:r>
              <a:rPr lang="en-US" sz="3000" b="1" dirty="0">
                <a:latin typeface="Bahnschrift Condensed" panose="020B0502040204020203" pitchFamily="34" charset="0"/>
              </a:rPr>
              <a:t>India is a country where majority of the population is dependent on agriculture for their livelihood. Indian soils are less fertile especially in case of micronutrients. In recent years, it has been seen that soil health is somehow related with the sustainability in the field of agriculture and also the current crop yield levels can be improved by maintaining the fertility of the soil. Agriculture needs decision support system in variety of ways such as type of crop to be cultivated. By monitoring soil moisture , water usage can be optimized to a large extent as the water table is lowering day by day. Soil moisture is beneficial for the production of crops so, the processes which are involved for the growth of the crops can be more enhanced if we successfully predict the soil moisture content of any area or </a:t>
            </a:r>
            <a:r>
              <a:rPr lang="en-IN" sz="3000" b="1" dirty="0">
                <a:latin typeface="Bahnschrift Condensed" panose="020B0502040204020203" pitchFamily="34" charset="0"/>
              </a:rPr>
              <a:t>location.</a:t>
            </a:r>
            <a:r>
              <a:rPr lang="en-US" sz="3000" b="1" dirty="0">
                <a:latin typeface="Bahnschrift Condensed" panose="020B0502040204020203" pitchFamily="34" charset="0"/>
              </a:rPr>
              <a:t> By knowing the soil moisture content farmers can get information about what could be the best time of sowing and cultivating the crops , Infiltration of the soil is proper or not, if enough water has been provided to the roots of the crops for</a:t>
            </a:r>
            <a:r>
              <a:rPr lang="en-IN" sz="3000" b="1" dirty="0">
                <a:latin typeface="Bahnschrift Condensed" panose="020B0502040204020203" pitchFamily="34" charset="0"/>
              </a:rPr>
              <a:t>growth or not.</a:t>
            </a:r>
          </a:p>
        </p:txBody>
      </p:sp>
    </p:spTree>
    <p:extLst>
      <p:ext uri="{BB962C8B-B14F-4D97-AF65-F5344CB8AC3E}">
        <p14:creationId xmlns:p14="http://schemas.microsoft.com/office/powerpoint/2010/main" val="1690410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D7588-D553-4D30-98BC-A3FA35B62AB8}"/>
              </a:ext>
            </a:extLst>
          </p:cNvPr>
          <p:cNvSpPr>
            <a:spLocks noGrp="1"/>
          </p:cNvSpPr>
          <p:nvPr>
            <p:ph type="title"/>
          </p:nvPr>
        </p:nvSpPr>
        <p:spPr/>
        <p:txBody>
          <a:bodyPr/>
          <a:lstStyle/>
          <a:p>
            <a:r>
              <a:rPr lang="en-IN" dirty="0">
                <a:latin typeface="Bahnschrift Condensed" panose="020B0502040204020203" pitchFamily="34" charset="0"/>
              </a:rPr>
              <a:t>LITERATURE SURVEY</a:t>
            </a:r>
          </a:p>
        </p:txBody>
      </p:sp>
      <p:sp>
        <p:nvSpPr>
          <p:cNvPr id="3" name="Content Placeholder 2">
            <a:extLst>
              <a:ext uri="{FF2B5EF4-FFF2-40B4-BE49-F238E27FC236}">
                <a16:creationId xmlns:a16="http://schemas.microsoft.com/office/drawing/2014/main" id="{5F04D753-62D6-4891-95E3-FD5B73599D10}"/>
              </a:ext>
            </a:extLst>
          </p:cNvPr>
          <p:cNvSpPr>
            <a:spLocks noGrp="1"/>
          </p:cNvSpPr>
          <p:nvPr>
            <p:ph idx="1"/>
          </p:nvPr>
        </p:nvSpPr>
        <p:spPr>
          <a:xfrm>
            <a:off x="705035" y="1737360"/>
            <a:ext cx="10515600" cy="4304666"/>
          </a:xfrm>
        </p:spPr>
        <p:txBody>
          <a:bodyPr>
            <a:normAutofit/>
          </a:bodyPr>
          <a:lstStyle/>
          <a:p>
            <a:pPr marL="0" indent="0">
              <a:buNone/>
            </a:pPr>
            <a:r>
              <a:rPr lang="en-US" sz="2800" b="1" dirty="0">
                <a:latin typeface="Bahnschrift Condensed" panose="020B0502040204020203" pitchFamily="34" charset="0"/>
              </a:rPr>
              <a:t>Prediction of soil moisture in advance is useful to the farmers in the field of agriculture. In this paper we use machine learning techniques such as </a:t>
            </a:r>
            <a:r>
              <a:rPr lang="en-IN" sz="2800" b="1" dirty="0">
                <a:latin typeface="Bahnschrift Condensed" panose="020B0502040204020203" pitchFamily="34" charset="0"/>
              </a:rPr>
              <a:t>multiple linear regression, support vector regression </a:t>
            </a:r>
            <a:r>
              <a:rPr lang="en-US" sz="2800" b="1" dirty="0">
                <a:latin typeface="Bahnschrift Condensed" panose="020B0502040204020203" pitchFamily="34" charset="0"/>
              </a:rPr>
              <a:t>and recurrent neural networks for prediction of soil moisture for 1 day, 2 days and 7 days ahead . We apply these techniques on three different datasets collected from different online repositories. The performance of the predictor is evaluated on the basis of mean squared error(MSE) and coefficient of determination (R2) .The comparison result shows that multiple linear regression is superior providing MSE and R2 of 0.14 and 0.975 for 1 day ahead, 0.353 and 0.939 for 2 days ahead, 1.59 and 0.786 for 7 days ahead.</a:t>
            </a:r>
            <a:endParaRPr lang="en-IN" sz="2800" dirty="0">
              <a:latin typeface="Bahnschrift Condensed" panose="020B0502040204020203" pitchFamily="34" charset="0"/>
            </a:endParaRPr>
          </a:p>
        </p:txBody>
      </p:sp>
    </p:spTree>
    <p:extLst>
      <p:ext uri="{BB962C8B-B14F-4D97-AF65-F5344CB8AC3E}">
        <p14:creationId xmlns:p14="http://schemas.microsoft.com/office/powerpoint/2010/main" val="4132655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09839-AE18-4E6A-8261-2E578A6D0121}"/>
              </a:ext>
            </a:extLst>
          </p:cNvPr>
          <p:cNvSpPr>
            <a:spLocks noGrp="1"/>
          </p:cNvSpPr>
          <p:nvPr>
            <p:ph type="title"/>
          </p:nvPr>
        </p:nvSpPr>
        <p:spPr/>
        <p:txBody>
          <a:bodyPr/>
          <a:lstStyle/>
          <a:p>
            <a:endParaRPr lang="en-IN" i="1" dirty="0">
              <a:latin typeface="Bahnschrift Condensed" panose="020B0502040204020203" pitchFamily="34" charset="0"/>
            </a:endParaRPr>
          </a:p>
        </p:txBody>
      </p:sp>
      <p:sp>
        <p:nvSpPr>
          <p:cNvPr id="12" name="Content Placeholder 11">
            <a:extLst>
              <a:ext uri="{FF2B5EF4-FFF2-40B4-BE49-F238E27FC236}">
                <a16:creationId xmlns:a16="http://schemas.microsoft.com/office/drawing/2014/main" id="{08320A07-1B95-417C-92B4-EBAA8BDC69B6}"/>
              </a:ext>
            </a:extLst>
          </p:cNvPr>
          <p:cNvSpPr>
            <a:spLocks noGrp="1"/>
          </p:cNvSpPr>
          <p:nvPr>
            <p:ph idx="1"/>
          </p:nvPr>
        </p:nvSpPr>
        <p:spPr/>
        <p:txBody>
          <a:bodyPr>
            <a:normAutofit lnSpcReduction="10000"/>
          </a:bodyPr>
          <a:lstStyle/>
          <a:p>
            <a:endParaRPr lang="en-IN" dirty="0"/>
          </a:p>
          <a:p>
            <a:pPr marL="0" indent="0">
              <a:buNone/>
            </a:pPr>
            <a:endParaRPr lang="en-IN" dirty="0"/>
          </a:p>
          <a:p>
            <a:pPr marL="0" indent="0">
              <a:buNone/>
            </a:pPr>
            <a:r>
              <a:rPr lang="en-IN" sz="1800" dirty="0">
                <a:latin typeface="Bahnschrift Condensed" panose="020B0502040204020203" pitchFamily="34" charset="0"/>
              </a:rPr>
              <a:t>                          IMPLEMENTAION PROCESS</a:t>
            </a:r>
          </a:p>
          <a:p>
            <a:endParaRPr lang="en-IN" sz="1800" dirty="0">
              <a:latin typeface="Bahnschrift Condensed" panose="020B0502040204020203" pitchFamily="34" charset="0"/>
            </a:endParaRPr>
          </a:p>
          <a:p>
            <a:pPr marL="0" indent="0">
              <a:buNone/>
            </a:pPr>
            <a:endParaRPr lang="en-IN" sz="1800" dirty="0">
              <a:latin typeface="Bahnschrift Condensed" panose="020B0502040204020203" pitchFamily="34" charset="0"/>
            </a:endParaRPr>
          </a:p>
          <a:p>
            <a:pPr marL="0" indent="0">
              <a:buNone/>
            </a:pPr>
            <a:endParaRPr lang="en-IN" sz="1800" dirty="0">
              <a:latin typeface="Bahnschrift Condensed" panose="020B0502040204020203" pitchFamily="34" charset="0"/>
            </a:endParaRPr>
          </a:p>
          <a:p>
            <a:pPr marL="0" indent="0">
              <a:buNone/>
            </a:pPr>
            <a:endParaRPr lang="en-IN" sz="1800" dirty="0">
              <a:latin typeface="Bahnschrift Condensed" panose="020B0502040204020203" pitchFamily="34" charset="0"/>
            </a:endParaRPr>
          </a:p>
          <a:p>
            <a:pPr marL="0" indent="0">
              <a:buNone/>
            </a:pPr>
            <a:r>
              <a:rPr lang="en-IN" sz="1800" dirty="0">
                <a:latin typeface="Bahnschrift Condensed" panose="020B0502040204020203" pitchFamily="34" charset="0"/>
              </a:rPr>
              <a:t>                                                    						RECURRENT NEURAL NETWORK</a:t>
            </a:r>
          </a:p>
          <a:p>
            <a:pPr marL="0" indent="0">
              <a:buNone/>
            </a:pPr>
            <a:endParaRPr lang="en-IN" sz="1800" dirty="0">
              <a:latin typeface="Bahnschrift Condensed" panose="020B0502040204020203" pitchFamily="34" charset="0"/>
            </a:endParaRPr>
          </a:p>
          <a:p>
            <a:pPr marL="0" indent="0">
              <a:buNone/>
            </a:pPr>
            <a:r>
              <a:rPr lang="en-IN" sz="1800" dirty="0">
                <a:latin typeface="Bahnschrift Condensed" panose="020B0502040204020203" pitchFamily="34" charset="0"/>
              </a:rPr>
              <a:t>                              EXAMPLE OF PROCESS OF PREDICTION</a:t>
            </a:r>
          </a:p>
        </p:txBody>
      </p:sp>
      <p:pic>
        <p:nvPicPr>
          <p:cNvPr id="5" name="Picture 4">
            <a:extLst>
              <a:ext uri="{FF2B5EF4-FFF2-40B4-BE49-F238E27FC236}">
                <a16:creationId xmlns:a16="http://schemas.microsoft.com/office/drawing/2014/main" id="{9099D81E-A562-41EC-AAD1-3B61A02D89F2}"/>
              </a:ext>
            </a:extLst>
          </p:cNvPr>
          <p:cNvPicPr>
            <a:picLocks noChangeAspect="1"/>
          </p:cNvPicPr>
          <p:nvPr/>
        </p:nvPicPr>
        <p:blipFill>
          <a:blip r:embed="rId2"/>
          <a:stretch>
            <a:fillRect/>
          </a:stretch>
        </p:blipFill>
        <p:spPr>
          <a:xfrm>
            <a:off x="5606536" y="1785581"/>
            <a:ext cx="5314801" cy="2599067"/>
          </a:xfrm>
          <a:prstGeom prst="rect">
            <a:avLst/>
          </a:prstGeom>
        </p:spPr>
      </p:pic>
      <p:pic>
        <p:nvPicPr>
          <p:cNvPr id="8" name="Picture 7">
            <a:extLst>
              <a:ext uri="{FF2B5EF4-FFF2-40B4-BE49-F238E27FC236}">
                <a16:creationId xmlns:a16="http://schemas.microsoft.com/office/drawing/2014/main" id="{C3963396-0BB3-42CD-A67F-240977E3103A}"/>
              </a:ext>
            </a:extLst>
          </p:cNvPr>
          <p:cNvPicPr>
            <a:picLocks noChangeAspect="1"/>
          </p:cNvPicPr>
          <p:nvPr/>
        </p:nvPicPr>
        <p:blipFill>
          <a:blip r:embed="rId3"/>
          <a:stretch>
            <a:fillRect/>
          </a:stretch>
        </p:blipFill>
        <p:spPr>
          <a:xfrm>
            <a:off x="838200" y="1785581"/>
            <a:ext cx="3870000" cy="591867"/>
          </a:xfrm>
          <a:prstGeom prst="rect">
            <a:avLst/>
          </a:prstGeom>
        </p:spPr>
      </p:pic>
      <p:pic>
        <p:nvPicPr>
          <p:cNvPr id="13" name="Picture 12">
            <a:extLst>
              <a:ext uri="{FF2B5EF4-FFF2-40B4-BE49-F238E27FC236}">
                <a16:creationId xmlns:a16="http://schemas.microsoft.com/office/drawing/2014/main" id="{C70445A0-3C72-433B-AF01-ABB020DD0C37}"/>
              </a:ext>
            </a:extLst>
          </p:cNvPr>
          <p:cNvPicPr>
            <a:picLocks noChangeAspect="1"/>
          </p:cNvPicPr>
          <p:nvPr/>
        </p:nvPicPr>
        <p:blipFill>
          <a:blip r:embed="rId4"/>
          <a:stretch>
            <a:fillRect/>
          </a:stretch>
        </p:blipFill>
        <p:spPr>
          <a:xfrm>
            <a:off x="1133714" y="3920853"/>
            <a:ext cx="4246154" cy="1432382"/>
          </a:xfrm>
          <a:prstGeom prst="rect">
            <a:avLst/>
          </a:prstGeom>
        </p:spPr>
      </p:pic>
    </p:spTree>
    <p:extLst>
      <p:ext uri="{BB962C8B-B14F-4D97-AF65-F5344CB8AC3E}">
        <p14:creationId xmlns:p14="http://schemas.microsoft.com/office/powerpoint/2010/main" val="3314658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FCD04-2C68-46A2-BAA4-EB92BFDBA1AA}"/>
              </a:ext>
            </a:extLst>
          </p:cNvPr>
          <p:cNvSpPr>
            <a:spLocks noGrp="1"/>
          </p:cNvSpPr>
          <p:nvPr>
            <p:ph type="title"/>
          </p:nvPr>
        </p:nvSpPr>
        <p:spPr/>
        <p:txBody>
          <a:bodyPr/>
          <a:lstStyle/>
          <a:p>
            <a:r>
              <a:rPr lang="en-IN" dirty="0">
                <a:latin typeface="Bahnschrift Condensed" panose="020B0502040204020203" pitchFamily="34" charset="0"/>
              </a:rPr>
              <a:t>TECHNOLOGY USED </a:t>
            </a:r>
          </a:p>
        </p:txBody>
      </p:sp>
      <p:sp>
        <p:nvSpPr>
          <p:cNvPr id="3" name="Content Placeholder 2">
            <a:extLst>
              <a:ext uri="{FF2B5EF4-FFF2-40B4-BE49-F238E27FC236}">
                <a16:creationId xmlns:a16="http://schemas.microsoft.com/office/drawing/2014/main" id="{4207FA02-3D67-4DB1-A33A-D217A20CF2CB}"/>
              </a:ext>
            </a:extLst>
          </p:cNvPr>
          <p:cNvSpPr>
            <a:spLocks noGrp="1"/>
          </p:cNvSpPr>
          <p:nvPr>
            <p:ph idx="1"/>
          </p:nvPr>
        </p:nvSpPr>
        <p:spPr/>
        <p:txBody>
          <a:bodyPr/>
          <a:lstStyle/>
          <a:p>
            <a:r>
              <a:rPr lang="en-IN" dirty="0">
                <a:latin typeface="Bahnschrift Condensed" panose="020B0502040204020203" pitchFamily="34" charset="0"/>
              </a:rPr>
              <a:t> TENSERFLOW </a:t>
            </a:r>
          </a:p>
          <a:p>
            <a:r>
              <a:rPr lang="en-IN" dirty="0">
                <a:latin typeface="Bahnschrift Condensed" panose="020B0502040204020203" pitchFamily="34" charset="0"/>
              </a:rPr>
              <a:t>PYTHON </a:t>
            </a:r>
          </a:p>
          <a:p>
            <a:r>
              <a:rPr lang="en-IN" dirty="0">
                <a:latin typeface="Bahnschrift Condensed" panose="020B0502040204020203" pitchFamily="34" charset="0"/>
              </a:rPr>
              <a:t>WEBSITE DEVELOPMENT </a:t>
            </a:r>
          </a:p>
        </p:txBody>
      </p:sp>
    </p:spTree>
    <p:extLst>
      <p:ext uri="{BB962C8B-B14F-4D97-AF65-F5344CB8AC3E}">
        <p14:creationId xmlns:p14="http://schemas.microsoft.com/office/powerpoint/2010/main" val="4152897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07708-6B29-4C05-AA9E-B5C0E8DD7B43}"/>
              </a:ext>
            </a:extLst>
          </p:cNvPr>
          <p:cNvSpPr>
            <a:spLocks noGrp="1"/>
          </p:cNvSpPr>
          <p:nvPr>
            <p:ph type="title"/>
          </p:nvPr>
        </p:nvSpPr>
        <p:spPr/>
        <p:txBody>
          <a:bodyPr/>
          <a:lstStyle/>
          <a:p>
            <a:r>
              <a:rPr lang="en-IN" dirty="0"/>
              <a:t>	</a:t>
            </a:r>
            <a:r>
              <a:rPr lang="en-IN" sz="3600" b="1" dirty="0">
                <a:latin typeface="Bahnschrift Condensed" panose="020B0502040204020203" pitchFamily="34" charset="0"/>
              </a:rPr>
              <a:t>WEEKLY PLAN OF IMPLEMENTATION </a:t>
            </a:r>
          </a:p>
        </p:txBody>
      </p:sp>
      <p:sp>
        <p:nvSpPr>
          <p:cNvPr id="3" name="Content Placeholder 2">
            <a:extLst>
              <a:ext uri="{FF2B5EF4-FFF2-40B4-BE49-F238E27FC236}">
                <a16:creationId xmlns:a16="http://schemas.microsoft.com/office/drawing/2014/main" id="{11E44446-CDD9-4DE5-987D-312296CBDFFC}"/>
              </a:ext>
            </a:extLst>
          </p:cNvPr>
          <p:cNvSpPr>
            <a:spLocks noGrp="1"/>
          </p:cNvSpPr>
          <p:nvPr>
            <p:ph idx="1"/>
          </p:nvPr>
        </p:nvSpPr>
        <p:spPr/>
        <p:txBody>
          <a:bodyPr/>
          <a:lstStyle/>
          <a:p>
            <a:pPr marL="0" indent="0">
              <a:buNone/>
            </a:pPr>
            <a:r>
              <a:rPr lang="en-IN" dirty="0">
                <a:latin typeface="Bahnschrift Condensed" panose="020B0502040204020203" pitchFamily="34" charset="0"/>
              </a:rPr>
              <a:t>11/02/19-16/02/19: PRESENTATION</a:t>
            </a:r>
          </a:p>
          <a:p>
            <a:pPr marL="0" indent="0">
              <a:buNone/>
            </a:pPr>
            <a:r>
              <a:rPr lang="en-IN" dirty="0">
                <a:latin typeface="Bahnschrift Condensed" panose="020B0502040204020203" pitchFamily="34" charset="0"/>
              </a:rPr>
              <a:t>17/02/19-26/02/19: PREPARING THE DATASETS</a:t>
            </a:r>
          </a:p>
          <a:p>
            <a:pPr marL="0" indent="0">
              <a:buNone/>
            </a:pPr>
            <a:r>
              <a:rPr lang="en-IN" dirty="0">
                <a:latin typeface="Bahnschrift Condensed" panose="020B0502040204020203" pitchFamily="34" charset="0"/>
              </a:rPr>
              <a:t>27/02/19-06/03/19</a:t>
            </a:r>
            <a:r>
              <a:rPr lang="en-IN" dirty="0"/>
              <a:t>: </a:t>
            </a:r>
            <a:r>
              <a:rPr lang="en-IN" dirty="0">
                <a:latin typeface="Bahnschrift Condensed" panose="020B0502040204020203" pitchFamily="34" charset="0"/>
              </a:rPr>
              <a:t>WEBSITE DEVELOPMENT</a:t>
            </a:r>
          </a:p>
          <a:p>
            <a:pPr marL="0" indent="0">
              <a:buNone/>
            </a:pPr>
            <a:r>
              <a:rPr lang="en-IN" dirty="0">
                <a:latin typeface="Bahnschrift Condensed" panose="020B0502040204020203" pitchFamily="34" charset="0"/>
              </a:rPr>
              <a:t>07/03/19-14/03/19</a:t>
            </a:r>
            <a:r>
              <a:rPr lang="en-IN" dirty="0"/>
              <a:t>: </a:t>
            </a:r>
            <a:r>
              <a:rPr lang="en-IN" dirty="0">
                <a:latin typeface="Bahnschrift Condensed" panose="020B0502040204020203" pitchFamily="34" charset="0"/>
              </a:rPr>
              <a:t>WEBSITE DEVELOPMENT</a:t>
            </a:r>
          </a:p>
          <a:p>
            <a:pPr marL="0" indent="0">
              <a:buNone/>
            </a:pPr>
            <a:r>
              <a:rPr lang="en-IN" dirty="0">
                <a:latin typeface="Bahnschrift Condensed" panose="020B0502040204020203" pitchFamily="34" charset="0"/>
              </a:rPr>
              <a:t>15/03/19-23/03/19: PRE-PROCESSING OF DATASET</a:t>
            </a:r>
          </a:p>
          <a:p>
            <a:pPr marL="0" indent="0">
              <a:buNone/>
            </a:pPr>
            <a:r>
              <a:rPr lang="en-IN" dirty="0">
                <a:latin typeface="Bahnschrift Condensed" panose="020B0502040204020203" pitchFamily="34" charset="0"/>
              </a:rPr>
              <a:t>24/03/19-31/03/19: PREDICTION MODEL </a:t>
            </a:r>
          </a:p>
          <a:p>
            <a:pPr marL="0" indent="0">
              <a:buNone/>
            </a:pPr>
            <a:r>
              <a:rPr lang="en-IN" dirty="0">
                <a:latin typeface="Bahnschrift Condensed" panose="020B0502040204020203" pitchFamily="34" charset="0"/>
              </a:rPr>
              <a:t>1/04/19-10/04/19: IMPLEMENTATION OF PREDICTION MODEL</a:t>
            </a:r>
          </a:p>
        </p:txBody>
      </p:sp>
    </p:spTree>
    <p:extLst>
      <p:ext uri="{BB962C8B-B14F-4D97-AF65-F5344CB8AC3E}">
        <p14:creationId xmlns:p14="http://schemas.microsoft.com/office/powerpoint/2010/main" val="2711422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9014F-685D-473E-8114-4089A81175BB}"/>
              </a:ext>
            </a:extLst>
          </p:cNvPr>
          <p:cNvSpPr>
            <a:spLocks noGrp="1"/>
          </p:cNvSpPr>
          <p:nvPr>
            <p:ph type="title"/>
          </p:nvPr>
        </p:nvSpPr>
        <p:spPr/>
        <p:txBody>
          <a:bodyPr>
            <a:normAutofit/>
          </a:bodyPr>
          <a:lstStyle/>
          <a:p>
            <a:r>
              <a:rPr lang="en-IN" sz="4000" b="1" dirty="0">
                <a:latin typeface="Bahnschrift Condensed" panose="020B0502040204020203" pitchFamily="34" charset="0"/>
              </a:rPr>
              <a:t>CONCLUSION</a:t>
            </a:r>
          </a:p>
        </p:txBody>
      </p:sp>
      <p:sp>
        <p:nvSpPr>
          <p:cNvPr id="3" name="Content Placeholder 2">
            <a:extLst>
              <a:ext uri="{FF2B5EF4-FFF2-40B4-BE49-F238E27FC236}">
                <a16:creationId xmlns:a16="http://schemas.microsoft.com/office/drawing/2014/main" id="{BDDEA821-28D5-48FE-8FAD-46A812FAD80B}"/>
              </a:ext>
            </a:extLst>
          </p:cNvPr>
          <p:cNvSpPr>
            <a:spLocks noGrp="1"/>
          </p:cNvSpPr>
          <p:nvPr>
            <p:ph idx="1"/>
          </p:nvPr>
        </p:nvSpPr>
        <p:spPr/>
        <p:txBody>
          <a:bodyPr>
            <a:normAutofit/>
          </a:bodyPr>
          <a:lstStyle/>
          <a:p>
            <a:pPr marL="0" indent="0">
              <a:buNone/>
            </a:pPr>
            <a:r>
              <a:rPr lang="en-US" dirty="0">
                <a:latin typeface="Bahnschrift Condensed" panose="020B0502040204020203" pitchFamily="34" charset="0"/>
              </a:rPr>
              <a:t>We will  introduce some of the machine learning techniques for prediction of soil moisture in advance . We will use multiple linear regression, support vector regression and recurrent neural network for the prediction. From the results we will conclude that multiple linear regression is superior to the support vector regression and recurrent neural network. Although the prediction results are pretty good for 1 day and 2 days ahead but we can try to improve more the 7 days ahead results by applying some other techniques. Thus we will predict the soil moisture based on the dataset and applying above learning techniques. This will help the farmers to adjust their </a:t>
            </a:r>
            <a:r>
              <a:rPr lang="en-IN" dirty="0">
                <a:latin typeface="Bahnschrift Condensed" panose="020B0502040204020203" pitchFamily="34" charset="0"/>
              </a:rPr>
              <a:t>management strategy beforehand.</a:t>
            </a:r>
          </a:p>
        </p:txBody>
      </p:sp>
    </p:spTree>
    <p:extLst>
      <p:ext uri="{BB962C8B-B14F-4D97-AF65-F5344CB8AC3E}">
        <p14:creationId xmlns:p14="http://schemas.microsoft.com/office/powerpoint/2010/main" val="30883905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490</TotalTime>
  <Words>527</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Bahnschrift Condensed</vt:lpstr>
      <vt:lpstr>Calibri</vt:lpstr>
      <vt:lpstr>Calibri Light</vt:lpstr>
      <vt:lpstr>Retrospect</vt:lpstr>
      <vt:lpstr>SOIL MOISTURE PREDICTION </vt:lpstr>
      <vt:lpstr>DOMAIN &amp; KEYWORDS</vt:lpstr>
      <vt:lpstr>INTRODUCTION </vt:lpstr>
      <vt:lpstr>LITERATURE SURVEY</vt:lpstr>
      <vt:lpstr>PowerPoint Presentation</vt:lpstr>
      <vt:lpstr>TECHNOLOGY USED </vt:lpstr>
      <vt:lpstr> WEEKLY PLAN OF IMPLEMENTATION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SOIL MOISTURE PREDICTION</dc:title>
  <dc:creator>SHUBHAM PADTE</dc:creator>
  <cp:lastModifiedBy>SHUBHAM PADTE</cp:lastModifiedBy>
  <cp:revision>12</cp:revision>
  <dcterms:created xsi:type="dcterms:W3CDTF">2019-02-12T06:03:14Z</dcterms:created>
  <dcterms:modified xsi:type="dcterms:W3CDTF">2019-02-12T15:04:43Z</dcterms:modified>
</cp:coreProperties>
</file>