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77" r:id="rId7"/>
    <p:sldId id="261" r:id="rId8"/>
    <p:sldId id="278" r:id="rId9"/>
    <p:sldId id="262" r:id="rId10"/>
    <p:sldId id="263" r:id="rId11"/>
    <p:sldId id="264" r:id="rId12"/>
    <p:sldId id="265" r:id="rId13"/>
    <p:sldId id="280"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type="screen16x9"/>
  <p:notesSz cx="6858000" cy="9144000"/>
  <p:embeddedFontLst>
    <p:embeddedFont>
      <p:font typeface="Old Standard TT"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7" d="100"/>
          <a:sy n="157" d="100"/>
        </p:scale>
        <p:origin x="-294"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030103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sz="2000" dirty="0">
                <a:latin typeface="Times New Roman" panose="02020603050405020304" pitchFamily="18" charset="0"/>
                <a:cs typeface="Times New Roman" panose="02020603050405020304" pitchFamily="18" charset="0"/>
              </a:rPr>
              <a:t>The main implication of hardware monitoring is to </a:t>
            </a:r>
            <a:r>
              <a:rPr lang="en-US" sz="2000" dirty="0" smtClean="0">
                <a:latin typeface="Times New Roman" panose="02020603050405020304" pitchFamily="18" charset="0"/>
                <a:cs typeface="Times New Roman" panose="02020603050405020304" pitchFamily="18" charset="0"/>
              </a:rPr>
              <a:t>strengthen </a:t>
            </a:r>
            <a:r>
              <a:rPr lang="en-US" sz="2000" dirty="0">
                <a:latin typeface="Times New Roman" panose="02020603050405020304" pitchFamily="18" charset="0"/>
                <a:cs typeface="Times New Roman" panose="02020603050405020304" pitchFamily="18" charset="0"/>
              </a:rPr>
              <a:t>your g</a:t>
            </a:r>
            <a:r>
              <a:rPr lang="en-US" sz="2000" dirty="0" smtClean="0">
                <a:latin typeface="Times New Roman" panose="02020603050405020304" pitchFamily="18" charset="0"/>
                <a:cs typeface="Times New Roman" panose="02020603050405020304" pitchFamily="18" charset="0"/>
              </a:rPr>
              <a:t>rip </a:t>
            </a:r>
            <a:r>
              <a:rPr lang="en-US" sz="2000" dirty="0">
                <a:latin typeface="Times New Roman" panose="02020603050405020304" pitchFamily="18" charset="0"/>
                <a:cs typeface="Times New Roman" panose="02020603050405020304" pitchFamily="18" charset="0"/>
              </a:rPr>
              <a:t>on the performance of your IT system and lets you measure the exact performance of your system. It not only focuses on the current performance issues but also you can overview of process that might need improvements soon.</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a:buFont typeface="+mj-lt"/>
              <a:buAutoNum type="arabicPeriod"/>
            </a:pPr>
            <a:r>
              <a:rPr lang="en-US" sz="2000" dirty="0" smtClean="0">
                <a:latin typeface="Times New Roman" panose="02020603050405020304" pitchFamily="18" charset="0"/>
                <a:cs typeface="Times New Roman" panose="02020603050405020304" pitchFamily="18" charset="0"/>
              </a:rPr>
              <a:t>Html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CSS</a:t>
            </a:r>
          </a:p>
          <a:p>
            <a:pPr marL="571500" indent="-457200">
              <a:buFont typeface="+mj-lt"/>
              <a:buAutoNum type="arabicPeriod"/>
            </a:pPr>
            <a:endParaRPr lang="en-IN" sz="2000" b="1" dirty="0">
              <a:latin typeface="Times New Roman" panose="02020603050405020304" pitchFamily="18" charset="0"/>
              <a:cs typeface="Times New Roman" panose="02020603050405020304" pitchFamily="18" charset="0"/>
            </a:endParaRPr>
          </a:p>
          <a:p>
            <a:pPr>
              <a:buFont typeface="+mj-lt"/>
              <a:buAutoNum type="arabicPeriod"/>
            </a:pPr>
            <a:r>
              <a:rPr lang="en-US" sz="2000" dirty="0" smtClean="0">
                <a:latin typeface="Times New Roman" panose="02020603050405020304" pitchFamily="18" charset="0"/>
                <a:cs typeface="Times New Roman" panose="02020603050405020304" pitchFamily="18" charset="0"/>
              </a:rPr>
              <a:t>Tailwind</a:t>
            </a:r>
            <a:endParaRPr lang="en-IN" sz="2000" b="1" dirty="0" smtClean="0">
              <a:latin typeface="Times New Roman" panose="02020603050405020304" pitchFamily="18" charset="0"/>
              <a:cs typeface="Times New Roman" panose="02020603050405020304" pitchFamily="18" charset="0"/>
            </a:endParaRPr>
          </a:p>
          <a:p>
            <a:pPr>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a:buFont typeface="+mj-lt"/>
              <a:buAutoNum type="arabicPeriod"/>
            </a:pPr>
            <a:r>
              <a:rPr lang="en-US" sz="2000" dirty="0" smtClean="0">
                <a:latin typeface="Times New Roman" panose="02020603050405020304" pitchFamily="18" charset="0"/>
                <a:cs typeface="Times New Roman" panose="02020603050405020304" pitchFamily="18" charset="0"/>
              </a:rPr>
              <a:t>Node.js</a:t>
            </a:r>
            <a:endParaRPr lang="en-IN" sz="2000" b="1" dirty="0" smtClean="0">
              <a:latin typeface="Times New Roman" panose="02020603050405020304" pitchFamily="18" charset="0"/>
              <a:cs typeface="Times New Roman" panose="02020603050405020304" pitchFamily="18" charset="0"/>
            </a:endParaRPr>
          </a:p>
          <a:p>
            <a:pPr>
              <a:buFont typeface="+mj-lt"/>
              <a:buAutoNum type="arabicPeriod"/>
            </a:pPr>
            <a:endParaRPr lang="en-IN" sz="2000" b="1" dirty="0" smtClean="0">
              <a:latin typeface="Times New Roman" panose="02020603050405020304" pitchFamily="18" charset="0"/>
              <a:cs typeface="Times New Roman" panose="02020603050405020304" pitchFamily="18" charset="0"/>
            </a:endParaRPr>
          </a:p>
          <a:p>
            <a:pPr>
              <a:buFont typeface="+mj-lt"/>
              <a:buAutoNum type="arabicPeriod"/>
            </a:pPr>
            <a:r>
              <a:rPr lang="en-US" sz="2000" dirty="0" smtClean="0">
                <a:latin typeface="Times New Roman" panose="02020603050405020304" pitchFamily="18" charset="0"/>
                <a:cs typeface="Times New Roman" panose="02020603050405020304" pitchFamily="18" charset="0"/>
              </a:rPr>
              <a:t>Electron</a:t>
            </a:r>
            <a:endParaRPr lang="en-IN" sz="2000" dirty="0">
              <a:latin typeface="Times New Roman" panose="02020603050405020304" pitchFamily="18" charset="0"/>
              <a:cs typeface="Times New Roman" panose="02020603050405020304" pitchFamily="18" charset="0"/>
            </a:endParaRPr>
          </a:p>
          <a:p>
            <a:pPr marL="114300" indent="0">
              <a:buNone/>
            </a:pPr>
            <a:r>
              <a:rPr lang="en-US" dirty="0"/>
              <a:t> </a:t>
            </a:r>
            <a:endParaRPr lang="en-IN" dirty="0"/>
          </a:p>
          <a:p>
            <a:pPr lvl="1" indent="-342900">
              <a:spcBef>
                <a:spcPts val="0"/>
              </a:spcBef>
              <a:buSzPts val="1800"/>
              <a:buChar char="●"/>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787960"/>
          </a:xfrm>
          <a:prstGeom prst="rect">
            <a:avLst/>
          </a:prstGeom>
        </p:spPr>
        <p:txBody>
          <a:bodyPr spcFirstLastPara="1" wrap="square" lIns="91425" tIns="91425" rIns="91425" bIns="91425" anchor="t" anchorCtr="0">
            <a:noAutofit/>
          </a:bodyPr>
          <a:lstStyle/>
          <a:p>
            <a:pPr marL="114300" indent="0">
              <a:buNone/>
            </a:pPr>
            <a:r>
              <a:rPr lang="en-IN" sz="2000" dirty="0" smtClean="0"/>
              <a:t>1</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Increase </a:t>
            </a:r>
            <a:r>
              <a:rPr lang="en-IN" sz="2000" dirty="0" smtClean="0">
                <a:latin typeface="Times New Roman" panose="02020603050405020304" pitchFamily="18" charset="0"/>
                <a:cs typeface="Times New Roman" panose="02020603050405020304" pitchFamily="18" charset="0"/>
              </a:rPr>
              <a:t>User Satisfaction:</a:t>
            </a: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smtClean="0">
                <a:latin typeface="Times New Roman" panose="02020603050405020304" pitchFamily="18" charset="0"/>
                <a:cs typeface="Times New Roman" panose="02020603050405020304" pitchFamily="18" charset="0"/>
              </a:rPr>
              <a:t>Happier Users attract others, and they usually become a brand-loyal, long-term users of an app. The baseline objective is to have fewer bugs and crashes, so we can provide a platform which makes our users content.</a:t>
            </a:r>
          </a:p>
          <a:p>
            <a:pPr marL="114300" indent="0">
              <a:buNone/>
            </a:pPr>
            <a:r>
              <a:rPr lang="en-IN" sz="2000" dirty="0" smtClean="0">
                <a:latin typeface="Times New Roman" panose="02020603050405020304" pitchFamily="18" charset="0"/>
                <a:cs typeface="Times New Roman" panose="02020603050405020304" pitchFamily="18" charset="0"/>
              </a:rPr>
              <a:t>2. Improve </a:t>
            </a:r>
            <a:r>
              <a:rPr lang="en-IN" sz="2000" dirty="0">
                <a:latin typeface="Times New Roman" panose="02020603050405020304" pitchFamily="18" charset="0"/>
                <a:cs typeface="Times New Roman" panose="02020603050405020304" pitchFamily="18" charset="0"/>
              </a:rPr>
              <a:t>End-User </a:t>
            </a:r>
            <a:r>
              <a:rPr lang="en-IN" sz="2000" dirty="0" smtClean="0">
                <a:latin typeface="Times New Roman" panose="02020603050405020304" pitchFamily="18" charset="0"/>
                <a:cs typeface="Times New Roman" panose="02020603050405020304" pitchFamily="18" charset="0"/>
              </a:rPr>
              <a:t>Experience:</a:t>
            </a: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rPr>
              <a:t>A fast and responsive software is the basis of UX, and application performance monitoring software can help you identify any related issues.</a:t>
            </a:r>
          </a:p>
          <a:p>
            <a:pPr marL="114300" indent="0">
              <a:buNone/>
            </a:pPr>
            <a:r>
              <a:rPr lang="en-IN" sz="2000" dirty="0" smtClean="0">
                <a:latin typeface="Times New Roman" panose="02020603050405020304" pitchFamily="18" charset="0"/>
                <a:cs typeface="Times New Roman" panose="02020603050405020304" pitchFamily="18" charset="0"/>
              </a:rPr>
              <a:t>3. Reduce Downtime:</a:t>
            </a:r>
          </a:p>
          <a:p>
            <a:pPr marL="114300" indent="0">
              <a:buNone/>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1% of 1 million customers can’t connect, that’s 10K unhappy users, which we can avoid if we proactively monitor app performance and reduce downtime.</a:t>
            </a:r>
          </a:p>
          <a:p>
            <a:pPr marL="114300" lvl="0" indent="0" rtl="0">
              <a:spcBef>
                <a:spcPts val="0"/>
              </a:spcBef>
              <a:spcAft>
                <a:spcPts val="0"/>
              </a:spcAft>
              <a:buSzPts val="1800"/>
              <a:buNone/>
            </a:pPr>
            <a:r>
              <a:rPr lang="en" dirty="0" smtClean="0"/>
              <a:t>                                   </a:t>
            </a:r>
            <a:endParaRPr dirty="0" smtClean="0"/>
          </a:p>
          <a:p>
            <a:pPr marL="114300" lvl="0" indent="0" rtl="0">
              <a:spcBef>
                <a:spcPts val="0"/>
              </a:spcBef>
              <a:spcAft>
                <a:spcPts val="0"/>
              </a:spcAft>
              <a:buSzPts val="1800"/>
              <a:buNone/>
            </a:pPr>
            <a:r>
              <a:rPr lang="en" dirty="0" smtClean="0"/>
              <a:t>                            </a:t>
            </a:r>
            <a:endParaRPr dirty="0" smtClean="0"/>
          </a:p>
          <a:p>
            <a:pPr marL="114300" lvl="0" indent="0" rtl="0">
              <a:spcBef>
                <a:spcPts val="0"/>
              </a:spcBef>
              <a:spcAft>
                <a:spcPts val="0"/>
              </a:spcAft>
              <a:buSzPts val="1800"/>
              <a:buNone/>
            </a:pPr>
            <a:r>
              <a:rPr lang="en" dirty="0" smtClean="0"/>
              <a:t>                       </a:t>
            </a:r>
            <a:endParaRPr dirty="0" smtClean="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2"/>
          <p:cNvSpPr txBox="1">
            <a:spLocks noGrp="1"/>
          </p:cNvSpPr>
          <p:nvPr>
            <p:ph type="body" idx="1"/>
          </p:nvPr>
        </p:nvSpPr>
        <p:spPr>
          <a:xfrm>
            <a:off x="317756" y="432813"/>
            <a:ext cx="8520600" cy="4163410"/>
          </a:xfrm>
          <a:prstGeom prst="rect">
            <a:avLst/>
          </a:prstGeom>
        </p:spPr>
        <p:txBody>
          <a:bodyPr spcFirstLastPara="1" wrap="square" lIns="91425" tIns="91425" rIns="91425" bIns="91425" anchor="t" anchorCtr="0">
            <a:noAutofit/>
          </a:bodyPr>
          <a:lstStyle/>
          <a:p>
            <a:pPr marL="114300" indent="0">
              <a:buNone/>
            </a:pPr>
            <a:r>
              <a:rPr lang="en-IN" dirty="0">
                <a:latin typeface="Times New Roman" panose="02020603050405020304" pitchFamily="18" charset="0"/>
                <a:cs typeface="Times New Roman" panose="02020603050405020304" pitchFamily="18" charset="0"/>
              </a:rPr>
              <a:t> </a:t>
            </a:r>
          </a:p>
          <a:p>
            <a:pPr marL="114300" indent="0">
              <a:buNone/>
            </a:pPr>
            <a:r>
              <a:rPr lang="en-US" sz="2000" dirty="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Speed Up Innovation</a:t>
            </a:r>
          </a:p>
          <a:p>
            <a:pPr marL="114300" indent="0">
              <a:buNone/>
            </a:pPr>
            <a:r>
              <a:rPr lang="en-US" sz="2000" dirty="0">
                <a:latin typeface="Times New Roman" panose="02020603050405020304" pitchFamily="18" charset="0"/>
                <a:cs typeface="Times New Roman" panose="02020603050405020304" pitchFamily="18" charset="0"/>
              </a:rPr>
              <a:t>Obviously, reducing the time needed to fix bugs, problems frees up more time for your software engineering team to work on adding new features to the app.</a:t>
            </a:r>
          </a:p>
          <a:p>
            <a:pPr marL="114300" indent="0">
              <a:buNone/>
            </a:pPr>
            <a:endParaRPr dirty="0" smtClean="0"/>
          </a:p>
          <a:p>
            <a:pPr marL="114300" lvl="0" indent="0" rtl="0">
              <a:spcBef>
                <a:spcPts val="0"/>
              </a:spcBef>
              <a:spcAft>
                <a:spcPts val="0"/>
              </a:spcAft>
              <a:buSzPts val="1800"/>
              <a:buNone/>
            </a:pPr>
            <a:r>
              <a:rPr lang="en" dirty="0" smtClean="0"/>
              <a:t>                       </a:t>
            </a:r>
            <a:endParaRPr dirty="0" smtClean="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285301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372357"/>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05645" y="983875"/>
            <a:ext cx="8520600" cy="3775850"/>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Core </a:t>
            </a:r>
            <a:r>
              <a:rPr lang="en-US" sz="2000" dirty="0">
                <a:latin typeface="Times New Roman" panose="02020603050405020304" pitchFamily="18" charset="0"/>
                <a:cs typeface="Times New Roman" panose="02020603050405020304" pitchFamily="18" charset="0"/>
              </a:rPr>
              <a:t>desktop application powered by electron and node </a:t>
            </a:r>
            <a:r>
              <a:rPr lang="en-US" sz="2000" dirty="0" err="1" smtClean="0">
                <a:latin typeface="Times New Roman" panose="02020603050405020304" pitchFamily="18" charset="0"/>
                <a:cs typeface="Times New Roman" panose="02020603050405020304" pitchFamily="18" charset="0"/>
              </a:rPr>
              <a:t>js</a:t>
            </a:r>
            <a:endParaRPr lang="en-US" sz="2000"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Systeminformation library :-  It is a </a:t>
            </a:r>
            <a:r>
              <a:rPr lang="en-US" sz="2000" dirty="0" smtClean="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and OS information library for node.js</a:t>
            </a:r>
            <a:r>
              <a:rPr lang="en-IN" sz="2000" dirty="0"/>
              <a:t/>
            </a:r>
            <a:br>
              <a:rPr lang="en-IN" sz="2000" dirty="0"/>
            </a:b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ore </a:t>
            </a:r>
            <a:r>
              <a:rPr lang="en-US" sz="2000" dirty="0">
                <a:latin typeface="Times New Roman" panose="02020603050405020304" pitchFamily="18" charset="0"/>
                <a:cs typeface="Times New Roman" panose="02020603050405020304" pitchFamily="18" charset="0"/>
              </a:rPr>
              <a:t>modules of the application are :</a:t>
            </a:r>
          </a:p>
          <a:p>
            <a:pPr lvl="1">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Hardware </a:t>
            </a:r>
            <a:r>
              <a:rPr lang="en-IN" sz="1600" dirty="0">
                <a:latin typeface="Times New Roman" panose="02020603050405020304" pitchFamily="18" charset="0"/>
                <a:cs typeface="Times New Roman" panose="02020603050405020304" pitchFamily="18" charset="0"/>
              </a:rPr>
              <a:t>information </a:t>
            </a:r>
            <a:r>
              <a:rPr lang="en-IN" sz="1600" dirty="0" smtClean="0">
                <a:latin typeface="Times New Roman" panose="02020603050405020304" pitchFamily="18" charset="0"/>
                <a:cs typeface="Times New Roman" panose="02020603050405020304" pitchFamily="18" charset="0"/>
              </a:rPr>
              <a:t>module </a:t>
            </a:r>
          </a:p>
          <a:p>
            <a:pPr lvl="1">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Real time monitoring </a:t>
            </a:r>
            <a:r>
              <a:rPr lang="en-IN" sz="1600" dirty="0" smtClean="0">
                <a:latin typeface="Times New Roman" panose="02020603050405020304" pitchFamily="18" charset="0"/>
                <a:cs typeface="Times New Roman" panose="02020603050405020304" pitchFamily="18" charset="0"/>
              </a:rPr>
              <a:t>module</a:t>
            </a:r>
          </a:p>
          <a:p>
            <a:pPr lvl="1">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Utility </a:t>
            </a:r>
            <a:r>
              <a:rPr lang="en-IN" sz="1600" dirty="0" smtClean="0">
                <a:latin typeface="Times New Roman" panose="02020603050405020304" pitchFamily="18" charset="0"/>
                <a:cs typeface="Times New Roman" panose="02020603050405020304" pitchFamily="18" charset="0"/>
              </a:rPr>
              <a:t>Module</a:t>
            </a:r>
          </a:p>
          <a:p>
            <a:pPr lvl="0">
              <a:buFont typeface="Wingdings" panose="05000000000000000000" pitchFamily="2" charset="2"/>
              <a:buChar char="q"/>
            </a:pPr>
            <a:r>
              <a:rPr lang="en-US" sz="2000" dirty="0"/>
              <a:t>OSD (On Screen Display) overlay drawn over windows which shows selected outputs rendered on top of the application currently running</a:t>
            </a:r>
            <a:endParaRPr lang="en-US" sz="2000" dirty="0" smtClean="0"/>
          </a:p>
          <a:p>
            <a:pPr lvl="0" algn="l" rtl="0">
              <a:spcBef>
                <a:spcPts val="0"/>
              </a:spcBef>
              <a:spcAft>
                <a:spcPts val="0"/>
              </a:spcAft>
              <a:buSzPts val="1800"/>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
        <p:nvSpPr>
          <p:cNvPr id="4" name="TextBox 3"/>
          <p:cNvSpPr txBox="1"/>
          <p:nvPr/>
        </p:nvSpPr>
        <p:spPr>
          <a:xfrm>
            <a:off x="345171" y="1229293"/>
            <a:ext cx="8496048" cy="2554545"/>
          </a:xfrm>
          <a:prstGeom prst="rect">
            <a:avLst/>
          </a:prstGeom>
          <a:noFill/>
        </p:spPr>
        <p:txBody>
          <a:bodyPr wrap="square" rtlCol="0">
            <a:spAutoFit/>
          </a:bodyPr>
          <a:lstStyle/>
          <a:p>
            <a:pPr marL="457200" indent="-457200">
              <a:buFont typeface="+mj-lt"/>
              <a:buAutoNum type="arabicPeriod"/>
            </a:pPr>
            <a:r>
              <a:rPr lang="en-US" sz="2000" dirty="0" smtClean="0">
                <a:latin typeface="Times New Roman" pitchFamily="18" charset="0"/>
                <a:cs typeface="Times New Roman" pitchFamily="18" charset="0"/>
              </a:rPr>
              <a:t>Core Module, which is the Hardware information module. It gives the specification of the information system it is running on.</a:t>
            </a: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The user can interact with the real time monitoring module which is contained on a separate page for better interaction.</a:t>
            </a: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The user can then access the utility module which houses various overlay tools like FPS counters, latency, ping tests,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Class Diagram</a:t>
            </a:r>
            <a:endParaRPr b="1">
              <a:latin typeface="Times New Roman"/>
              <a:ea typeface="Times New Roman"/>
              <a:cs typeface="Times New Roman"/>
              <a:sym typeface="Times New Roman"/>
            </a:endParaRPr>
          </a:p>
        </p:txBody>
      </p:sp>
      <p:pic>
        <p:nvPicPr>
          <p:cNvPr id="5" name="Picture 2" descr="https://cdn.discordapp.com/attachments/742382816968310844/901897394248122508/unknown.png"/>
          <p:cNvPicPr>
            <a:picLocks noChangeAspect="1" noChangeArrowheads="1"/>
          </p:cNvPicPr>
          <p:nvPr/>
        </p:nvPicPr>
        <p:blipFill>
          <a:blip r:embed="rId3"/>
          <a:srcRect/>
          <a:stretch>
            <a:fillRect/>
          </a:stretch>
        </p:blipFill>
        <p:spPr bwMode="auto">
          <a:xfrm>
            <a:off x="778704" y="1138457"/>
            <a:ext cx="7616716" cy="362732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t>
            </a:r>
            <a:r>
              <a:rPr lang="en" b="1" dirty="0" smtClean="0">
                <a:latin typeface="Times New Roman"/>
                <a:ea typeface="Times New Roman"/>
                <a:cs typeface="Times New Roman"/>
                <a:sym typeface="Times New Roman"/>
              </a:rPr>
              <a:t>Module-1</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dirty="0" smtClean="0">
                <a:latin typeface="Times New Roman"/>
                <a:ea typeface="Times New Roman"/>
                <a:cs typeface="Times New Roman"/>
                <a:sym typeface="Times New Roman"/>
              </a:rPr>
              <a:t>Hardware information module:</a:t>
            </a:r>
          </a:p>
          <a:p>
            <a:pPr marL="0" indent="0">
              <a:spcAft>
                <a:spcPts val="1600"/>
              </a:spcAft>
            </a:pPr>
            <a:r>
              <a:rPr lang="en-US" sz="2000" dirty="0" smtClean="0">
                <a:latin typeface="Times New Roman"/>
                <a:ea typeface="Times New Roman"/>
                <a:cs typeface="Times New Roman"/>
                <a:sym typeface="Times New Roman"/>
              </a:rPr>
              <a:t>Displays static information about the system hardware, and temporarily logs to a file.</a:t>
            </a:r>
          </a:p>
          <a:p>
            <a:pPr marL="0" indent="0">
              <a:spcAft>
                <a:spcPts val="1600"/>
              </a:spcAft>
            </a:pPr>
            <a:r>
              <a:rPr lang="en-US" sz="2000" dirty="0" smtClean="0">
                <a:latin typeface="Times New Roman"/>
                <a:ea typeface="Times New Roman"/>
                <a:cs typeface="Times New Roman"/>
                <a:sym typeface="Times New Roman"/>
              </a:rPr>
              <a:t>This information includes make/model of the CPU, GPU, RAM speeds and clock timings, OS information and HDD usage.</a:t>
            </a:r>
          </a:p>
          <a:p>
            <a:pPr marL="0" indent="0">
              <a:spcAft>
                <a:spcPts val="1600"/>
              </a:spcAft>
            </a:pPr>
            <a:endParaRPr lang="en-US" sz="2000" dirty="0" smtClean="0">
              <a:latin typeface="Times New Roman"/>
              <a:ea typeface="Times New Roman"/>
              <a:cs typeface="Times New Roman"/>
              <a:sym typeface="Times New Roman"/>
            </a:endParaRPr>
          </a:p>
          <a:p>
            <a:pPr marL="0" lvl="0" indent="0" algn="l" rtl="0">
              <a:spcBef>
                <a:spcPts val="0"/>
              </a:spcBef>
              <a:spcAft>
                <a:spcPts val="1600"/>
              </a:spcAft>
              <a:buNone/>
            </a:pPr>
            <a:endParaRPr lang="en-US" sz="400" dirty="0" smtClean="0">
              <a:latin typeface="Times New Roman"/>
              <a:ea typeface="Times New Roman"/>
              <a:cs typeface="Times New Roman"/>
              <a:sym typeface="Times New Roman"/>
            </a:endParaRPr>
          </a:p>
          <a:p>
            <a:pPr marL="0" indent="0">
              <a:spcAft>
                <a:spcPts val="1600"/>
              </a:spcAft>
            </a:pPr>
            <a:endParaRPr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dirty="0" smtClean="0">
                <a:latin typeface="Times New Roman" pitchFamily="18" charset="0"/>
                <a:cs typeface="Times New Roman" pitchFamily="18" charset="0"/>
              </a:rPr>
              <a:t>Real time monitoring module: </a:t>
            </a:r>
          </a:p>
          <a:p>
            <a:pPr marL="0" indent="0">
              <a:spcAft>
                <a:spcPts val="1600"/>
              </a:spcAft>
            </a:pPr>
            <a:r>
              <a:rPr lang="en-US" sz="2000" dirty="0" smtClean="0">
                <a:latin typeface="Times New Roman" pitchFamily="18" charset="0"/>
                <a:cs typeface="Times New Roman" pitchFamily="18" charset="0"/>
              </a:rPr>
              <a:t>Displays real-time info about the system in a dynamic manner.</a:t>
            </a:r>
          </a:p>
          <a:p>
            <a:pPr marL="0" indent="0">
              <a:spcAft>
                <a:spcPts val="1600"/>
              </a:spcAft>
            </a:pPr>
            <a:r>
              <a:rPr lang="en-US" sz="2000" dirty="0" smtClean="0">
                <a:latin typeface="Times New Roman" pitchFamily="18" charset="0"/>
                <a:cs typeface="Times New Roman" pitchFamily="18" charset="0"/>
              </a:rPr>
              <a:t>Uses node libraries that are wrappers of low level C libraries to get real-time information about system CPU temperatures, fan speeds, power voltages, SSD speeds, and VRAM usage, etc.</a:t>
            </a:r>
          </a:p>
          <a:p>
            <a:pPr marL="0" indent="0">
              <a:spcAft>
                <a:spcPts val="1600"/>
              </a:spcAft>
            </a:pPr>
            <a:r>
              <a:rPr lang="en-US" sz="2000" dirty="0" smtClean="0">
                <a:latin typeface="Times New Roman" pitchFamily="18" charset="0"/>
                <a:cs typeface="Times New Roman" pitchFamily="18" charset="0"/>
              </a:rPr>
              <a:t>Output is verbose and cross platform, irrespective of the OS.</a:t>
            </a:r>
            <a:endParaRPr sz="20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b="1" dirty="0" smtClean="0">
                <a:latin typeface="Times New Roman"/>
                <a:ea typeface="Times New Roman"/>
                <a:cs typeface="Times New Roman"/>
                <a:sym typeface="Times New Roman"/>
              </a:rPr>
              <a:t>Hardware Monitoring Suite</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lvl="0" algn="ctr">
              <a:buClr>
                <a:schemeClr val="dk1"/>
              </a:buClr>
              <a:buSzPts val="1100"/>
            </a:pPr>
            <a:r>
              <a:rPr lang="en-US" sz="1800" dirty="0" err="1" smtClean="0">
                <a:latin typeface="Times New Roman"/>
                <a:ea typeface="Times New Roman"/>
                <a:cs typeface="Times New Roman"/>
                <a:sym typeface="Times New Roman"/>
              </a:rPr>
              <a:t>Saumil</a:t>
            </a:r>
            <a:r>
              <a:rPr lang="en-US" sz="1800" dirty="0" smtClean="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P</a:t>
            </a:r>
            <a:r>
              <a:rPr lang="en-US" sz="1800" dirty="0" smtClean="0">
                <a:latin typeface="Times New Roman"/>
                <a:ea typeface="Times New Roman"/>
                <a:cs typeface="Times New Roman"/>
                <a:sym typeface="Times New Roman"/>
              </a:rPr>
              <a:t>adwal (18102012)</a:t>
            </a:r>
            <a:br>
              <a:rPr lang="en-US" sz="1800" dirty="0" smtClean="0">
                <a:latin typeface="Times New Roman"/>
                <a:ea typeface="Times New Roman"/>
                <a:cs typeface="Times New Roman"/>
                <a:sym typeface="Times New Roman"/>
              </a:rPr>
            </a:br>
            <a:r>
              <a:rPr lang="en-US" sz="1800" dirty="0" err="1" smtClean="0">
                <a:latin typeface="Times New Roman"/>
                <a:ea typeface="Times New Roman"/>
                <a:cs typeface="Times New Roman"/>
                <a:sym typeface="Times New Roman"/>
              </a:rPr>
              <a:t>Vaibhav</a:t>
            </a:r>
            <a:r>
              <a:rPr lang="en-US" sz="1800" dirty="0" smtClean="0">
                <a:latin typeface="Times New Roman"/>
                <a:ea typeface="Times New Roman"/>
                <a:cs typeface="Times New Roman"/>
                <a:sym typeface="Times New Roman"/>
              </a:rPr>
              <a:t> Shukla </a:t>
            </a:r>
            <a:r>
              <a:rPr lang="en-US" sz="1800" dirty="0">
                <a:latin typeface="Times New Roman"/>
                <a:ea typeface="Times New Roman"/>
                <a:cs typeface="Times New Roman"/>
                <a:sym typeface="Times New Roman"/>
              </a:rPr>
              <a:t>(18102069</a:t>
            </a:r>
            <a:r>
              <a:rPr lang="en-US" sz="1800" dirty="0" smtClean="0">
                <a:latin typeface="Times New Roman"/>
                <a:ea typeface="Times New Roman"/>
                <a:cs typeface="Times New Roman"/>
                <a:sym typeface="Times New Roman"/>
              </a:rPr>
              <a:t>)</a:t>
            </a:r>
            <a:br>
              <a:rPr lang="en-US" sz="1800" dirty="0" smtClean="0">
                <a:latin typeface="Times New Roman"/>
                <a:ea typeface="Times New Roman"/>
                <a:cs typeface="Times New Roman"/>
                <a:sym typeface="Times New Roman"/>
              </a:rPr>
            </a:br>
            <a:r>
              <a:rPr lang="en" sz="1800" dirty="0" smtClean="0">
                <a:latin typeface="Times New Roman"/>
                <a:ea typeface="Times New Roman"/>
                <a:cs typeface="Times New Roman"/>
                <a:sym typeface="Times New Roman"/>
              </a:rPr>
              <a:t>Mayur Pawar(18102050)</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US" sz="1800" dirty="0" err="1" smtClean="0">
                <a:latin typeface="Times New Roman"/>
                <a:ea typeface="Times New Roman"/>
                <a:cs typeface="Times New Roman"/>
                <a:sym typeface="Times New Roman"/>
              </a:rPr>
              <a:t>Vikas</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Prajapati</a:t>
            </a:r>
            <a:r>
              <a:rPr lang="en-US" sz="1800" dirty="0" smtClean="0">
                <a:latin typeface="Times New Roman"/>
                <a:ea typeface="Times New Roman"/>
                <a:cs typeface="Times New Roman"/>
                <a:sym typeface="Times New Roman"/>
              </a:rPr>
              <a:t> (18102018)</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smtClean="0">
                <a:latin typeface="Times New Roman"/>
                <a:ea typeface="Times New Roman"/>
                <a:cs typeface="Times New Roman"/>
                <a:sym typeface="Times New Roman"/>
              </a:rPr>
              <a:t>Prof. Pravin </a:t>
            </a:r>
            <a:r>
              <a:rPr lang="en-US" sz="1800" dirty="0" err="1" smtClean="0">
                <a:latin typeface="Times New Roman"/>
                <a:ea typeface="Times New Roman"/>
                <a:cs typeface="Times New Roman"/>
                <a:sym typeface="Times New Roman"/>
              </a:rPr>
              <a:t>Adivarekar</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pitchFamily="18" charset="0"/>
                <a:cs typeface="Times New Roman" pitchFamily="18" charset="0"/>
              </a:rPr>
              <a:t>Module-3</a:t>
            </a:r>
            <a:endParaRPr b="1">
              <a:latin typeface="Times New Roman" pitchFamily="18" charset="0"/>
              <a:ea typeface="Times New Roman"/>
              <a:cs typeface="Times New Roman" pitchFamily="18" charset="0"/>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Times New Roman" panose="02020603050405020304" pitchFamily="18" charset="0"/>
                <a:cs typeface="Times New Roman" panose="02020603050405020304" pitchFamily="18" charset="0"/>
              </a:rPr>
              <a:t>Utility Module:</a:t>
            </a:r>
          </a:p>
          <a:p>
            <a:pPr marL="0" indent="0">
              <a:spcAft>
                <a:spcPts val="1600"/>
              </a:spcAft>
            </a:pPr>
            <a:r>
              <a:rPr lang="en-US" dirty="0" smtClean="0">
                <a:latin typeface="Times New Roman" panose="02020603050405020304" pitchFamily="18" charset="0"/>
                <a:cs typeface="Times New Roman" panose="02020603050405020304" pitchFamily="18" charset="0"/>
              </a:rPr>
              <a:t>This module houses various small tools to improve system monitoring workflow. </a:t>
            </a:r>
          </a:p>
          <a:p>
            <a:pPr marL="0" indent="0">
              <a:spcAft>
                <a:spcPts val="1600"/>
              </a:spcAft>
            </a:pPr>
            <a:r>
              <a:rPr lang="en-US" dirty="0" smtClean="0">
                <a:latin typeface="Times New Roman" panose="02020603050405020304" pitchFamily="18" charset="0"/>
                <a:cs typeface="Times New Roman" panose="02020603050405020304" pitchFamily="18" charset="0"/>
              </a:rPr>
              <a:t>This includes, but not limited to: FPS counter, latency and ping test and real-time data like CPU and GPU temps and usage.</a:t>
            </a:r>
          </a:p>
          <a:p>
            <a:pPr marL="0" indent="0">
              <a:spcAft>
                <a:spcPts val="1600"/>
              </a:spcAft>
            </a:pPr>
            <a:r>
              <a:rPr lang="en-US" dirty="0" smtClean="0">
                <a:latin typeface="Times New Roman" panose="02020603050405020304" pitchFamily="18" charset="0"/>
                <a:cs typeface="Times New Roman" panose="02020603050405020304" pitchFamily="18" charset="0"/>
              </a:rPr>
              <a:t>All these utilities, shown on your screen through OSD (On-screen display).</a:t>
            </a:r>
          </a:p>
          <a:p>
            <a:pPr marL="0" indent="0">
              <a:spcAft>
                <a:spcPts val="1600"/>
              </a:spcAft>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References</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 dirty="0" smtClean="0">
                <a:latin typeface="Times New Roman" pitchFamily="18" charset="0"/>
                <a:cs typeface="Times New Roman" pitchFamily="18" charset="0"/>
              </a:rPr>
              <a:t>Venkata2016(</a:t>
            </a:r>
            <a:r>
              <a:rPr lang="en-US" dirty="0">
                <a:latin typeface="Times New Roman" pitchFamily="18" charset="0"/>
                <a:cs typeface="Times New Roman" pitchFamily="18" charset="0"/>
              </a:rPr>
              <a:t>A Real-time Distributed Hardware Health Monitoring </a:t>
            </a:r>
            <a:r>
              <a:rPr lang="en-US" dirty="0" smtClean="0">
                <a:latin typeface="Times New Roman" pitchFamily="18" charset="0"/>
                <a:cs typeface="Times New Roman" pitchFamily="18" charset="0"/>
              </a:rPr>
              <a:t>Framework)</a:t>
            </a:r>
            <a:r>
              <a:rPr lang="en" dirty="0" smtClean="0">
                <a:latin typeface="Times New Roman" pitchFamily="18" charset="0"/>
                <a:cs typeface="Times New Roman" pitchFamily="18" charset="0"/>
              </a:rPr>
              <a:t>             </a:t>
            </a:r>
          </a:p>
          <a:p>
            <a:pPr marL="114300" lvl="0" indent="0">
              <a:buNone/>
            </a:pPr>
            <a:r>
              <a:rPr lang="en" dirty="0" smtClean="0">
                <a:latin typeface="Times New Roman" pitchFamily="18" charset="0"/>
                <a:cs typeface="Times New Roman" pitchFamily="18" charset="0"/>
              </a:rPr>
              <a:t>    </a:t>
            </a:r>
            <a:endParaRPr dirty="0">
              <a:latin typeface="Times New Roman" pitchFamily="18" charset="0"/>
              <a:cs typeface="Times New Roman" pitchFamily="18" charset="0"/>
            </a:endParaRPr>
          </a:p>
          <a:p>
            <a:r>
              <a:rPr lang="en-IN" dirty="0" err="1" smtClean="0">
                <a:latin typeface="Times New Roman" pitchFamily="18" charset="0"/>
                <a:cs typeface="Times New Roman" pitchFamily="18" charset="0"/>
              </a:rPr>
              <a:t>Computer_Hardware_Mon</a:t>
            </a:r>
            <a:r>
              <a:rPr lang="en-I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and Implementation of Computer Hardware Monitoring </a:t>
            </a:r>
            <a:r>
              <a:rPr lang="en-US" dirty="0" smtClean="0">
                <a:latin typeface="Times New Roman" pitchFamily="18" charset="0"/>
                <a:cs typeface="Times New Roman" pitchFamily="18" charset="0"/>
              </a:rPr>
              <a:t>System </a:t>
            </a:r>
            <a:r>
              <a:rPr lang="en-IN" dirty="0" smtClean="0">
                <a:latin typeface="Times New Roman" pitchFamily="18" charset="0"/>
                <a:cs typeface="Times New Roman" pitchFamily="18" charset="0"/>
              </a:rPr>
              <a:t>Based </a:t>
            </a:r>
            <a:r>
              <a:rPr lang="en-IN" dirty="0">
                <a:latin typeface="Times New Roman" pitchFamily="18" charset="0"/>
                <a:cs typeface="Times New Roman" pitchFamily="18" charset="0"/>
              </a:rPr>
              <a:t>on Cloud </a:t>
            </a:r>
            <a:r>
              <a:rPr lang="en-IN" dirty="0" smtClean="0">
                <a:latin typeface="Times New Roman" pitchFamily="18" charset="0"/>
                <a:cs typeface="Times New Roman" pitchFamily="18" charset="0"/>
              </a:rPr>
              <a:t>Computing)</a:t>
            </a:r>
          </a:p>
          <a:p>
            <a:endParaRPr dirty="0">
              <a:latin typeface="Times New Roman" pitchFamily="18" charset="0"/>
              <a:cs typeface="Times New Roman" pitchFamily="18" charset="0"/>
            </a:endParaRPr>
          </a:p>
          <a:p>
            <a:pPr marL="457200" lvl="0" indent="-342900" algn="l" rtl="0">
              <a:spcBef>
                <a:spcPts val="0"/>
              </a:spcBef>
              <a:spcAft>
                <a:spcPts val="0"/>
              </a:spcAft>
              <a:buSzPts val="1800"/>
              <a:buChar char="●"/>
            </a:pPr>
            <a:r>
              <a:rPr lang="en" dirty="0" smtClean="0">
                <a:latin typeface="Times New Roman" pitchFamily="18" charset="0"/>
                <a:cs typeface="Times New Roman" pitchFamily="18" charset="0"/>
              </a:rPr>
              <a:t>Node js(IEE research paper)</a:t>
            </a:r>
          </a:p>
          <a:p>
            <a:pPr marL="114300" lvl="0" indent="0" algn="l" rtl="0">
              <a:spcBef>
                <a:spcPts val="0"/>
              </a:spcBef>
              <a:spcAft>
                <a:spcPts val="0"/>
              </a:spcAft>
              <a:buSzPts val="1800"/>
              <a:buNone/>
            </a:pPr>
            <a:endParaRPr lang="en"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research paper(</a:t>
            </a:r>
            <a:r>
              <a:rPr lang="en-US" dirty="0">
                <a:latin typeface="Times New Roman" pitchFamily="18" charset="0"/>
                <a:cs typeface="Times New Roman" pitchFamily="18" charset="0"/>
              </a:rPr>
              <a:t>Modern JavaScript frameworks: A Survey </a:t>
            </a:r>
            <a:r>
              <a:rPr lang="en-US" dirty="0" smtClean="0">
                <a:latin typeface="Times New Roman" pitchFamily="18" charset="0"/>
                <a:cs typeface="Times New Roman" pitchFamily="18" charset="0"/>
              </a:rPr>
              <a:t>Study)</a:t>
            </a:r>
            <a:endParaRPr dirty="0">
              <a:latin typeface="Times New Roman" pitchFamily="18" charset="0"/>
              <a:cs typeface="Times New Roman" pitchFamily="18" charset="0"/>
            </a:endParaRPr>
          </a:p>
          <a:p>
            <a:pPr marL="457200" lvl="0" indent="-342900" algn="l" rtl="0">
              <a:spcBef>
                <a:spcPts val="0"/>
              </a:spcBef>
              <a:spcAft>
                <a:spcPts val="0"/>
              </a:spcAft>
              <a:buSzPts val="1800"/>
              <a:buChar cha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3.Planning for next semester</a:t>
            </a:r>
            <a:endParaRPr b="1" dirty="0"/>
          </a:p>
        </p:txBody>
      </p:sp>
      <p:sp>
        <p:nvSpPr>
          <p:cNvPr id="167" name="Google Shape;167;p3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smtClean="0">
                <a:latin typeface="Times New Roman" pitchFamily="18" charset="0"/>
                <a:cs typeface="Times New Roman" pitchFamily="18" charset="0"/>
              </a:rPr>
              <a:t>Suggestion for System/Hardware </a:t>
            </a:r>
            <a:r>
              <a:rPr lang="en-US" dirty="0" err="1" smtClean="0">
                <a:latin typeface="Times New Roman" pitchFamily="18" charset="0"/>
                <a:cs typeface="Times New Roman" pitchFamily="18" charset="0"/>
              </a:rPr>
              <a:t>upgradation</a:t>
            </a:r>
            <a:r>
              <a:rPr lang="en-US" dirty="0" smtClean="0">
                <a:latin typeface="Times New Roman" pitchFamily="18" charset="0"/>
                <a:cs typeface="Times New Roman" pitchFamily="18" charset="0"/>
              </a:rPr>
              <a:t> </a:t>
            </a:r>
          </a:p>
          <a:p>
            <a:pPr marL="285750" indent="-285750">
              <a:spcAft>
                <a:spcPts val="1600"/>
              </a:spcAft>
            </a:pPr>
            <a:r>
              <a:rPr lang="en-US" dirty="0" smtClean="0">
                <a:latin typeface="Times New Roman" pitchFamily="18" charset="0"/>
                <a:cs typeface="Times New Roman" pitchFamily="18" charset="0"/>
              </a:rPr>
              <a:t>Implementing news section </a:t>
            </a:r>
          </a:p>
          <a:p>
            <a:pPr marL="285750" indent="-285750">
              <a:spcAft>
                <a:spcPts val="1600"/>
              </a:spcAft>
            </a:pPr>
            <a:r>
              <a:rPr lang="en-US" dirty="0" smtClean="0">
                <a:latin typeface="Times New Roman" pitchFamily="18" charset="0"/>
                <a:cs typeface="Times New Roman" pitchFamily="18" charset="0"/>
              </a:rPr>
              <a:t>FPS overlay </a:t>
            </a:r>
          </a:p>
          <a:p>
            <a:pPr marL="285750" indent="-285750">
              <a:spcAft>
                <a:spcPts val="1600"/>
              </a:spcAft>
            </a:pPr>
            <a:r>
              <a:rPr lang="en-US" dirty="0" smtClean="0">
                <a:latin typeface="Times New Roman" pitchFamily="18" charset="0"/>
                <a:cs typeface="Times New Roman" pitchFamily="18" charset="0"/>
              </a:rPr>
              <a:t>Improving existing features and UI</a:t>
            </a:r>
          </a:p>
          <a:p>
            <a:pPr marL="285750" indent="-285750">
              <a:spcAft>
                <a:spcPts val="1600"/>
              </a:spcAft>
            </a:pPr>
            <a:r>
              <a:rPr lang="en-US" dirty="0" smtClean="0">
                <a:latin typeface="Times New Roman" pitchFamily="18" charset="0"/>
                <a:cs typeface="Times New Roman" pitchFamily="18" charset="0"/>
              </a:rPr>
              <a:t>Drivers updating system</a:t>
            </a:r>
            <a:endParaRPr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sz="2000" dirty="0"/>
          </a:p>
          <a:p>
            <a:pPr marL="114300" indent="0">
              <a:buNone/>
            </a:pPr>
            <a:r>
              <a:rPr lang="en-IN" sz="2000" dirty="0">
                <a:latin typeface="Times New Roman" panose="02020603050405020304" pitchFamily="18" charset="0"/>
                <a:cs typeface="Times New Roman" panose="02020603050405020304" pitchFamily="18" charset="0"/>
              </a:rPr>
              <a:t>Hardware </a:t>
            </a:r>
            <a:r>
              <a:rPr lang="en-IN" sz="2000" dirty="0" smtClean="0">
                <a:latin typeface="Times New Roman" panose="02020603050405020304" pitchFamily="18" charset="0"/>
                <a:cs typeface="Times New Roman" panose="02020603050405020304" pitchFamily="18" charset="0"/>
              </a:rPr>
              <a:t>Monitoring Suite </a:t>
            </a:r>
            <a:r>
              <a:rPr lang="en-IN" sz="2000" dirty="0">
                <a:latin typeface="Times New Roman" panose="02020603050405020304" pitchFamily="18" charset="0"/>
                <a:cs typeface="Times New Roman" panose="02020603050405020304" pitchFamily="18" charset="0"/>
              </a:rPr>
              <a:t>is a system monitoring app which will be used for tracking of </a:t>
            </a:r>
            <a:r>
              <a:rPr lang="en-IN" sz="2000" dirty="0" smtClean="0">
                <a:latin typeface="Times New Roman" panose="02020603050405020304" pitchFamily="18" charset="0"/>
                <a:cs typeface="Times New Roman" panose="02020603050405020304" pitchFamily="18" charset="0"/>
              </a:rPr>
              <a:t>hardware components </a:t>
            </a:r>
            <a:r>
              <a:rPr lang="en-IN" sz="2000" dirty="0">
                <a:latin typeface="Times New Roman" panose="02020603050405020304" pitchFamily="18" charset="0"/>
                <a:cs typeface="Times New Roman" panose="02020603050405020304" pitchFamily="18" charset="0"/>
              </a:rPr>
              <a:t>such as CPU </a:t>
            </a:r>
            <a:r>
              <a:rPr lang="en-IN" sz="2000" dirty="0" smtClean="0">
                <a:latin typeface="Times New Roman" panose="02020603050405020304" pitchFamily="18" charset="0"/>
                <a:cs typeface="Times New Roman" panose="02020603050405020304" pitchFamily="18" charset="0"/>
              </a:rPr>
              <a:t>(temperatures, voltages), fan speeds, </a:t>
            </a:r>
            <a:r>
              <a:rPr lang="en-IN" sz="2000" dirty="0">
                <a:latin typeface="Times New Roman" panose="02020603050405020304" pitchFamily="18" charset="0"/>
                <a:cs typeface="Times New Roman" panose="02020603050405020304" pitchFamily="18" charset="0"/>
              </a:rPr>
              <a:t>Core temperature, system hardware detection, </a:t>
            </a:r>
            <a:r>
              <a:rPr lang="en-IN" sz="2000" dirty="0" smtClean="0">
                <a:latin typeface="Times New Roman" panose="02020603050405020304" pitchFamily="18" charset="0"/>
                <a:cs typeface="Times New Roman" panose="02020603050405020304" pitchFamily="18" charset="0"/>
              </a:rPr>
              <a:t>PSU load, among others. </a:t>
            </a:r>
            <a:r>
              <a:rPr lang="en-IN" sz="2000" dirty="0">
                <a:latin typeface="Times New Roman" panose="02020603050405020304" pitchFamily="18" charset="0"/>
                <a:cs typeface="Times New Roman" panose="02020603050405020304" pitchFamily="18" charset="0"/>
              </a:rPr>
              <a:t>In </a:t>
            </a:r>
            <a:r>
              <a:rPr lang="en-IN" sz="2000" dirty="0" smtClean="0">
                <a:latin typeface="Times New Roman" panose="02020603050405020304" pitchFamily="18" charset="0"/>
                <a:cs typeface="Times New Roman" panose="02020603050405020304" pitchFamily="18" charset="0"/>
              </a:rPr>
              <a:t>addition, it will also provide suggestion </a:t>
            </a:r>
            <a:r>
              <a:rPr lang="en-IN" sz="2000" dirty="0">
                <a:latin typeface="Times New Roman" panose="02020603050405020304" pitchFamily="18" charset="0"/>
                <a:cs typeface="Times New Roman" panose="02020603050405020304" pitchFamily="18" charset="0"/>
              </a:rPr>
              <a:t>of better components than the current </a:t>
            </a:r>
            <a:r>
              <a:rPr lang="en-IN" sz="2000" dirty="0" smtClean="0">
                <a:latin typeface="Times New Roman" panose="02020603050405020304" pitchFamily="18" charset="0"/>
                <a:cs typeface="Times New Roman" panose="02020603050405020304" pitchFamily="18" charset="0"/>
              </a:rPr>
              <a:t>components, as well as news about latest hardware for upgrades. </a:t>
            </a:r>
            <a:endParaRPr lang="en-IN" sz="2000" b="1" dirty="0">
              <a:latin typeface="Times New Roman" panose="02020603050405020304" pitchFamily="18" charset="0"/>
              <a:cs typeface="Times New Roman" panose="02020603050405020304" pitchFamily="18" charset="0"/>
            </a:endParaRPr>
          </a:p>
          <a:p>
            <a:pPr marL="114300" lvl="0" indent="0" rtl="0">
              <a:spcBef>
                <a:spcPts val="0"/>
              </a:spcBef>
              <a:spcAft>
                <a:spcPts val="0"/>
              </a:spcAft>
              <a:buSzPts val="1800"/>
              <a:buNone/>
            </a:pPr>
            <a:r>
              <a:rPr lang="en" sz="2000" dirty="0" smtClean="0"/>
              <a:t>                                     </a:t>
            </a:r>
            <a:endParaRPr sz="2000" dirty="0"/>
          </a:p>
          <a:p>
            <a:pPr marL="457200" lvl="0" indent="-342900"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632464" cy="3397200"/>
          </a:xfrm>
          <a:prstGeom prst="rect">
            <a:avLst/>
          </a:prstGeom>
        </p:spPr>
        <p:txBody>
          <a:bodyPr spcFirstLastPara="1" wrap="square" lIns="91425" tIns="91425" rIns="91425" bIns="91425" anchor="t" anchorCtr="0">
            <a:noAutofit/>
          </a:bodyPr>
          <a:lstStyle/>
          <a:p>
            <a:pPr marL="114300" indent="0">
              <a:buNone/>
            </a:pPr>
            <a:r>
              <a:rPr lang="en-IN" sz="2000" dirty="0">
                <a:latin typeface="Times New Roman" panose="02020603050405020304" pitchFamily="18" charset="0"/>
                <a:cs typeface="Times New Roman" panose="02020603050405020304" pitchFamily="18" charset="0"/>
              </a:rPr>
              <a:t>Main </a:t>
            </a:r>
            <a:r>
              <a:rPr lang="en-IN" sz="2000" dirty="0" smtClean="0">
                <a:latin typeface="Times New Roman" panose="02020603050405020304" pitchFamily="18" charset="0"/>
                <a:cs typeface="Times New Roman" panose="02020603050405020304" pitchFamily="18" charset="0"/>
              </a:rPr>
              <a:t>Objectives </a:t>
            </a:r>
            <a:r>
              <a:rPr lang="en-IN" sz="2000" dirty="0">
                <a:latin typeface="Times New Roman" panose="02020603050405020304" pitchFamily="18" charset="0"/>
                <a:cs typeface="Times New Roman" panose="02020603050405020304" pitchFamily="18" charset="0"/>
              </a:rPr>
              <a:t>of Hardware </a:t>
            </a:r>
            <a:r>
              <a:rPr lang="en-IN" sz="2000" dirty="0" smtClean="0">
                <a:latin typeface="Times New Roman" panose="02020603050405020304" pitchFamily="18" charset="0"/>
                <a:cs typeface="Times New Roman" panose="02020603050405020304" pitchFamily="18" charset="0"/>
              </a:rPr>
              <a:t>Monitoring Suite </a:t>
            </a:r>
            <a:r>
              <a:rPr lang="en-IN" sz="2000" dirty="0">
                <a:latin typeface="Times New Roman" panose="02020603050405020304" pitchFamily="18" charset="0"/>
                <a:cs typeface="Times New Roman" panose="02020603050405020304" pitchFamily="18" charset="0"/>
              </a:rPr>
              <a:t>are</a:t>
            </a:r>
            <a:r>
              <a:rPr lang="en-IN" sz="2000" b="1" dirty="0" smtClean="0">
                <a:latin typeface="Times New Roman" panose="02020603050405020304" pitchFamily="18" charset="0"/>
                <a:cs typeface="Times New Roman" panose="02020603050405020304" pitchFamily="18" charset="0"/>
              </a:rPr>
              <a:t>:</a:t>
            </a:r>
          </a:p>
          <a:p>
            <a:pPr lvl="0">
              <a:buFont typeface="+mj-lt"/>
              <a:buAutoNum type="arabicPeriod"/>
            </a:pPr>
            <a:r>
              <a:rPr lang="en-IN" sz="2000" dirty="0">
                <a:latin typeface="Times New Roman" panose="02020603050405020304" pitchFamily="18" charset="0"/>
                <a:cs typeface="Times New Roman" panose="02020603050405020304" pitchFamily="18" charset="0"/>
              </a:rPr>
              <a:t>To retrieve values of </a:t>
            </a:r>
            <a:r>
              <a:rPr lang="en-IN" sz="2000" dirty="0" smtClean="0">
                <a:latin typeface="Times New Roman" panose="02020603050405020304" pitchFamily="18" charset="0"/>
                <a:cs typeface="Times New Roman" panose="02020603050405020304" pitchFamily="18" charset="0"/>
              </a:rPr>
              <a:t>fan speeds which helps understand the </a:t>
            </a:r>
            <a:r>
              <a:rPr lang="en-IN" sz="2000" dirty="0">
                <a:latin typeface="Times New Roman" panose="02020603050405020304" pitchFamily="18" charset="0"/>
                <a:cs typeface="Times New Roman" panose="02020603050405020304" pitchFamily="18" charset="0"/>
              </a:rPr>
              <a:t>RPM of fans and </a:t>
            </a:r>
            <a:r>
              <a:rPr lang="en-IN" sz="2000" dirty="0" smtClean="0">
                <a:latin typeface="Times New Roman" panose="02020603050405020304" pitchFamily="18" charset="0"/>
                <a:cs typeface="Times New Roman" panose="02020603050405020304" pitchFamily="18" charset="0"/>
              </a:rPr>
              <a:t>also helps identify whether </a:t>
            </a:r>
            <a:r>
              <a:rPr lang="en-IN" sz="2000" dirty="0">
                <a:latin typeface="Times New Roman" panose="02020603050405020304" pitchFamily="18" charset="0"/>
                <a:cs typeface="Times New Roman" panose="02020603050405020304" pitchFamily="18" charset="0"/>
              </a:rPr>
              <a:t>fans are working properly or </a:t>
            </a:r>
            <a:r>
              <a:rPr lang="en-IN" sz="2000" dirty="0" smtClean="0">
                <a:latin typeface="Times New Roman" panose="02020603050405020304" pitchFamily="18" charset="0"/>
                <a:cs typeface="Times New Roman" panose="02020603050405020304" pitchFamily="18" charset="0"/>
              </a:rPr>
              <a:t>not.</a:t>
            </a:r>
          </a:p>
          <a:p>
            <a:pPr lvl="0">
              <a:buFont typeface="+mj-lt"/>
              <a:buAutoNum type="arabicPeriod"/>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detect CPU core </a:t>
            </a:r>
            <a:r>
              <a:rPr lang="en-IN" sz="2000" dirty="0" smtClean="0">
                <a:latin typeface="Times New Roman" panose="02020603050405020304" pitchFamily="18" charset="0"/>
                <a:cs typeface="Times New Roman" panose="02020603050405020304" pitchFamily="18" charset="0"/>
              </a:rPr>
              <a:t>temperatures </a:t>
            </a:r>
            <a:r>
              <a:rPr lang="en-IN" sz="2000" dirty="0">
                <a:latin typeface="Times New Roman" panose="02020603050405020304" pitchFamily="18" charset="0"/>
                <a:cs typeface="Times New Roman" panose="02020603050405020304" pitchFamily="18" charset="0"/>
              </a:rPr>
              <a:t>because when </a:t>
            </a:r>
            <a:r>
              <a:rPr lang="en-IN" sz="2000" dirty="0" smtClean="0">
                <a:latin typeface="Times New Roman" panose="02020603050405020304" pitchFamily="18" charset="0"/>
                <a:cs typeface="Times New Roman" panose="02020603050405020304" pitchFamily="18" charset="0"/>
              </a:rPr>
              <a:t>a CPU gets </a:t>
            </a:r>
            <a:r>
              <a:rPr lang="en-IN" sz="2000" dirty="0">
                <a:latin typeface="Times New Roman" panose="02020603050405020304" pitchFamily="18" charset="0"/>
                <a:cs typeface="Times New Roman" panose="02020603050405020304" pitchFamily="18" charset="0"/>
              </a:rPr>
              <a:t>too </a:t>
            </a:r>
            <a:r>
              <a:rPr lang="en-IN" sz="2000" dirty="0" smtClean="0">
                <a:latin typeface="Times New Roman" panose="02020603050405020304" pitchFamily="18" charset="0"/>
                <a:cs typeface="Times New Roman" panose="02020603050405020304" pitchFamily="18" charset="0"/>
              </a:rPr>
              <a:t>hot, </a:t>
            </a:r>
            <a:r>
              <a:rPr lang="en-IN" sz="2000" dirty="0">
                <a:latin typeface="Times New Roman" panose="02020603050405020304" pitchFamily="18" charset="0"/>
                <a:cs typeface="Times New Roman" panose="02020603050405020304" pitchFamily="18" charset="0"/>
              </a:rPr>
              <a:t>it can cause considerable damage to your device. It’s </a:t>
            </a:r>
            <a:r>
              <a:rPr lang="en-IN" sz="2000" dirty="0" smtClean="0">
                <a:latin typeface="Times New Roman" panose="02020603050405020304" pitchFamily="18" charset="0"/>
                <a:cs typeface="Times New Roman" panose="02020603050405020304" pitchFamily="18" charset="0"/>
              </a:rPr>
              <a:t>a good </a:t>
            </a:r>
            <a:r>
              <a:rPr lang="en-IN" sz="2000" dirty="0">
                <a:latin typeface="Times New Roman" panose="02020603050405020304" pitchFamily="18" charset="0"/>
                <a:cs typeface="Times New Roman" panose="02020603050405020304" pitchFamily="18" charset="0"/>
              </a:rPr>
              <a:t>practice to periodically check your CPU </a:t>
            </a:r>
            <a:r>
              <a:rPr lang="en-IN" sz="2000" dirty="0" smtClean="0">
                <a:latin typeface="Times New Roman" panose="02020603050405020304" pitchFamily="18" charset="0"/>
                <a:cs typeface="Times New Roman" panose="02020603050405020304" pitchFamily="18" charset="0"/>
              </a:rPr>
              <a:t>temps </a:t>
            </a:r>
            <a:r>
              <a:rPr lang="en-IN" sz="2000" dirty="0">
                <a:latin typeface="Times New Roman" panose="02020603050405020304" pitchFamily="18" charset="0"/>
                <a:cs typeface="Times New Roman" panose="02020603050405020304" pitchFamily="18" charset="0"/>
              </a:rPr>
              <a:t>to ensure you aren’t </a:t>
            </a:r>
            <a:r>
              <a:rPr lang="en-IN" sz="2000" dirty="0" smtClean="0">
                <a:latin typeface="Times New Roman" panose="02020603050405020304" pitchFamily="18" charset="0"/>
                <a:cs typeface="Times New Roman" panose="02020603050405020304" pitchFamily="18" charset="0"/>
              </a:rPr>
              <a:t>causing </a:t>
            </a:r>
            <a:r>
              <a:rPr lang="en-IN" sz="2000" dirty="0">
                <a:latin typeface="Times New Roman" panose="02020603050405020304" pitchFamily="18" charset="0"/>
                <a:cs typeface="Times New Roman" panose="02020603050405020304" pitchFamily="18" charset="0"/>
              </a:rPr>
              <a:t>any unnecessary harm on your </a:t>
            </a:r>
            <a:r>
              <a:rPr lang="en-IN" sz="2000" dirty="0" smtClean="0">
                <a:latin typeface="Times New Roman" panose="02020603050405020304" pitchFamily="18" charset="0"/>
                <a:cs typeface="Times New Roman" panose="02020603050405020304" pitchFamily="18" charset="0"/>
              </a:rPr>
              <a:t>device.</a:t>
            </a:r>
          </a:p>
          <a:p>
            <a:pPr lvl="0">
              <a:buFont typeface="+mj-lt"/>
              <a:buAutoNum type="arabicPeriod"/>
            </a:pPr>
            <a:r>
              <a:rPr lang="en-IN" sz="2000" dirty="0" smtClean="0">
                <a:latin typeface="Times New Roman" panose="02020603050405020304" pitchFamily="18" charset="0"/>
                <a:cs typeface="Times New Roman" panose="02020603050405020304" pitchFamily="18" charset="0"/>
              </a:rPr>
              <a:t>System </a:t>
            </a:r>
            <a:r>
              <a:rPr lang="en-IN" sz="2000" dirty="0">
                <a:latin typeface="Times New Roman" panose="02020603050405020304" pitchFamily="18" charset="0"/>
                <a:cs typeface="Times New Roman" panose="02020603050405020304" pitchFamily="18" charset="0"/>
              </a:rPr>
              <a:t>Hardware detections which helps in identifying details of CPU, Ram</a:t>
            </a:r>
            <a:r>
              <a:rPr lang="en-IN" sz="2000" dirty="0" smtClean="0">
                <a:latin typeface="Times New Roman" panose="02020603050405020304" pitchFamily="18" charset="0"/>
                <a:cs typeface="Times New Roman" panose="02020603050405020304" pitchFamily="18" charset="0"/>
              </a:rPr>
              <a:t>, GPU, etc.</a:t>
            </a: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smtClean="0"/>
          </a:p>
          <a:p>
            <a:pPr marL="114300" indent="0">
              <a:buNone/>
            </a:pPr>
            <a:r>
              <a:rPr lang="en-IN" sz="2000" dirty="0" smtClean="0"/>
              <a:t>  </a:t>
            </a:r>
          </a:p>
          <a:p>
            <a:pPr marL="114300" lvl="0" indent="0">
              <a:buNone/>
            </a:pPr>
            <a:endParaRPr lang="en-IN" sz="2000" dirty="0"/>
          </a:p>
          <a:p>
            <a:pPr marL="114300" lvl="0" indent="0">
              <a:buNone/>
            </a:pPr>
            <a:endParaRPr lang="en-IN" sz="2000" b="1" dirty="0"/>
          </a:p>
          <a:p>
            <a:pPr marL="457200" lvl="0" indent="-342900" algn="l" rtl="0">
              <a:spcBef>
                <a:spcPts val="0"/>
              </a:spcBef>
              <a:spcAft>
                <a:spcPts val="0"/>
              </a:spcAft>
              <a:buSzPts val="1800"/>
              <a:buChar char="●"/>
            </a:pPr>
            <a:endParaRP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7"/>
          <p:cNvSpPr txBox="1">
            <a:spLocks noGrp="1"/>
          </p:cNvSpPr>
          <p:nvPr>
            <p:ph type="body" idx="1"/>
          </p:nvPr>
        </p:nvSpPr>
        <p:spPr>
          <a:xfrm>
            <a:off x="323812" y="608427"/>
            <a:ext cx="8520600" cy="3397200"/>
          </a:xfrm>
          <a:prstGeom prst="rect">
            <a:avLst/>
          </a:prstGeom>
        </p:spPr>
        <p:txBody>
          <a:bodyPr spcFirstLastPara="1" wrap="square" lIns="91425" tIns="91425" rIns="91425" bIns="91425" anchor="t" anchorCtr="0">
            <a:noAutofit/>
          </a:bodyPr>
          <a:lstStyle/>
          <a:p>
            <a:pPr marL="114300" indent="0">
              <a:buNone/>
            </a:pPr>
            <a:endParaRPr lang="en-IN" sz="2000" dirty="0" smtClean="0"/>
          </a:p>
          <a:p>
            <a:pPr marL="114300" indent="0">
              <a:buNone/>
            </a:pPr>
            <a:r>
              <a:rPr lang="en-IN" sz="2000" dirty="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To </a:t>
            </a:r>
            <a:r>
              <a:rPr lang="en-IN" sz="2000" dirty="0" smtClean="0">
                <a:latin typeface="Times New Roman" panose="02020603050405020304" pitchFamily="18" charset="0"/>
                <a:cs typeface="Times New Roman" panose="02020603050405020304" pitchFamily="18" charset="0"/>
              </a:rPr>
              <a:t>keep tab </a:t>
            </a:r>
            <a:r>
              <a:rPr lang="en-IN" sz="2000" dirty="0">
                <a:latin typeface="Times New Roman" panose="02020603050405020304" pitchFamily="18" charset="0"/>
                <a:cs typeface="Times New Roman" panose="02020603050405020304" pitchFamily="18" charset="0"/>
              </a:rPr>
              <a:t>on </a:t>
            </a:r>
            <a:r>
              <a:rPr lang="en-IN" sz="2000" dirty="0" smtClean="0">
                <a:latin typeface="Times New Roman" panose="02020603050405020304" pitchFamily="18" charset="0"/>
                <a:cs typeface="Times New Roman" panose="02020603050405020304" pitchFamily="18" charset="0"/>
              </a:rPr>
              <a:t>voltages. It helps determine </a:t>
            </a:r>
            <a:r>
              <a:rPr lang="en-IN" sz="2000" dirty="0">
                <a:latin typeface="Times New Roman" panose="02020603050405020304" pitchFamily="18" charset="0"/>
                <a:cs typeface="Times New Roman" panose="02020603050405020304" pitchFamily="18" charset="0"/>
              </a:rPr>
              <a:t>the amount of voltage your CPU needs </a:t>
            </a:r>
            <a:r>
              <a:rPr lang="en-IN" sz="2000" dirty="0" smtClean="0">
                <a:latin typeface="Times New Roman" panose="02020603050405020304" pitchFamily="18" charset="0"/>
                <a:cs typeface="Times New Roman" panose="02020603050405020304" pitchFamily="18" charset="0"/>
              </a:rPr>
              <a:t>to maintain </a:t>
            </a:r>
            <a:r>
              <a:rPr lang="en-IN" sz="2000" dirty="0">
                <a:latin typeface="Times New Roman" panose="02020603050405020304" pitchFamily="18" charset="0"/>
                <a:cs typeface="Times New Roman" panose="02020603050405020304" pitchFamily="18" charset="0"/>
              </a:rPr>
              <a:t>stability at the default clock speeds.</a:t>
            </a:r>
          </a:p>
          <a:p>
            <a:pPr marL="114300" lvl="0" indent="0">
              <a:buNone/>
            </a:pPr>
            <a:endParaRPr lang="en-IN" sz="2000" dirty="0" smtClean="0">
              <a:latin typeface="Times New Roman" panose="02020603050405020304" pitchFamily="18" charset="0"/>
              <a:cs typeface="Times New Roman" panose="02020603050405020304" pitchFamily="18" charset="0"/>
            </a:endParaRPr>
          </a:p>
          <a:p>
            <a:pPr marL="114300" lvl="0" indent="0">
              <a:buNone/>
            </a:pPr>
            <a:r>
              <a:rPr lang="en-IN" sz="2000" dirty="0">
                <a:latin typeface="Times New Roman" panose="02020603050405020304" pitchFamily="18" charset="0"/>
                <a:cs typeface="Times New Roman" panose="02020603050405020304" pitchFamily="18" charset="0"/>
              </a:rPr>
              <a:t>5</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Suggestions </a:t>
            </a: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better hardware components than </a:t>
            </a:r>
            <a:r>
              <a:rPr lang="en-IN" sz="2000" dirty="0" smtClean="0">
                <a:latin typeface="Times New Roman" panose="02020603050405020304" pitchFamily="18" charset="0"/>
                <a:cs typeface="Times New Roman" panose="02020603050405020304" pitchFamily="18" charset="0"/>
              </a:rPr>
              <a:t>those currently in </a:t>
            </a:r>
            <a:r>
              <a:rPr lang="en-IN" sz="2000" dirty="0">
                <a:latin typeface="Times New Roman" panose="02020603050405020304" pitchFamily="18" charset="0"/>
                <a:cs typeface="Times New Roman" panose="02020603050405020304" pitchFamily="18" charset="0"/>
              </a:rPr>
              <a:t>use</a:t>
            </a:r>
            <a:r>
              <a:rPr lang="en-IN" sz="2000" dirty="0" smtClean="0">
                <a:latin typeface="Times New Roman" panose="02020603050405020304" pitchFamily="18" charset="0"/>
                <a:cs typeface="Times New Roman" panose="02020603050405020304" pitchFamily="18" charset="0"/>
              </a:rPr>
              <a:t>.</a:t>
            </a:r>
          </a:p>
          <a:p>
            <a:pPr marL="114300" lvl="0" indent="0">
              <a:buNone/>
            </a:pPr>
            <a:endParaRPr lang="en-IN" sz="2000" dirty="0" smtClean="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rPr>
              <a:t>6</a:t>
            </a:r>
            <a:r>
              <a:rPr lang="en-IN" sz="2000" dirty="0" smtClean="0">
                <a:latin typeface="Times New Roman" panose="02020603050405020304" pitchFamily="18" charset="0"/>
                <a:cs typeface="Times New Roman" panose="02020603050405020304" pitchFamily="18" charset="0"/>
              </a:rPr>
              <a:t>. Providing </a:t>
            </a:r>
            <a:r>
              <a:rPr lang="en-IN" sz="2000" dirty="0">
                <a:latin typeface="Times New Roman" panose="02020603050405020304" pitchFamily="18" charset="0"/>
                <a:cs typeface="Times New Roman" panose="02020603050405020304" pitchFamily="18" charset="0"/>
              </a:rPr>
              <a:t>latest and exclusive news related to new upcoming </a:t>
            </a:r>
            <a:r>
              <a:rPr lang="en-IN" sz="2000" dirty="0" smtClean="0">
                <a:latin typeface="Times New Roman" panose="02020603050405020304" pitchFamily="18" charset="0"/>
                <a:cs typeface="Times New Roman" panose="02020603050405020304" pitchFamily="18" charset="0"/>
              </a:rPr>
              <a:t>technology.</a:t>
            </a:r>
            <a:endParaRPr lang="en-IN" sz="2000" dirty="0">
              <a:latin typeface="Times New Roman" panose="02020603050405020304" pitchFamily="18" charset="0"/>
              <a:cs typeface="Times New Roman" panose="02020603050405020304" pitchFamily="18" charset="0"/>
            </a:endParaRPr>
          </a:p>
          <a:p>
            <a:pPr lvl="0">
              <a:buFont typeface="+mj-lt"/>
              <a:buAutoNum type="arabicPeriod"/>
            </a:pPr>
            <a:endParaRPr lang="en-IN" sz="2000" dirty="0" smtClean="0">
              <a:latin typeface="Times New Roman" panose="02020603050405020304" pitchFamily="18" charset="0"/>
              <a:cs typeface="Times New Roman" panose="02020603050405020304" pitchFamily="18" charset="0"/>
            </a:endParaRPr>
          </a:p>
          <a:p>
            <a:pPr lvl="0">
              <a:buFont typeface="+mj-lt"/>
              <a:buAutoNum type="arabicPeriod"/>
            </a:pPr>
            <a:endParaRPr lang="en-IN" sz="2000" dirty="0"/>
          </a:p>
          <a:p>
            <a:pPr marL="114300" lvl="0" indent="0">
              <a:buNone/>
            </a:pPr>
            <a:endParaRPr lang="en-IN" sz="2000" dirty="0"/>
          </a:p>
        </p:txBody>
      </p:sp>
    </p:spTree>
    <p:extLst>
      <p:ext uri="{BB962C8B-B14F-4D97-AF65-F5344CB8AC3E}">
        <p14:creationId xmlns:p14="http://schemas.microsoft.com/office/powerpoint/2010/main" val="3509450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218003" y="1171600"/>
            <a:ext cx="8804883" cy="3397200"/>
          </a:xfrm>
          <a:prstGeom prst="rect">
            <a:avLst/>
          </a:prstGeom>
        </p:spPr>
        <p:txBody>
          <a:bodyPr spcFirstLastPara="1" wrap="square" lIns="91425" tIns="91425" rIns="91425" bIns="91425" anchor="t" anchorCtr="0">
            <a:noAutofit/>
          </a:bodyPr>
          <a:lstStyle/>
          <a:p>
            <a:pPr marL="114300" lvl="0" indent="0">
              <a:buNone/>
            </a:pPr>
            <a:r>
              <a:rPr lang="en-US" sz="2000" dirty="0">
                <a:latin typeface="Times New Roman" panose="02020603050405020304" pitchFamily="18" charset="0"/>
                <a:cs typeface="Times New Roman" panose="02020603050405020304" pitchFamily="18" charset="0"/>
              </a:rPr>
              <a:t>Hardware monitoring approaches have successfully been applied in many software engineering tasks, particularly in program profiling, dynamic optimization, and software testing. While advances have been made in improving the efficiency of using instrumentation for program execution monitoring, research has revealed that the use of hardware mechanisms can eliminate or drastically reduce the need for instrumentation. The key trade-off in balancing hardware monitoring and instrumentation use is between the efficiency needed for the approach and the amount and type of observations that must be made. The research presented in this chapter demonstrates how hardware monitoring has been used successfully in balancing these trade-offs in software engineering tasks</a:t>
            </a:r>
            <a:r>
              <a:rPr lang="en-US" sz="2000" dirty="0"/>
              <a:t>.</a:t>
            </a:r>
          </a:p>
          <a:p>
            <a:pPr lvl="0"/>
            <a:endParaRPr lang="en-US" dirty="0"/>
          </a:p>
          <a:p>
            <a:pPr marL="457200" lvl="0" indent="-342900" algn="l"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9" name="Google Shape;89;p18"/>
          <p:cNvSpPr txBox="1">
            <a:spLocks noGrp="1"/>
          </p:cNvSpPr>
          <p:nvPr>
            <p:ph type="body" idx="1"/>
          </p:nvPr>
        </p:nvSpPr>
        <p:spPr>
          <a:xfrm>
            <a:off x="323811" y="784040"/>
            <a:ext cx="8520600" cy="3397200"/>
          </a:xfrm>
          <a:prstGeom prst="rect">
            <a:avLst/>
          </a:prstGeom>
        </p:spPr>
        <p:txBody>
          <a:bodyPr spcFirstLastPara="1" wrap="square" lIns="91425" tIns="91425" rIns="91425" bIns="91425" anchor="t" anchorCtr="0">
            <a:noAutofit/>
          </a:bodyPr>
          <a:lstStyle/>
          <a:p>
            <a:pPr marL="114300" lvl="0" indent="0">
              <a:buNone/>
            </a:pPr>
            <a:r>
              <a:rPr lang="en-US" sz="2000" dirty="0">
                <a:latin typeface="Times New Roman" panose="02020603050405020304" pitchFamily="18" charset="0"/>
                <a:cs typeface="Times New Roman" panose="02020603050405020304" pitchFamily="18" charset="0"/>
              </a:rPr>
              <a:t>Finally, the efficiency and applicability of hardware monitoring approaches may be improved as the hardware, OS tools, and user level tools continue to develop. Although hardware monitoring research currently focuses on applications executing on commodity machines, their use may potentially aid in testing, debugging, use analysis and application analysis on mobile devices and embedded systems as </a:t>
            </a:r>
            <a:r>
              <a:rPr lang="en-US" sz="2000" dirty="0" smtClean="0">
                <a:latin typeface="Times New Roman" panose="02020603050405020304" pitchFamily="18" charset="0"/>
                <a:cs typeface="Times New Roman" panose="02020603050405020304" pitchFamily="18" charset="0"/>
              </a:rPr>
              <a:t>well.</a:t>
            </a:r>
            <a:endParaRPr lang="en-US" sz="2000" dirty="0">
              <a:latin typeface="Times New Roman" panose="02020603050405020304" pitchFamily="18" charset="0"/>
              <a:cs typeface="Times New Roman" panose="02020603050405020304" pitchFamily="18" charset="0"/>
            </a:endParaRPr>
          </a:p>
          <a:p>
            <a:pPr lvl="0"/>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06172741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sz="2000" dirty="0">
                <a:latin typeface="Times New Roman" panose="02020603050405020304" pitchFamily="18" charset="0"/>
                <a:cs typeface="Times New Roman" panose="02020603050405020304" pitchFamily="18" charset="0"/>
              </a:rPr>
              <a:t>Currently there is a lack of user-friendly and centralized hardware monitoring tools.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existing tools are </a:t>
            </a:r>
            <a:r>
              <a:rPr lang="en-US" sz="2000" dirty="0" smtClean="0">
                <a:latin typeface="Times New Roman" panose="02020603050405020304" pitchFamily="18" charset="0"/>
                <a:cs typeface="Times New Roman" panose="02020603050405020304" pitchFamily="18" charset="0"/>
              </a:rPr>
              <a:t>quite </a:t>
            </a:r>
            <a:r>
              <a:rPr lang="en-US" sz="2000" dirty="0">
                <a:latin typeface="Times New Roman" panose="02020603050405020304" pitchFamily="18" charset="0"/>
                <a:cs typeface="Times New Roman" panose="02020603050405020304" pitchFamily="18" charset="0"/>
              </a:rPr>
              <a:t>unintuitive and built for network </a:t>
            </a:r>
            <a:r>
              <a:rPr lang="en-US" sz="2000" dirty="0" smtClean="0">
                <a:latin typeface="Times New Roman" panose="02020603050405020304" pitchFamily="18" charset="0"/>
                <a:cs typeface="Times New Roman" panose="02020603050405020304" pitchFamily="18" charset="0"/>
              </a:rPr>
              <a:t>professionals rather than home </a:t>
            </a:r>
            <a:r>
              <a:rPr lang="en-US" sz="2000" dirty="0">
                <a:latin typeface="Times New Roman" panose="02020603050405020304" pitchFamily="18" charset="0"/>
                <a:cs typeface="Times New Roman" panose="02020603050405020304" pitchFamily="18" charset="0"/>
              </a:rPr>
              <a:t>users or hobbyists with a single machine.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Tools that take time to fully learn and utilize all features in the platform.</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Paid Apps and some of the essential feature are not available in free trials.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User interface can feel crowded and not understandable </a:t>
            </a:r>
            <a:r>
              <a:rPr lang="en-US" sz="2000" dirty="0" smtClean="0">
                <a:latin typeface="Times New Roman" panose="02020603050405020304" pitchFamily="18" charset="0"/>
                <a:cs typeface="Times New Roman" panose="02020603050405020304" pitchFamily="18" charset="0"/>
              </a:rPr>
              <a:t>for laymen.</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Open-source </a:t>
            </a:r>
            <a:r>
              <a:rPr lang="en-US" sz="2000" dirty="0" smtClean="0">
                <a:latin typeface="Times New Roman" panose="02020603050405020304" pitchFamily="18" charset="0"/>
                <a:cs typeface="Times New Roman" panose="02020603050405020304" pitchFamily="18" charset="0"/>
              </a:rPr>
              <a:t>versions lack </a:t>
            </a:r>
            <a:r>
              <a:rPr lang="en-US" sz="2000" dirty="0">
                <a:latin typeface="Times New Roman" panose="02020603050405020304" pitchFamily="18" charset="0"/>
                <a:cs typeface="Times New Roman" panose="02020603050405020304" pitchFamily="18" charset="0"/>
              </a:rPr>
              <a:t>paid support options, </a:t>
            </a:r>
            <a:r>
              <a:rPr lang="en-US" sz="2000" dirty="0" smtClean="0">
                <a:latin typeface="Times New Roman" panose="02020603050405020304" pitchFamily="18" charset="0"/>
                <a:cs typeface="Times New Roman" panose="02020603050405020304" pitchFamily="18" charset="0"/>
              </a:rPr>
              <a:t>and are reliant </a:t>
            </a:r>
            <a:r>
              <a:rPr lang="en-US" sz="2000" dirty="0">
                <a:latin typeface="Times New Roman" panose="02020603050405020304" pitchFamily="18" charset="0"/>
                <a:cs typeface="Times New Roman" panose="02020603050405020304" pitchFamily="18" charset="0"/>
              </a:rPr>
              <a:t>on community for bug fixes.</a:t>
            </a:r>
            <a:endParaRPr lang="en-IN" sz="2000" dirty="0">
              <a:latin typeface="Times New Roman" panose="02020603050405020304" pitchFamily="18" charset="0"/>
              <a:cs typeface="Times New Roman" panose="02020603050405020304" pitchFamily="18" charset="0"/>
            </a:endParaRPr>
          </a:p>
          <a:p>
            <a:pPr marL="571500" lvl="1" indent="0">
              <a:spcBef>
                <a:spcPts val="0"/>
              </a:spcBef>
              <a:buSzPts val="1800"/>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1015</Words>
  <Application>Microsoft Office PowerPoint</Application>
  <PresentationFormat>On-screen Show (16:9)</PresentationFormat>
  <Paragraphs>122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Wingdings</vt:lpstr>
      <vt:lpstr>Times New Roman</vt:lpstr>
      <vt:lpstr>Old Standard TT</vt:lpstr>
      <vt:lpstr>Paperback</vt:lpstr>
      <vt:lpstr>Computer Engineering Department A.P. Shah Institute of Technology G.B.Road,Kasarvadavli, Thane(W), Mumbai-400615 UNIVERSITY OF MUMBAI Academic Year 2020-2021</vt:lpstr>
      <vt:lpstr>                                                    A Project Report on Hardware Monitoring Suite Submitted in partial fulfillment of the degree of Bachelor of Engineering(Sem-7) in Computer Engineering By Saumil Padwal (18102012) Vaibhav Shukla (18102069) Mayur Pawar(18102050) Vikas Prajapati (18102018) Under the Guidance of Prof. Pravin Adivarekar     </vt:lpstr>
      <vt:lpstr>1.Project Conception and Initiation</vt:lpstr>
      <vt:lpstr>1.1 Abstract</vt:lpstr>
      <vt:lpstr>1.2 Objectives</vt:lpstr>
      <vt:lpstr>PowerPoint Presentation</vt:lpstr>
      <vt:lpstr>1.3 Literature Review</vt:lpstr>
      <vt:lpstr>PowerPoint Presentation</vt:lpstr>
      <vt:lpstr>1.4 Problem Definition</vt:lpstr>
      <vt:lpstr>1.5 Scope</vt:lpstr>
      <vt:lpstr>1.6 Technology stack</vt:lpstr>
      <vt:lpstr>1.7 Benefits for environment &amp; Society</vt:lpstr>
      <vt:lpstr>PowerPoint Presentation</vt:lpstr>
      <vt:lpstr>2. Project Design</vt:lpstr>
      <vt:lpstr>2.1 Proposed System</vt:lpstr>
      <vt:lpstr>2.2 Design(Flow Of Modules)</vt:lpstr>
      <vt:lpstr>2.3 Class Diagram</vt:lpstr>
      <vt:lpstr>2.4 Module-1</vt:lpstr>
      <vt:lpstr>Module-2</vt:lpstr>
      <vt:lpstr>Module-3</vt:lpstr>
      <vt:lpstr>2.5 References</vt:lpstr>
      <vt:lpstr>3.Planning for next semester</vt:lpstr>
      <vt:lpstr>Planning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2020-2021</dc:title>
  <cp:lastModifiedBy>Rohit</cp:lastModifiedBy>
  <cp:revision>28</cp:revision>
  <dcterms:modified xsi:type="dcterms:W3CDTF">2021-11-07T14:24:03Z</dcterms:modified>
</cp:coreProperties>
</file>