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0"/>
  </p:notesMasterIdLst>
  <p:sldIdLst>
    <p:sldId id="259" r:id="rId2"/>
    <p:sldId id="276" r:id="rId3"/>
    <p:sldId id="260" r:id="rId4"/>
    <p:sldId id="261" r:id="rId5"/>
    <p:sldId id="265" r:id="rId6"/>
    <p:sldId id="266" r:id="rId7"/>
    <p:sldId id="262" r:id="rId8"/>
    <p:sldId id="263" r:id="rId9"/>
    <p:sldId id="272" r:id="rId10"/>
    <p:sldId id="264" r:id="rId11"/>
    <p:sldId id="271" r:id="rId12"/>
    <p:sldId id="267" r:id="rId13"/>
    <p:sldId id="270" r:id="rId14"/>
    <p:sldId id="269" r:id="rId15"/>
    <p:sldId id="268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25AD5-7FE6-497D-8EA4-4202BC34F7AD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AC35D-6E06-4393-AA14-5EF8F749D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1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25E9-F5F5-4B48-8D7E-2F7858E531CB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48EE-685F-4640-8873-2FE459321996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53AB7-39C1-4A5A-9633-F5F9721D4239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4FE9-7830-4F90-BDFB-5BC7DF72085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01AE-3F40-4B96-8615-ECAE4AC0E426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4225-F89F-4F31-A940-8B8007887B6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16D5-98D8-4F38-8725-587CF2563A1D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8A9B-1902-4493-BB6B-A4F957CF2B2C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1334-0793-466D-A95E-86C6ED72144D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29E0-6E23-4C46-B625-A4F4B70626F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2EA4-BF2D-4E26-A593-0D18CDFD883E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D254-2209-438D-A7FD-6BF25040D69B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E787-2851-443A-ADC4-E128B2CAF595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D83A-BD78-4574-BDA9-50B3FCFBC6CD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1136-977B-491F-9305-2DB8C4BB2D59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08A1-27FD-4B87-92EC-F37A62357BE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4B47-B804-4A80-9978-192D41A621CD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Prabesh Adhikari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02D304-15C4-46FB-B6A7-BC1DE0BAA04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83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837" y="811449"/>
            <a:ext cx="9097337" cy="4367813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en-US" sz="4400" b="1" dirty="0"/>
            </a:br>
            <a:r>
              <a:rPr lang="en-US" b="1" dirty="0"/>
              <a:t>In-Memory Big Data Management and Processing:</a:t>
            </a:r>
            <a:br>
              <a:rPr lang="en-US" sz="4400" b="1" dirty="0"/>
            </a:br>
            <a:r>
              <a:rPr lang="en-US" sz="4400" b="1" dirty="0"/>
              <a:t>A Survey</a:t>
            </a:r>
            <a:br>
              <a:rPr lang="en-US" sz="4400" b="1" dirty="0"/>
            </a:br>
            <a:br>
              <a:rPr lang="en-US" sz="4400" b="0" dirty="0">
                <a:effectLst/>
              </a:rPr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140" y="5179262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Prabesh Adhikari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4DF3-30EB-C4EE-B3DB-D30BE5FE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2ABD-F18A-48C3-A2C9-87B80DCDF2E3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F69E2-BCCC-4F38-32E6-EDFA4952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69C7D-AE7D-9421-465C-90434B6C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6EF-2A0F-F894-6183-7EA80D4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Qualitative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3C0-76C2-D010-4913-03D14BBF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In-memory data management systems can be classified into three categories: storage systems, analytics systems, and full-fledged systems.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Storage systems are designed for efficient storage service, while analytics systems are designed for large scale data processing and analytics.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Full-fledged systems include both storage and analytics capabilities.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One major challenge for full-fledged systems is to make a reasonable tradeoff between OLTP and OLAP workloads.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0EA3-ECB9-4591-0940-E25E55B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AB09-7AD9-4885-A252-BE98B32C4AF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EF03-FCE4-42D5-B5D7-454E620C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DBBB-B952-9747-3F69-F246E366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8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470F-D785-9061-EAA0-4F2E3B21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B67D-4E0A-4168-6D2B-3FF49CA4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Storage systems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Storage systems focus on low latency and high throughput for short-running query jobs. They are often used as the underlying layer for upper-layer applications where fast response is important.</a:t>
            </a:r>
          </a:p>
          <a:p>
            <a:pPr marL="36900" indent="0" rtl="0" fontAlgn="base">
              <a:spcBef>
                <a:spcPts val="1200"/>
              </a:spcBef>
              <a:spcAft>
                <a:spcPts val="0"/>
              </a:spcAft>
              <a:buNone/>
            </a:pPr>
            <a:endParaRPr lang="en-US" sz="24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Analytics systems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Analytics systems focus on minimizing the runtime of an analytics job. They achieve this by achieving high parallelism and batch processing.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Full-fledged systems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Full-fledged systems need to make a reasonable tradeoff between OLTP and OLAP workloads. This can be done by using appropriate data structures and organization, resource contention, and concurrency control.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C0205-836B-0179-5707-6AAF0326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1226-BFB5-4BE4-A077-5ABD7F99C6A1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6451-82A2-6953-BF95-0DC68A2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4932-ED4B-8B9D-3AA4-6A0A4ACB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4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EE71-EF1C-DE34-1D2D-83651C2E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B5A1-D741-69D8-1EA6-7A3EBC52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Indexing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Existing indexes for in-memory databases focus on optimizing both time and space efficiency. 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Data layouts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The data layout or data organization is essential to the performance of an in-memory system as a whole.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Parallelism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In order to achieve high performance, in-memory data management systems need to be able to exploit parallelism at multiple levels.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Concurrency control/transaction management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 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Concurrency control and transaction management are important for ensuring the correctness and consistency of data in in-memory databases.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CB41-8FF9-3B29-C0F4-EE1020B5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43B2-04BF-45BE-884C-5D60A3615E4C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B514-F760-5334-34C6-6D1AD901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CDFB4-19E7-0B0C-E26D-2E1332D6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4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7B63-323B-589D-F9F1-798D9376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E1D1-DCB0-54FC-FCD7-9CD108E1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Query processing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Query processing is a key component of any database system.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Fault tolerance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Fault tolerance is essential for any in-memory data management system.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Data overflow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Data overflow is a common problem in in-memory data management systems.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Hardware solutions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Hardware solutions are becoming increasingly important for in-memory data management. 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Energy efficiency 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Energy efficiency is becoming increasingly important for in-memory data management systems.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BDE4-9DF4-1202-869C-17FBB413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2EA0-6523-42B0-902C-7FF34E6AF12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2A29-46B7-4466-269A-90E354E2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97F0-28D3-8B6A-F991-9C9B7A5D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5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C19D3-EEEB-E28B-C3C0-00611172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86026"/>
            <a:ext cx="8249197" cy="637711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4B8FC3-D6E8-3CFE-E56A-9911D420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548A-B899-4B72-AA4E-B2C862F313EC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8C314E-01F7-8932-4B96-C7EBA5C4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904E6E-9026-E778-18E9-9C4BC117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6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19E0-CD8B-5427-C6E5-29676AA5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F9CE-DC1A-E2FF-BBD9-D4932761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In-memory data management and processing is becoming increasingly important. </a:t>
            </a:r>
          </a:p>
          <a:p>
            <a:pPr lvl="1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Helvetica Neue"/>
              </a:rPr>
              <a:t>B</a:t>
            </a: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ecause the cost of memory has decreased significantly in recent years, while the performance of CPUs has continued to improve. As a result, it is now feasible to store large amounts of data in memory, which can lead to significant performance improvements for data-intensive applications.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Shifting the data storage layer from disks to main memory can lead to significant performance improvements. 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This is because disks are much slower than memory, so accessing data from memory is much faster than accessing data from disk. As a result, shifting the data storage layer from disks to memory can lead to significant improvements in response time and throughput for data-intensive applications.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The shifting prompts a rethinking of the design of traditional systems, especially for databases. </a:t>
            </a:r>
          </a:p>
          <a:p>
            <a:pPr lvl="1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This is because traditional systems were designed for disk-based storage, and they do not take full advantage of the performance benefits of memory. As a result, there is a need to rethink the design of traditional systems in order to take full advantage of the performance benefits of memory.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0968-3B37-88D7-5051-9CB5F42B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A060-D87B-4D36-B656-750DC338306E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291F-015B-1CED-528E-5392EDD3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6FD4-B15A-A92F-1BC6-B921892B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97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5148-DB0C-7602-34D2-ED7D4F0F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571625"/>
            <a:ext cx="10353762" cy="3714749"/>
          </a:xfrm>
        </p:spPr>
        <p:txBody>
          <a:bodyPr>
            <a:normAutofit fontScale="700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Modern CPU utilization and memory-hierarchy-conscious optimization play a significant role in the design of in-memory systems. 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This is because modern CPUs are capable of executing instructions much faster than the memory can deliver data. As a result, it is important to optimize the design of in-memory systems to ensure that the CPU is not starved for data. Additionally, it is important to take into account the memory hierarchy when designing in-memory systems, in order to ensure that data is stored in the most efficient location.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New hardware technologies such as HTM and RDMA provide a promising opportunity to resolve problems encountered by software solutions. </a:t>
            </a:r>
          </a:p>
          <a:p>
            <a:pPr lvl="1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HTM (Hardware Transactional Memory) and RDMA (Remote Direct Memory Access) are two new hardware technologies that can be used to improve the performance of in-memory systems. HTM can be used to implement efficient concurrency control mechanisms, while RDMA can be used to reduce the latency of data transfers between nodes.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085E-1BFE-3F38-0F39-CBA2715A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29E0-6E23-4C46-B625-A4F4B70626F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57DD2-0E8B-2D00-F8E8-B382ED05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9402-8FDD-C78D-5821-F0C5853C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9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3019-ABE3-BDDE-2D17-FB3FFC7B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3008-768C-6227-FC1C-692DA4C8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0133-F9FF-E7D3-B38D-83AE92D0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29E0-6E23-4C46-B625-A4F4B70626F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1F34E-47F9-3B9C-9D84-0E4040D9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DE446-7F95-DD1F-BADA-9375ABBB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902E6-949F-DB0C-4AF2-BCAF040CFBC3}"/>
              </a:ext>
            </a:extLst>
          </p:cNvPr>
          <p:cNvSpPr/>
          <p:nvPr/>
        </p:nvSpPr>
        <p:spPr>
          <a:xfrm>
            <a:off x="3927267" y="2076450"/>
            <a:ext cx="54929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849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AFF2-5C7C-F22F-35A0-745BF3C4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4F1B-A027-FF48-BFA5-892628BC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8FF6-8992-697F-37C3-554A11B2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29E0-6E23-4C46-B625-A4F4B70626F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E5AE-C916-05B4-E5B0-549F02C2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8A588-250B-0344-7798-602A4917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FFB7-2F0D-4B46-0B3C-65D25F90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2D41-1BA2-B7F9-D4F0-29E5C1E5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AdvP1491"/>
              </a:rPr>
              <a:t>This work was supported by A*STAR project 1321202073.</a:t>
            </a:r>
          </a:p>
          <a:p>
            <a:pPr marL="3690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AdvP1491"/>
              </a:rPr>
              <a:t>The authors would like to thank the anonymous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AdvP1491"/>
              </a:rPr>
              <a:t>reviewers,and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AdvP1491"/>
              </a:rPr>
              <a:t> also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AdvP1491"/>
              </a:rPr>
              <a:t>Bingsheng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AdvP1491"/>
              </a:rPr>
              <a:t> He, Eric Lo, and Bogdan Marius Tudor for their insightful comments and suggestions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E035C-F042-7938-885A-CEDB9736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29E0-6E23-4C46-B625-A4F4B70626F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D9C2-E7D9-EC09-4D7C-447A4EFA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719F-DB13-188A-0049-2375435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6EF-2A0F-F894-6183-7EA80D4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3C0-76C2-D010-4913-03D14BBF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evelopment of in-memory big data management and processing systems.</a:t>
            </a:r>
          </a:p>
          <a:p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In-memory systems are more sensitive to other sources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ault-tolerance and consistency are also more challenging to handle in in-memory environment.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ims to provide a thorough review of these proposals and systems.</a:t>
            </a:r>
          </a:p>
          <a:p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0846-38B3-0B42-90F5-03D30F26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097D-B671-4C2C-AF06-1E47CABC856A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9D82-E8F3-45CF-E87C-B7827BD7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6B9E-4A0A-42EE-EABC-5FB775CB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5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6EF-2A0F-F894-6183-7EA80D4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95" y="342900"/>
            <a:ext cx="10353762" cy="12573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3C0-76C2-D010-4913-03D14BBF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733925"/>
          </a:xfrm>
        </p:spPr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Have become increasingly popular due to the high speed of in-memory access compared to disk access.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Can support real-time data analytics and ultra-low latency service.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/>
              </a:rPr>
              <a:t>K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ey research areas in in-memory data management include:</a:t>
            </a:r>
          </a:p>
          <a:p>
            <a:pPr lvl="1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Helvetica Neue"/>
              </a:rPr>
              <a:t>I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ndexes</a:t>
            </a:r>
          </a:p>
          <a:p>
            <a:pPr lvl="1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Data layouts</a:t>
            </a:r>
          </a:p>
          <a:p>
            <a:pPr lvl="1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Parallelism </a:t>
            </a:r>
          </a:p>
          <a:p>
            <a:pPr lvl="1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Concurrency control</a:t>
            </a:r>
          </a:p>
          <a:p>
            <a:pPr lvl="1" fontAlgn="base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 Query processing</a:t>
            </a:r>
          </a:p>
          <a:p>
            <a:pPr marL="3690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9604-D70F-F911-A5E9-00A7A97D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E755-1BBE-490A-BDB5-3E8EEE41E21B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7E13-DEDE-91ED-C045-8B5B878E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C8010-C508-58EA-A55F-722107FD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41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093FD-18E9-9159-266D-CB57FF91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054" y="323819"/>
            <a:ext cx="8136896" cy="5581681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349FFE-82E7-74DF-70E4-958AA960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11C-2732-4799-A4EF-6896F5457A82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008C99-A7D5-C94B-661D-B3FAD16A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23562-F3B2-A408-C1D3-9934E9D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3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1074-2D21-7A9B-64F2-2CE1C1A9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E2550-4CD1-D0FC-DBB9-7A1A2F94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20" y="933450"/>
            <a:ext cx="10783069" cy="499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6CCD13-FD32-7DDF-D507-282B649D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0" y="800099"/>
            <a:ext cx="10783069" cy="499110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ECD84-412C-0379-4B75-D789DAC9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C4322-1590-4085-97D8-5D0F17AF452B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AA319-2A31-06F7-E928-E2380CBA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DF978-B6D1-CB36-6988-05491DD1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8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6EF-2A0F-F894-6183-7EA80D4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u="none" strike="noStrike" dirty="0">
                <a:solidFill>
                  <a:schemeClr val="tx1"/>
                </a:solidFill>
                <a:effectLst/>
                <a:latin typeface="Helvetica Neue"/>
              </a:rPr>
              <a:t>CORE TECHNOLOGIES FOR IN-MEMORY SYSTEMS</a:t>
            </a:r>
            <a:br>
              <a:rPr lang="en-US" sz="3200" b="1" i="0" u="none" strike="noStrike" dirty="0">
                <a:solidFill>
                  <a:schemeClr val="tx1"/>
                </a:solidFill>
                <a:effectLst/>
                <a:latin typeface="Helvetica Neue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3C0-76C2-D010-4913-03D14BBF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Memory hierarchy is important for efficient in-memory data management.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The memory hierarchy consists of registers, caches, main memory, and disks.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Registers are the fastest memory layer, followed by caches, main memory, and disks.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The memory hierarchy can be utilized by exploiting spatial and temporal locality.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1ECD-0500-5FA4-E37F-D6EBDFA6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21D3E-6BDD-4DD4-A675-28DA879F16F5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4D7D-F278-1042-E301-8103B4DB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AEA9E-9409-58F7-6D06-68CCAAE2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3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6EF-2A0F-F894-6183-7EA80D4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u="none" strike="noStrike" dirty="0">
                <a:solidFill>
                  <a:schemeClr val="tx1"/>
                </a:solidFill>
                <a:effectLst/>
                <a:latin typeface="Helvetica Neue"/>
              </a:rPr>
              <a:t>IN-MEMORY DATA STORAGE SYSTEMS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73C0-76C2-D010-4913-03D14BBF2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In-memory relational databases are a type of database that stores data in memory rather than on disk. This can lead to significant performance improvements for OLTP workloads.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Some popular in-memory relational databases include SAP HANA,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Helvetica Neue"/>
              </a:rPr>
              <a:t>VoltDB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, Oracle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Helvetica Neue"/>
              </a:rPr>
              <a:t>TimesTen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, and Microsoft Hekaton.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Hekaton is a memory-optimized OLTP engine fully integrated into Microsoft SQL Server. It is designed for high-concurrency OLTP with utilization of lock-free or latch-free data structures and an optimistic MVCC technique.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3A03-3431-1E44-F6CC-C5100729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9E11-0AED-4758-8A3D-3C0434C4C1E2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A8386-94EC-3D94-7765-F177E2F6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AD8DD-09AE-5CBA-86E4-AA5DE808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0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612C-E543-A527-393E-8E020C61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86A3-9188-7E69-BB43-CE4AFF45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Hekaton also incorporates a framework called Siberia to manage hot and cold data differently. This allows Hekaton to handle Big Data both economically and efficiently.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chemeClr val="tx1"/>
              </a:solidFill>
              <a:effectLst/>
              <a:latin typeface="Helvetica Neue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In addition, Hekaton adopts the compiler-based query processing mechanism to relieve the overhead caused by interpreter-based query processing in traditional databases.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C696-B627-7AB2-81D6-B5997042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29E0-6E23-4C46-B625-A4F4B70626F8}" type="datetime1">
              <a:rPr lang="en-US" smtClean="0"/>
              <a:t>8/27/2023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8D0F-B1F1-F6BF-8073-148BDAEE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Prabesh Adhikari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4556-5868-7D30-44DB-D0FB59DC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6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78</TotalTime>
  <Words>1117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AdvP1491</vt:lpstr>
      <vt:lpstr>Arial</vt:lpstr>
      <vt:lpstr>Calibri</vt:lpstr>
      <vt:lpstr>Goudy Old Style</vt:lpstr>
      <vt:lpstr>Helvetica Neue</vt:lpstr>
      <vt:lpstr>Times New Roman</vt:lpstr>
      <vt:lpstr>Wingdings</vt:lpstr>
      <vt:lpstr>Wingdings 2</vt:lpstr>
      <vt:lpstr>SlateVTI</vt:lpstr>
      <vt:lpstr> In-Memory Big Data Management and Processing: A Survey   </vt:lpstr>
      <vt:lpstr>Acknowledgement</vt:lpstr>
      <vt:lpstr>Abstract</vt:lpstr>
      <vt:lpstr>Introduction</vt:lpstr>
      <vt:lpstr>PowerPoint Presentation</vt:lpstr>
      <vt:lpstr>PowerPoint Presentation</vt:lpstr>
      <vt:lpstr>CORE TECHNOLOGIES FOR IN-MEMORY SYSTEMS </vt:lpstr>
      <vt:lpstr>IN-MEMORY DATA STORAGE SYSTEMS</vt:lpstr>
      <vt:lpstr>PowerPoint Presentation</vt:lpstr>
      <vt:lpstr>Qualitative Comparison </vt:lpstr>
      <vt:lpstr>Additional Details</vt:lpstr>
      <vt:lpstr>Research Opportunities</vt:lpstr>
      <vt:lpstr>PowerPoint Presentation</vt:lpstr>
      <vt:lpstr>PowerPoint Presentation</vt:lpstr>
      <vt:lpstr>Conclusions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In-Memory Big Data Management and Processing: A Survey   </dc:title>
  <dc:creator>Prabesh Adhikari</dc:creator>
  <cp:lastModifiedBy>Prabesh Adhikari</cp:lastModifiedBy>
  <cp:revision>38</cp:revision>
  <dcterms:created xsi:type="dcterms:W3CDTF">2023-08-27T16:17:37Z</dcterms:created>
  <dcterms:modified xsi:type="dcterms:W3CDTF">2023-08-27T17:36:24Z</dcterms:modified>
</cp:coreProperties>
</file>