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6" r:id="rId6"/>
    <p:sldId id="299" r:id="rId7"/>
    <p:sldId id="271" r:id="rId8"/>
    <p:sldId id="303" r:id="rId9"/>
    <p:sldId id="304" r:id="rId10"/>
    <p:sldId id="305" r:id="rId11"/>
    <p:sldId id="306" r:id="rId12"/>
    <p:sldId id="288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91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89697"/>
            <a:ext cx="5142653" cy="246619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5105" y="3483912"/>
            <a:ext cx="5124177" cy="248439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/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40"/>
            <a:ext cx="10900146" cy="111593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84EF9E-6407-0DD3-7326-3E41B7FACC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2938" y="1741996"/>
            <a:ext cx="4727575" cy="6412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2422380"/>
            <a:ext cx="4721579" cy="3039917"/>
          </a:xfrm>
        </p:spPr>
        <p:txBody>
          <a:bodyPr anchor="t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5C877DC-6425-8E5B-A605-80E02348F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9008" y="1741996"/>
            <a:ext cx="4727575" cy="6412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3713E4-B7E6-26C4-82F5-72DAAE26A68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05004" y="2422380"/>
            <a:ext cx="4721579" cy="3039917"/>
          </a:xfrm>
        </p:spPr>
        <p:txBody>
          <a:bodyPr anchor="t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Prabesh Adhikari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72FE75-0D9A-44CD-931E-A750205F7C0F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40"/>
            <a:ext cx="10900146" cy="111593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0CFA06E-1C24-739A-1DD4-ED1433B34D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2646" y="1662661"/>
            <a:ext cx="3519028" cy="705291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5A4DB05-126B-20BC-3602-90307F7E680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5" y="2422380"/>
            <a:ext cx="3519028" cy="3194435"/>
          </a:xfrm>
        </p:spPr>
        <p:txBody>
          <a:bodyPr anchor="t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0E27603-2204-A2C4-2745-EBCDAE1BD9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36486" y="1662661"/>
            <a:ext cx="3519028" cy="705291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9EA982-846E-2756-49D5-12FFC1EBC38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336487" y="2422380"/>
            <a:ext cx="3519028" cy="3194435"/>
          </a:xfrm>
        </p:spPr>
        <p:txBody>
          <a:bodyPr anchor="t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3B5C766-DDF3-7082-73C4-43F0711CC6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0326" y="1662661"/>
            <a:ext cx="3519028" cy="705291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C18BF93-6E3F-9D72-3E5F-55C94E54130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020326" y="2422380"/>
            <a:ext cx="3519028" cy="3194435"/>
          </a:xfrm>
        </p:spPr>
        <p:txBody>
          <a:bodyPr anchor="t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Prabesh Adhikari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58BE74-4BA9-458E-A2D0-7A1AD87BFD90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91441"/>
            <a:ext cx="6172412" cy="1429228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6262B34-8389-8F4C-2007-9FEB66A4147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76668" y="1735744"/>
            <a:ext cx="6172415" cy="3767495"/>
          </a:xfrm>
        </p:spPr>
        <p:txBody>
          <a:bodyPr anchor="t">
            <a:normAutofit/>
          </a:bodyPr>
          <a:lstStyle>
            <a:lvl1pPr marL="0" indent="0">
              <a:buNone/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597879"/>
            <a:ext cx="4613544" cy="225721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04F3EC95-A3E0-4673-A473-2890A0F327E9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048176"/>
            <a:ext cx="5102365" cy="2109353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-1"/>
            <a:ext cx="5333977" cy="339699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4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fld id="{983140FB-2A9F-4321-8BEF-8D1CE42FBD0A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134475"/>
            <a:ext cx="6623040" cy="1288434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399" y="2502046"/>
            <a:ext cx="6622819" cy="3039917"/>
          </a:xfrm>
        </p:spPr>
        <p:txBody>
          <a:bodyPr anchor="t"/>
          <a:lstStyle>
            <a:lvl1pPr marL="0" indent="0">
              <a:buNone/>
              <a:defRPr sz="2000"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fld id="{353F09C4-0286-4AFF-A2CE-2C42CBEDFC84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167463"/>
            <a:ext cx="6457717" cy="1580890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05303" y="2353584"/>
            <a:ext cx="6458329" cy="3767496"/>
          </a:xfrm>
        </p:spPr>
        <p:txBody>
          <a:bodyPr anchor="t">
            <a:normAutofit/>
          </a:bodyPr>
          <a:lstStyle>
            <a:lvl1pPr marL="0" indent="0">
              <a:buNone/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195AD025-63A7-4C57-9ABC-07903503792C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381328"/>
            <a:ext cx="3754671" cy="285671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sz="3600" b="1" cap="none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52" y="4281088"/>
            <a:ext cx="3757723" cy="169836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6097" y="1095509"/>
            <a:ext cx="7534656" cy="501689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EBA854-A26D-41C5-9D40-DF6B49ACB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5BFA7-EB65-4E20-A693-324FEF74D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9218-0397-4231-81F4-03972AB6A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09" cy="1111991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4B8C-C655-4441-A7FF-616EF634E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301A4-3CA9-4D0E-944E-1BE5921FA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8EBB3F0E-F14D-4022-8A0B-DD8F97C4A8CA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111991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31A4-1BEC-25AB-3F9D-9530F953C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35371" y="2601913"/>
            <a:ext cx="10013692" cy="3359150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02F9D74C-2170-4766-A32D-F3BD923E8F65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anchor="b">
            <a:noAutofit/>
          </a:bodyPr>
          <a:lstStyle>
            <a:lvl1pPr marL="365760">
              <a:lnSpc>
                <a:spcPct val="100000"/>
              </a:lnSpc>
              <a:spcBef>
                <a:spcPts val="10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365760" indent="0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8BE6F6A-F135-4FB2-887D-681B6D28DA16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F91A3C-7ABB-4E5E-B04F-29DB072AE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9AABE-3FBC-4E64-8672-D073D4A3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F13AE-FEBF-40A1-A799-6EB275CBB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21770-EBB9-4C73-BE13-26901F3CC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2AFA4-5141-4F0F-B9F6-0BE3ADBED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F0EE079C-10D4-4C0C-8F48-80E71610057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91431" y="908329"/>
            <a:ext cx="2029968" cy="202996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278BA700-11E2-4D8A-A0C6-7CE3C00EC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1431" y="2967481"/>
            <a:ext cx="2029968" cy="384071"/>
          </a:xfrm>
        </p:spPr>
        <p:txBody>
          <a:bodyPr t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F5914669-6EB5-485E-AB8B-3A2E4F1718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1431" y="3384624"/>
            <a:ext cx="2029968" cy="769087"/>
          </a:xfrm>
        </p:spPr>
        <p:txBody>
          <a:bodyPr t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EF9D7489-BAB3-49B7-B83B-9F6131DC9D6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34461" y="908329"/>
            <a:ext cx="2029968" cy="202996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8" name="Text Placeholder 20">
            <a:extLst>
              <a:ext uri="{FF2B5EF4-FFF2-40B4-BE49-F238E27FC236}">
                <a16:creationId xmlns:a16="http://schemas.microsoft.com/office/drawing/2014/main" id="{59BCC58C-2434-490A-8749-D8311B9025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34461" y="2967481"/>
            <a:ext cx="2029968" cy="384071"/>
          </a:xfrm>
        </p:spPr>
        <p:txBody>
          <a:bodyPr t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8FD90DAF-BAFA-4B9E-A682-AD69AEC3AB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4461" y="3384624"/>
            <a:ext cx="2029968" cy="769087"/>
          </a:xfrm>
        </p:spPr>
        <p:txBody>
          <a:bodyPr t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BC0EEF5C-B219-4286-B517-426EDF4EAF5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77491" y="908329"/>
            <a:ext cx="2029968" cy="202996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5E3B0A9D-DD75-43E3-A689-283E65DF3F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7491" y="2967481"/>
            <a:ext cx="2029968" cy="384071"/>
          </a:xfrm>
        </p:spPr>
        <p:txBody>
          <a:bodyPr t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:a16="http://schemas.microsoft.com/office/drawing/2014/main" id="{EA0EDFB3-D33B-471A-B50B-93FB685241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7491" y="3384624"/>
            <a:ext cx="2029968" cy="769087"/>
          </a:xfrm>
        </p:spPr>
        <p:txBody>
          <a:bodyPr t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66462103-08B6-4C6F-88CC-03FF546261B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20521" y="908329"/>
            <a:ext cx="2029968" cy="202996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42" name="Text Placeholder 20">
            <a:extLst>
              <a:ext uri="{FF2B5EF4-FFF2-40B4-BE49-F238E27FC236}">
                <a16:creationId xmlns:a16="http://schemas.microsoft.com/office/drawing/2014/main" id="{39A96C54-26D5-4B10-A345-F6C034F2E7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0521" y="2967481"/>
            <a:ext cx="2029968" cy="384071"/>
          </a:xfrm>
        </p:spPr>
        <p:txBody>
          <a:bodyPr t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43" name="Text Placeholder 22">
            <a:extLst>
              <a:ext uri="{FF2B5EF4-FFF2-40B4-BE49-F238E27FC236}">
                <a16:creationId xmlns:a16="http://schemas.microsoft.com/office/drawing/2014/main" id="{4316B0AE-245F-4164-BF74-B514BA424C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20521" y="3384624"/>
            <a:ext cx="2029968" cy="769087"/>
          </a:xfrm>
        </p:spPr>
        <p:txBody>
          <a:bodyPr t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1C087114-2F1E-4100-97C6-B9652EDBF6D9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56D4F09-C36A-44E2-8774-492B96BDB4B0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0779DA0-D873-49D0-857B-FA747F9A1228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5750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66928" indent="-285750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sz="1600" i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0392" indent="-283464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sz="1400" i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33856" indent="-283464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sz="1400" i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283464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sz="1400" i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177" y="889697"/>
            <a:ext cx="5526105" cy="2466197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sz="4000" dirty="0"/>
              <a:t>Critical system	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5105" y="3483912"/>
            <a:ext cx="5124177" cy="2484391"/>
          </a:xfrm>
        </p:spPr>
        <p:txBody>
          <a:bodyPr vert="horz" lIns="109728" tIns="109728" rIns="109728" bIns="91440" rtlCol="0" anchor="t">
            <a:normAutofit lnSpcReduction="10000"/>
          </a:bodyPr>
          <a:lstStyle/>
          <a:p>
            <a:r>
              <a:rPr lang="en-US" dirty="0"/>
              <a:t>Prabesh Adhikari</a:t>
            </a:r>
          </a:p>
          <a:p>
            <a:r>
              <a:rPr lang="en-US" dirty="0"/>
              <a:t>MBA IT 8</a:t>
            </a:r>
            <a:r>
              <a:rPr lang="en-US" baseline="30000" dirty="0"/>
              <a:t>th</a:t>
            </a:r>
            <a:r>
              <a:rPr lang="en-US" dirty="0"/>
              <a:t> Batch</a:t>
            </a:r>
          </a:p>
          <a:p>
            <a:r>
              <a:rPr lang="en-US" dirty="0"/>
              <a:t>School of Management, </a:t>
            </a:r>
          </a:p>
          <a:p>
            <a:r>
              <a:rPr lang="en-US" dirty="0"/>
              <a:t>Tribhuvan University</a:t>
            </a:r>
          </a:p>
        </p:txBody>
      </p:sp>
      <p:pic>
        <p:nvPicPr>
          <p:cNvPr id="41" name="Picture Placeholder 40" descr="A large room with glass walls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"/>
          <a:stretch/>
        </p:blipFill>
        <p:spPr>
          <a:xfrm>
            <a:off x="6859936" y="-2"/>
            <a:ext cx="5332064" cy="6858002"/>
          </a:xfrm>
        </p:spPr>
      </p:pic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048176"/>
            <a:ext cx="5102365" cy="210935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0" name="Picture Placeholder 29" descr="Office Stairs, hanging lights">
            <a:extLst>
              <a:ext uri="{FF2B5EF4-FFF2-40B4-BE49-F238E27FC236}">
                <a16:creationId xmlns:a16="http://schemas.microsoft.com/office/drawing/2014/main" id="{C1CA27C7-F47D-4606-AAE8-32BD4D069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/>
        </p:blipFill>
        <p:spPr>
          <a:xfrm>
            <a:off x="1067712" y="3461002"/>
            <a:ext cx="5728215" cy="3396997"/>
          </a:xfrm>
        </p:spPr>
      </p:pic>
      <p:pic>
        <p:nvPicPr>
          <p:cNvPr id="32" name="Picture Placeholder 31" descr="Two people working on a laptop and tablet with graphs and tables ">
            <a:extLst>
              <a:ext uri="{FF2B5EF4-FFF2-40B4-BE49-F238E27FC236}">
                <a16:creationId xmlns:a16="http://schemas.microsoft.com/office/drawing/2014/main" id="{C4A8B214-180D-446B-9616-62B7371F3D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r="26"/>
          <a:stretch/>
        </p:blipFill>
        <p:spPr>
          <a:xfrm>
            <a:off x="6858023" y="-1"/>
            <a:ext cx="5333977" cy="3396995"/>
          </a:xfrm>
        </p:spPr>
      </p:pic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263FD36A-B869-46D7-A4E1-FAA91F3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99760FF-72F7-354C-4F9A-8FF1A9DA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fld id="{2CF6D841-A1D6-482D-BF97-44D5154A1D5A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134475"/>
            <a:ext cx="6623040" cy="128843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399" y="2502046"/>
            <a:ext cx="6622819" cy="303991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Types </a:t>
            </a:r>
          </a:p>
          <a:p>
            <a:r>
              <a:rPr lang="en-US" dirty="0"/>
              <a:t>Key Features and Challenges</a:t>
            </a:r>
          </a:p>
          <a:p>
            <a:r>
              <a:rPr lang="en-US" dirty="0"/>
              <a:t>Life Cycle</a:t>
            </a:r>
          </a:p>
          <a:p>
            <a:r>
              <a:rPr lang="en-US" dirty="0"/>
              <a:t>Future Trends</a:t>
            </a:r>
          </a:p>
        </p:txBody>
      </p:sp>
      <p:pic>
        <p:nvPicPr>
          <p:cNvPr id="29" name="Picture Placeholder 28" descr="Dashboard Digital Finance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" b="22"/>
          <a:stretch/>
        </p:blipFill>
        <p:spPr>
          <a:xfrm>
            <a:off x="8194348" y="1085431"/>
            <a:ext cx="3997652" cy="5037857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9CF313B-20C4-302B-B6AC-4CAF85B1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fld id="{B518DA7D-B676-4290-8BAB-F05EF6934CB2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915" y="167463"/>
            <a:ext cx="6457717" cy="158089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6" name="Picture Placeholder 25" descr="People around a desk working ">
            <a:extLst>
              <a:ext uri="{FF2B5EF4-FFF2-40B4-BE49-F238E27FC236}">
                <a16:creationId xmlns:a16="http://schemas.microsoft.com/office/drawing/2014/main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r="41"/>
          <a:stretch/>
        </p:blipFill>
        <p:spPr>
          <a:xfrm>
            <a:off x="0" y="0"/>
            <a:ext cx="4613548" cy="3396994"/>
          </a:xfrm>
        </p:spPr>
      </p:pic>
      <p:pic>
        <p:nvPicPr>
          <p:cNvPr id="16" name="Picture Placeholder 15" descr="Graph, tables and charts">
            <a:extLst>
              <a:ext uri="{FF2B5EF4-FFF2-40B4-BE49-F238E27FC236}">
                <a16:creationId xmlns:a16="http://schemas.microsoft.com/office/drawing/2014/main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" b="25"/>
          <a:stretch/>
        </p:blipFill>
        <p:spPr>
          <a:xfrm>
            <a:off x="0" y="3461004"/>
            <a:ext cx="4613547" cy="3396996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05303" y="2353584"/>
            <a:ext cx="6458329" cy="3767496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Critical systems are systems whose failure or malfunction can have severe consequences, including loss of life, environmental damage, financial losses, or compromised national security.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Diverse Application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Safety and Reliability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Redundancy and Fault Tolerance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Regulations and Standards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/>
          <a:p>
            <a:r>
              <a:rPr lang="en-US" dirty="0"/>
              <a:t>Prabesh Adhikari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79C0F12-7A7B-1C6D-E79B-CC9EC3ED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/>
          <a:p>
            <a:fld id="{1ED9FABB-EB92-4DAE-90F1-5511C1E795D6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381329"/>
            <a:ext cx="3754671" cy="983500"/>
          </a:xfrm>
        </p:spPr>
        <p:txBody>
          <a:bodyPr/>
          <a:lstStyle/>
          <a:p>
            <a:r>
              <a:rPr lang="en-US" dirty="0"/>
              <a:t>Types </a:t>
            </a:r>
          </a:p>
        </p:txBody>
      </p:sp>
      <p:pic>
        <p:nvPicPr>
          <p:cNvPr id="5" name="Picture Placeholder 4" descr="People in the middle of a circular room 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>
          <a:xfrm>
            <a:off x="-6097" y="1095509"/>
            <a:ext cx="7534656" cy="501689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3C1515-BA74-6200-F388-04BADE05F608}"/>
              </a:ext>
            </a:extLst>
          </p:cNvPr>
          <p:cNvSpPr txBox="1"/>
          <p:nvPr/>
        </p:nvSpPr>
        <p:spPr>
          <a:xfrm>
            <a:off x="7821227" y="2512381"/>
            <a:ext cx="3986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Embedded Systems e.g. ABS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Safety Critical Systems </a:t>
            </a:r>
            <a:r>
              <a:rPr lang="en-US" dirty="0" err="1"/>
              <a:t>e.g</a:t>
            </a:r>
            <a:r>
              <a:rPr lang="en-US" dirty="0"/>
              <a:t> Nuclear Power Plant Control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Mission Critical system </a:t>
            </a:r>
            <a:r>
              <a:rPr lang="en-US" dirty="0" err="1"/>
              <a:t>e.g</a:t>
            </a:r>
            <a:r>
              <a:rPr lang="en-US" dirty="0"/>
              <a:t> UAV Systems (Drome)</a:t>
            </a:r>
          </a:p>
        </p:txBody>
      </p:sp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91440"/>
            <a:ext cx="10900146" cy="1115934"/>
          </a:xfrm>
        </p:spPr>
        <p:txBody>
          <a:bodyPr>
            <a:noAutofit/>
          </a:bodyPr>
          <a:lstStyle/>
          <a:p>
            <a:r>
              <a:rPr lang="en-US" dirty="0"/>
              <a:t>Key Features and Challenges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2938" y="1741996"/>
            <a:ext cx="4727575" cy="641282"/>
          </a:xfrm>
        </p:spPr>
        <p:txBody>
          <a:bodyPr>
            <a:noAutofit/>
          </a:bodyPr>
          <a:lstStyle/>
          <a:p>
            <a:r>
              <a:rPr lang="en-US" dirty="0"/>
              <a:t>Key Features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4818E9-4459-4052-A157-BAEE61330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9008" y="1741996"/>
            <a:ext cx="4727575" cy="641282"/>
          </a:xfrm>
        </p:spPr>
        <p:txBody>
          <a:bodyPr>
            <a:no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2422380"/>
            <a:ext cx="4721579" cy="3039917"/>
          </a:xfrm>
        </p:spPr>
        <p:txBody>
          <a:bodyPr>
            <a:noAutofit/>
          </a:bodyPr>
          <a:lstStyle/>
          <a:p>
            <a:r>
              <a:rPr lang="en-US" dirty="0"/>
              <a:t>High Reliability and Availability</a:t>
            </a:r>
          </a:p>
          <a:p>
            <a:r>
              <a:rPr lang="en-US" dirty="0"/>
              <a:t>Safety and Security Concerns</a:t>
            </a:r>
          </a:p>
          <a:p>
            <a:r>
              <a:rPr lang="en-US" dirty="0"/>
              <a:t>Redundancy and Fault Tolerance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483D8-EA65-4964-99D7-AF7C1B80C9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05004" y="2422380"/>
            <a:ext cx="4721579" cy="3039917"/>
          </a:xfrm>
        </p:spPr>
        <p:txBody>
          <a:bodyPr>
            <a:noAutofit/>
          </a:bodyPr>
          <a:lstStyle/>
          <a:p>
            <a:r>
              <a:rPr lang="en-US" dirty="0"/>
              <a:t>Complexity</a:t>
            </a:r>
          </a:p>
          <a:p>
            <a:r>
              <a:rPr lang="en-US" dirty="0"/>
              <a:t>Regularity Compliance</a:t>
            </a:r>
          </a:p>
          <a:p>
            <a:r>
              <a:rPr lang="en-US" dirty="0"/>
              <a:t>Cost and Time Constraints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CDA8DA2-1AE0-C292-F8F2-6803994F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/>
          <a:p>
            <a:fld id="{A09C4877-EFA1-47FB-BC5B-1647EE834D2E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91440"/>
            <a:ext cx="10900146" cy="1115934"/>
          </a:xfrm>
        </p:spPr>
        <p:txBody>
          <a:bodyPr>
            <a:noAutofit/>
          </a:bodyPr>
          <a:lstStyle/>
          <a:p>
            <a:r>
              <a:rPr lang="en-US" dirty="0"/>
              <a:t>Life Cycle of Critical Systems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519990-3C01-4761-BF8E-8A8BC2C56B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646" y="1662661"/>
            <a:ext cx="3519028" cy="705291"/>
          </a:xfrm>
        </p:spPr>
        <p:txBody>
          <a:bodyPr>
            <a:normAutofit/>
          </a:bodyPr>
          <a:lstStyle/>
          <a:p>
            <a:r>
              <a:rPr lang="en-US" dirty="0"/>
              <a:t>Key Points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D48AB2-7B87-4FA9-90BB-0B88AD92D39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5" y="2422380"/>
            <a:ext cx="3519028" cy="3194435"/>
          </a:xfrm>
        </p:spPr>
        <p:txBody>
          <a:bodyPr>
            <a:normAutofit/>
          </a:bodyPr>
          <a:lstStyle/>
          <a:p>
            <a:r>
              <a:rPr lang="en-US" dirty="0"/>
              <a:t>Requirements Analysis</a:t>
            </a:r>
          </a:p>
          <a:p>
            <a:r>
              <a:rPr lang="en-US" dirty="0"/>
              <a:t>Design and Architecture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Testing and Validation</a:t>
            </a:r>
          </a:p>
          <a:p>
            <a:r>
              <a:rPr lang="en-US" dirty="0"/>
              <a:t>Maintenance and Monitoring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8A93BCF-7682-4066-8958-65ED5DD224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36486" y="1662661"/>
            <a:ext cx="3519028" cy="705291"/>
          </a:xfrm>
        </p:spPr>
        <p:txBody>
          <a:bodyPr>
            <a:normAutofit/>
          </a:bodyPr>
          <a:lstStyle/>
          <a:p>
            <a:r>
              <a:rPr lang="en-US" dirty="0"/>
              <a:t>Ensuring Safety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73F035B-87AE-4E99-A92D-75E5EC280DE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336487" y="2422380"/>
            <a:ext cx="3519028" cy="3194435"/>
          </a:xfrm>
        </p:spPr>
        <p:txBody>
          <a:bodyPr>
            <a:normAutofit/>
          </a:bodyPr>
          <a:lstStyle/>
          <a:p>
            <a:r>
              <a:rPr lang="en-US" dirty="0"/>
              <a:t>Safety Standards</a:t>
            </a:r>
          </a:p>
          <a:p>
            <a:r>
              <a:rPr lang="en-US" dirty="0"/>
              <a:t>Risk Assessment and Mitigation</a:t>
            </a:r>
          </a:p>
          <a:p>
            <a:r>
              <a:rPr lang="en-US" dirty="0"/>
              <a:t>Failure Modes and Effects Analysis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E1BABDF-2D81-4200-AB3D-E2AC2AA8519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20326" y="1662661"/>
            <a:ext cx="3519028" cy="705291"/>
          </a:xfrm>
        </p:spPr>
        <p:txBody>
          <a:bodyPr>
            <a:normAutofit/>
          </a:bodyPr>
          <a:lstStyle/>
          <a:p>
            <a:r>
              <a:rPr lang="en-US" dirty="0"/>
              <a:t>Security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02A2BB6-FCA5-49F9-97E9-DFA867C27B5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020326" y="2422380"/>
            <a:ext cx="3519028" cy="3194435"/>
          </a:xfrm>
        </p:spPr>
        <p:txBody>
          <a:bodyPr>
            <a:normAutofit/>
          </a:bodyPr>
          <a:lstStyle/>
          <a:p>
            <a:r>
              <a:rPr lang="en-US" dirty="0"/>
              <a:t>Cybersecurity Threats</a:t>
            </a:r>
          </a:p>
          <a:p>
            <a:r>
              <a:rPr lang="en-US" dirty="0"/>
              <a:t>Security Standards</a:t>
            </a:r>
          </a:p>
          <a:p>
            <a:r>
              <a:rPr lang="en-US" dirty="0"/>
              <a:t>Secure Development Practices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485F7643-B899-97AF-0E10-FDF6AFF4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/>
          <a:p>
            <a:fld id="{C5736EE7-BEDE-4D6E-892E-18295C76A7EB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4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91440"/>
            <a:ext cx="10900146" cy="1115934"/>
          </a:xfrm>
        </p:spPr>
        <p:txBody>
          <a:bodyPr>
            <a:noAutofit/>
          </a:bodyPr>
          <a:lstStyle/>
          <a:p>
            <a:r>
              <a:rPr lang="en-US" dirty="0"/>
              <a:t>Case Studies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519990-3C01-4761-BF8E-8A8BC2C56B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646" y="1662661"/>
            <a:ext cx="3519028" cy="70529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Space Shuttle Program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D48AB2-7B87-4FA9-90BB-0B88AD92D39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5" y="2422380"/>
            <a:ext cx="3519028" cy="3194435"/>
          </a:xfrm>
        </p:spPr>
        <p:txBody>
          <a:bodyPr>
            <a:normAutofit/>
          </a:bodyPr>
          <a:lstStyle/>
          <a:p>
            <a:r>
              <a:rPr lang="en-US" dirty="0"/>
              <a:t>Initiative by Nasa from 1981 to 2011</a:t>
            </a:r>
          </a:p>
          <a:p>
            <a:r>
              <a:rPr lang="en-US" dirty="0"/>
              <a:t>Role in transporting astronauts and cargo to and from space</a:t>
            </a:r>
          </a:p>
          <a:p>
            <a:r>
              <a:rPr lang="en-US" dirty="0"/>
              <a:t>Disaster on 1986 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8A93BCF-7682-4066-8958-65ED5DD224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36486" y="1662661"/>
            <a:ext cx="3519028" cy="7052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Air Traffic Control System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73F035B-87AE-4E99-A92D-75E5EC280DE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336487" y="2422380"/>
            <a:ext cx="3519028" cy="3194435"/>
          </a:xfrm>
        </p:spPr>
        <p:txBody>
          <a:bodyPr>
            <a:normAutofit fontScale="92500"/>
          </a:bodyPr>
          <a:lstStyle/>
          <a:p>
            <a:r>
              <a:rPr lang="en-US" dirty="0"/>
              <a:t>Responsible of safe and efficient movement of aircrafts</a:t>
            </a:r>
          </a:p>
          <a:p>
            <a:r>
              <a:rPr lang="en-US" dirty="0"/>
              <a:t>Mission critical for ensuring orderly departure and landing</a:t>
            </a:r>
          </a:p>
          <a:p>
            <a:r>
              <a:rPr lang="en-US" dirty="0"/>
              <a:t>Air Canda Southwest nearly collision in SF, USA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E1BABDF-2D81-4200-AB3D-E2AC2AA8519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20326" y="1662661"/>
            <a:ext cx="3519028" cy="705291"/>
          </a:xfrm>
        </p:spPr>
        <p:txBody>
          <a:bodyPr>
            <a:normAutofit/>
          </a:bodyPr>
          <a:lstStyle/>
          <a:p>
            <a:r>
              <a:rPr lang="en-US" sz="1600" dirty="0"/>
              <a:t>ICU (Healthcare)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02A2BB6-FCA5-49F9-97E9-DFA867C27B5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020326" y="2422380"/>
            <a:ext cx="3519028" cy="3194435"/>
          </a:xfrm>
        </p:spPr>
        <p:txBody>
          <a:bodyPr>
            <a:normAutofit/>
          </a:bodyPr>
          <a:lstStyle/>
          <a:p>
            <a:r>
              <a:rPr lang="en-US" dirty="0"/>
              <a:t>Medication Delivery Systems</a:t>
            </a:r>
          </a:p>
          <a:p>
            <a:r>
              <a:rPr lang="en-US" dirty="0"/>
              <a:t>Supports critically ill patients including ventilators</a:t>
            </a:r>
          </a:p>
          <a:p>
            <a:r>
              <a:rPr lang="en-US" dirty="0"/>
              <a:t>COVID-19 strain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485F7643-B899-97AF-0E10-FDF6AFF4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/>
          <a:p>
            <a:fld id="{C5736EE7-BEDE-4D6E-892E-18295C76A7EB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0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381329"/>
            <a:ext cx="3754671" cy="983500"/>
          </a:xfrm>
        </p:spPr>
        <p:txBody>
          <a:bodyPr/>
          <a:lstStyle/>
          <a:p>
            <a:r>
              <a:rPr lang="en-US" dirty="0"/>
              <a:t>Future Trends </a:t>
            </a:r>
          </a:p>
        </p:txBody>
      </p:sp>
      <p:pic>
        <p:nvPicPr>
          <p:cNvPr id="5" name="Picture Placeholder 4" descr="People in the middle of a circular room 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>
          <a:xfrm>
            <a:off x="-6097" y="1095509"/>
            <a:ext cx="7534656" cy="501689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3C1515-BA74-6200-F388-04BADE05F608}"/>
              </a:ext>
            </a:extLst>
          </p:cNvPr>
          <p:cNvSpPr txBox="1"/>
          <p:nvPr/>
        </p:nvSpPr>
        <p:spPr>
          <a:xfrm>
            <a:off x="7821227" y="2512381"/>
            <a:ext cx="3986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Artificial Intelligence and Machine 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Automation and Autonomy</a:t>
            </a:r>
          </a:p>
        </p:txBody>
      </p:sp>
    </p:spTree>
    <p:extLst>
      <p:ext uri="{BB962C8B-B14F-4D97-AF65-F5344CB8AC3E}">
        <p14:creationId xmlns:p14="http://schemas.microsoft.com/office/powerpoint/2010/main" val="281384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68" y="91441"/>
            <a:ext cx="6172412" cy="142922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1" name="Picture Placeholder 10" descr="A close - up of a person using a computer">
            <a:extLst>
              <a:ext uri="{FF2B5EF4-FFF2-40B4-BE49-F238E27FC236}">
                <a16:creationId xmlns:a16="http://schemas.microsoft.com/office/drawing/2014/main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/>
        </p:blipFill>
        <p:spPr>
          <a:xfrm>
            <a:off x="-1" y="-3"/>
            <a:ext cx="4613544" cy="2249321"/>
          </a:xfrm>
        </p:spPr>
      </p:pic>
      <p:pic>
        <p:nvPicPr>
          <p:cNvPr id="13" name="Picture Placeholder 12" descr="Digital Graph screen reflection">
            <a:extLst>
              <a:ext uri="{FF2B5EF4-FFF2-40B4-BE49-F238E27FC236}">
                <a16:creationId xmlns:a16="http://schemas.microsoft.com/office/drawing/2014/main" id="{FD008D2D-DCC4-47D7-9308-F53E3DC8B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>
          <a:xfrm>
            <a:off x="-1" y="2311339"/>
            <a:ext cx="4613544" cy="2241520"/>
          </a:xfrm>
        </p:spPr>
      </p:pic>
      <p:pic>
        <p:nvPicPr>
          <p:cNvPr id="8" name="Picture Placeholder 7" descr="Conference Room">
            <a:extLst>
              <a:ext uri="{FF2B5EF4-FFF2-40B4-BE49-F238E27FC236}">
                <a16:creationId xmlns:a16="http://schemas.microsoft.com/office/drawing/2014/main" id="{13908DB8-E92A-433D-BC79-CFD872B072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r="63"/>
          <a:stretch/>
        </p:blipFill>
        <p:spPr>
          <a:xfrm>
            <a:off x="-1" y="4597879"/>
            <a:ext cx="4613544" cy="2257213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A8109-BBBF-407C-81F8-08088ED9969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76668" y="1735744"/>
            <a:ext cx="6172415" cy="37674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Pivotal components of Modern Society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Widely vary with application, requirements and consequence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types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be shaped by advancements in technology, changing industry demands and increasing complexity of modern infrastructure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7A34B0D-1722-4024-BC6E-2A411B0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FCCDB38-B8E0-B8DB-ED9C-D8AC43EC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/>
          <a:p>
            <a:fld id="{2759249C-C762-4A19-84D4-70BDC76F7C13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DB2E64-AD14-44FE-948F-FCBEC637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 design_Win32_LW_V7" id="{50F84F8B-1BED-4064-B56C-09CC88D4CC50}" vid="{434DED13-7261-40A8-A46E-4A775E06B8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109B59-6C56-4983-8EA2-C110136BDE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B4C1ECA-A565-471D-A164-5CD0A9930E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75890C-51C4-4E83-93D3-1F0BE433290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Shoji design</Template>
  <TotalTime>32</TotalTime>
  <Words>316</Words>
  <Application>Microsoft Office PowerPoint</Application>
  <PresentationFormat>Widescreen</PresentationFormat>
  <Paragraphs>101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Meiryo</vt:lpstr>
      <vt:lpstr>Arial</vt:lpstr>
      <vt:lpstr>Calibri</vt:lpstr>
      <vt:lpstr>Corbel</vt:lpstr>
      <vt:lpstr>Söhne</vt:lpstr>
      <vt:lpstr>Wingdings</vt:lpstr>
      <vt:lpstr>Custom</vt:lpstr>
      <vt:lpstr>Critical system </vt:lpstr>
      <vt:lpstr>Agenda</vt:lpstr>
      <vt:lpstr>Introduction</vt:lpstr>
      <vt:lpstr>Types </vt:lpstr>
      <vt:lpstr>Key Features and Challenges</vt:lpstr>
      <vt:lpstr>Life Cycle of Critical Systems </vt:lpstr>
      <vt:lpstr>Case Studies</vt:lpstr>
      <vt:lpstr>Future Trends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system </dc:title>
  <dc:creator>Prabesh Adhikari</dc:creator>
  <cp:lastModifiedBy>Prabesh Adhikari</cp:lastModifiedBy>
  <cp:revision>9</cp:revision>
  <dcterms:created xsi:type="dcterms:W3CDTF">2023-09-28T17:28:16Z</dcterms:created>
  <dcterms:modified xsi:type="dcterms:W3CDTF">2023-09-28T18:00:30Z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