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310" r:id="rId3"/>
    <p:sldId id="311" r:id="rId4"/>
    <p:sldId id="313" r:id="rId5"/>
    <p:sldId id="320" r:id="rId6"/>
    <p:sldId id="315" r:id="rId7"/>
    <p:sldId id="321" r:id="rId8"/>
    <p:sldId id="316" r:id="rId9"/>
    <p:sldId id="322" r:id="rId10"/>
    <p:sldId id="323" r:id="rId11"/>
    <p:sldId id="324" r:id="rId12"/>
    <p:sldId id="325" r:id="rId13"/>
    <p:sldId id="326" r:id="rId14"/>
    <p:sldId id="327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2/20/2024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2/20/2024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6202-ADB1-4B86-B7CC-530DF1F64FD5}" type="datetime1">
              <a:rPr lang="en-US" smtClean="0"/>
              <a:t>2/20/2024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7668-45FF-4231-90ED-DCEF71408747}" type="datetime1">
              <a:rPr lang="en-US" smtClean="0"/>
              <a:t>2/20/2024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0AE8E-2323-4C6C-902B-8C4D68D440ED}" type="datetime1">
              <a:rPr lang="en-US" smtClean="0"/>
              <a:t>2/20/2024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F6F5-686F-4646-8C9B-71F8F81D9BEA}" type="datetime1">
              <a:rPr lang="en-US" smtClean="0"/>
              <a:t>2/20/2024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81D1-F6EC-4C44-9AB8-AC0DA197D7ED}" type="datetime1">
              <a:rPr lang="en-US" smtClean="0"/>
              <a:t>2/20/2024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5BD05-571E-4A36-AF0C-A5B31746FA4C}" type="datetime1">
              <a:rPr lang="en-US" smtClean="0"/>
              <a:t>2/20/2024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71E1-B730-4256-9DFA-84B4F22F2F6A}" type="datetime1">
              <a:rPr lang="en-US" smtClean="0"/>
              <a:t>2/20/2024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AE14A-F459-4BD0-B923-3D469EEBCE6B}" type="datetime1">
              <a:rPr lang="en-US" smtClean="0"/>
              <a:t>2/20/2024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779AC-60A8-4BA8-878D-07701CEE50D6}" type="datetime1">
              <a:rPr lang="en-US" smtClean="0"/>
              <a:t>2/20/2024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6523-5F20-46D6-8AE0-959E9F79A02E}" type="datetime1">
              <a:rPr lang="en-US" smtClean="0"/>
              <a:t>2/20/2024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TVS MOTOR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A3F1D-8F88-4023-AE89-EEC58FF865AA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TVS MOTOR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Inspiration in motion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C4AC9-F0CA-8E29-3695-FF8999636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6B1A-8609-7CAC-CC8F-F28B878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Positioning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62FCC53-896C-5E50-74F5-0BDD90681D36}"/>
              </a:ext>
            </a:extLst>
          </p:cNvPr>
          <p:cNvSpPr txBox="1">
            <a:spLocks/>
          </p:cNvSpPr>
          <p:nvPr/>
        </p:nvSpPr>
        <p:spPr>
          <a:xfrm>
            <a:off x="1522411" y="1981200"/>
            <a:ext cx="9144001" cy="36576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Currently on 2</a:t>
            </a:r>
            <a:r>
              <a:rPr lang="en-US" baseline="30000" dirty="0"/>
              <a:t>nd</a:t>
            </a:r>
            <a:r>
              <a:rPr lang="en-US" dirty="0"/>
              <a:t> position where others on 2018</a:t>
            </a:r>
          </a:p>
          <a:p>
            <a:r>
              <a:rPr lang="en-US" dirty="0"/>
              <a:t>Huge market capitalization globally with new and attractive products</a:t>
            </a:r>
          </a:p>
          <a:p>
            <a:r>
              <a:rPr lang="en-US" dirty="0"/>
              <a:t>Expertise on product with the experience of racers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967F4-FBB9-F460-D34C-47680325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52CA4-D2AE-4605-87F3-115A792E5D0E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D147-D95E-972D-03DB-B930EC48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2B0EC-123F-93CA-DB74-3F13886A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3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83A3B-427D-6BE5-D13F-A082366A8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5373-6433-C31E-AD55-769A1CAE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F6A7EE8-70D5-A67F-BC66-68B4FF14B358}"/>
              </a:ext>
            </a:extLst>
          </p:cNvPr>
          <p:cNvSpPr txBox="1">
            <a:spLocks/>
          </p:cNvSpPr>
          <p:nvPr/>
        </p:nvSpPr>
        <p:spPr>
          <a:xfrm>
            <a:off x="1541846" y="1981200"/>
            <a:ext cx="9144001" cy="36576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Catering diverse language, cultural perceptions</a:t>
            </a:r>
          </a:p>
          <a:p>
            <a:r>
              <a:rPr lang="en-US" dirty="0"/>
              <a:t>Brain drain challenging for the sales and growth</a:t>
            </a:r>
          </a:p>
          <a:p>
            <a:r>
              <a:rPr lang="en-US" dirty="0"/>
              <a:t>Huge followers, leading them to have rigorous study on innovation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0935-CEB0-4750-DF8A-D1A19D9B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E038-A546-4C64-A3F9-01DE2BD897F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341B8-1C7B-125C-7FD3-D517CBFA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963C-C021-B003-35C1-3E32249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05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DBEBF-5BD5-3CF9-0F0E-18D7C39E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C31D-56DE-C5DB-A775-BCC2C609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Customer Perception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CD36A95-5472-B3B2-C7A3-1EF0DFE6BF22}"/>
              </a:ext>
            </a:extLst>
          </p:cNvPr>
          <p:cNvSpPr txBox="1">
            <a:spLocks/>
          </p:cNvSpPr>
          <p:nvPr/>
        </p:nvSpPr>
        <p:spPr>
          <a:xfrm>
            <a:off x="1522411" y="1981200"/>
            <a:ext cx="9144001" cy="36576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satisfaction on post covid phase</a:t>
            </a:r>
          </a:p>
          <a:p>
            <a:r>
              <a:rPr lang="en-US" dirty="0"/>
              <a:t>High engagement and feedback to the company</a:t>
            </a:r>
          </a:p>
          <a:p>
            <a:r>
              <a:rPr lang="en-US" dirty="0"/>
              <a:t>Regular follow up creating high chances for customer retention</a:t>
            </a:r>
          </a:p>
          <a:p>
            <a:r>
              <a:rPr lang="en-US" dirty="0"/>
              <a:t>Customer highly engaged on campaign and rides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BB2B-7832-C569-C841-FF518527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19BF-B7C8-4E66-9217-5BE4E8E666B9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D4AA-33F3-C045-E082-797614F84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8B0A-8971-85A5-C4F5-72A39CE0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4C6E0-D83C-AFF9-C46C-1876919A3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F6E2-CA05-26F6-6C7B-C85ADAC9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plan and Recommendation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6EAB76A-FF79-EB19-FFA3-5B22B1922783}"/>
              </a:ext>
            </a:extLst>
          </p:cNvPr>
          <p:cNvSpPr txBox="1">
            <a:spLocks/>
          </p:cNvSpPr>
          <p:nvPr/>
        </p:nvSpPr>
        <p:spPr>
          <a:xfrm>
            <a:off x="1522411" y="1981200"/>
            <a:ext cx="9144001" cy="36576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Regarded as valuable offerings</a:t>
            </a:r>
          </a:p>
          <a:p>
            <a:r>
              <a:rPr lang="en-US" dirty="0"/>
              <a:t>Marketing leading to aggressive performance</a:t>
            </a:r>
          </a:p>
          <a:p>
            <a:r>
              <a:rPr lang="en-US" dirty="0"/>
              <a:t>Innovation strategy, marketing strategy for competitive edge</a:t>
            </a:r>
          </a:p>
          <a:p>
            <a:r>
              <a:rPr lang="en-US" dirty="0"/>
              <a:t>Ensuring the alignment of business objective </a:t>
            </a:r>
          </a:p>
          <a:p>
            <a:r>
              <a:rPr lang="en-US" dirty="0"/>
              <a:t>Leveraging various marketing channels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8B51-071C-C994-19D7-C452A20C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2FDDA-76C1-4F16-97FD-E57AC2D449C1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EBF0-C7D0-B4B7-EA93-4E15D1A85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5497C-37C7-68C9-8137-1202F8F5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47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8E21-BC7B-A010-C038-1A560A44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11049000" cy="1905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278EA00-A007-83CD-00D0-0A634EB47D75}"/>
              </a:ext>
            </a:extLst>
          </p:cNvPr>
          <p:cNvSpPr txBox="1">
            <a:spLocks/>
          </p:cNvSpPr>
          <p:nvPr/>
        </p:nvSpPr>
        <p:spPr>
          <a:xfrm>
            <a:off x="1636711" y="3048000"/>
            <a:ext cx="9144001" cy="36576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Asmita Gyawali</a:t>
            </a:r>
          </a:p>
          <a:p>
            <a:pPr algn="ctr"/>
            <a:r>
              <a:rPr lang="en-US" dirty="0"/>
              <a:t>Birat Rai</a:t>
            </a:r>
          </a:p>
          <a:p>
            <a:pPr algn="ctr"/>
            <a:r>
              <a:rPr lang="en-US" dirty="0"/>
              <a:t>Prabesh Adhikari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F8F9-9CA5-BD01-998D-0B5754CE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D9D15-544B-4669-ACCC-9F9F39C672DC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02A1-BFCF-6B1A-35B4-203EF24D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7F0E9-0F76-F8F2-5BE7-80D1918B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8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1981200"/>
            <a:ext cx="9134391" cy="4114801"/>
          </a:xfrm>
        </p:spPr>
        <p:txBody>
          <a:bodyPr/>
          <a:lstStyle/>
          <a:p>
            <a:r>
              <a:rPr lang="en-US" dirty="0"/>
              <a:t>Marketing Strategies by Two-wheeler company</a:t>
            </a:r>
          </a:p>
          <a:p>
            <a:r>
              <a:rPr lang="en-US" dirty="0"/>
              <a:t>Traditional vs Modern advertising technique</a:t>
            </a:r>
          </a:p>
          <a:p>
            <a:r>
              <a:rPr lang="en-US" dirty="0"/>
              <a:t>Challenges and Customer Perception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8F680-CF70-C814-2B56-A198B06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15FE-FBA4-4603-8692-EB97AEC18DEC}" type="datetime1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6E485-F159-244E-B4CF-0B990C27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C5AEF-AFB7-E403-1722-7FF51934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16ED-B0E1-7B05-03B6-A5EF8CE48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690" y="1981200"/>
            <a:ext cx="9134391" cy="4114801"/>
          </a:xfrm>
        </p:spPr>
        <p:txBody>
          <a:bodyPr/>
          <a:lstStyle/>
          <a:p>
            <a:r>
              <a:rPr lang="en-US" dirty="0"/>
              <a:t>Prominent player in automobile industry</a:t>
            </a:r>
          </a:p>
          <a:p>
            <a:r>
              <a:rPr lang="en-US" dirty="0"/>
              <a:t>Ranked 2</a:t>
            </a:r>
            <a:r>
              <a:rPr lang="en-US" baseline="30000" dirty="0"/>
              <a:t>nd</a:t>
            </a:r>
            <a:r>
              <a:rPr lang="en-US" dirty="0"/>
              <a:t> in terms of sales 2023</a:t>
            </a:r>
          </a:p>
          <a:p>
            <a:r>
              <a:rPr lang="en-US" dirty="0"/>
              <a:t>Production of stylish racing motorbikes and scooters</a:t>
            </a:r>
          </a:p>
          <a:p>
            <a:r>
              <a:rPr lang="en-US" dirty="0"/>
              <a:t>Lineups primarily consists of bikes and scooters</a:t>
            </a:r>
          </a:p>
          <a:p>
            <a:r>
              <a:rPr lang="en-US" dirty="0"/>
              <a:t>Extensive dealer network providing service and product to all people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6224-C126-B312-62CC-39B926D7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05E3-BCEB-4CDF-A776-B670A5C05C35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9FCF8-2C8E-CAD8-6AA4-3C12C68D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TVS MOTOR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6629A-69AE-F923-DB7D-6E7626A8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2057400"/>
            <a:ext cx="9618831" cy="3962399"/>
          </a:xfrm>
        </p:spPr>
        <p:txBody>
          <a:bodyPr>
            <a:normAutofit/>
          </a:bodyPr>
          <a:lstStyle/>
          <a:p>
            <a:r>
              <a:rPr lang="en-US" sz="2800" dirty="0"/>
              <a:t>48% growth from 2015-2019</a:t>
            </a:r>
          </a:p>
          <a:p>
            <a:r>
              <a:rPr lang="en-US" sz="2800" dirty="0"/>
              <a:t>Shifted to digital marketing from traditional system after covid</a:t>
            </a:r>
          </a:p>
          <a:p>
            <a:r>
              <a:rPr lang="en-US" sz="2800" dirty="0"/>
              <a:t>Present market challenge has been brain drain problem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259A9E-62FD-1DE6-59C6-23FD91C7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89E37-2DA5-46EA-93EB-A911F5FE12A2}" type="datetime1">
              <a:rPr lang="en-US" smtClean="0"/>
              <a:t>2/20/2024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A39560-9FFD-FFEF-E901-763698FC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18AD1F-2E45-9FD1-23A9-4AA9E33C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5CF6B-0D41-15FC-B873-D6D83BF15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3E70-59AB-3298-1B7C-F5D8D12D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AA2E-1130-09E3-21D2-CAB612B09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2133600"/>
            <a:ext cx="9618831" cy="3962399"/>
          </a:xfrm>
        </p:spPr>
        <p:txBody>
          <a:bodyPr>
            <a:normAutofit/>
          </a:bodyPr>
          <a:lstStyle/>
          <a:p>
            <a:r>
              <a:rPr lang="en-US" sz="2800" dirty="0"/>
              <a:t>Enhancing customer retention and approach target market</a:t>
            </a:r>
          </a:p>
          <a:p>
            <a:r>
              <a:rPr lang="en-US" sz="2800" dirty="0"/>
              <a:t>Monitoring their competitor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702D-21BD-7F0F-4C60-6FF58B4D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19567-993E-4E99-873F-1477815E416B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DF62-6E09-80E1-D676-7AB9D87E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642B6-6A59-5AC2-BE35-E45198BD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7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1981200"/>
            <a:ext cx="9144001" cy="3657600"/>
          </a:xfrm>
        </p:spPr>
        <p:txBody>
          <a:bodyPr/>
          <a:lstStyle/>
          <a:p>
            <a:r>
              <a:rPr lang="en-US" dirty="0"/>
              <a:t>Study of marketing strategy and automobile company</a:t>
            </a:r>
          </a:p>
          <a:p>
            <a:r>
              <a:rPr lang="en-US" dirty="0"/>
              <a:t>Product and market segmentation</a:t>
            </a:r>
          </a:p>
          <a:p>
            <a:r>
              <a:rPr lang="en-US" dirty="0"/>
              <a:t>Product innovation and tackling the challenge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1B5E1-D9E3-F4FE-F9AC-F5B97D24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58FE-BA5C-461C-A829-0ECBFF38ECF6}" type="datetime1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D52B4-748A-7681-AFA2-50E8CD54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A03DEC-E629-177A-58D2-1E767B77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0E000-1EBD-7449-9A80-3847BFBA7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97E9-8A2B-AC1F-3E2F-C9DB4B13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Methodology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1B3CBE5-E5B3-D90F-6673-2CDA050F589B}"/>
              </a:ext>
            </a:extLst>
          </p:cNvPr>
          <p:cNvSpPr txBox="1">
            <a:spLocks/>
          </p:cNvSpPr>
          <p:nvPr/>
        </p:nvSpPr>
        <p:spPr>
          <a:xfrm>
            <a:off x="1522411" y="1981200"/>
            <a:ext cx="9144001" cy="36576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Secondary data through websites, papers</a:t>
            </a:r>
          </a:p>
          <a:p>
            <a:r>
              <a:rPr lang="en-US" dirty="0"/>
              <a:t>Interview with the CMO and other staffs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27E6-0BB9-4EED-8BD2-E78553E6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D8C2-02EF-496A-B150-4A765DC03E43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A7C1-03D0-0486-0FEE-CFBA13C8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97AE5-0E9D-F6F7-6753-694B840B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86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012" y="228600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Findings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868A1D0-FF1B-221C-BE78-3B5212D4994F}"/>
              </a:ext>
            </a:extLst>
          </p:cNvPr>
          <p:cNvSpPr txBox="1">
            <a:spLocks/>
          </p:cNvSpPr>
          <p:nvPr/>
        </p:nvSpPr>
        <p:spPr>
          <a:xfrm>
            <a:off x="1522413" y="1828800"/>
            <a:ext cx="9144001" cy="36576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Renowned racing two-wheeler brand </a:t>
            </a:r>
          </a:p>
          <a:p>
            <a:r>
              <a:rPr lang="en-US" dirty="0"/>
              <a:t>High brand image with customer service</a:t>
            </a:r>
          </a:p>
          <a:p>
            <a:r>
              <a:rPr lang="en-US" dirty="0"/>
              <a:t>Apache, NTorq arising as the key product</a:t>
            </a:r>
          </a:p>
          <a:p>
            <a:r>
              <a:rPr lang="en-US" dirty="0"/>
              <a:t>Current success of reaching one lakh unit Ntorq on road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A0393-0938-17B4-ABB6-FE74D2E9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62CBF-ABD7-49A1-90D3-62FF1BAE27FD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A47E2-ABFA-EBB0-9B60-6F0F32C2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48DD-2C6A-6F86-D6ED-160BC670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2513A-64C6-483A-1B36-577D9C108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138A-C2F5-2125-CA5C-4C5D8BEA7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Marketing Strategy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66EFBEA-E45E-4832-1DD4-AE321E9A3E50}"/>
              </a:ext>
            </a:extLst>
          </p:cNvPr>
          <p:cNvSpPr txBox="1">
            <a:spLocks/>
          </p:cNvSpPr>
          <p:nvPr/>
        </p:nvSpPr>
        <p:spPr>
          <a:xfrm>
            <a:off x="1522411" y="2209800"/>
            <a:ext cx="9144001" cy="36576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Extensive marketing campaign with the segments</a:t>
            </a:r>
          </a:p>
          <a:p>
            <a:r>
              <a:rPr lang="en-US" dirty="0"/>
              <a:t>Power, features, cost and mileage for prime focus</a:t>
            </a:r>
          </a:p>
          <a:p>
            <a:r>
              <a:rPr lang="en-US" dirty="0"/>
              <a:t>Focus on customer preference and regular follow up</a:t>
            </a:r>
          </a:p>
          <a:p>
            <a:r>
              <a:rPr lang="en-US" dirty="0"/>
              <a:t>Various rides across the country supporting for advertising and CSR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9DF6-A27B-36B1-3F53-BF237FE9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763F3-2966-4AB2-9F6B-1C256379ABD5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F9AAF-1354-A488-259A-4F25AE68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TVS MOTOR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B012-1229-EDD8-BD9E-20BC6E47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88</TotalTime>
  <Words>365</Words>
  <Application>Microsoft Office PowerPoint</Application>
  <PresentationFormat>Custom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Digital Blue Tunnel 16x9</vt:lpstr>
      <vt:lpstr>TVS MOTOR </vt:lpstr>
      <vt:lpstr>PowerPoint Presentation</vt:lpstr>
      <vt:lpstr>Profile </vt:lpstr>
      <vt:lpstr>Market Overview</vt:lpstr>
      <vt:lpstr>Problem Statement</vt:lpstr>
      <vt:lpstr>Objective</vt:lpstr>
      <vt:lpstr>Research Methodology</vt:lpstr>
      <vt:lpstr>Findings</vt:lpstr>
      <vt:lpstr>Marketing Strategy</vt:lpstr>
      <vt:lpstr>Positioning</vt:lpstr>
      <vt:lpstr>Challenges</vt:lpstr>
      <vt:lpstr>Customer Perception</vt:lpstr>
      <vt:lpstr>Future plan and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TVS MOTOR </dc:title>
  <dc:creator>Prabesh Adhikari</dc:creator>
  <cp:lastModifiedBy>Prabesh Adhikari</cp:lastModifiedBy>
  <cp:revision>8</cp:revision>
  <dcterms:created xsi:type="dcterms:W3CDTF">2024-02-20T15:01:45Z</dcterms:created>
  <dcterms:modified xsi:type="dcterms:W3CDTF">2024-02-20T16:30:23Z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