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8C86-FF3A-423D-93CC-DA83C13B38D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74237-F19A-4626-AB45-9FDF585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9496-9820-4040-9307-C1F265731625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4DA9-A369-48F7-B0CA-281C3F261F6B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65F-89CB-459E-A0BF-2869121C2933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BAD-5379-4B02-9799-A9BEBCC663C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66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6C0-C15C-47FA-A95C-80481F06E54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76BF-49F9-4301-A8E3-D92583C938C8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1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3E3-A613-4E92-AA48-62D46C45A7AD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4186-12DA-4CF6-BA1A-543EB3E107DD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8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9A8A-AA7C-4D57-80C5-4D487346845C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A02-59CF-47A7-A4F8-E7B48AB332D7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C51-3361-44B2-831B-A5C27804B8E4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AEAA-C82A-4641-8CE5-E6DB10978FC3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2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4C38-1B30-44FE-A7EF-1FDE5DAB0AA2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BFD-8233-4533-889D-DB88D37D1D85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2C91-6E35-430D-9202-1602F5E139FC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C456-6D79-43B6-8DC4-F862E54C6DF3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79CF-D66F-4726-AF46-E1DDC04778B2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716F79-B2EB-425E-9EAE-5A8B8487A50E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5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A50B-D9F5-68D6-E565-F3497F712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Chapter12</a:t>
            </a:r>
            <a:br>
              <a:rPr lang="en-US" sz="5400" dirty="0"/>
            </a:br>
            <a:r>
              <a:rPr lang="en-US" sz="5400" dirty="0"/>
              <a:t>Environment, Energy and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303B1-8C2A-7C74-DA1E-E5C5B69FF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-Prabesh Adhikari</a:t>
            </a:r>
          </a:p>
          <a:p>
            <a:r>
              <a:rPr lang="en-US" dirty="0"/>
              <a:t>-prashreeti wasti</a:t>
            </a:r>
          </a:p>
        </p:txBody>
      </p:sp>
    </p:spTree>
    <p:extLst>
      <p:ext uri="{BB962C8B-B14F-4D97-AF65-F5344CB8AC3E}">
        <p14:creationId xmlns:p14="http://schemas.microsoft.com/office/powerpoint/2010/main" val="20293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57902"/>
            <a:ext cx="10489249" cy="1400530"/>
          </a:xfrm>
        </p:spPr>
        <p:txBody>
          <a:bodyPr/>
          <a:lstStyle/>
          <a:p>
            <a:r>
              <a:rPr lang="en-US" dirty="0"/>
              <a:t>Parts of Energy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94298"/>
            <a:ext cx="10976928" cy="4195481"/>
          </a:xfrm>
        </p:spPr>
        <p:txBody>
          <a:bodyPr/>
          <a:lstStyle/>
          <a:p>
            <a:r>
              <a:rPr lang="en-US" dirty="0"/>
              <a:t>Energy Production</a:t>
            </a:r>
          </a:p>
          <a:p>
            <a:r>
              <a:rPr lang="en-US" dirty="0"/>
              <a:t>Energy Transmission</a:t>
            </a:r>
          </a:p>
          <a:p>
            <a:r>
              <a:rPr lang="en-US" dirty="0"/>
              <a:t>Energy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40AA-A9E4-5909-8DBA-A438E78A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37" y="851683"/>
            <a:ext cx="10489249" cy="1400530"/>
          </a:xfrm>
        </p:spPr>
        <p:txBody>
          <a:bodyPr/>
          <a:lstStyle/>
          <a:p>
            <a:r>
              <a:rPr lang="en-US" dirty="0"/>
              <a:t>Technology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Set of management practices that help organizations manage their technological resources to create a competitive advantage</a:t>
            </a:r>
          </a:p>
          <a:p>
            <a:r>
              <a:rPr lang="en-US" dirty="0"/>
              <a:t>The integrated planning, design, optimization, operation and control of technological products, processes and services</a:t>
            </a:r>
          </a:p>
          <a:p>
            <a:r>
              <a:rPr lang="en-US" dirty="0"/>
              <a:t>Also known as IT management</a:t>
            </a:r>
          </a:p>
          <a:p>
            <a:r>
              <a:rPr lang="en-US" dirty="0"/>
              <a:t>Also best defined as the management of use of technology for human advantage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5294-96AB-C643-B88E-FC14D5F4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Technology Management Involves: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319" y="1872267"/>
            <a:ext cx="10976928" cy="41954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Planning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Coordination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Supervision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Technological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Knowledge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Technology Forecasting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8786-51DB-5C09-C618-0CD1DB57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Aspects of Technology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Governance</a:t>
            </a:r>
          </a:p>
          <a:p>
            <a:r>
              <a:rPr lang="en-US" dirty="0"/>
              <a:t>Use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296-6F8F-CB89-795A-89ECB336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Natural Environment and Pollution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Harmful effects of human activities on both biological and physical aspects</a:t>
            </a:r>
          </a:p>
          <a:p>
            <a:r>
              <a:rPr lang="en-US" dirty="0"/>
              <a:t>Major issues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Air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Water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Soil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Noise Pollution</a:t>
            </a:r>
          </a:p>
          <a:p>
            <a:r>
              <a:rPr lang="en-US" dirty="0"/>
              <a:t>Other environmental Issues 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Garbage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Deforestation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Resource Depletion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Climate Change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4961-9C2D-5452-E556-A9D0FEF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Biggest environmental Problems of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Global Warming from fossil fuels</a:t>
            </a:r>
          </a:p>
          <a:p>
            <a:r>
              <a:rPr lang="en-US" dirty="0"/>
              <a:t>Poor Governance</a:t>
            </a:r>
          </a:p>
          <a:p>
            <a:r>
              <a:rPr lang="en-US" dirty="0"/>
              <a:t>Food Waste</a:t>
            </a:r>
          </a:p>
          <a:p>
            <a:r>
              <a:rPr lang="en-US" dirty="0"/>
              <a:t>Biodiversity Loss</a:t>
            </a:r>
          </a:p>
          <a:p>
            <a:r>
              <a:rPr lang="en-US" dirty="0"/>
              <a:t>Plastic Pollution</a:t>
            </a:r>
          </a:p>
          <a:p>
            <a:r>
              <a:rPr lang="en-US" dirty="0"/>
              <a:t>Deforestation</a:t>
            </a:r>
          </a:p>
          <a:p>
            <a:r>
              <a:rPr lang="en-US" dirty="0"/>
              <a:t>Melting Ice and Rising Sea Levels</a:t>
            </a:r>
          </a:p>
          <a:p>
            <a:r>
              <a:rPr lang="en-US" dirty="0"/>
              <a:t>Ocean Acidification</a:t>
            </a:r>
          </a:p>
          <a:p>
            <a:r>
              <a:rPr lang="en-US" dirty="0"/>
              <a:t>Agriculture</a:t>
            </a:r>
          </a:p>
          <a:p>
            <a:r>
              <a:rPr lang="en-US" dirty="0"/>
              <a:t>Soil Degradation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85EC-9EDE-E574-12A2-3A5B54A9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4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Issues of Environment and Energy Management in Nepal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0" y="2211538"/>
            <a:ext cx="10976928" cy="4195481"/>
          </a:xfrm>
        </p:spPr>
        <p:txBody>
          <a:bodyPr>
            <a:normAutofit/>
          </a:bodyPr>
          <a:lstStyle/>
          <a:p>
            <a:r>
              <a:rPr lang="en-US" dirty="0"/>
              <a:t>Institutional Development</a:t>
            </a:r>
          </a:p>
          <a:p>
            <a:r>
              <a:rPr lang="en-US" dirty="0"/>
              <a:t>Alternative Sources</a:t>
            </a:r>
          </a:p>
          <a:p>
            <a:r>
              <a:rPr lang="en-US" dirty="0"/>
              <a:t>Public Private Partnership</a:t>
            </a:r>
          </a:p>
          <a:p>
            <a:r>
              <a:rPr lang="en-US" dirty="0"/>
              <a:t>Political Commitment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85EC-9EDE-E574-12A2-3A5B54A9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Environmental Legislation and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Environment Protection Act, 2053 (1997) </a:t>
            </a:r>
          </a:p>
          <a:p>
            <a:pPr>
              <a:lnSpc>
                <a:spcPct val="90000"/>
              </a:lnSpc>
            </a:pPr>
            <a:r>
              <a:rPr lang="en-GB" dirty="0"/>
              <a:t>To carry out initial environmental examination </a:t>
            </a:r>
          </a:p>
          <a:p>
            <a:pPr>
              <a:lnSpc>
                <a:spcPct val="90000"/>
              </a:lnSpc>
            </a:pPr>
            <a:r>
              <a:rPr lang="en-GB" dirty="0"/>
              <a:t>Prohibition of implementation</a:t>
            </a:r>
          </a:p>
          <a:p>
            <a:pPr>
              <a:lnSpc>
                <a:spcPct val="90000"/>
              </a:lnSpc>
            </a:pPr>
            <a:r>
              <a:rPr lang="en-GB" dirty="0"/>
              <a:t>Prevention and control of pollution </a:t>
            </a:r>
          </a:p>
          <a:p>
            <a:pPr>
              <a:lnSpc>
                <a:spcPct val="90000"/>
              </a:lnSpc>
            </a:pPr>
            <a:r>
              <a:rPr lang="en-GB" dirty="0"/>
              <a:t>Environmental inspector</a:t>
            </a:r>
          </a:p>
          <a:p>
            <a:pPr>
              <a:lnSpc>
                <a:spcPct val="90000"/>
              </a:lnSpc>
            </a:pPr>
            <a:r>
              <a:rPr lang="en-GB" dirty="0"/>
              <a:t>Protection of natural heritage</a:t>
            </a:r>
          </a:p>
          <a:p>
            <a:pPr>
              <a:lnSpc>
                <a:spcPct val="90000"/>
              </a:lnSpc>
            </a:pPr>
            <a:r>
              <a:rPr lang="en-GB" dirty="0"/>
              <a:t>Environmental protection areas</a:t>
            </a:r>
          </a:p>
          <a:p>
            <a:pPr>
              <a:lnSpc>
                <a:spcPct val="90000"/>
              </a:lnSpc>
            </a:pPr>
            <a:r>
              <a:rPr lang="en-GB" dirty="0"/>
              <a:t>Punishment  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5DFF-AAC2-7821-4493-85B45DE2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Science and Technology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The National Science, Technology and Innovation Policy (NSTI) of 2019 identifies six priority areas for Nepal's science and technology policy: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Industrial Research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Agriculture and land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Infrastructure development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Optimum use of biodiversity and mining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Climate change and disaster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Better governance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F694-645A-5C1E-CA2B-2A237A66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28" y="652388"/>
            <a:ext cx="10489249" cy="140053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Boosting investment in scientific studies, research, and progress</a:t>
            </a:r>
          </a:p>
          <a:p>
            <a:pPr>
              <a:lnSpc>
                <a:spcPct val="90000"/>
              </a:lnSpc>
            </a:pPr>
            <a:r>
              <a:rPr lang="en-US" dirty="0"/>
              <a:t>Protecting technical and outstanding talents</a:t>
            </a:r>
          </a:p>
          <a:p>
            <a:pPr>
              <a:lnSpc>
                <a:spcPct val="90000"/>
              </a:lnSpc>
            </a:pPr>
            <a:r>
              <a:rPr lang="en-US" dirty="0"/>
              <a:t>Achieving sustainable development by making optimum use of rapid development in technology</a:t>
            </a:r>
          </a:p>
          <a:p>
            <a:pPr>
              <a:lnSpc>
                <a:spcPct val="90000"/>
              </a:lnSpc>
            </a:pPr>
            <a:r>
              <a:rPr lang="en-US" dirty="0"/>
              <a:t>Achieving the national goal of "Prosperous Nepal, Happy Nepali"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C06B-35D9-DF7B-E785-C73F43CB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91" y="493358"/>
            <a:ext cx="9404723" cy="140053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and Energy Management</a:t>
            </a:r>
          </a:p>
          <a:p>
            <a:r>
              <a:rPr lang="en-US" dirty="0"/>
              <a:t>Environment protection legislation and programs</a:t>
            </a:r>
          </a:p>
          <a:p>
            <a:r>
              <a:rPr lang="en-US" dirty="0"/>
              <a:t>Science and Technology Policy</a:t>
            </a:r>
          </a:p>
          <a:p>
            <a:r>
              <a:rPr lang="en-US" dirty="0"/>
              <a:t>IT Policy</a:t>
            </a:r>
          </a:p>
          <a:p>
            <a:r>
              <a:rPr lang="en-US" dirty="0"/>
              <a:t>Electronic Transaction Act, 2007</a:t>
            </a:r>
          </a:p>
          <a:p>
            <a:r>
              <a:rPr lang="en-US" dirty="0"/>
              <a:t>Status of technology in Nepalese Business</a:t>
            </a:r>
          </a:p>
          <a:p>
            <a:r>
              <a:rPr lang="en-US" dirty="0"/>
              <a:t>Issues related to management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021F-63C9-52DE-D989-A1CB33FB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0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1" y="679572"/>
            <a:ext cx="10489249" cy="1400530"/>
          </a:xfrm>
        </p:spPr>
        <p:txBody>
          <a:bodyPr/>
          <a:lstStyle/>
          <a:p>
            <a:r>
              <a:rPr lang="en-US" dirty="0"/>
              <a:t>IT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Nepal's Information Technology (IT) Policy of 2000 (IT Policy 2057) aims to place Nepal on the global map of IT within five years. The policy's objectives are to:</a:t>
            </a:r>
          </a:p>
          <a:p>
            <a:pPr>
              <a:lnSpc>
                <a:spcPct val="90000"/>
              </a:lnSpc>
            </a:pPr>
            <a:r>
              <a:rPr lang="en-US" dirty="0"/>
              <a:t>Make IT accessible to general Public</a:t>
            </a:r>
          </a:p>
          <a:p>
            <a:pPr>
              <a:lnSpc>
                <a:spcPct val="90000"/>
              </a:lnSpc>
            </a:pPr>
            <a:r>
              <a:rPr lang="en-US" dirty="0"/>
              <a:t>Increase employment through IT </a:t>
            </a:r>
          </a:p>
          <a:p>
            <a:pPr>
              <a:lnSpc>
                <a:spcPct val="90000"/>
              </a:lnSpc>
            </a:pPr>
            <a:r>
              <a:rPr lang="en-US" dirty="0"/>
              <a:t>Build a knowledge-based society</a:t>
            </a:r>
          </a:p>
          <a:p>
            <a:pPr>
              <a:lnSpc>
                <a:spcPct val="90000"/>
              </a:lnSpc>
            </a:pPr>
            <a:r>
              <a:rPr lang="en-US" dirty="0"/>
              <a:t>Establish knowledge-based industries.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C150-C520-3F94-9B28-6FC2AD72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11" y="764356"/>
            <a:ext cx="10489249" cy="140053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Declaring IT as a priority sector</a:t>
            </a:r>
          </a:p>
          <a:p>
            <a:pPr>
              <a:lnSpc>
                <a:spcPct val="90000"/>
              </a:lnSpc>
            </a:pPr>
            <a:r>
              <a:rPr lang="en-US" dirty="0"/>
              <a:t>Following a single door system for the development of IT</a:t>
            </a:r>
          </a:p>
          <a:p>
            <a:pPr>
              <a:lnSpc>
                <a:spcPct val="90000"/>
              </a:lnSpc>
            </a:pPr>
            <a:r>
              <a:rPr lang="en-US" dirty="0"/>
              <a:t>Prioritizing research in IT</a:t>
            </a:r>
          </a:p>
          <a:p>
            <a:pPr>
              <a:lnSpc>
                <a:spcPct val="90000"/>
              </a:lnSpc>
            </a:pPr>
            <a:r>
              <a:rPr lang="en-US" dirty="0"/>
              <a:t>Creating an environment to attract private sector investment in IT</a:t>
            </a:r>
          </a:p>
          <a:p>
            <a:pPr>
              <a:lnSpc>
                <a:spcPct val="90000"/>
              </a:lnSpc>
            </a:pPr>
            <a:r>
              <a:rPr lang="en-US" dirty="0"/>
              <a:t>Providing internet facilities to all village development committees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7B5C-9489-881B-2BDE-EB706A04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Status of Technology in Nepalese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71" y="2242104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Gradually adopting digital technologies to improve operational efficiency and customer experience</a:t>
            </a:r>
          </a:p>
          <a:p>
            <a:pPr>
              <a:lnSpc>
                <a:spcPct val="90000"/>
              </a:lnSpc>
            </a:pPr>
            <a:r>
              <a:rPr lang="en-US" dirty="0"/>
              <a:t>Focusing on application development, consulting, and system integration services</a:t>
            </a:r>
          </a:p>
          <a:p>
            <a:pPr>
              <a:lnSpc>
                <a:spcPct val="90000"/>
              </a:lnSpc>
            </a:pPr>
            <a:r>
              <a:rPr lang="en-US" dirty="0"/>
              <a:t>Ranked 112th out of 131 economies in the Network Readiness Index</a:t>
            </a:r>
          </a:p>
          <a:p>
            <a:pPr>
              <a:lnSpc>
                <a:spcPct val="90000"/>
              </a:lnSpc>
            </a:pPr>
            <a:r>
              <a:rPr lang="en-US" dirty="0"/>
              <a:t>Ranked 101st out of 160 countries on the National Cyber Security Index</a:t>
            </a:r>
          </a:p>
          <a:p>
            <a:pPr>
              <a:lnSpc>
                <a:spcPct val="90000"/>
              </a:lnSpc>
            </a:pPr>
            <a:r>
              <a:rPr lang="en-US" dirty="0"/>
              <a:t>Relatively underdeveloped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4D9-0A5A-D1DD-B742-44BEFB9D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3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Issues related to Management of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71" y="2242104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Regulatory Compliance</a:t>
            </a:r>
          </a:p>
          <a:p>
            <a:pPr>
              <a:lnSpc>
                <a:spcPct val="90000"/>
              </a:lnSpc>
            </a:pPr>
            <a:r>
              <a:rPr lang="en-US" dirty="0"/>
              <a:t>Data Protection</a:t>
            </a:r>
          </a:p>
          <a:p>
            <a:pPr>
              <a:lnSpc>
                <a:spcPct val="90000"/>
              </a:lnSpc>
            </a:pPr>
            <a:r>
              <a:rPr lang="en-US" dirty="0"/>
              <a:t>Skills Gap</a:t>
            </a:r>
          </a:p>
          <a:p>
            <a:pPr>
              <a:lnSpc>
                <a:spcPct val="90000"/>
              </a:lnSpc>
            </a:pPr>
            <a:r>
              <a:rPr lang="en-US" dirty="0"/>
              <a:t>Change Management</a:t>
            </a:r>
          </a:p>
          <a:p>
            <a:pPr>
              <a:lnSpc>
                <a:spcPct val="90000"/>
              </a:lnSpc>
            </a:pPr>
            <a:r>
              <a:rPr lang="en-US" dirty="0"/>
              <a:t>Ethics</a:t>
            </a:r>
          </a:p>
          <a:p>
            <a:pPr>
              <a:lnSpc>
                <a:spcPct val="90000"/>
              </a:lnSpc>
            </a:pPr>
            <a:r>
              <a:rPr lang="en-US" dirty="0"/>
              <a:t>Cybersecurity Vulnerabilities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896B-E443-628E-EB28-A6AF0D91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3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16" y="499371"/>
            <a:ext cx="9404723" cy="1400530"/>
          </a:xfrm>
        </p:spPr>
        <p:txBody>
          <a:bodyPr/>
          <a:lstStyle/>
          <a:p>
            <a:r>
              <a:rPr lang="en-US" dirty="0"/>
              <a:t>Other Issues related to Management of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Lack of standardization</a:t>
            </a:r>
          </a:p>
          <a:p>
            <a:r>
              <a:rPr lang="en-US" dirty="0"/>
              <a:t>Technology bottlenecks</a:t>
            </a:r>
          </a:p>
          <a:p>
            <a:r>
              <a:rPr lang="en-US" dirty="0"/>
              <a:t>Lack of profits</a:t>
            </a:r>
          </a:p>
          <a:p>
            <a:r>
              <a:rPr lang="en-US" dirty="0"/>
              <a:t>Resistance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5F60-6DBF-8EDC-1DF1-0B9B6ABC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Issuing in Managing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Security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Integrating new technologies</a:t>
            </a:r>
          </a:p>
          <a:p>
            <a:r>
              <a:rPr lang="en-US" dirty="0"/>
              <a:t>Acquiring and retaining talent</a:t>
            </a:r>
          </a:p>
          <a:p>
            <a:r>
              <a:rPr lang="en-US" dirty="0"/>
              <a:t>Lack of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Smart Grid Integration</a:t>
            </a:r>
          </a:p>
          <a:p>
            <a:r>
              <a:rPr lang="en-GB" dirty="0"/>
              <a:t>Precision Agriculture</a:t>
            </a:r>
          </a:p>
          <a:p>
            <a:r>
              <a:rPr lang="en-GB" dirty="0"/>
              <a:t>Building Automation</a:t>
            </a:r>
          </a:p>
          <a:p>
            <a:r>
              <a:rPr lang="en-GB" dirty="0"/>
              <a:t>Electric Vehicle Infrastructure</a:t>
            </a:r>
          </a:p>
          <a:p>
            <a:r>
              <a:rPr lang="en-GB" dirty="0"/>
              <a:t>Environmental Monitoring and Conservation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3301C-099C-25A2-E864-F9DA7C9D036B}"/>
              </a:ext>
            </a:extLst>
          </p:cNvPr>
          <p:cNvSpPr/>
          <p:nvPr/>
        </p:nvSpPr>
        <p:spPr>
          <a:xfrm>
            <a:off x="2234277" y="2351313"/>
            <a:ext cx="772344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78D211-CBBB-3B2F-07D5-446C79CA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Environment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Multidisciplinary practice aiming to protect nature from business operations that could be harmful</a:t>
            </a:r>
          </a:p>
          <a:p>
            <a:r>
              <a:rPr lang="en-US" dirty="0"/>
              <a:t>Involves process that minimizes humanity’s on surroundings</a:t>
            </a:r>
          </a:p>
          <a:p>
            <a:r>
              <a:rPr lang="en-US" dirty="0"/>
              <a:t>Creates and maintains conditions in which society and nature coexist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AE61-86DE-D0B6-2719-4BF0AC3D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Environment Management</a:t>
            </a:r>
            <a:br>
              <a:rPr lang="en-US" dirty="0"/>
            </a:br>
            <a:r>
              <a:rPr lang="en-US" dirty="0"/>
              <a:t>Involves: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Understanding the environmental impacts of activities like driving vehicles and extracting materials</a:t>
            </a:r>
          </a:p>
          <a:p>
            <a:r>
              <a:rPr lang="en-US" dirty="0"/>
              <a:t>Identifying degradation factors and implementing strategies to mitigate them</a:t>
            </a:r>
          </a:p>
          <a:p>
            <a:r>
              <a:rPr lang="en-US" dirty="0"/>
              <a:t>Predicting future impacts of environmental degradation and initiating processes to minimize the effects</a:t>
            </a:r>
          </a:p>
          <a:p>
            <a:r>
              <a:rPr lang="en-US" dirty="0"/>
              <a:t>Focusing on resource consumption and waste generation</a:t>
            </a:r>
          </a:p>
          <a:p>
            <a:r>
              <a:rPr lang="en-US" dirty="0"/>
              <a:t>Reducing consumption while finding ways to divert waste from landfills via repurposing, reuse, or recycling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88A5-3EF4-CB98-B91C-6AEE5C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Five steps of Environment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Environmental Policy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Checking and Correction</a:t>
            </a:r>
          </a:p>
          <a:p>
            <a:r>
              <a:rPr lang="en-US" dirty="0"/>
              <a:t>Management Review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4F09-E084-9B38-0554-881B1C16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Environment Management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1: Management Commitment.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2: Compliance Assurance And Environmental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3: Enabling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4: Performance And Accountability.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5: Measurement And Improvement.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54F7-2404-13AD-1E5D-EBC9B96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Energy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Systematic monitoring, control and optimization of organization’s energy consumption to reduce cost and conserve energy</a:t>
            </a:r>
          </a:p>
          <a:p>
            <a:r>
              <a:rPr lang="en-US" dirty="0"/>
              <a:t>Set of actions and processes aimed at optimizing energy consumption in order to rationalize and reduce costs without affecting consumers</a:t>
            </a:r>
          </a:p>
          <a:p>
            <a:r>
              <a:rPr lang="en-US" dirty="0"/>
              <a:t>Involves planning of energy production and consumption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9A34-6E43-F5C2-A5D2-AA323B6F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017792"/>
          </a:xfrm>
        </p:spPr>
        <p:txBody>
          <a:bodyPr/>
          <a:lstStyle/>
          <a:p>
            <a:r>
              <a:rPr lang="en-US" dirty="0"/>
              <a:t>Energy Management Involves: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Monitoring monthly energy bills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Upgrading to energy-saving light bulbs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Collecting utility bill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Analyzing meter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Identifying opportunities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Tracking progress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7B8A-A96B-FA6F-CC63-ACFDF714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57902"/>
            <a:ext cx="10489249" cy="1400530"/>
          </a:xfrm>
        </p:spPr>
        <p:txBody>
          <a:bodyPr/>
          <a:lstStyle/>
          <a:p>
            <a:r>
              <a:rPr lang="en-US" dirty="0"/>
              <a:t>Aspects of Energy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Facility Management</a:t>
            </a:r>
          </a:p>
          <a:p>
            <a:r>
              <a:rPr lang="en-US" dirty="0"/>
              <a:t>Energy Management in Logistics Operation and Transportation</a:t>
            </a:r>
          </a:p>
          <a:p>
            <a:r>
              <a:rPr lang="en-US" dirty="0"/>
              <a:t>Energy Management in Manufacturing Industries</a:t>
            </a:r>
          </a:p>
          <a:p>
            <a:r>
              <a:rPr lang="en-US" dirty="0"/>
              <a:t>Energy Management in Energy Procurement Process</a:t>
            </a:r>
          </a:p>
          <a:p>
            <a:r>
              <a:rPr lang="en-US" dirty="0"/>
              <a:t>Personal Energy Management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7FE6-5B29-9EAE-77D0-4D923E2F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3B9DB-D9BC-4C24-A6FA-65FCC03DDDA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832</Words>
  <Application>Microsoft Office PowerPoint</Application>
  <PresentationFormat>Widescreen</PresentationFormat>
  <Paragraphs>193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3</vt:lpstr>
      <vt:lpstr>Ion</vt:lpstr>
      <vt:lpstr>Chapter12 Environment, Energy and Technology</vt:lpstr>
      <vt:lpstr>Contents</vt:lpstr>
      <vt:lpstr>Environment Management</vt:lpstr>
      <vt:lpstr>Environment Management Involves:</vt:lpstr>
      <vt:lpstr>Five steps of Environment Management </vt:lpstr>
      <vt:lpstr>Environment Management Principles </vt:lpstr>
      <vt:lpstr>Energy Management</vt:lpstr>
      <vt:lpstr>Energy Management Involves:</vt:lpstr>
      <vt:lpstr>Aspects of Energy Management </vt:lpstr>
      <vt:lpstr>Parts of Energy Management </vt:lpstr>
      <vt:lpstr>Technology Management</vt:lpstr>
      <vt:lpstr>Technology Management Involves:</vt:lpstr>
      <vt:lpstr>Aspects of Technology Management </vt:lpstr>
      <vt:lpstr>Natural Environment and Pollution Issues</vt:lpstr>
      <vt:lpstr>Biggest environmental Problems of 2024</vt:lpstr>
      <vt:lpstr>Issues of Environment and Energy Management in Nepal</vt:lpstr>
      <vt:lpstr>Environmental Legislation and Programs</vt:lpstr>
      <vt:lpstr>Science and Technology Policy</vt:lpstr>
      <vt:lpstr>Objectives</vt:lpstr>
      <vt:lpstr>IT Policy</vt:lpstr>
      <vt:lpstr>Objectives</vt:lpstr>
      <vt:lpstr>Status of Technology in Nepalese businesses</vt:lpstr>
      <vt:lpstr>Issues related to Management of Technology</vt:lpstr>
      <vt:lpstr>Other Issues related to Management of Technology</vt:lpstr>
      <vt:lpstr>Issuing in Managing Technology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Chapter12 Environment, Energy and Technology</dc:title>
  <dc:creator>Prabesh Adhikari</dc:creator>
  <cp:lastModifiedBy>Prabesh Adhikari</cp:lastModifiedBy>
  <cp:revision>72</cp:revision>
  <dcterms:created xsi:type="dcterms:W3CDTF">2024-04-24T14:41:11Z</dcterms:created>
  <dcterms:modified xsi:type="dcterms:W3CDTF">2024-04-24T16:01:17Z</dcterms:modified>
</cp:coreProperties>
</file>