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C3480-ECC6-4611-84A0-35D8860CD1A4}" type="datetimeFigureOut">
              <a:rPr lang="en-US" smtClean="0"/>
              <a:pPr/>
              <a:t>12/19/2024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9EB0E-5495-48A4-92FC-A82E07D5FEE3}" type="slidenum">
              <a:rPr lang="en-US" smtClean="0"/>
              <a:pPr/>
              <a:t>‹#›</a:t>
            </a:fld>
            <a:endParaRPr lang="en-US"/>
          </a:p>
        </p:txBody>
      </p:sp>
    </p:spTree>
    <p:extLst>
      <p:ext uri="{BB962C8B-B14F-4D97-AF65-F5344CB8AC3E}">
        <p14:creationId xmlns:p14="http://schemas.microsoft.com/office/powerpoint/2010/main" xmlns="" val="176675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endParaRPr lang="en-GB" dirty="0"/>
          </a:p>
          <a:p>
            <a:pPr marL="171450" indent="-171450" eaLnBrk="1" fontAlgn="auto" hangingPunct="1">
              <a:spcBef>
                <a:spcPts val="0"/>
              </a:spcBef>
              <a:spcAft>
                <a:spcPts val="0"/>
              </a:spcAft>
              <a:buFontTx/>
              <a:buChar char="-"/>
              <a:defRPr/>
            </a:pPr>
            <a:endParaRPr lang="en-GB" dirty="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5B671E-B45C-4B95-A664-8FB094FE3739}" type="slidenum">
              <a:rPr lang="en-GB" smtClean="0"/>
              <a:pPr fontAlgn="base">
                <a:spcBef>
                  <a:spcPct val="0"/>
                </a:spcBef>
                <a:spcAft>
                  <a:spcPct val="0"/>
                </a:spcAft>
                <a:defRPr/>
              </a:pPr>
              <a:t>3</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ADBC3A-4D53-4A59-8496-14F5B399A011}" type="slidenum">
              <a:rPr lang="en-GB" smtClean="0"/>
              <a:pPr fontAlgn="base">
                <a:spcBef>
                  <a:spcPct val="0"/>
                </a:spcBef>
                <a:spcAft>
                  <a:spcPct val="0"/>
                </a:spcAft>
                <a:defRPr/>
              </a:pPr>
              <a:t>6</a:t>
            </a:fld>
            <a:endParaRPr lang="en-GB"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6" name="Rectangle 3"/>
          <p:cNvSpPr>
            <a:spLocks noGrp="1" noChangeArrowheads="1"/>
          </p:cNvSpPr>
          <p:nvPr>
            <p:ph type="body" idx="1"/>
          </p:nvPr>
        </p:nvSpPr>
        <p:spPr bwMode="auto">
          <a:xfrm>
            <a:off x="239713" y="4283075"/>
            <a:ext cx="6429375" cy="45926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sz="1800" smtClean="0"/>
          </a:p>
        </p:txBody>
      </p:sp>
      <p:sp>
        <p:nvSpPr>
          <p:cNvPr id="84997" name="Rectangle 6"/>
          <p:cNvSpPr>
            <a:spLocks noChangeArrowheads="1"/>
          </p:cNvSpPr>
          <p:nvPr/>
        </p:nvSpPr>
        <p:spPr bwMode="auto">
          <a:xfrm>
            <a:off x="311150" y="5764213"/>
            <a:ext cx="6089650" cy="2516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571" tIns="45286" rIns="90571" bIns="45286"/>
          <a:lstStyle/>
          <a:p>
            <a:pPr>
              <a:lnSpc>
                <a:spcPct val="80000"/>
              </a:lnSpc>
              <a:spcBef>
                <a:spcPct val="30000"/>
              </a:spcBef>
            </a:pPr>
            <a:endParaRPr lang="en-US" b="1">
              <a:solidFill>
                <a:schemeClr val="accent2"/>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A2294F-1DD3-4BDE-837C-B03C3E42266E}" type="slidenum">
              <a:rPr lang="en-GB" smtClean="0"/>
              <a:pPr fontAlgn="base">
                <a:spcBef>
                  <a:spcPct val="0"/>
                </a:spcBef>
                <a:spcAft>
                  <a:spcPct val="0"/>
                </a:spcAft>
                <a:defRPr/>
              </a:pPr>
              <a:t>7</a:t>
            </a:fld>
            <a:endParaRPr lang="en-GB"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20" name="Rectangle 3"/>
          <p:cNvSpPr>
            <a:spLocks noGrp="1" noChangeArrowheads="1"/>
          </p:cNvSpPr>
          <p:nvPr>
            <p:ph type="body" idx="1"/>
          </p:nvPr>
        </p:nvSpPr>
        <p:spPr bwMode="auto">
          <a:xfrm>
            <a:off x="239713" y="4283075"/>
            <a:ext cx="6429375" cy="45926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z="1800" smtClean="0"/>
              <a:t>Here, I’ve set out details about how these terms link to the paradigm associated with qualitative research and qualitative research methods often associated with subjectivism</a:t>
            </a:r>
            <a:endParaRPr lang="en-GB" sz="1800" b="1" smtClean="0">
              <a:solidFill>
                <a:schemeClr val="accent2"/>
              </a:solidFill>
            </a:endParaRPr>
          </a:p>
          <a:p>
            <a:pPr eaLnBrk="1" hangingPunct="1">
              <a:spcBef>
                <a:spcPct val="0"/>
              </a:spcBef>
            </a:pPr>
            <a:endParaRPr lang="en-GB" sz="1800" smtClean="0"/>
          </a:p>
          <a:p>
            <a:pPr eaLnBrk="1" hangingPunct="1">
              <a:spcBef>
                <a:spcPct val="0"/>
              </a:spcBef>
            </a:pPr>
            <a:endParaRPr lang="en-GB" sz="1800" smtClean="0"/>
          </a:p>
          <a:p>
            <a:pPr eaLnBrk="1" hangingPunct="1">
              <a:spcBef>
                <a:spcPct val="0"/>
              </a:spcBef>
            </a:pPr>
            <a:endParaRPr lang="en-GB" sz="1800" smtClean="0"/>
          </a:p>
          <a:p>
            <a:pPr eaLnBrk="1" hangingPunct="1">
              <a:spcBef>
                <a:spcPct val="0"/>
              </a:spcBef>
            </a:pPr>
            <a:endParaRPr lang="en-GB" sz="1800" smtClean="0"/>
          </a:p>
          <a:p>
            <a:pPr eaLnBrk="1" hangingPunct="1">
              <a:spcBef>
                <a:spcPct val="0"/>
              </a:spcBef>
            </a:pPr>
            <a:endParaRPr lang="en-GB" sz="1800" smtClean="0"/>
          </a:p>
        </p:txBody>
      </p:sp>
      <p:sp>
        <p:nvSpPr>
          <p:cNvPr id="86021" name="Rectangle 6"/>
          <p:cNvSpPr>
            <a:spLocks noChangeArrowheads="1"/>
          </p:cNvSpPr>
          <p:nvPr/>
        </p:nvSpPr>
        <p:spPr bwMode="auto">
          <a:xfrm>
            <a:off x="311150" y="5764213"/>
            <a:ext cx="6089650" cy="2516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571" tIns="45286" rIns="90571" bIns="45286"/>
          <a:lstStyle/>
          <a:p>
            <a:pPr>
              <a:lnSpc>
                <a:spcPct val="80000"/>
              </a:lnSpc>
              <a:spcBef>
                <a:spcPct val="30000"/>
              </a:spcBef>
            </a:pPr>
            <a:endParaRPr lang="en-US" b="1">
              <a:solidFill>
                <a:schemeClr val="accent2"/>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D9C553-D4D7-446A-9E62-757738F52235}" type="slidenum">
              <a:rPr lang="en-GB" smtClean="0"/>
              <a:pPr fontAlgn="base">
                <a:spcBef>
                  <a:spcPct val="0"/>
                </a:spcBef>
                <a:spcAft>
                  <a:spcPct val="0"/>
                </a:spcAft>
                <a:defRPr/>
              </a:pPr>
              <a:t>8</a:t>
            </a:fld>
            <a:endParaRPr lang="en-GB"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4" name="Rectangle 3"/>
          <p:cNvSpPr>
            <a:spLocks noGrp="1" noChangeArrowheads="1"/>
          </p:cNvSpPr>
          <p:nvPr>
            <p:ph type="body" idx="1"/>
          </p:nvPr>
        </p:nvSpPr>
        <p:spPr bwMode="auto">
          <a:xfrm>
            <a:off x="239713" y="4283075"/>
            <a:ext cx="6429375" cy="45926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z="1800" smtClean="0"/>
              <a:t>This is the deductive research process. It’s the process in which we carry out research that usually uses quantitative data collection methods. You start off with the theory. This may have been derived from the academic literature (e.g. research books or journal articles). You then form a hypothesis from this theory that you wish to test to see if it’s true or not. We’ll be talking about operationalising concepts next lecture. This looks at the variables in the hypothesis and tries to find ways of measuring those. You then select respondents/sample. You carry out the data collection through a questionnaire, face to face survey, meta-analysis or carrying out an experiment. This data is then analysed following accepted statistical techniques. These will either add further evidence to the hypotheses or provide evidence of the hypotheses failing. These findings then form part of piece of research (e.g. a journal article) which goes back and forms part of the theory that someone else can test in their research. </a:t>
            </a:r>
            <a:endParaRPr lang="en-GB" sz="1800" b="1" smtClean="0">
              <a:solidFill>
                <a:schemeClr val="accent2"/>
              </a:solidFill>
            </a:endParaRPr>
          </a:p>
          <a:p>
            <a:pPr eaLnBrk="1" hangingPunct="1">
              <a:spcBef>
                <a:spcPct val="0"/>
              </a:spcBef>
            </a:pPr>
            <a:endParaRPr lang="en-GB" sz="1800" smtClean="0"/>
          </a:p>
          <a:p>
            <a:pPr eaLnBrk="1" hangingPunct="1">
              <a:spcBef>
                <a:spcPct val="0"/>
              </a:spcBef>
            </a:pPr>
            <a:endParaRPr lang="en-GB" sz="1800" smtClean="0"/>
          </a:p>
          <a:p>
            <a:pPr eaLnBrk="1" hangingPunct="1">
              <a:spcBef>
                <a:spcPct val="0"/>
              </a:spcBef>
            </a:pPr>
            <a:endParaRPr lang="en-GB" sz="1800" smtClean="0"/>
          </a:p>
          <a:p>
            <a:pPr eaLnBrk="1" hangingPunct="1">
              <a:spcBef>
                <a:spcPct val="0"/>
              </a:spcBef>
            </a:pPr>
            <a:endParaRPr lang="en-GB" sz="1800" smtClean="0"/>
          </a:p>
          <a:p>
            <a:pPr eaLnBrk="1" hangingPunct="1">
              <a:spcBef>
                <a:spcPct val="0"/>
              </a:spcBef>
            </a:pPr>
            <a:endParaRPr lang="en-GB" sz="1800" smtClean="0"/>
          </a:p>
        </p:txBody>
      </p:sp>
      <p:sp>
        <p:nvSpPr>
          <p:cNvPr id="87045" name="Rectangle 6"/>
          <p:cNvSpPr>
            <a:spLocks noChangeArrowheads="1"/>
          </p:cNvSpPr>
          <p:nvPr/>
        </p:nvSpPr>
        <p:spPr bwMode="auto">
          <a:xfrm>
            <a:off x="311150" y="5764213"/>
            <a:ext cx="6089650" cy="2516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571" tIns="45286" rIns="90571" bIns="45286"/>
          <a:lstStyle/>
          <a:p>
            <a:pPr>
              <a:lnSpc>
                <a:spcPct val="80000"/>
              </a:lnSpc>
              <a:spcBef>
                <a:spcPct val="30000"/>
              </a:spcBef>
            </a:pPr>
            <a:endParaRPr lang="en-US" b="1">
              <a:solidFill>
                <a:schemeClr val="accent2"/>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4E5804-C55F-4320-8C2A-C4B050438D05}" type="slidenum">
              <a:rPr lang="en-GB" smtClean="0"/>
              <a:pPr fontAlgn="base">
                <a:spcBef>
                  <a:spcPct val="0"/>
                </a:spcBef>
                <a:spcAft>
                  <a:spcPct val="0"/>
                </a:spcAft>
                <a:defRPr/>
              </a:pPr>
              <a:t>9</a:t>
            </a:fld>
            <a:endParaRPr lang="en-GB"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8" name="Rectangle 3"/>
          <p:cNvSpPr>
            <a:spLocks noGrp="1" noChangeArrowheads="1"/>
          </p:cNvSpPr>
          <p:nvPr>
            <p:ph type="body" idx="1"/>
          </p:nvPr>
        </p:nvSpPr>
        <p:spPr bwMode="auto">
          <a:xfrm>
            <a:off x="239713" y="4283075"/>
            <a:ext cx="6429375" cy="45926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sz="1800" smtClean="0"/>
          </a:p>
        </p:txBody>
      </p:sp>
      <p:sp>
        <p:nvSpPr>
          <p:cNvPr id="88069" name="Rectangle 6"/>
          <p:cNvSpPr>
            <a:spLocks noChangeArrowheads="1"/>
          </p:cNvSpPr>
          <p:nvPr/>
        </p:nvSpPr>
        <p:spPr bwMode="auto">
          <a:xfrm>
            <a:off x="311150" y="5764213"/>
            <a:ext cx="6089650" cy="251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571" tIns="45286" rIns="90571" bIns="45286"/>
          <a:lstStyle/>
          <a:p>
            <a:pPr>
              <a:lnSpc>
                <a:spcPct val="80000"/>
              </a:lnSpc>
              <a:spcBef>
                <a:spcPct val="30000"/>
              </a:spcBef>
            </a:pPr>
            <a:endParaRPr lang="en-US" b="1">
              <a:solidFill>
                <a:schemeClr val="accent2"/>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331339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212478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98736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238740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426747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388677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40781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285528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285128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23817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49F77-BE69-4E48-BA10-08419347C894}"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258595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49F77-BE69-4E48-BA10-08419347C894}"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DDCBE-F055-486C-AFDC-06FB45D2B74B}" type="slidenum">
              <a:rPr lang="en-US" smtClean="0"/>
              <a:pPr/>
              <a:t>‹#›</a:t>
            </a:fld>
            <a:endParaRPr lang="en-US"/>
          </a:p>
        </p:txBody>
      </p:sp>
    </p:spTree>
    <p:extLst>
      <p:ext uri="{BB962C8B-B14F-4D97-AF65-F5344CB8AC3E}">
        <p14:creationId xmlns:p14="http://schemas.microsoft.com/office/powerpoint/2010/main" xmlns="" val="272034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Methodological Integration</a:t>
            </a:r>
            <a:br>
              <a:rPr lang="en-US" dirty="0" smtClean="0"/>
            </a:br>
            <a:r>
              <a:rPr lang="en-US" dirty="0" smtClean="0"/>
              <a:t>Prepared by</a:t>
            </a:r>
            <a:br>
              <a:rPr lang="en-US" dirty="0" smtClean="0"/>
            </a:br>
            <a:r>
              <a:rPr lang="en-US" dirty="0" err="1" smtClean="0"/>
              <a:t>Govinda</a:t>
            </a:r>
            <a:r>
              <a:rPr lang="en-US" dirty="0" smtClean="0"/>
              <a:t> </a:t>
            </a:r>
            <a:r>
              <a:rPr lang="en-US" dirty="0" err="1" smtClean="0"/>
              <a:t>Tamang,Ph.D</a:t>
            </a:r>
            <a:r>
              <a:rPr lang="en-US" dirty="0" smtClean="0"/>
              <a:t>. </a:t>
            </a:r>
            <a:endParaRPr lang="en-US" dirty="0"/>
          </a:p>
        </p:txBody>
      </p:sp>
      <p:sp>
        <p:nvSpPr>
          <p:cNvPr id="3" name="Subtitle 2"/>
          <p:cNvSpPr>
            <a:spLocks noGrp="1"/>
          </p:cNvSpPr>
          <p:nvPr>
            <p:ph type="subTitle" idx="1"/>
          </p:nvPr>
        </p:nvSpPr>
        <p:spPr/>
        <p:txBody>
          <a:bodyPr/>
          <a:lstStyle/>
          <a:p>
            <a:endParaRPr lang="en-US" dirty="0" smtClean="0"/>
          </a:p>
          <a:p>
            <a:r>
              <a:rPr lang="en-US" sz="1200" dirty="0" smtClean="0"/>
              <a:t>12/5/2024, </a:t>
            </a:r>
            <a:r>
              <a:rPr lang="en-US" sz="2800" dirty="0" smtClean="0"/>
              <a:t>12/19/2024</a:t>
            </a:r>
            <a:endParaRPr lang="en-US" sz="2800" dirty="0"/>
          </a:p>
        </p:txBody>
      </p:sp>
    </p:spTree>
    <p:extLst>
      <p:ext uri="{BB962C8B-B14F-4D97-AF65-F5344CB8AC3E}">
        <p14:creationId xmlns:p14="http://schemas.microsoft.com/office/powerpoint/2010/main" xmlns="" val="217772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integration </a:t>
            </a:r>
            <a:endParaRPr lang="en-US" dirty="0"/>
          </a:p>
        </p:txBody>
      </p:sp>
      <p:sp>
        <p:nvSpPr>
          <p:cNvPr id="3" name="Content Placeholder 2"/>
          <p:cNvSpPr>
            <a:spLocks noGrp="1"/>
          </p:cNvSpPr>
          <p:nvPr>
            <p:ph idx="1"/>
          </p:nvPr>
        </p:nvSpPr>
        <p:spPr/>
        <p:txBody>
          <a:bodyPr/>
          <a:lstStyle/>
          <a:p>
            <a:pPr marL="0" indent="0">
              <a:buNone/>
            </a:pPr>
            <a:r>
              <a:rPr lang="en-US" dirty="0" smtClean="0"/>
              <a:t>Mixed- method</a:t>
            </a:r>
          </a:p>
          <a:p>
            <a:pPr marL="0" indent="0">
              <a:buNone/>
            </a:pPr>
            <a:r>
              <a:rPr lang="en-US" dirty="0" smtClean="0"/>
              <a:t>Triangulation </a:t>
            </a:r>
          </a:p>
        </p:txBody>
      </p:sp>
    </p:spTree>
    <p:extLst>
      <p:ext uri="{BB962C8B-B14F-4D97-AF65-F5344CB8AC3E}">
        <p14:creationId xmlns:p14="http://schemas.microsoft.com/office/powerpoint/2010/main" xmlns="" val="312808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integration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Creates the knowledge in the area of concern</a:t>
            </a:r>
          </a:p>
          <a:p>
            <a:r>
              <a:rPr lang="en-US" dirty="0" smtClean="0"/>
              <a:t>One of the manifestations in  methodological integration  is triangulation.</a:t>
            </a:r>
          </a:p>
          <a:p>
            <a:r>
              <a:rPr lang="en-US" dirty="0" smtClean="0"/>
              <a:t>The essence of triangulation is to look at issues from different , at least tow points of view</a:t>
            </a:r>
          </a:p>
          <a:p>
            <a:r>
              <a:rPr lang="en-US" dirty="0" smtClean="0"/>
              <a:t>Concept of triangulation taken from military strategies</a:t>
            </a:r>
          </a:p>
          <a:p>
            <a:r>
              <a:rPr lang="en-US" dirty="0" smtClean="0"/>
              <a:t>Triangle – knowledge on the sides of the triangle</a:t>
            </a:r>
          </a:p>
          <a:p>
            <a:r>
              <a:rPr lang="en-US" dirty="0" smtClean="0"/>
              <a:t>To reduce the dichotomy between quantitative and qualitative approach</a:t>
            </a:r>
            <a:endParaRPr lang="en-US" dirty="0"/>
          </a:p>
        </p:txBody>
      </p:sp>
    </p:spTree>
    <p:extLst>
      <p:ext uri="{BB962C8B-B14F-4D97-AF65-F5344CB8AC3E}">
        <p14:creationId xmlns:p14="http://schemas.microsoft.com/office/powerpoint/2010/main" xmlns="" val="280758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materials</a:t>
            </a:r>
            <a:endParaRPr lang="en-US" dirty="0"/>
          </a:p>
        </p:txBody>
      </p:sp>
      <p:sp>
        <p:nvSpPr>
          <p:cNvPr id="3" name="Content Placeholder 2"/>
          <p:cNvSpPr>
            <a:spLocks noGrp="1"/>
          </p:cNvSpPr>
          <p:nvPr>
            <p:ph idx="1"/>
          </p:nvPr>
        </p:nvSpPr>
        <p:spPr/>
        <p:txBody>
          <a:bodyPr/>
          <a:lstStyle/>
          <a:p>
            <a:r>
              <a:rPr lang="en-US" dirty="0" smtClean="0"/>
              <a:t>Chapter 22 on Methodological Integration in Social Research </a:t>
            </a:r>
            <a:r>
              <a:rPr lang="en-US" dirty="0" err="1" smtClean="0"/>
              <a:t>Pg</a:t>
            </a:r>
            <a:r>
              <a:rPr lang="en-US" dirty="0" smtClean="0"/>
              <a:t> 275 ( Social Research in Developing Countries) </a:t>
            </a:r>
          </a:p>
          <a:p>
            <a:r>
              <a:rPr lang="en-US" dirty="0" smtClean="0"/>
              <a:t>Original paper  Analysis of Research Approaches Integration in Marketing –Methodological and </a:t>
            </a:r>
            <a:r>
              <a:rPr lang="en-US" smtClean="0"/>
              <a:t>Empirical aspects</a:t>
            </a:r>
            <a:endParaRPr lang="en-US" dirty="0"/>
          </a:p>
        </p:txBody>
      </p:sp>
    </p:spTree>
    <p:extLst>
      <p:ext uri="{BB962C8B-B14F-4D97-AF65-F5344CB8AC3E}">
        <p14:creationId xmlns:p14="http://schemas.microsoft.com/office/powerpoint/2010/main" xmlns="" val="140278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1"/>
            <a:ext cx="8229600" cy="2971800"/>
          </a:xfrm>
        </p:spPr>
        <p:txBody>
          <a:bodyPr/>
          <a:lstStyle/>
          <a:p>
            <a:pPr marL="0" indent="0">
              <a:buNone/>
            </a:pPr>
            <a:r>
              <a:rPr lang="en-US" dirty="0" smtClean="0"/>
              <a:t>Pretend that  you are  interested in conducting the research on the following topic:      </a:t>
            </a:r>
          </a:p>
          <a:p>
            <a:pPr marL="0" indent="0">
              <a:buNone/>
            </a:pPr>
            <a:r>
              <a:rPr lang="en-US" i="1" dirty="0" smtClean="0"/>
              <a:t>Business Intelligence system and organizational performance  in  the corporate sector</a:t>
            </a:r>
          </a:p>
          <a:p>
            <a:pPr marL="0" indent="0">
              <a:buNone/>
            </a:pPr>
            <a:r>
              <a:rPr lang="en-US" dirty="0" smtClean="0"/>
              <a:t>How would you design your study? </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425548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c 8"/>
          <p:cNvSpPr/>
          <p:nvPr/>
        </p:nvSpPr>
        <p:spPr>
          <a:xfrm flipH="1">
            <a:off x="1763713" y="1411288"/>
            <a:ext cx="4176712" cy="4106862"/>
          </a:xfrm>
          <a:prstGeom prst="arc">
            <a:avLst>
              <a:gd name="adj1" fmla="val 16200000"/>
              <a:gd name="adj2" fmla="val 5349845"/>
            </a:avLst>
          </a:prstGeom>
          <a:ln w="508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7171" name="Title 1"/>
          <p:cNvSpPr>
            <a:spLocks noGrp="1"/>
          </p:cNvSpPr>
          <p:nvPr>
            <p:ph type="title"/>
          </p:nvPr>
        </p:nvSpPr>
        <p:spPr>
          <a:xfrm>
            <a:off x="457200" y="188913"/>
            <a:ext cx="8229600" cy="788987"/>
          </a:xfrm>
        </p:spPr>
        <p:txBody>
          <a:bodyPr/>
          <a:lstStyle/>
          <a:p>
            <a:pPr eaLnBrk="1" hangingPunct="1"/>
            <a:r>
              <a:rPr lang="en-GB" smtClean="0">
                <a:latin typeface="Arial Narrow" pitchFamily="34" charset="0"/>
                <a:cs typeface="Arial" charset="0"/>
              </a:rPr>
              <a:t>Research Approaches</a:t>
            </a:r>
          </a:p>
        </p:txBody>
      </p:sp>
      <p:sp>
        <p:nvSpPr>
          <p:cNvPr id="7172" name="TextBox 3"/>
          <p:cNvSpPr txBox="1">
            <a:spLocks noChangeArrowheads="1"/>
          </p:cNvSpPr>
          <p:nvPr/>
        </p:nvSpPr>
        <p:spPr bwMode="auto">
          <a:xfrm>
            <a:off x="3779838" y="1052513"/>
            <a:ext cx="158432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3600">
                <a:latin typeface="Arial Narrow" pitchFamily="34" charset="0"/>
              </a:rPr>
              <a:t>Theory</a:t>
            </a:r>
          </a:p>
        </p:txBody>
      </p:sp>
      <p:sp>
        <p:nvSpPr>
          <p:cNvPr id="7173" name="TextBox 4"/>
          <p:cNvSpPr txBox="1">
            <a:spLocks noChangeArrowheads="1"/>
          </p:cNvSpPr>
          <p:nvPr/>
        </p:nvSpPr>
        <p:spPr bwMode="auto">
          <a:xfrm>
            <a:off x="3779838" y="5159375"/>
            <a:ext cx="158432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3600">
                <a:latin typeface="Arial Narrow" pitchFamily="34" charset="0"/>
              </a:rPr>
              <a:t>Data</a:t>
            </a:r>
          </a:p>
        </p:txBody>
      </p:sp>
      <p:sp>
        <p:nvSpPr>
          <p:cNvPr id="6" name="Oval 5"/>
          <p:cNvSpPr/>
          <p:nvPr/>
        </p:nvSpPr>
        <p:spPr>
          <a:xfrm>
            <a:off x="3132138" y="2060575"/>
            <a:ext cx="2879725" cy="2808288"/>
          </a:xfrm>
          <a:prstGeom prst="ellipse">
            <a:avLst/>
          </a:prstGeom>
          <a:solidFill>
            <a:schemeClr val="accent2">
              <a:lumMod val="20000"/>
              <a:lumOff val="80000"/>
            </a:schemeClr>
          </a:solidFill>
          <a:ln w="1143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800" dirty="0">
                <a:solidFill>
                  <a:srgbClr val="C00000"/>
                </a:solidFill>
                <a:latin typeface="Arial Narrow" pitchFamily="34" charset="0"/>
              </a:rPr>
              <a:t>Research Approaches</a:t>
            </a:r>
          </a:p>
          <a:p>
            <a:pPr algn="ctr" fontAlgn="auto">
              <a:spcBef>
                <a:spcPts val="0"/>
              </a:spcBef>
              <a:spcAft>
                <a:spcPts val="0"/>
              </a:spcAft>
              <a:defRPr/>
            </a:pPr>
            <a:endParaRPr lang="en-GB" dirty="0">
              <a:latin typeface="Arial Narrow" pitchFamily="34" charset="0"/>
            </a:endParaRPr>
          </a:p>
          <a:p>
            <a:pPr algn="ctr" fontAlgn="auto">
              <a:spcBef>
                <a:spcPts val="0"/>
              </a:spcBef>
              <a:spcAft>
                <a:spcPts val="0"/>
              </a:spcAft>
              <a:defRPr/>
            </a:pPr>
            <a:r>
              <a:rPr lang="en-GB" dirty="0">
                <a:solidFill>
                  <a:schemeClr val="tx1"/>
                </a:solidFill>
                <a:latin typeface="Arial Narrow" pitchFamily="34" charset="0"/>
              </a:rPr>
              <a:t>The relationship between theory and data</a:t>
            </a:r>
          </a:p>
        </p:txBody>
      </p:sp>
      <p:sp>
        <p:nvSpPr>
          <p:cNvPr id="7175" name="Rectangle 6"/>
          <p:cNvSpPr>
            <a:spLocks noChangeArrowheads="1"/>
          </p:cNvSpPr>
          <p:nvPr/>
        </p:nvSpPr>
        <p:spPr bwMode="auto">
          <a:xfrm>
            <a:off x="149225" y="1222375"/>
            <a:ext cx="1914525"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GB" sz="3200" b="1">
                <a:solidFill>
                  <a:srgbClr val="C00000"/>
                </a:solidFill>
                <a:latin typeface="Arial Narrow" pitchFamily="34" charset="0"/>
              </a:rPr>
              <a:t>Induction</a:t>
            </a:r>
          </a:p>
          <a:p>
            <a:pPr algn="ctr"/>
            <a:r>
              <a:rPr lang="en-GB" sz="2400">
                <a:latin typeface="Arial Narrow" pitchFamily="34" charset="0"/>
              </a:rPr>
              <a:t>Theory building</a:t>
            </a:r>
          </a:p>
        </p:txBody>
      </p:sp>
      <p:sp>
        <p:nvSpPr>
          <p:cNvPr id="7176" name="Rectangle 7"/>
          <p:cNvSpPr>
            <a:spLocks noChangeArrowheads="1"/>
          </p:cNvSpPr>
          <p:nvPr/>
        </p:nvSpPr>
        <p:spPr bwMode="auto">
          <a:xfrm>
            <a:off x="1182688" y="3279775"/>
            <a:ext cx="1503362" cy="369888"/>
          </a:xfrm>
          <a:prstGeom prst="rect">
            <a:avLst/>
          </a:prstGeom>
          <a:solidFill>
            <a:srgbClr val="FAF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GB">
                <a:latin typeface="Arial Narrow" pitchFamily="34" charset="0"/>
              </a:rPr>
              <a:t>Generalisations</a:t>
            </a:r>
          </a:p>
        </p:txBody>
      </p:sp>
      <p:sp>
        <p:nvSpPr>
          <p:cNvPr id="7177" name="TextBox 9"/>
          <p:cNvSpPr txBox="1">
            <a:spLocks noChangeArrowheads="1"/>
          </p:cNvSpPr>
          <p:nvPr/>
        </p:nvSpPr>
        <p:spPr bwMode="auto">
          <a:xfrm>
            <a:off x="3492500" y="6381750"/>
            <a:ext cx="54006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GB">
                <a:solidFill>
                  <a:srgbClr val="C00000"/>
                </a:solidFill>
                <a:latin typeface="Calibri" pitchFamily="34" charset="0"/>
              </a:rPr>
              <a:t>(Adapted from Saunders et al, 2012, pp. 144-146)</a:t>
            </a:r>
          </a:p>
        </p:txBody>
      </p:sp>
      <p:grpSp>
        <p:nvGrpSpPr>
          <p:cNvPr id="2" name="Group 13"/>
          <p:cNvGrpSpPr>
            <a:grpSpLocks/>
          </p:cNvGrpSpPr>
          <p:nvPr/>
        </p:nvGrpSpPr>
        <p:grpSpPr bwMode="auto">
          <a:xfrm>
            <a:off x="3203575" y="1222375"/>
            <a:ext cx="5788025" cy="4279900"/>
            <a:chOff x="3203849" y="1222013"/>
            <a:chExt cx="5787987" cy="4279518"/>
          </a:xfrm>
        </p:grpSpPr>
        <p:sp>
          <p:nvSpPr>
            <p:cNvPr id="12" name="Arc 11"/>
            <p:cNvSpPr/>
            <p:nvPr/>
          </p:nvSpPr>
          <p:spPr>
            <a:xfrm rot="10800000" flipH="1">
              <a:off x="3203849" y="1395036"/>
              <a:ext cx="4176686" cy="4106495"/>
            </a:xfrm>
            <a:prstGeom prst="arc">
              <a:avLst>
                <a:gd name="adj1" fmla="val 16200000"/>
                <a:gd name="adj2" fmla="val 5349845"/>
              </a:avLst>
            </a:prstGeom>
            <a:ln w="508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7180" name="Rectangle 10"/>
            <p:cNvSpPr>
              <a:spLocks noChangeArrowheads="1"/>
            </p:cNvSpPr>
            <p:nvPr/>
          </p:nvSpPr>
          <p:spPr bwMode="auto">
            <a:xfrm>
              <a:off x="6741176" y="3280338"/>
              <a:ext cx="1186619" cy="369299"/>
            </a:xfrm>
            <a:prstGeom prst="rect">
              <a:avLst/>
            </a:prstGeom>
            <a:solidFill>
              <a:srgbClr val="FAF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GB">
                  <a:latin typeface="Arial Narrow" pitchFamily="34" charset="0"/>
                </a:rPr>
                <a:t>Hypotheses</a:t>
              </a:r>
            </a:p>
          </p:txBody>
        </p:sp>
        <p:sp>
          <p:nvSpPr>
            <p:cNvPr id="7181" name="Rectangle 12"/>
            <p:cNvSpPr>
              <a:spLocks noChangeArrowheads="1"/>
            </p:cNvSpPr>
            <p:nvPr/>
          </p:nvSpPr>
          <p:spPr bwMode="auto">
            <a:xfrm>
              <a:off x="7162372" y="1222013"/>
              <a:ext cx="1829464" cy="9540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GB" sz="3200" b="1">
                  <a:solidFill>
                    <a:srgbClr val="C00000"/>
                  </a:solidFill>
                  <a:latin typeface="Arial Narrow" pitchFamily="34" charset="0"/>
                </a:rPr>
                <a:t>Deduction</a:t>
              </a:r>
            </a:p>
            <a:p>
              <a:pPr algn="ctr"/>
              <a:r>
                <a:rPr lang="en-GB" sz="2400">
                  <a:latin typeface="Arial Narrow" pitchFamily="34" charset="0"/>
                </a:rPr>
                <a:t>Theory testing</a:t>
              </a:r>
            </a:p>
          </p:txBody>
        </p:sp>
      </p:grpSp>
    </p:spTree>
    <p:custDataLst>
      <p:tags r:id="rId1"/>
    </p:custDataLst>
    <p:extLst>
      <p:ext uri="{BB962C8B-B14F-4D97-AF65-F5344CB8AC3E}">
        <p14:creationId xmlns:p14="http://schemas.microsoft.com/office/powerpoint/2010/main" xmlns="" val="1782867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rtlCol="0">
            <a:normAutofit fontScale="90000"/>
          </a:bodyPr>
          <a:lstStyle/>
          <a:p>
            <a:pPr eaLnBrk="1" fontAlgn="auto" hangingPunct="1">
              <a:spcAft>
                <a:spcPts val="0"/>
              </a:spcAft>
              <a:defRPr/>
            </a:pPr>
            <a:r>
              <a:rPr lang="en-US" dirty="0" smtClean="0">
                <a:latin typeface="Arial Narrow" pitchFamily="34" charset="0"/>
              </a:rPr>
              <a:t>Research Onion</a:t>
            </a:r>
          </a:p>
        </p:txBody>
      </p:sp>
      <p:pic>
        <p:nvPicPr>
          <p:cNvPr id="8195" name="Picture 4" descr="M05NF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620713"/>
            <a:ext cx="8001000" cy="571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6" name="Rectangle 4"/>
          <p:cNvSpPr>
            <a:spLocks noChangeArrowheads="1"/>
          </p:cNvSpPr>
          <p:nvPr/>
        </p:nvSpPr>
        <p:spPr bwMode="auto">
          <a:xfrm>
            <a:off x="4191000" y="6488113"/>
            <a:ext cx="39624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GB"/>
              <a:t> Source: Saunders </a:t>
            </a:r>
            <a:r>
              <a:rPr lang="en-GB" i="1"/>
              <a:t>et al</a:t>
            </a:r>
            <a:r>
              <a:rPr lang="en-GB"/>
              <a:t>, (2009)</a:t>
            </a:r>
            <a:endParaRPr lang="en-US">
              <a:latin typeface="Calibri" pitchFamily="34" charset="0"/>
            </a:endParaRPr>
          </a:p>
        </p:txBody>
      </p:sp>
    </p:spTree>
    <p:extLst>
      <p:ext uri="{BB962C8B-B14F-4D97-AF65-F5344CB8AC3E}">
        <p14:creationId xmlns:p14="http://schemas.microsoft.com/office/powerpoint/2010/main" xmlns="" val="2604264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Research Onion Terminology</a:t>
            </a:r>
          </a:p>
        </p:txBody>
      </p:sp>
      <p:sp>
        <p:nvSpPr>
          <p:cNvPr id="9219" name="Content Placeholder 2"/>
          <p:cNvSpPr>
            <a:spLocks noGrp="1"/>
          </p:cNvSpPr>
          <p:nvPr>
            <p:ph idx="1"/>
          </p:nvPr>
        </p:nvSpPr>
        <p:spPr>
          <a:ln>
            <a:solidFill>
              <a:schemeClr val="accent1"/>
            </a:solidFill>
            <a:miter lim="800000"/>
            <a:headEnd/>
            <a:tailEnd/>
          </a:ln>
        </p:spPr>
        <p:txBody>
          <a:bodyPr/>
          <a:lstStyle/>
          <a:p>
            <a:pPr eaLnBrk="1" hangingPunct="1">
              <a:buFont typeface="Wingdings" pitchFamily="2" charset="2"/>
              <a:buChar char="Ø"/>
            </a:pPr>
            <a:r>
              <a:rPr lang="en-US" smtClean="0">
                <a:latin typeface="Arial Narrow" pitchFamily="34" charset="0"/>
              </a:rPr>
              <a:t>Ontology: The nature of reality</a:t>
            </a:r>
          </a:p>
          <a:p>
            <a:pPr eaLnBrk="1" hangingPunct="1">
              <a:buFont typeface="Wingdings" pitchFamily="2" charset="2"/>
              <a:buChar char="Ø"/>
            </a:pPr>
            <a:r>
              <a:rPr lang="en-US" smtClean="0">
                <a:latin typeface="Arial Narrow" pitchFamily="34" charset="0"/>
              </a:rPr>
              <a:t>Epistemology: How do we know about the reality?</a:t>
            </a:r>
          </a:p>
          <a:p>
            <a:pPr eaLnBrk="1" hangingPunct="1">
              <a:buFont typeface="Wingdings" pitchFamily="2" charset="2"/>
              <a:buChar char="Ø"/>
            </a:pPr>
            <a:r>
              <a:rPr lang="en-US" smtClean="0">
                <a:latin typeface="Arial Narrow" pitchFamily="34" charset="0"/>
              </a:rPr>
              <a:t>Approach: Relationship with theory</a:t>
            </a:r>
          </a:p>
          <a:p>
            <a:pPr eaLnBrk="1" hangingPunct="1">
              <a:buFont typeface="Wingdings" pitchFamily="2" charset="2"/>
              <a:buChar char="Ø"/>
            </a:pPr>
            <a:r>
              <a:rPr lang="en-US" smtClean="0">
                <a:latin typeface="Arial Narrow" pitchFamily="34" charset="0"/>
              </a:rPr>
              <a:t>Methodology: the broad type of research</a:t>
            </a:r>
          </a:p>
          <a:p>
            <a:pPr eaLnBrk="1" hangingPunct="1">
              <a:buFont typeface="Wingdings" pitchFamily="2" charset="2"/>
              <a:buChar char="Ø"/>
            </a:pPr>
            <a:r>
              <a:rPr lang="en-US" smtClean="0">
                <a:latin typeface="Arial Narrow" pitchFamily="34" charset="0"/>
              </a:rPr>
              <a:t>Methods : data collection techniques/procedure</a:t>
            </a:r>
          </a:p>
          <a:p>
            <a:pPr eaLnBrk="1" hangingPunct="1">
              <a:buFont typeface="Wingdings" pitchFamily="2" charset="2"/>
              <a:buChar char="Ø"/>
            </a:pPr>
            <a:r>
              <a:rPr lang="en-US" smtClean="0">
                <a:latin typeface="Arial Narrow" pitchFamily="34" charset="0"/>
              </a:rPr>
              <a:t>Data: type of evidence collected</a:t>
            </a:r>
          </a:p>
          <a:p>
            <a:pPr eaLnBrk="1" hangingPunct="1">
              <a:buFont typeface="Wingdings" pitchFamily="2" charset="2"/>
              <a:buChar char="Ø"/>
            </a:pPr>
            <a:r>
              <a:rPr lang="en-US" smtClean="0">
                <a:latin typeface="Arial Narrow" pitchFamily="34" charset="0"/>
              </a:rPr>
              <a:t>Analysis: Methods used to make sense of data</a:t>
            </a:r>
          </a:p>
          <a:p>
            <a:pPr eaLnBrk="1" hangingPunct="1">
              <a:buFont typeface="Arial" charset="0"/>
              <a:buNone/>
            </a:pPr>
            <a:endParaRPr lang="en-US" smtClean="0"/>
          </a:p>
          <a:p>
            <a:pPr eaLnBrk="1" hangingPunct="1">
              <a:buFont typeface="Arial" charset="0"/>
              <a:buNone/>
            </a:pPr>
            <a:endParaRPr lang="en-US" smtClean="0"/>
          </a:p>
          <a:p>
            <a:pPr eaLnBrk="1" hangingPunct="1"/>
            <a:endParaRPr lang="en-US"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xmlns="" val="2805146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1"/>
          </p:nvPr>
        </p:nvSpPr>
        <p:spPr bwMode="auto">
          <a:xfrm>
            <a:off x="457200" y="6356350"/>
            <a:ext cx="2133600" cy="365125"/>
          </a:xfrm>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BE6A3E12-9161-4E9C-A23D-5398C266AAB0}" type="slidenum">
              <a:rPr lang="en-GB"/>
              <a:pPr fontAlgn="base">
                <a:spcBef>
                  <a:spcPct val="0"/>
                </a:spcBef>
                <a:spcAft>
                  <a:spcPct val="0"/>
                </a:spcAft>
                <a:defRPr/>
              </a:pPr>
              <a:t>6</a:t>
            </a:fld>
            <a:endParaRPr lang="en-GB"/>
          </a:p>
        </p:txBody>
      </p:sp>
      <p:sp>
        <p:nvSpPr>
          <p:cNvPr id="33795" name="Rectangle 2"/>
          <p:cNvSpPr>
            <a:spLocks noGrp="1" noChangeArrowheads="1"/>
          </p:cNvSpPr>
          <p:nvPr>
            <p:ph type="title"/>
          </p:nvPr>
        </p:nvSpPr>
        <p:spPr>
          <a:xfrm>
            <a:off x="1474788" y="115888"/>
            <a:ext cx="6194425" cy="581025"/>
          </a:xfrm>
        </p:spPr>
        <p:txBody>
          <a:bodyPr rtlCol="0">
            <a:normAutofit/>
          </a:bodyPr>
          <a:lstStyle/>
          <a:p>
            <a:pPr eaLnBrk="1" fontAlgn="auto" hangingPunct="1">
              <a:spcAft>
                <a:spcPts val="0"/>
              </a:spcAft>
              <a:defRPr/>
            </a:pPr>
            <a:r>
              <a:rPr lang="en-GB" sz="3200" dirty="0" smtClean="0">
                <a:solidFill>
                  <a:schemeClr val="tx1">
                    <a:lumMod val="95000"/>
                    <a:lumOff val="5000"/>
                  </a:schemeClr>
                </a:solidFill>
                <a:latin typeface="Arial Narrow" pitchFamily="34" charset="0"/>
                <a:cs typeface="Arial" charset="0"/>
              </a:rPr>
              <a:t>Positivism, Realism &amp; Objectivity</a:t>
            </a:r>
          </a:p>
        </p:txBody>
      </p:sp>
      <p:graphicFrame>
        <p:nvGraphicFramePr>
          <p:cNvPr id="2" name="Table 1"/>
          <p:cNvGraphicFramePr>
            <a:graphicFrameLocks noGrp="1"/>
          </p:cNvGraphicFramePr>
          <p:nvPr/>
        </p:nvGraphicFramePr>
        <p:xfrm>
          <a:off x="179388" y="765175"/>
          <a:ext cx="8785225" cy="4999038"/>
        </p:xfrm>
        <a:graphic>
          <a:graphicData uri="http://schemas.openxmlformats.org/drawingml/2006/table">
            <a:tbl>
              <a:tblPr firstRow="1" bandRow="1">
                <a:tableStyleId>{21E4AEA4-8DFA-4A89-87EB-49C32662AFE0}</a:tableStyleId>
              </a:tblPr>
              <a:tblGrid>
                <a:gridCol w="1683835"/>
                <a:gridCol w="7101390"/>
              </a:tblGrid>
              <a:tr h="396265">
                <a:tc>
                  <a:txBody>
                    <a:bodyPr/>
                    <a:lstStyle/>
                    <a:p>
                      <a:endParaRPr lang="en-GB" sz="2000" dirty="0">
                        <a:solidFill>
                          <a:schemeClr val="tx1">
                            <a:lumMod val="95000"/>
                            <a:lumOff val="5000"/>
                          </a:schemeClr>
                        </a:solidFill>
                      </a:endParaRPr>
                    </a:p>
                  </a:txBody>
                  <a:tcPr marL="91443" marR="91443" marT="45723" marB="45723"/>
                </a:tc>
                <a:tc>
                  <a:txBody>
                    <a:bodyPr/>
                    <a:lstStyle/>
                    <a:p>
                      <a:pPr algn="ctr"/>
                      <a:r>
                        <a:rPr lang="en-GB" sz="2000" dirty="0" smtClean="0">
                          <a:solidFill>
                            <a:schemeClr val="tx1">
                              <a:lumMod val="95000"/>
                              <a:lumOff val="5000"/>
                            </a:schemeClr>
                          </a:solidFill>
                        </a:rPr>
                        <a:t>Positivism</a:t>
                      </a:r>
                      <a:endParaRPr lang="en-GB" sz="2000" dirty="0">
                        <a:solidFill>
                          <a:schemeClr val="tx1">
                            <a:lumMod val="95000"/>
                            <a:lumOff val="5000"/>
                          </a:schemeClr>
                        </a:solidFill>
                      </a:endParaRPr>
                    </a:p>
                  </a:txBody>
                  <a:tcPr marL="91443" marR="91443" marT="45723" marB="45723"/>
                </a:tc>
              </a:tr>
              <a:tr h="396265">
                <a:tc>
                  <a:txBody>
                    <a:bodyPr/>
                    <a:lstStyle/>
                    <a:p>
                      <a:r>
                        <a:rPr lang="en-GB" sz="2000" dirty="0" smtClean="0">
                          <a:solidFill>
                            <a:schemeClr val="tx1">
                              <a:lumMod val="95000"/>
                              <a:lumOff val="5000"/>
                            </a:schemeClr>
                          </a:solidFill>
                          <a:latin typeface="Arial Narrow" pitchFamily="34" charset="0"/>
                        </a:rPr>
                        <a:t>Ontology</a:t>
                      </a:r>
                      <a:endParaRPr lang="en-GB" sz="2000" dirty="0">
                        <a:solidFill>
                          <a:schemeClr val="tx1">
                            <a:lumMod val="95000"/>
                            <a:lumOff val="5000"/>
                          </a:schemeClr>
                        </a:solidFill>
                        <a:latin typeface="Arial Narrow" pitchFamily="34" charset="0"/>
                      </a:endParaRPr>
                    </a:p>
                  </a:txBody>
                  <a:tcPr marL="91443" marR="91443" marT="45723" marB="45723"/>
                </a:tc>
                <a:tc>
                  <a:txBody>
                    <a:bodyPr/>
                    <a:lstStyle/>
                    <a:p>
                      <a:pPr algn="just"/>
                      <a:r>
                        <a:rPr lang="en-GB" sz="2000" dirty="0" smtClean="0">
                          <a:solidFill>
                            <a:schemeClr val="tx1">
                              <a:lumMod val="95000"/>
                              <a:lumOff val="5000"/>
                            </a:schemeClr>
                          </a:solidFill>
                          <a:latin typeface="Arial Narrow" pitchFamily="34" charset="0"/>
                        </a:rPr>
                        <a:t>Reality</a:t>
                      </a:r>
                      <a:r>
                        <a:rPr lang="en-GB" sz="2000" baseline="0" dirty="0" smtClean="0">
                          <a:solidFill>
                            <a:schemeClr val="tx1">
                              <a:lumMod val="95000"/>
                              <a:lumOff val="5000"/>
                            </a:schemeClr>
                          </a:solidFill>
                          <a:latin typeface="Arial Narrow" pitchFamily="34" charset="0"/>
                        </a:rPr>
                        <a:t> is objective, singular &amp; observable; apart from the researcher</a:t>
                      </a:r>
                      <a:endParaRPr lang="en-GB" sz="2000" dirty="0">
                        <a:solidFill>
                          <a:schemeClr val="tx1">
                            <a:lumMod val="95000"/>
                            <a:lumOff val="5000"/>
                          </a:schemeClr>
                        </a:solidFill>
                        <a:latin typeface="Arial Narrow" pitchFamily="34" charset="0"/>
                      </a:endParaRPr>
                    </a:p>
                  </a:txBody>
                  <a:tcPr marL="91443" marR="91443" marT="45723" marB="45723"/>
                </a:tc>
              </a:tr>
              <a:tr h="1005904">
                <a:tc>
                  <a:txBody>
                    <a:bodyPr/>
                    <a:lstStyle/>
                    <a:p>
                      <a:r>
                        <a:rPr lang="en-GB" sz="2000" dirty="0" smtClean="0">
                          <a:solidFill>
                            <a:schemeClr val="tx1">
                              <a:lumMod val="95000"/>
                              <a:lumOff val="5000"/>
                            </a:schemeClr>
                          </a:solidFill>
                          <a:latin typeface="Arial Narrow" pitchFamily="34" charset="0"/>
                        </a:rPr>
                        <a:t>Epistemology</a:t>
                      </a:r>
                      <a:r>
                        <a:rPr lang="en-GB" sz="2000" baseline="0" dirty="0" smtClean="0">
                          <a:solidFill>
                            <a:schemeClr val="tx1">
                              <a:lumMod val="95000"/>
                              <a:lumOff val="5000"/>
                            </a:schemeClr>
                          </a:solidFill>
                          <a:latin typeface="Arial Narrow" pitchFamily="34" charset="0"/>
                        </a:rPr>
                        <a:t> </a:t>
                      </a:r>
                      <a:endParaRPr lang="en-GB" sz="2000" dirty="0">
                        <a:solidFill>
                          <a:schemeClr val="tx1">
                            <a:lumMod val="95000"/>
                            <a:lumOff val="5000"/>
                          </a:schemeClr>
                        </a:solidFill>
                        <a:latin typeface="Arial Narrow" pitchFamily="34" charset="0"/>
                      </a:endParaRPr>
                    </a:p>
                  </a:txBody>
                  <a:tcPr marL="91443" marR="91443" marT="45723" marB="45723"/>
                </a:tc>
                <a:tc>
                  <a:txBody>
                    <a:bodyPr/>
                    <a:lstStyle/>
                    <a:p>
                      <a:pPr algn="just"/>
                      <a:r>
                        <a:rPr lang="en-GB" sz="2000" dirty="0" smtClean="0">
                          <a:solidFill>
                            <a:schemeClr val="tx1">
                              <a:lumMod val="95000"/>
                              <a:lumOff val="5000"/>
                            </a:schemeClr>
                          </a:solidFill>
                          <a:latin typeface="Arial Narrow" pitchFamily="34" charset="0"/>
                        </a:rPr>
                        <a:t>Valid knowledge is objectively observable;</a:t>
                      </a:r>
                      <a:r>
                        <a:rPr lang="en-GB" sz="2000" baseline="0" dirty="0" smtClean="0">
                          <a:solidFill>
                            <a:schemeClr val="tx1">
                              <a:lumMod val="95000"/>
                              <a:lumOff val="5000"/>
                            </a:schemeClr>
                          </a:solidFill>
                          <a:latin typeface="Arial Narrow" pitchFamily="34" charset="0"/>
                        </a:rPr>
                        <a:t> empirical regularities lead to causal laws; tests hypotheses; researcher is independent from the researched</a:t>
                      </a:r>
                      <a:endParaRPr lang="en-GB" sz="2000" dirty="0">
                        <a:solidFill>
                          <a:schemeClr val="tx1">
                            <a:lumMod val="95000"/>
                            <a:lumOff val="5000"/>
                          </a:schemeClr>
                        </a:solidFill>
                        <a:latin typeface="Arial Narrow" pitchFamily="34" charset="0"/>
                      </a:endParaRPr>
                    </a:p>
                  </a:txBody>
                  <a:tcPr marL="91443" marR="91443" marT="45723" marB="45723"/>
                </a:tc>
              </a:tr>
              <a:tr h="701085">
                <a:tc>
                  <a:txBody>
                    <a:bodyPr/>
                    <a:lstStyle/>
                    <a:p>
                      <a:r>
                        <a:rPr lang="en-GB" sz="2000" smtClean="0">
                          <a:solidFill>
                            <a:schemeClr val="tx1">
                              <a:lumMod val="95000"/>
                              <a:lumOff val="5000"/>
                            </a:schemeClr>
                          </a:solidFill>
                          <a:latin typeface="Arial Narrow" pitchFamily="34" charset="0"/>
                        </a:rPr>
                        <a:t>Values and Biases</a:t>
                      </a:r>
                      <a:endParaRPr lang="en-GB" sz="2000" dirty="0">
                        <a:solidFill>
                          <a:schemeClr val="tx1">
                            <a:lumMod val="95000"/>
                            <a:lumOff val="5000"/>
                          </a:schemeClr>
                        </a:solidFill>
                        <a:latin typeface="Arial Narrow" pitchFamily="34" charset="0"/>
                      </a:endParaRPr>
                    </a:p>
                  </a:txBody>
                  <a:tcPr marL="91443" marR="91443" marT="45723" marB="45723"/>
                </a:tc>
                <a:tc>
                  <a:txBody>
                    <a:bodyPr/>
                    <a:lstStyle/>
                    <a:p>
                      <a:pPr algn="just"/>
                      <a:r>
                        <a:rPr lang="en-GB" sz="2000" dirty="0" smtClean="0">
                          <a:solidFill>
                            <a:schemeClr val="tx1">
                              <a:lumMod val="95000"/>
                              <a:lumOff val="5000"/>
                            </a:schemeClr>
                          </a:solidFill>
                          <a:latin typeface="Arial Narrow" pitchFamily="34" charset="0"/>
                        </a:rPr>
                        <a:t>Value-free,</a:t>
                      </a:r>
                      <a:r>
                        <a:rPr lang="en-GB" sz="2000" baseline="0" dirty="0" smtClean="0">
                          <a:solidFill>
                            <a:schemeClr val="tx1">
                              <a:lumMod val="95000"/>
                              <a:lumOff val="5000"/>
                            </a:schemeClr>
                          </a:solidFill>
                          <a:latin typeface="Arial Narrow" pitchFamily="34" charset="0"/>
                        </a:rPr>
                        <a:t> unbiased, impersonal</a:t>
                      </a:r>
                      <a:endParaRPr lang="en-GB" sz="2000" dirty="0">
                        <a:solidFill>
                          <a:schemeClr val="tx1">
                            <a:lumMod val="95000"/>
                            <a:lumOff val="5000"/>
                          </a:schemeClr>
                        </a:solidFill>
                        <a:latin typeface="Arial Narrow" pitchFamily="34" charset="0"/>
                      </a:endParaRPr>
                    </a:p>
                  </a:txBody>
                  <a:tcPr marL="91443" marR="91443" marT="45723" marB="45723"/>
                </a:tc>
              </a:tr>
              <a:tr h="1005904">
                <a:tc>
                  <a:txBody>
                    <a:bodyPr/>
                    <a:lstStyle/>
                    <a:p>
                      <a:r>
                        <a:rPr lang="en-GB" sz="2000" dirty="0" smtClean="0">
                          <a:solidFill>
                            <a:schemeClr val="tx1">
                              <a:lumMod val="95000"/>
                              <a:lumOff val="5000"/>
                            </a:schemeClr>
                          </a:solidFill>
                          <a:latin typeface="Arial Narrow" pitchFamily="34" charset="0"/>
                        </a:rPr>
                        <a:t>Methodology</a:t>
                      </a:r>
                      <a:endParaRPr lang="en-GB" sz="2000" dirty="0">
                        <a:solidFill>
                          <a:schemeClr val="tx1">
                            <a:lumMod val="95000"/>
                            <a:lumOff val="5000"/>
                          </a:schemeClr>
                        </a:solidFill>
                        <a:latin typeface="Arial Narrow" pitchFamily="34" charset="0"/>
                      </a:endParaRPr>
                    </a:p>
                  </a:txBody>
                  <a:tcPr marL="91443" marR="91443" marT="45723" marB="45723"/>
                </a:tc>
                <a:tc>
                  <a:txBody>
                    <a:bodyPr/>
                    <a:lstStyle/>
                    <a:p>
                      <a:pPr algn="just"/>
                      <a:r>
                        <a:rPr lang="en-GB" sz="2000" dirty="0" smtClean="0">
                          <a:solidFill>
                            <a:schemeClr val="tx1">
                              <a:lumMod val="95000"/>
                              <a:lumOff val="5000"/>
                            </a:schemeClr>
                          </a:solidFill>
                          <a:latin typeface="Arial Narrow" pitchFamily="34" charset="0"/>
                        </a:rPr>
                        <a:t>Deductive</a:t>
                      </a:r>
                      <a:r>
                        <a:rPr lang="en-GB" sz="2000" baseline="0" dirty="0" smtClean="0">
                          <a:solidFill>
                            <a:schemeClr val="tx1">
                              <a:lumMod val="95000"/>
                              <a:lumOff val="5000"/>
                            </a:schemeClr>
                          </a:solidFill>
                          <a:latin typeface="Arial Narrow" pitchFamily="34" charset="0"/>
                        </a:rPr>
                        <a:t> process; </a:t>
                      </a:r>
                      <a:r>
                        <a:rPr lang="en-GB" sz="2000" baseline="0" dirty="0" err="1" smtClean="0">
                          <a:solidFill>
                            <a:schemeClr val="tx1">
                              <a:lumMod val="95000"/>
                              <a:lumOff val="5000"/>
                            </a:schemeClr>
                          </a:solidFill>
                          <a:latin typeface="Arial Narrow" pitchFamily="34" charset="0"/>
                        </a:rPr>
                        <a:t>operationalises</a:t>
                      </a:r>
                      <a:r>
                        <a:rPr lang="en-GB" sz="2000" baseline="0" dirty="0" smtClean="0">
                          <a:solidFill>
                            <a:schemeClr val="tx1">
                              <a:lumMod val="95000"/>
                              <a:lumOff val="5000"/>
                            </a:schemeClr>
                          </a:solidFill>
                          <a:latin typeface="Arial Narrow" pitchFamily="34" charset="0"/>
                        </a:rPr>
                        <a:t> variables; reduce to simple elements (“reductionism”); generalisations leading to prediction, explanation and understanding; accurate through validity and reliability</a:t>
                      </a:r>
                      <a:endParaRPr lang="en-GB" sz="2000" dirty="0">
                        <a:solidFill>
                          <a:schemeClr val="tx1">
                            <a:lumMod val="95000"/>
                            <a:lumOff val="5000"/>
                          </a:schemeClr>
                        </a:solidFill>
                        <a:latin typeface="Arial Narrow" pitchFamily="34" charset="0"/>
                      </a:endParaRPr>
                    </a:p>
                  </a:txBody>
                  <a:tcPr marL="91443" marR="91443" marT="45723" marB="45723"/>
                </a:tc>
              </a:tr>
              <a:tr h="701085">
                <a:tc>
                  <a:txBody>
                    <a:bodyPr/>
                    <a:lstStyle/>
                    <a:p>
                      <a:r>
                        <a:rPr lang="en-GB" sz="2000" dirty="0" smtClean="0">
                          <a:solidFill>
                            <a:schemeClr val="tx1">
                              <a:lumMod val="95000"/>
                              <a:lumOff val="5000"/>
                            </a:schemeClr>
                          </a:solidFill>
                          <a:latin typeface="Arial Narrow" pitchFamily="34" charset="0"/>
                        </a:rPr>
                        <a:t>Methods</a:t>
                      </a:r>
                    </a:p>
                  </a:txBody>
                  <a:tcPr marL="91443" marR="91443" marT="45723" marB="45723"/>
                </a:tc>
                <a:tc>
                  <a:txBody>
                    <a:bodyPr/>
                    <a:lstStyle/>
                    <a:p>
                      <a:pPr algn="just"/>
                      <a:r>
                        <a:rPr lang="en-GB" sz="2000" dirty="0" smtClean="0">
                          <a:solidFill>
                            <a:schemeClr val="tx1">
                              <a:lumMod val="95000"/>
                              <a:lumOff val="5000"/>
                            </a:schemeClr>
                          </a:solidFill>
                          <a:latin typeface="Arial Narrow" pitchFamily="34" charset="0"/>
                        </a:rPr>
                        <a:t>Self</a:t>
                      </a:r>
                      <a:r>
                        <a:rPr lang="en-GB" sz="2000" baseline="0" dirty="0" smtClean="0">
                          <a:solidFill>
                            <a:schemeClr val="tx1">
                              <a:lumMod val="95000"/>
                              <a:lumOff val="5000"/>
                            </a:schemeClr>
                          </a:solidFill>
                          <a:latin typeface="Arial Narrow" pitchFamily="34" charset="0"/>
                        </a:rPr>
                        <a:t> completed questionnaire; highly structured interviews; use of secondary data</a:t>
                      </a:r>
                      <a:endParaRPr lang="en-GB" sz="2000" dirty="0">
                        <a:solidFill>
                          <a:schemeClr val="tx1">
                            <a:lumMod val="95000"/>
                            <a:lumOff val="5000"/>
                          </a:schemeClr>
                        </a:solidFill>
                        <a:latin typeface="Arial Narrow" pitchFamily="34" charset="0"/>
                      </a:endParaRPr>
                    </a:p>
                  </a:txBody>
                  <a:tcPr marL="91443" marR="91443" marT="45723" marB="45723"/>
                </a:tc>
              </a:tr>
              <a:tr h="396265">
                <a:tc>
                  <a:txBody>
                    <a:bodyPr/>
                    <a:lstStyle/>
                    <a:p>
                      <a:r>
                        <a:rPr lang="en-GB" sz="2000" dirty="0" smtClean="0">
                          <a:solidFill>
                            <a:schemeClr val="tx1">
                              <a:lumMod val="95000"/>
                              <a:lumOff val="5000"/>
                            </a:schemeClr>
                          </a:solidFill>
                          <a:latin typeface="Arial Narrow" pitchFamily="34" charset="0"/>
                        </a:rPr>
                        <a:t>Types</a:t>
                      </a:r>
                      <a:r>
                        <a:rPr lang="en-GB" sz="2000" baseline="0" dirty="0" smtClean="0">
                          <a:solidFill>
                            <a:schemeClr val="tx1">
                              <a:lumMod val="95000"/>
                              <a:lumOff val="5000"/>
                            </a:schemeClr>
                          </a:solidFill>
                          <a:latin typeface="Arial Narrow" pitchFamily="34" charset="0"/>
                        </a:rPr>
                        <a:t> of Data</a:t>
                      </a:r>
                      <a:endParaRPr lang="en-GB" sz="2000" dirty="0">
                        <a:solidFill>
                          <a:schemeClr val="tx1">
                            <a:lumMod val="95000"/>
                            <a:lumOff val="5000"/>
                          </a:schemeClr>
                        </a:solidFill>
                        <a:latin typeface="Arial Narrow" pitchFamily="34" charset="0"/>
                      </a:endParaRPr>
                    </a:p>
                  </a:txBody>
                  <a:tcPr marL="91443" marR="91443" marT="45723" marB="45723"/>
                </a:tc>
                <a:tc>
                  <a:txBody>
                    <a:bodyPr/>
                    <a:lstStyle/>
                    <a:p>
                      <a:pPr algn="just"/>
                      <a:r>
                        <a:rPr lang="en-GB" sz="2000" dirty="0" smtClean="0">
                          <a:solidFill>
                            <a:schemeClr val="tx1">
                              <a:lumMod val="95000"/>
                              <a:lumOff val="5000"/>
                            </a:schemeClr>
                          </a:solidFill>
                          <a:latin typeface="Arial Narrow" pitchFamily="34" charset="0"/>
                        </a:rPr>
                        <a:t>Quantitative;</a:t>
                      </a:r>
                      <a:r>
                        <a:rPr lang="en-GB" sz="2000" baseline="0" dirty="0" smtClean="0">
                          <a:solidFill>
                            <a:schemeClr val="tx1">
                              <a:lumMod val="95000"/>
                              <a:lumOff val="5000"/>
                            </a:schemeClr>
                          </a:solidFill>
                          <a:latin typeface="Arial Narrow" pitchFamily="34" charset="0"/>
                        </a:rPr>
                        <a:t> directly observable and measurable</a:t>
                      </a:r>
                      <a:endParaRPr lang="en-GB" sz="2000" dirty="0">
                        <a:solidFill>
                          <a:schemeClr val="tx1">
                            <a:lumMod val="95000"/>
                            <a:lumOff val="5000"/>
                          </a:schemeClr>
                        </a:solidFill>
                        <a:latin typeface="Arial Narrow" pitchFamily="34" charset="0"/>
                      </a:endParaRPr>
                    </a:p>
                  </a:txBody>
                  <a:tcPr marL="91443" marR="91443" marT="45723" marB="45723"/>
                </a:tc>
              </a:tr>
              <a:tr h="396265">
                <a:tc>
                  <a:txBody>
                    <a:bodyPr/>
                    <a:lstStyle/>
                    <a:p>
                      <a:r>
                        <a:rPr lang="en-GB" sz="2000" dirty="0" smtClean="0">
                          <a:solidFill>
                            <a:schemeClr val="tx1">
                              <a:lumMod val="95000"/>
                              <a:lumOff val="5000"/>
                            </a:schemeClr>
                          </a:solidFill>
                          <a:latin typeface="Arial Narrow" pitchFamily="34" charset="0"/>
                        </a:rPr>
                        <a:t>Language</a:t>
                      </a:r>
                      <a:endParaRPr lang="en-GB" sz="2000" dirty="0">
                        <a:solidFill>
                          <a:schemeClr val="tx1">
                            <a:lumMod val="95000"/>
                            <a:lumOff val="5000"/>
                          </a:schemeClr>
                        </a:solidFill>
                        <a:latin typeface="Arial Narrow" pitchFamily="34" charset="0"/>
                      </a:endParaRPr>
                    </a:p>
                  </a:txBody>
                  <a:tcPr marL="91443" marR="91443" marT="45723" marB="45723"/>
                </a:tc>
                <a:tc>
                  <a:txBody>
                    <a:bodyPr/>
                    <a:lstStyle/>
                    <a:p>
                      <a:pPr algn="just"/>
                      <a:r>
                        <a:rPr lang="en-GB" sz="2000" dirty="0" smtClean="0">
                          <a:solidFill>
                            <a:schemeClr val="tx1">
                              <a:lumMod val="95000"/>
                              <a:lumOff val="5000"/>
                            </a:schemeClr>
                          </a:solidFill>
                          <a:latin typeface="Arial Narrow" pitchFamily="34" charset="0"/>
                        </a:rPr>
                        <a:t>Formal,</a:t>
                      </a:r>
                      <a:r>
                        <a:rPr lang="en-GB" sz="2000" baseline="0" dirty="0" smtClean="0">
                          <a:solidFill>
                            <a:schemeClr val="tx1">
                              <a:lumMod val="95000"/>
                              <a:lumOff val="5000"/>
                            </a:schemeClr>
                          </a:solidFill>
                          <a:latin typeface="Arial Narrow" pitchFamily="34" charset="0"/>
                        </a:rPr>
                        <a:t> impersonal (use of third person – ‘the researcher found that…’)</a:t>
                      </a:r>
                      <a:endParaRPr lang="en-GB" sz="2000" dirty="0">
                        <a:solidFill>
                          <a:schemeClr val="tx1">
                            <a:lumMod val="95000"/>
                            <a:lumOff val="5000"/>
                          </a:schemeClr>
                        </a:solidFill>
                        <a:latin typeface="Arial Narrow" pitchFamily="34" charset="0"/>
                      </a:endParaRPr>
                    </a:p>
                  </a:txBody>
                  <a:tcPr marL="91443" marR="91443" marT="45723" marB="45723"/>
                </a:tc>
              </a:tr>
            </a:tbl>
          </a:graphicData>
        </a:graphic>
      </p:graphicFrame>
    </p:spTree>
    <p:custDataLst>
      <p:tags r:id="rId1"/>
    </p:custDataLst>
    <p:extLst>
      <p:ext uri="{BB962C8B-B14F-4D97-AF65-F5344CB8AC3E}">
        <p14:creationId xmlns:p14="http://schemas.microsoft.com/office/powerpoint/2010/main" xmlns="" val="978705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1"/>
          </p:nvPr>
        </p:nvSpPr>
        <p:spPr bwMode="auto">
          <a:xfrm>
            <a:off x="457200" y="6356350"/>
            <a:ext cx="2133600" cy="365125"/>
          </a:xfrm>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CF01762E-3CCC-4D8B-80E9-424801E86DD0}" type="slidenum">
              <a:rPr lang="en-GB"/>
              <a:pPr fontAlgn="base">
                <a:spcBef>
                  <a:spcPct val="0"/>
                </a:spcBef>
                <a:spcAft>
                  <a:spcPct val="0"/>
                </a:spcAft>
                <a:defRPr/>
              </a:pPr>
              <a:t>7</a:t>
            </a:fld>
            <a:endParaRPr lang="en-GB"/>
          </a:p>
        </p:txBody>
      </p:sp>
      <p:graphicFrame>
        <p:nvGraphicFramePr>
          <p:cNvPr id="2" name="Table 1"/>
          <p:cNvGraphicFramePr>
            <a:graphicFrameLocks noGrp="1"/>
          </p:cNvGraphicFramePr>
          <p:nvPr/>
        </p:nvGraphicFramePr>
        <p:xfrm>
          <a:off x="179388" y="188913"/>
          <a:ext cx="8785225" cy="5546784"/>
        </p:xfrm>
        <a:graphic>
          <a:graphicData uri="http://schemas.openxmlformats.org/drawingml/2006/table">
            <a:tbl>
              <a:tblPr firstRow="1" bandRow="1">
                <a:tableStyleId>{21E4AEA4-8DFA-4A89-87EB-49C32662AFE0}</a:tableStyleId>
              </a:tblPr>
              <a:tblGrid>
                <a:gridCol w="1683835"/>
                <a:gridCol w="7101390"/>
              </a:tblGrid>
              <a:tr h="396172">
                <a:tc>
                  <a:txBody>
                    <a:bodyPr/>
                    <a:lstStyle/>
                    <a:p>
                      <a:endParaRPr lang="en-GB" sz="2000" dirty="0"/>
                    </a:p>
                  </a:txBody>
                  <a:tcPr marL="91443" marR="91443" marT="45688" marB="45688"/>
                </a:tc>
                <a:tc>
                  <a:txBody>
                    <a:bodyPr/>
                    <a:lstStyle/>
                    <a:p>
                      <a:pPr algn="ctr"/>
                      <a:r>
                        <a:rPr lang="en-GB" sz="2000" dirty="0" smtClean="0">
                          <a:solidFill>
                            <a:schemeClr val="bg1"/>
                          </a:solidFill>
                        </a:rPr>
                        <a:t>Subjectivism</a:t>
                      </a:r>
                      <a:endParaRPr lang="en-GB" sz="2000" dirty="0">
                        <a:solidFill>
                          <a:schemeClr val="bg1"/>
                        </a:solidFill>
                      </a:endParaRPr>
                    </a:p>
                  </a:txBody>
                  <a:tcPr marL="91443" marR="91443" marT="45688" marB="45688"/>
                </a:tc>
              </a:tr>
              <a:tr h="396172">
                <a:tc>
                  <a:txBody>
                    <a:bodyPr/>
                    <a:lstStyle/>
                    <a:p>
                      <a:r>
                        <a:rPr lang="en-GB" sz="2000" dirty="0" smtClean="0"/>
                        <a:t>Ontology</a:t>
                      </a:r>
                      <a:endParaRPr lang="en-GB" sz="2000" dirty="0"/>
                    </a:p>
                  </a:txBody>
                  <a:tcPr marL="91443" marR="91443" marT="45688" marB="45688"/>
                </a:tc>
                <a:tc>
                  <a:txBody>
                    <a:bodyPr/>
                    <a:lstStyle/>
                    <a:p>
                      <a:pPr algn="just"/>
                      <a:r>
                        <a:rPr lang="en-GB" sz="1900" dirty="0" smtClean="0"/>
                        <a:t>Reality</a:t>
                      </a:r>
                      <a:r>
                        <a:rPr lang="en-GB" sz="1900" baseline="0" dirty="0" smtClean="0"/>
                        <a:t> is subjective</a:t>
                      </a:r>
                      <a:endParaRPr lang="en-GB" sz="1900" dirty="0"/>
                    </a:p>
                  </a:txBody>
                  <a:tcPr marL="91443" marR="91443" marT="45688" marB="45688"/>
                </a:tc>
              </a:tr>
              <a:tr h="670489">
                <a:tc>
                  <a:txBody>
                    <a:bodyPr/>
                    <a:lstStyle/>
                    <a:p>
                      <a:r>
                        <a:rPr lang="en-GB" sz="2000" dirty="0" smtClean="0"/>
                        <a:t>Epistemology</a:t>
                      </a:r>
                      <a:r>
                        <a:rPr lang="en-GB" sz="2000" baseline="0" dirty="0" smtClean="0"/>
                        <a:t> </a:t>
                      </a:r>
                      <a:endParaRPr lang="en-GB" sz="2000" dirty="0"/>
                    </a:p>
                  </a:txBody>
                  <a:tcPr marL="91443" marR="91443" marT="45688" marB="45688"/>
                </a:tc>
                <a:tc>
                  <a:txBody>
                    <a:bodyPr/>
                    <a:lstStyle/>
                    <a:p>
                      <a:pPr algn="just"/>
                      <a:r>
                        <a:rPr lang="en-GB" sz="1900" dirty="0" err="1" smtClean="0"/>
                        <a:t>Interpretivism</a:t>
                      </a:r>
                      <a:r>
                        <a:rPr lang="en-GB" sz="1900" dirty="0" smtClean="0"/>
                        <a:t>; knowledge is immeasurable; researcher is close</a:t>
                      </a:r>
                      <a:r>
                        <a:rPr lang="en-GB" sz="1900" baseline="0" dirty="0" smtClean="0"/>
                        <a:t> to researched</a:t>
                      </a:r>
                      <a:endParaRPr lang="en-GB" sz="1900" dirty="0"/>
                    </a:p>
                  </a:txBody>
                  <a:tcPr marL="91443" marR="91443" marT="45688" marB="45688"/>
                </a:tc>
              </a:tr>
              <a:tr h="700969">
                <a:tc>
                  <a:txBody>
                    <a:bodyPr/>
                    <a:lstStyle/>
                    <a:p>
                      <a:r>
                        <a:rPr lang="en-GB" sz="2000" smtClean="0"/>
                        <a:t>Values and Biases</a:t>
                      </a:r>
                      <a:endParaRPr lang="en-GB" sz="2000" dirty="0"/>
                    </a:p>
                  </a:txBody>
                  <a:tcPr marL="91443" marR="91443" marT="45688" marB="45688"/>
                </a:tc>
                <a:tc>
                  <a:txBody>
                    <a:bodyPr/>
                    <a:lstStyle/>
                    <a:p>
                      <a:pPr algn="just"/>
                      <a:r>
                        <a:rPr lang="en-GB" sz="1900" dirty="0" smtClean="0"/>
                        <a:t>Value-laden,</a:t>
                      </a:r>
                      <a:r>
                        <a:rPr lang="en-GB" sz="1900" baseline="0" dirty="0" smtClean="0"/>
                        <a:t> biased, personal</a:t>
                      </a:r>
                      <a:endParaRPr lang="en-GB" sz="1900" dirty="0"/>
                    </a:p>
                  </a:txBody>
                  <a:tcPr marL="91443" marR="91443" marT="45688" marB="45688"/>
                </a:tc>
              </a:tr>
              <a:tr h="960046">
                <a:tc>
                  <a:txBody>
                    <a:bodyPr/>
                    <a:lstStyle/>
                    <a:p>
                      <a:r>
                        <a:rPr lang="en-GB" sz="2000" dirty="0" smtClean="0"/>
                        <a:t>Methodology</a:t>
                      </a:r>
                      <a:endParaRPr lang="en-GB" sz="2000" dirty="0"/>
                    </a:p>
                  </a:txBody>
                  <a:tcPr marL="91443" marR="91443" marT="45688" marB="45688"/>
                </a:tc>
                <a:tc>
                  <a:txBody>
                    <a:bodyPr/>
                    <a:lstStyle/>
                    <a:p>
                      <a:pPr algn="just"/>
                      <a:r>
                        <a:rPr lang="en-GB" sz="1900" dirty="0" smtClean="0"/>
                        <a:t>Qualitative</a:t>
                      </a:r>
                      <a:r>
                        <a:rPr lang="en-GB" sz="1900" baseline="0" dirty="0" smtClean="0"/>
                        <a:t>; observations and reflection on data lead to theory generation and understanding; looks for patterns; accurate through range of aspects e.g. convincing, feasible</a:t>
                      </a:r>
                      <a:endParaRPr lang="en-GB" sz="1900" dirty="0"/>
                    </a:p>
                  </a:txBody>
                  <a:tcPr marL="91443" marR="91443" marT="45688" marB="45688"/>
                </a:tc>
              </a:tr>
              <a:tr h="960046">
                <a:tc>
                  <a:txBody>
                    <a:bodyPr/>
                    <a:lstStyle/>
                    <a:p>
                      <a:r>
                        <a:rPr lang="en-GB" sz="2000" dirty="0" smtClean="0"/>
                        <a:t>Methods</a:t>
                      </a:r>
                    </a:p>
                  </a:txBody>
                  <a:tcPr marL="91443" marR="91443" marT="45688" marB="45688"/>
                </a:tc>
                <a:tc>
                  <a:txBody>
                    <a:bodyPr/>
                    <a:lstStyle/>
                    <a:p>
                      <a:pPr algn="just"/>
                      <a:r>
                        <a:rPr lang="en-GB" sz="1900" dirty="0" smtClean="0"/>
                        <a:t>Interviews, focus groups, ethnography,</a:t>
                      </a:r>
                      <a:r>
                        <a:rPr lang="en-GB" sz="1900" baseline="0" dirty="0" smtClean="0"/>
                        <a:t> observation, case studies, documentary analysis, visual content analysis, archival research, open questions</a:t>
                      </a:r>
                      <a:r>
                        <a:rPr lang="en-GB" sz="1900" dirty="0" smtClean="0"/>
                        <a:t> </a:t>
                      </a:r>
                      <a:endParaRPr lang="en-GB" sz="1900" dirty="0"/>
                    </a:p>
                  </a:txBody>
                  <a:tcPr marL="91443" marR="91443" marT="45688" marB="45688"/>
                </a:tc>
              </a:tr>
              <a:tr h="670489">
                <a:tc>
                  <a:txBody>
                    <a:bodyPr/>
                    <a:lstStyle/>
                    <a:p>
                      <a:r>
                        <a:rPr lang="en-GB" sz="2000" dirty="0" smtClean="0"/>
                        <a:t>Types</a:t>
                      </a:r>
                      <a:r>
                        <a:rPr lang="en-GB" sz="2000" baseline="0" dirty="0" smtClean="0"/>
                        <a:t> of Data</a:t>
                      </a:r>
                      <a:endParaRPr lang="en-GB" sz="2000" dirty="0"/>
                    </a:p>
                  </a:txBody>
                  <a:tcPr marL="91443" marR="91443" marT="45688" marB="45688"/>
                </a:tc>
                <a:tc>
                  <a:txBody>
                    <a:bodyPr/>
                    <a:lstStyle/>
                    <a:p>
                      <a:pPr algn="just"/>
                      <a:r>
                        <a:rPr lang="en-GB" sz="1900" dirty="0" smtClean="0"/>
                        <a:t>Qualitative;</a:t>
                      </a:r>
                      <a:r>
                        <a:rPr lang="en-GB" sz="1900" baseline="0" dirty="0" smtClean="0"/>
                        <a:t> thick in-depth data, i.e. quotes, images, documents, video, body language</a:t>
                      </a:r>
                      <a:endParaRPr lang="en-GB" sz="1900" dirty="0"/>
                    </a:p>
                  </a:txBody>
                  <a:tcPr marL="91443" marR="91443" marT="45688" marB="45688"/>
                </a:tc>
              </a:tr>
              <a:tr h="396172">
                <a:tc>
                  <a:txBody>
                    <a:bodyPr/>
                    <a:lstStyle/>
                    <a:p>
                      <a:r>
                        <a:rPr lang="en-GB" sz="2000" dirty="0" smtClean="0"/>
                        <a:t>Language</a:t>
                      </a:r>
                      <a:endParaRPr lang="en-GB" sz="2000" dirty="0"/>
                    </a:p>
                  </a:txBody>
                  <a:tcPr marL="91443" marR="91443" marT="45688" marB="45688"/>
                </a:tc>
                <a:tc>
                  <a:txBody>
                    <a:bodyPr/>
                    <a:lstStyle/>
                    <a:p>
                      <a:pPr algn="just"/>
                      <a:r>
                        <a:rPr lang="en-GB" sz="1900" dirty="0" smtClean="0"/>
                        <a:t>Informal,</a:t>
                      </a:r>
                      <a:r>
                        <a:rPr lang="en-GB" sz="1900" baseline="0" dirty="0" smtClean="0"/>
                        <a:t> personal (use of first person – ‘I believe that…’)</a:t>
                      </a:r>
                      <a:endParaRPr lang="en-GB" sz="1900" dirty="0"/>
                    </a:p>
                  </a:txBody>
                  <a:tcPr marL="91443" marR="91443" marT="45688" marB="45688"/>
                </a:tc>
              </a:tr>
              <a:tr h="396172">
                <a:tc>
                  <a:txBody>
                    <a:bodyPr/>
                    <a:lstStyle/>
                    <a:p>
                      <a:r>
                        <a:rPr lang="en-GB" sz="2000" dirty="0" smtClean="0"/>
                        <a:t>Approach</a:t>
                      </a:r>
                      <a:endParaRPr lang="en-GB" sz="2000" dirty="0"/>
                    </a:p>
                  </a:txBody>
                  <a:tcPr marL="91443" marR="91443" marT="45688" marB="45688"/>
                </a:tc>
                <a:tc>
                  <a:txBody>
                    <a:bodyPr/>
                    <a:lstStyle/>
                    <a:p>
                      <a:pPr algn="just"/>
                      <a:r>
                        <a:rPr lang="en-GB" sz="1900" dirty="0" smtClean="0"/>
                        <a:t>Inductive</a:t>
                      </a:r>
                      <a:endParaRPr lang="en-GB" sz="1900" dirty="0"/>
                    </a:p>
                  </a:txBody>
                  <a:tcPr marL="91443" marR="91443" marT="45688" marB="45688"/>
                </a:tc>
              </a:tr>
            </a:tbl>
          </a:graphicData>
        </a:graphic>
      </p:graphicFrame>
      <p:sp>
        <p:nvSpPr>
          <p:cNvPr id="6" name="Rectangle 3"/>
          <p:cNvSpPr txBox="1">
            <a:spLocks noChangeArrowheads="1"/>
          </p:cNvSpPr>
          <p:nvPr/>
        </p:nvSpPr>
        <p:spPr bwMode="auto">
          <a:xfrm>
            <a:off x="971550" y="6318250"/>
            <a:ext cx="8064500" cy="360363"/>
          </a:xfrm>
          <a:prstGeom prst="rect">
            <a:avLst/>
          </a:prstGeom>
          <a:noFill/>
          <a:ln w="9525">
            <a:noFill/>
            <a:miter lim="800000"/>
            <a:headEnd/>
            <a:tailEnd/>
          </a:ln>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2pPr>
            <a:lvl3pPr marL="1143000" indent="-22860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3pPr>
            <a:lvl4pPr marL="1600200" indent="-22860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4pPr>
            <a:lvl5pPr marL="2057400" indent="-22860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defRPr/>
            </a:pPr>
            <a:r>
              <a:rPr lang="en-GB" sz="1200" dirty="0" smtClean="0">
                <a:solidFill>
                  <a:srgbClr val="C00000"/>
                </a:solidFill>
              </a:rPr>
              <a:t>(Adapted from Burrell &amp; Morgan, 1979; Creswell, 1994; </a:t>
            </a:r>
            <a:r>
              <a:rPr lang="en-GB" sz="1200" dirty="0" err="1" smtClean="0">
                <a:solidFill>
                  <a:srgbClr val="C00000"/>
                </a:solidFill>
              </a:rPr>
              <a:t>Wass</a:t>
            </a:r>
            <a:r>
              <a:rPr lang="en-GB" sz="1200" dirty="0" smtClean="0">
                <a:solidFill>
                  <a:srgbClr val="C00000"/>
                </a:solidFill>
              </a:rPr>
              <a:t> &amp; Wells, 1994b; Hussey &amp; Hussey, 1997</a:t>
            </a:r>
            <a:r>
              <a:rPr lang="en-GB" sz="1200" dirty="0">
                <a:solidFill>
                  <a:srgbClr val="C00000"/>
                </a:solidFill>
              </a:rPr>
              <a:t>; </a:t>
            </a:r>
            <a:r>
              <a:rPr lang="en-GB" sz="1200" dirty="0" err="1">
                <a:solidFill>
                  <a:srgbClr val="C00000"/>
                </a:solidFill>
              </a:rPr>
              <a:t>Easterby</a:t>
            </a:r>
            <a:r>
              <a:rPr lang="en-GB" sz="1200" dirty="0">
                <a:solidFill>
                  <a:srgbClr val="C00000"/>
                </a:solidFill>
              </a:rPr>
              <a:t>-Smith et al, 2012; Fleetwood</a:t>
            </a:r>
            <a:r>
              <a:rPr lang="en-GB" sz="1200" dirty="0" smtClean="0">
                <a:solidFill>
                  <a:srgbClr val="C00000"/>
                </a:solidFill>
              </a:rPr>
              <a:t>, 2013)</a:t>
            </a:r>
          </a:p>
          <a:p>
            <a:pPr algn="ctr">
              <a:lnSpc>
                <a:spcPct val="90000"/>
              </a:lnSpc>
              <a:buFontTx/>
              <a:buNone/>
              <a:defRPr/>
            </a:pPr>
            <a:endParaRPr lang="en-GB" sz="1200" dirty="0" smtClean="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xmlns="" val="2423954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62088" y="188913"/>
            <a:ext cx="6192837" cy="868362"/>
          </a:xfrm>
        </p:spPr>
        <p:txBody>
          <a:bodyPr rtlCol="0">
            <a:normAutofit/>
          </a:bodyPr>
          <a:lstStyle/>
          <a:p>
            <a:pPr eaLnBrk="1" fontAlgn="auto" hangingPunct="1">
              <a:spcAft>
                <a:spcPts val="0"/>
              </a:spcAft>
              <a:defRPr/>
            </a:pPr>
            <a:r>
              <a:rPr lang="en-GB" sz="3200" dirty="0" smtClean="0">
                <a:solidFill>
                  <a:schemeClr val="tx1">
                    <a:lumMod val="95000"/>
                    <a:lumOff val="5000"/>
                  </a:schemeClr>
                </a:solidFill>
                <a:latin typeface="Arial Narrow" pitchFamily="34" charset="0"/>
                <a:cs typeface="Arial" charset="0"/>
              </a:rPr>
              <a:t>The Deductive Research Process</a:t>
            </a:r>
          </a:p>
        </p:txBody>
      </p:sp>
      <p:sp>
        <p:nvSpPr>
          <p:cNvPr id="8" name="Line 76"/>
          <p:cNvSpPr>
            <a:spLocks noChangeShapeType="1"/>
          </p:cNvSpPr>
          <p:nvPr/>
        </p:nvSpPr>
        <p:spPr bwMode="auto">
          <a:xfrm>
            <a:off x="4625975" y="1624013"/>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77"/>
          <p:cNvSpPr>
            <a:spLocks noChangeShapeType="1"/>
          </p:cNvSpPr>
          <p:nvPr/>
        </p:nvSpPr>
        <p:spPr bwMode="auto">
          <a:xfrm>
            <a:off x="4625975" y="2309813"/>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Line 78"/>
          <p:cNvSpPr>
            <a:spLocks noChangeShapeType="1"/>
          </p:cNvSpPr>
          <p:nvPr/>
        </p:nvSpPr>
        <p:spPr bwMode="auto">
          <a:xfrm>
            <a:off x="4625975" y="2919413"/>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 name="Line 79"/>
          <p:cNvSpPr>
            <a:spLocks noChangeShapeType="1"/>
          </p:cNvSpPr>
          <p:nvPr/>
        </p:nvSpPr>
        <p:spPr bwMode="auto">
          <a:xfrm>
            <a:off x="4646613" y="4748213"/>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80"/>
          <p:cNvSpPr>
            <a:spLocks noChangeShapeType="1"/>
          </p:cNvSpPr>
          <p:nvPr/>
        </p:nvSpPr>
        <p:spPr bwMode="auto">
          <a:xfrm>
            <a:off x="4646613" y="5357813"/>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83"/>
          <p:cNvSpPr>
            <a:spLocks noChangeShapeType="1"/>
          </p:cNvSpPr>
          <p:nvPr/>
        </p:nvSpPr>
        <p:spPr bwMode="auto">
          <a:xfrm flipH="1">
            <a:off x="1535113" y="3452813"/>
            <a:ext cx="1849437" cy="287337"/>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84"/>
          <p:cNvSpPr>
            <a:spLocks noChangeShapeType="1"/>
          </p:cNvSpPr>
          <p:nvPr/>
        </p:nvSpPr>
        <p:spPr bwMode="auto">
          <a:xfrm>
            <a:off x="2143125" y="4062413"/>
            <a:ext cx="1571625"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85"/>
          <p:cNvSpPr>
            <a:spLocks noChangeShapeType="1"/>
          </p:cNvSpPr>
          <p:nvPr/>
        </p:nvSpPr>
        <p:spPr bwMode="auto">
          <a:xfrm flipH="1">
            <a:off x="5684838" y="4062413"/>
            <a:ext cx="1184275"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86"/>
          <p:cNvSpPr>
            <a:spLocks noChangeShapeType="1"/>
          </p:cNvSpPr>
          <p:nvPr/>
        </p:nvSpPr>
        <p:spPr bwMode="auto">
          <a:xfrm>
            <a:off x="5894388" y="3452813"/>
            <a:ext cx="976312" cy="287337"/>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90"/>
          <p:cNvSpPr>
            <a:spLocks noChangeShapeType="1"/>
          </p:cNvSpPr>
          <p:nvPr/>
        </p:nvSpPr>
        <p:spPr bwMode="auto">
          <a:xfrm>
            <a:off x="4789488" y="3529013"/>
            <a:ext cx="403225"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91"/>
          <p:cNvSpPr>
            <a:spLocks noChangeShapeType="1"/>
          </p:cNvSpPr>
          <p:nvPr/>
        </p:nvSpPr>
        <p:spPr bwMode="auto">
          <a:xfrm flipH="1">
            <a:off x="4095750" y="3529013"/>
            <a:ext cx="404813"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92"/>
          <p:cNvSpPr>
            <a:spLocks noChangeShapeType="1"/>
          </p:cNvSpPr>
          <p:nvPr/>
        </p:nvSpPr>
        <p:spPr bwMode="auto">
          <a:xfrm flipH="1">
            <a:off x="5240338" y="4130675"/>
            <a:ext cx="403225"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93"/>
          <p:cNvSpPr>
            <a:spLocks noChangeShapeType="1"/>
          </p:cNvSpPr>
          <p:nvPr/>
        </p:nvSpPr>
        <p:spPr bwMode="auto">
          <a:xfrm>
            <a:off x="3651250" y="4138613"/>
            <a:ext cx="404813"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 name="Group 31"/>
          <p:cNvGrpSpPr>
            <a:grpSpLocks/>
          </p:cNvGrpSpPr>
          <p:nvPr/>
        </p:nvGrpSpPr>
        <p:grpSpPr bwMode="auto">
          <a:xfrm>
            <a:off x="434975" y="1395413"/>
            <a:ext cx="3643313" cy="4343400"/>
            <a:chOff x="435158" y="1394692"/>
            <a:chExt cx="3643224" cy="4343401"/>
          </a:xfrm>
        </p:grpSpPr>
        <p:sp>
          <p:nvSpPr>
            <p:cNvPr id="12314" name="Line 89"/>
            <p:cNvSpPr>
              <a:spLocks noChangeShapeType="1"/>
            </p:cNvSpPr>
            <p:nvPr/>
          </p:nvSpPr>
          <p:spPr bwMode="auto">
            <a:xfrm>
              <a:off x="467544" y="1394692"/>
              <a:ext cx="3610838" cy="476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315" name="Line 87"/>
            <p:cNvSpPr>
              <a:spLocks noChangeShapeType="1"/>
            </p:cNvSpPr>
            <p:nvPr/>
          </p:nvSpPr>
          <p:spPr bwMode="auto">
            <a:xfrm flipH="1" flipV="1">
              <a:off x="435158" y="5738092"/>
              <a:ext cx="320073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16" name="Line 88"/>
            <p:cNvSpPr>
              <a:spLocks noChangeShapeType="1"/>
            </p:cNvSpPr>
            <p:nvPr/>
          </p:nvSpPr>
          <p:spPr bwMode="auto">
            <a:xfrm flipH="1" flipV="1">
              <a:off x="435158" y="1394692"/>
              <a:ext cx="0" cy="434340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 name="TextBox 1"/>
          <p:cNvSpPr txBox="1">
            <a:spLocks noChangeArrowheads="1"/>
          </p:cNvSpPr>
          <p:nvPr/>
        </p:nvSpPr>
        <p:spPr bwMode="auto">
          <a:xfrm>
            <a:off x="4081463" y="1160463"/>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000">
                <a:latin typeface="Calibri" pitchFamily="34" charset="0"/>
              </a:rPr>
              <a:t>Theory</a:t>
            </a:r>
          </a:p>
        </p:txBody>
      </p:sp>
      <p:sp>
        <p:nvSpPr>
          <p:cNvPr id="26" name="TextBox 25"/>
          <p:cNvSpPr txBox="1">
            <a:spLocks noChangeArrowheads="1"/>
          </p:cNvSpPr>
          <p:nvPr/>
        </p:nvSpPr>
        <p:spPr bwMode="auto">
          <a:xfrm>
            <a:off x="3714750" y="1808163"/>
            <a:ext cx="17938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000">
                <a:latin typeface="Calibri" pitchFamily="34" charset="0"/>
              </a:rPr>
              <a:t>Hypothesis</a:t>
            </a:r>
          </a:p>
        </p:txBody>
      </p:sp>
      <p:sp>
        <p:nvSpPr>
          <p:cNvPr id="27" name="TextBox 26"/>
          <p:cNvSpPr txBox="1">
            <a:spLocks noChangeArrowheads="1"/>
          </p:cNvSpPr>
          <p:nvPr/>
        </p:nvSpPr>
        <p:spPr bwMode="auto">
          <a:xfrm>
            <a:off x="3011488" y="3097213"/>
            <a:ext cx="32273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000">
                <a:latin typeface="Calibri" pitchFamily="34" charset="0"/>
              </a:rPr>
              <a:t>Operationalise Concepts</a:t>
            </a:r>
          </a:p>
        </p:txBody>
      </p:sp>
      <p:sp>
        <p:nvSpPr>
          <p:cNvPr id="3" name="TextBox 2"/>
          <p:cNvSpPr txBox="1">
            <a:spLocks noChangeArrowheads="1"/>
          </p:cNvSpPr>
          <p:nvPr/>
        </p:nvSpPr>
        <p:spPr bwMode="auto">
          <a:xfrm>
            <a:off x="1360488" y="2524125"/>
            <a:ext cx="66246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000">
                <a:latin typeface="Calibri" pitchFamily="34" charset="0"/>
              </a:rPr>
              <a:t>Selection of Respondents or Subjects (sample)</a:t>
            </a:r>
            <a:endParaRPr lang="en-GB" sz="2000">
              <a:latin typeface="Calibri" pitchFamily="34" charset="0"/>
            </a:endParaRPr>
          </a:p>
        </p:txBody>
      </p:sp>
      <p:sp>
        <p:nvSpPr>
          <p:cNvPr id="28" name="TextBox 27"/>
          <p:cNvSpPr txBox="1">
            <a:spLocks noChangeArrowheads="1"/>
          </p:cNvSpPr>
          <p:nvPr/>
        </p:nvSpPr>
        <p:spPr bwMode="auto">
          <a:xfrm>
            <a:off x="635000" y="3646488"/>
            <a:ext cx="78978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000">
                <a:latin typeface="Calibri" pitchFamily="34" charset="0"/>
              </a:rPr>
              <a:t>Survey Design    Secondary Analysis   Meta-Analysis     Experimental Design</a:t>
            </a:r>
            <a:endParaRPr lang="en-GB" sz="2000">
              <a:latin typeface="Calibri" pitchFamily="34" charset="0"/>
            </a:endParaRPr>
          </a:p>
        </p:txBody>
      </p:sp>
      <p:sp>
        <p:nvSpPr>
          <p:cNvPr id="29" name="TextBox 28"/>
          <p:cNvSpPr txBox="1">
            <a:spLocks noChangeArrowheads="1"/>
          </p:cNvSpPr>
          <p:nvPr/>
        </p:nvSpPr>
        <p:spPr bwMode="auto">
          <a:xfrm>
            <a:off x="1258888" y="4289425"/>
            <a:ext cx="66262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000">
                <a:latin typeface="Calibri" pitchFamily="34" charset="0"/>
              </a:rPr>
              <a:t>Collect Data</a:t>
            </a:r>
            <a:endParaRPr lang="en-GB" sz="2000">
              <a:latin typeface="Calibri" pitchFamily="34" charset="0"/>
            </a:endParaRPr>
          </a:p>
        </p:txBody>
      </p:sp>
      <p:sp>
        <p:nvSpPr>
          <p:cNvPr id="30" name="TextBox 29"/>
          <p:cNvSpPr txBox="1">
            <a:spLocks noChangeArrowheads="1"/>
          </p:cNvSpPr>
          <p:nvPr/>
        </p:nvSpPr>
        <p:spPr bwMode="auto">
          <a:xfrm>
            <a:off x="1258888" y="4941888"/>
            <a:ext cx="66262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000">
                <a:latin typeface="Calibri" pitchFamily="34" charset="0"/>
              </a:rPr>
              <a:t>Analyse Data (to confirm / refute hypothesis)</a:t>
            </a:r>
            <a:endParaRPr lang="en-GB" sz="2000">
              <a:latin typeface="Calibri" pitchFamily="34" charset="0"/>
            </a:endParaRPr>
          </a:p>
        </p:txBody>
      </p:sp>
      <p:sp>
        <p:nvSpPr>
          <p:cNvPr id="31" name="TextBox 30"/>
          <p:cNvSpPr txBox="1">
            <a:spLocks noChangeArrowheads="1"/>
          </p:cNvSpPr>
          <p:nvPr/>
        </p:nvSpPr>
        <p:spPr bwMode="auto">
          <a:xfrm>
            <a:off x="1331913" y="5559425"/>
            <a:ext cx="66246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000">
                <a:latin typeface="Calibri" pitchFamily="34" charset="0"/>
              </a:rPr>
              <a:t>Produce Findings</a:t>
            </a:r>
            <a:endParaRPr lang="en-GB" sz="2000">
              <a:latin typeface="Calibri" pitchFamily="34" charset="0"/>
            </a:endParaRPr>
          </a:p>
        </p:txBody>
      </p:sp>
      <p:sp>
        <p:nvSpPr>
          <p:cNvPr id="4" name="Oval 3"/>
          <p:cNvSpPr/>
          <p:nvPr/>
        </p:nvSpPr>
        <p:spPr>
          <a:xfrm>
            <a:off x="1893888" y="2373313"/>
            <a:ext cx="5630862" cy="723900"/>
          </a:xfrm>
          <a:prstGeom prst="ellipse">
            <a:avLst/>
          </a:prstGeom>
          <a:solidFill>
            <a:schemeClr val="accent2">
              <a:lumMod val="20000"/>
              <a:lumOff val="80000"/>
              <a:alpha val="12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ustDataLst>
      <p:tags r:id="rId1"/>
    </p:custDataLst>
    <p:extLst>
      <p:ext uri="{BB962C8B-B14F-4D97-AF65-F5344CB8AC3E}">
        <p14:creationId xmlns:p14="http://schemas.microsoft.com/office/powerpoint/2010/main" xmlns="" val="608953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up)">
                                      <p:cBhvr>
                                        <p:cTn id="64" dur="500"/>
                                        <p:tgtEl>
                                          <p:spTgt spid="2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up)">
                                      <p:cBhvr>
                                        <p:cTn id="70" dur="500"/>
                                        <p:tgtEl>
                                          <p:spTgt spid="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up)">
                                      <p:cBhvr>
                                        <p:cTn id="80" dur="500"/>
                                        <p:tgtEl>
                                          <p:spTgt spid="1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wipe(up)">
                                      <p:cBhvr>
                                        <p:cTn id="90" dur="500"/>
                                        <p:tgtEl>
                                          <p:spTgt spid="1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500"/>
                                        <p:tgtEl>
                                          <p:spTgt spid="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fade">
                                      <p:cBhvr>
                                        <p:cTn id="10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P spid="19" grpId="0" animBg="1"/>
      <p:bldP spid="20" grpId="0" animBg="1"/>
      <p:bldP spid="21" grpId="0" animBg="1"/>
      <p:bldP spid="22" grpId="0" animBg="1"/>
      <p:bldP spid="2" grpId="0"/>
      <p:bldP spid="26" grpId="0"/>
      <p:bldP spid="27" grpId="0"/>
      <p:bldP spid="3" grpId="0"/>
      <p:bldP spid="28" grpId="0"/>
      <p:bldP spid="29" grpId="0"/>
      <p:bldP spid="30" grpId="0"/>
      <p:bldP spid="31"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62088" y="188913"/>
            <a:ext cx="6192837" cy="868362"/>
          </a:xfrm>
        </p:spPr>
        <p:txBody>
          <a:bodyPr/>
          <a:lstStyle/>
          <a:p>
            <a:pPr eaLnBrk="1" hangingPunct="1"/>
            <a:r>
              <a:rPr lang="en-GB" sz="3200" smtClean="0">
                <a:latin typeface="Arial Narrow" pitchFamily="34" charset="0"/>
              </a:rPr>
              <a:t>The Inductive Research Process</a:t>
            </a:r>
          </a:p>
        </p:txBody>
      </p:sp>
      <p:sp>
        <p:nvSpPr>
          <p:cNvPr id="8" name="Line 76"/>
          <p:cNvSpPr>
            <a:spLocks noChangeShapeType="1"/>
          </p:cNvSpPr>
          <p:nvPr/>
        </p:nvSpPr>
        <p:spPr bwMode="auto">
          <a:xfrm>
            <a:off x="4625975" y="1624013"/>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77"/>
          <p:cNvSpPr>
            <a:spLocks noChangeShapeType="1"/>
          </p:cNvSpPr>
          <p:nvPr/>
        </p:nvSpPr>
        <p:spPr bwMode="auto">
          <a:xfrm>
            <a:off x="4625975" y="2927350"/>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Line 78"/>
          <p:cNvSpPr>
            <a:spLocks noChangeShapeType="1"/>
          </p:cNvSpPr>
          <p:nvPr/>
        </p:nvSpPr>
        <p:spPr bwMode="auto">
          <a:xfrm>
            <a:off x="4625975" y="3536950"/>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 name="Line 79"/>
          <p:cNvSpPr>
            <a:spLocks noChangeShapeType="1"/>
          </p:cNvSpPr>
          <p:nvPr/>
        </p:nvSpPr>
        <p:spPr bwMode="auto">
          <a:xfrm>
            <a:off x="4646613" y="47069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Rectangle 3"/>
          <p:cNvSpPr txBox="1">
            <a:spLocks noChangeArrowheads="1"/>
          </p:cNvSpPr>
          <p:nvPr/>
        </p:nvSpPr>
        <p:spPr bwMode="auto">
          <a:xfrm>
            <a:off x="760413" y="5316538"/>
            <a:ext cx="8064500" cy="360362"/>
          </a:xfrm>
          <a:prstGeom prst="rect">
            <a:avLst/>
          </a:prstGeom>
          <a:noFill/>
          <a:ln w="9525">
            <a:noFill/>
            <a:miter lim="800000"/>
            <a:headEnd/>
            <a:tailEnd/>
          </a:ln>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2pPr>
            <a:lvl3pPr marL="1143000" indent="-22860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3pPr>
            <a:lvl4pPr marL="1600200" indent="-22860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4pPr>
            <a:lvl5pPr marL="2057400" indent="-228600" algn="l" rtl="0" eaLnBrk="1" fontAlgn="base" hangingPunct="1">
              <a:spcBef>
                <a:spcPct val="20000"/>
              </a:spcBef>
              <a:spcAft>
                <a:spcPct val="0"/>
              </a:spcAft>
              <a:buFont typeface="Arial" charset="0"/>
              <a:buChar char="»"/>
              <a:defRPr sz="2800"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defRPr/>
            </a:pPr>
            <a:endParaRPr lang="en-GB" sz="1200" dirty="0" smtClean="0">
              <a:solidFill>
                <a:schemeClr val="tx1">
                  <a:lumMod val="95000"/>
                  <a:lumOff val="5000"/>
                </a:schemeClr>
              </a:solidFill>
            </a:endParaRPr>
          </a:p>
        </p:txBody>
      </p:sp>
      <p:sp>
        <p:nvSpPr>
          <p:cNvPr id="2" name="TextBox 1"/>
          <p:cNvSpPr txBox="1">
            <a:spLocks noChangeArrowheads="1"/>
          </p:cNvSpPr>
          <p:nvPr/>
        </p:nvSpPr>
        <p:spPr bwMode="auto">
          <a:xfrm>
            <a:off x="1803400" y="1160463"/>
            <a:ext cx="56880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400">
                <a:latin typeface="Arial Narrow" pitchFamily="34" charset="0"/>
              </a:rPr>
              <a:t>Selection of respondents or subjects</a:t>
            </a:r>
          </a:p>
        </p:txBody>
      </p:sp>
      <p:sp>
        <p:nvSpPr>
          <p:cNvPr id="26" name="TextBox 25"/>
          <p:cNvSpPr txBox="1">
            <a:spLocks noChangeArrowheads="1"/>
          </p:cNvSpPr>
          <p:nvPr/>
        </p:nvSpPr>
        <p:spPr bwMode="auto">
          <a:xfrm>
            <a:off x="468313" y="1808163"/>
            <a:ext cx="835183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400">
                <a:latin typeface="Arial Narrow" pitchFamily="34" charset="0"/>
              </a:rPr>
              <a:t>Collect data and information through Observation / Interaction </a:t>
            </a:r>
            <a:r>
              <a:rPr lang="en-GB" sz="2400">
                <a:solidFill>
                  <a:srgbClr val="C00000"/>
                </a:solidFill>
                <a:latin typeface="Arial Narrow" pitchFamily="34" charset="0"/>
              </a:rPr>
              <a:t>(Data collection methods could include </a:t>
            </a:r>
            <a:r>
              <a:rPr lang="en-GB" sz="2400" u="sng">
                <a:solidFill>
                  <a:srgbClr val="C00000"/>
                </a:solidFill>
                <a:latin typeface="Arial Narrow" pitchFamily="34" charset="0"/>
              </a:rPr>
              <a:t>focus groups</a:t>
            </a:r>
            <a:r>
              <a:rPr lang="en-GB" sz="2400">
                <a:solidFill>
                  <a:srgbClr val="C00000"/>
                </a:solidFill>
                <a:latin typeface="Arial Narrow" pitchFamily="34" charset="0"/>
              </a:rPr>
              <a:t>, </a:t>
            </a:r>
            <a:r>
              <a:rPr lang="en-GB" sz="2400" u="sng">
                <a:solidFill>
                  <a:srgbClr val="C00000"/>
                </a:solidFill>
                <a:latin typeface="Arial Narrow" pitchFamily="34" charset="0"/>
              </a:rPr>
              <a:t>interviews</a:t>
            </a:r>
            <a:r>
              <a:rPr lang="en-GB" sz="2400">
                <a:solidFill>
                  <a:srgbClr val="C00000"/>
                </a:solidFill>
                <a:latin typeface="Arial Narrow" pitchFamily="34" charset="0"/>
              </a:rPr>
              <a:t>, </a:t>
            </a:r>
            <a:r>
              <a:rPr lang="en-GB" sz="2400" u="sng">
                <a:solidFill>
                  <a:srgbClr val="C00000"/>
                </a:solidFill>
                <a:latin typeface="Arial Narrow" pitchFamily="34" charset="0"/>
              </a:rPr>
              <a:t>ethnography</a:t>
            </a:r>
            <a:r>
              <a:rPr lang="en-GB" sz="2400">
                <a:solidFill>
                  <a:srgbClr val="C00000"/>
                </a:solidFill>
                <a:latin typeface="Arial Narrow" pitchFamily="34" charset="0"/>
              </a:rPr>
              <a:t>, </a:t>
            </a:r>
            <a:r>
              <a:rPr lang="en-GB" sz="2400" u="sng">
                <a:solidFill>
                  <a:srgbClr val="C00000"/>
                </a:solidFill>
                <a:latin typeface="Arial Narrow" pitchFamily="34" charset="0"/>
              </a:rPr>
              <a:t>observation</a:t>
            </a:r>
            <a:r>
              <a:rPr lang="en-GB" sz="2400">
                <a:solidFill>
                  <a:srgbClr val="C00000"/>
                </a:solidFill>
                <a:latin typeface="Arial Narrow" pitchFamily="34" charset="0"/>
              </a:rPr>
              <a:t>, </a:t>
            </a:r>
            <a:r>
              <a:rPr lang="en-GB" sz="2400" u="sng">
                <a:solidFill>
                  <a:srgbClr val="C00000"/>
                </a:solidFill>
                <a:latin typeface="Arial Narrow" pitchFamily="34" charset="0"/>
              </a:rPr>
              <a:t>discourse analysis</a:t>
            </a:r>
            <a:r>
              <a:rPr lang="en-GB" sz="2400">
                <a:solidFill>
                  <a:srgbClr val="C00000"/>
                </a:solidFill>
                <a:latin typeface="Arial Narrow" pitchFamily="34" charset="0"/>
              </a:rPr>
              <a:t>) </a:t>
            </a:r>
            <a:endParaRPr lang="en-GB" sz="2400">
              <a:latin typeface="Arial Narrow" pitchFamily="34" charset="0"/>
            </a:endParaRPr>
          </a:p>
        </p:txBody>
      </p:sp>
      <p:sp>
        <p:nvSpPr>
          <p:cNvPr id="27" name="TextBox 26"/>
          <p:cNvSpPr txBox="1">
            <a:spLocks noChangeArrowheads="1"/>
          </p:cNvSpPr>
          <p:nvPr/>
        </p:nvSpPr>
        <p:spPr bwMode="auto">
          <a:xfrm>
            <a:off x="1535113" y="3716338"/>
            <a:ext cx="620553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sz="2400">
                <a:latin typeface="Arial Narrow" pitchFamily="34" charset="0"/>
              </a:rPr>
              <a:t>Produce insight, findings and form categories</a:t>
            </a:r>
          </a:p>
        </p:txBody>
      </p:sp>
      <p:sp>
        <p:nvSpPr>
          <p:cNvPr id="3" name="TextBox 2"/>
          <p:cNvSpPr txBox="1">
            <a:spLocks noChangeArrowheads="1"/>
          </p:cNvSpPr>
          <p:nvPr/>
        </p:nvSpPr>
        <p:spPr bwMode="auto">
          <a:xfrm>
            <a:off x="1360488" y="3141663"/>
            <a:ext cx="662463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400">
                <a:latin typeface="Arial Narrow" pitchFamily="34" charset="0"/>
              </a:rPr>
              <a:t>Ask questions and reflect on data</a:t>
            </a:r>
            <a:endParaRPr lang="en-GB" sz="2400">
              <a:latin typeface="Arial Narrow" pitchFamily="34" charset="0"/>
            </a:endParaRPr>
          </a:p>
        </p:txBody>
      </p:sp>
      <p:sp>
        <p:nvSpPr>
          <p:cNvPr id="28" name="TextBox 27"/>
          <p:cNvSpPr txBox="1">
            <a:spLocks noChangeArrowheads="1"/>
          </p:cNvSpPr>
          <p:nvPr/>
        </p:nvSpPr>
        <p:spPr bwMode="auto">
          <a:xfrm>
            <a:off x="503238" y="4267200"/>
            <a:ext cx="8640762"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400">
                <a:latin typeface="Arial Narrow" pitchFamily="34" charset="0"/>
              </a:rPr>
              <a:t>Look for patterns and form descriptive explanations of social world (Theories)</a:t>
            </a:r>
            <a:endParaRPr lang="en-GB" sz="2400">
              <a:latin typeface="Arial Narrow" pitchFamily="34" charset="0"/>
            </a:endParaRPr>
          </a:p>
        </p:txBody>
      </p:sp>
      <p:sp>
        <p:nvSpPr>
          <p:cNvPr id="30" name="TextBox 29"/>
          <p:cNvSpPr txBox="1">
            <a:spLocks noChangeArrowheads="1"/>
          </p:cNvSpPr>
          <p:nvPr/>
        </p:nvSpPr>
        <p:spPr bwMode="auto">
          <a:xfrm>
            <a:off x="611188" y="4900613"/>
            <a:ext cx="80645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2400">
                <a:latin typeface="Arial Narrow" pitchFamily="34" charset="0"/>
              </a:rPr>
              <a:t>Researcher develops a theory or compares pattern with other theories</a:t>
            </a:r>
            <a:endParaRPr lang="en-GB" sz="2400">
              <a:latin typeface="Arial Narrow" pitchFamily="34" charset="0"/>
            </a:endParaRPr>
          </a:p>
        </p:txBody>
      </p:sp>
      <p:sp>
        <p:nvSpPr>
          <p:cNvPr id="33" name="Line 78"/>
          <p:cNvSpPr>
            <a:spLocks noChangeShapeType="1"/>
          </p:cNvSpPr>
          <p:nvPr/>
        </p:nvSpPr>
        <p:spPr bwMode="auto">
          <a:xfrm>
            <a:off x="4643438" y="4106863"/>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Rectangle 3"/>
          <p:cNvSpPr txBox="1">
            <a:spLocks noChangeArrowheads="1"/>
          </p:cNvSpPr>
          <p:nvPr/>
        </p:nvSpPr>
        <p:spPr bwMode="auto">
          <a:xfrm>
            <a:off x="323850" y="5829300"/>
            <a:ext cx="8640763"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endParaRPr lang="en-GB" sz="2400">
              <a:solidFill>
                <a:srgbClr val="C00000"/>
              </a:solidFill>
              <a:latin typeface="Calibri" pitchFamily="34" charset="0"/>
            </a:endParaRPr>
          </a:p>
        </p:txBody>
      </p:sp>
    </p:spTree>
    <p:custDataLst>
      <p:tags r:id="rId1"/>
    </p:custDataLst>
    <p:extLst>
      <p:ext uri="{BB962C8B-B14F-4D97-AF65-F5344CB8AC3E}">
        <p14:creationId xmlns:p14="http://schemas.microsoft.com/office/powerpoint/2010/main" xmlns="" val="254141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fade">
                                      <p:cBhvr>
                                        <p:cTn id="62" dur="500"/>
                                        <p:tgtEl>
                                          <p:spTgt spid="2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nodePh="1">
                                  <p:stCondLst>
                                    <p:cond delay="0"/>
                                  </p:stCondLst>
                                  <p:endCondLst>
                                    <p:cond evt="begin" delay="0">
                                      <p:tn val="65"/>
                                    </p:cond>
                                  </p:end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5" grpId="0" build="p"/>
      <p:bldP spid="2" grpId="0"/>
      <p:bldP spid="26" grpId="0"/>
      <p:bldP spid="27" grpId="0"/>
      <p:bldP spid="3" grpId="0"/>
      <p:bldP spid="28" grpId="0"/>
      <p:bldP spid="30" grpId="0"/>
      <p:bldP spid="33" grpId="0" animBg="1"/>
      <p:bldP spid="1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825</Words>
  <Application>Microsoft Office PowerPoint</Application>
  <PresentationFormat>On-screen Show (4:3)</PresentationFormat>
  <Paragraphs>111</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Methodological Integration Prepared by Govinda Tamang,Ph.D. </vt:lpstr>
      <vt:lpstr>Slide 2</vt:lpstr>
      <vt:lpstr>Research Approaches</vt:lpstr>
      <vt:lpstr>Research Onion</vt:lpstr>
      <vt:lpstr>Research Onion Terminology</vt:lpstr>
      <vt:lpstr>Positivism, Realism &amp; Objectivity</vt:lpstr>
      <vt:lpstr>Slide 7</vt:lpstr>
      <vt:lpstr>The Deductive Research Process</vt:lpstr>
      <vt:lpstr>The Inductive Research Process</vt:lpstr>
      <vt:lpstr>Methodological integration </vt:lpstr>
      <vt:lpstr>Methodological integration</vt:lpstr>
      <vt:lpstr>Reading materials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Methodological Integration</dc:title>
  <dc:creator>Dell</dc:creator>
  <cp:lastModifiedBy>user</cp:lastModifiedBy>
  <cp:revision>16</cp:revision>
  <dcterms:created xsi:type="dcterms:W3CDTF">2023-04-29T16:43:47Z</dcterms:created>
  <dcterms:modified xsi:type="dcterms:W3CDTF">2024-12-19T00:10:52Z</dcterms:modified>
</cp:coreProperties>
</file>