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25"/>
  </p:notesMasterIdLst>
  <p:handoutMasterIdLst>
    <p:handoutMasterId r:id="rId26"/>
  </p:handoutMasterIdLst>
  <p:sldIdLst>
    <p:sldId id="257" r:id="rId2"/>
    <p:sldId id="258" r:id="rId3"/>
    <p:sldId id="259" r:id="rId4"/>
    <p:sldId id="260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61" r:id="rId16"/>
    <p:sldId id="268" r:id="rId17"/>
    <p:sldId id="278" r:id="rId18"/>
    <p:sldId id="282" r:id="rId19"/>
    <p:sldId id="287" r:id="rId20"/>
    <p:sldId id="288" r:id="rId21"/>
    <p:sldId id="279" r:id="rId22"/>
    <p:sldId id="280" r:id="rId23"/>
    <p:sldId id="281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164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5/10/2023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5/10/2023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Picture 8" descr="Stacked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1CDCB-9BBD-4E2A-93CD-94A2F4FA5FBD}" type="datetime1">
              <a:rPr lang="en-US" smtClean="0"/>
              <a:t>5/10/2023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27E7-0917-4EC7-8233-3CD35A09BA97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0A5E-8C6D-4E85-851D-E08E0DBC5AD7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3567-9556-46D4-89BA-5BB31BE8B08F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ed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36FB-AB66-48B2-A004-035ED20C69F3}" type="datetime1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8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8A020-6D4E-4188-9A52-AB761DC479C1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7B45-F3C2-412B-983A-43F11A73E6A9}" type="datetime1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1928-6729-4808-9451-1CA1ABAB82C3}" type="datetime1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243F-7154-4510-A578-108C62D7E2DC}" type="datetime1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DF9ED-192E-4E3B-81B1-77EEEEA0B123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7BE-BF32-4E6B-8DC7-0074CB7B7424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317D63A7-ABD4-49D6-860A-96380DFB5D8A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Nepal GEA SOA ESB Design Guidelines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26946" y="5257800"/>
            <a:ext cx="7844466" cy="1244600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/>
              <a:t>School of Management, Tribhuvan University</a:t>
            </a:r>
          </a:p>
          <a:p>
            <a:endParaRPr lang="en-US" dirty="0"/>
          </a:p>
          <a:p>
            <a:r>
              <a:rPr lang="en-US" dirty="0"/>
              <a:t>Date: 11</a:t>
            </a:r>
            <a:r>
              <a:rPr lang="en-US" baseline="30000" dirty="0"/>
              <a:t>th</a:t>
            </a:r>
            <a:r>
              <a:rPr lang="en-US" dirty="0"/>
              <a:t> May 2023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848C6-DE3D-D6D9-5292-337F24B8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ACCC7-B71F-41EF-84D2-DEE42353FA64}" type="datetime1">
              <a:rPr lang="en-US" smtClean="0"/>
              <a:t>5/10/2023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0E554-C32B-7547-3E05-CBEBC1CA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2D7-539F-A3FC-747A-E5826009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12" y="304800"/>
            <a:ext cx="7924800" cy="1397000"/>
          </a:xfrm>
        </p:spPr>
        <p:txBody>
          <a:bodyPr/>
          <a:lstStyle/>
          <a:p>
            <a:r>
              <a:rPr lang="en-US" dirty="0"/>
              <a:t>Service Autonomy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C2B-9AD3-8D43-C9D9-C983AE2EF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contracts states that services exercise a high level of control over their underlying runtime execution environment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C67D-5AA6-011B-A9D9-7D3CFB53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9A4D2-5A76-4D8B-9D65-E5428C252E89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6C54-DC16-4304-2DBC-0CC4E677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9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2D7-539F-A3FC-747A-E5826009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12" y="304800"/>
            <a:ext cx="7924800" cy="1397000"/>
          </a:xfrm>
        </p:spPr>
        <p:txBody>
          <a:bodyPr/>
          <a:lstStyle/>
          <a:p>
            <a:r>
              <a:rPr lang="en-US" dirty="0"/>
              <a:t>Service Statelessness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C2B-9AD3-8D43-C9D9-C983AE2EF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contracts states that services minimize resources consumption by deferring the management of statement information when necessary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538B0-D266-C15A-948A-EF4CC267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3394-8111-427B-86EC-9E0036B11D33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78683-197E-8EA6-4488-54574F56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76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2D7-539F-A3FC-747A-E5826009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12" y="304800"/>
            <a:ext cx="7924800" cy="1397000"/>
          </a:xfrm>
        </p:spPr>
        <p:txBody>
          <a:bodyPr/>
          <a:lstStyle/>
          <a:p>
            <a:r>
              <a:rPr lang="en-US" dirty="0"/>
              <a:t>Service Discoverability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C2B-9AD3-8D43-C9D9-C983AE2EF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contracts states that services are supplemented with communicative mega data by which they can be effectively discovered and interpreted</a:t>
            </a:r>
          </a:p>
          <a:p>
            <a:r>
              <a:rPr lang="en-US" dirty="0"/>
              <a:t>Primary focused on attempting to make each service as discoverable and interpretable by range of project team members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2128B-4EB1-CF2D-B548-48FD4231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C48B-6004-4881-AFA1-CCC7155BC327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0A293-07BF-7C02-2142-58D3A411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9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2D7-539F-A3FC-747A-E5826009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12" y="304800"/>
            <a:ext cx="7924800" cy="1397000"/>
          </a:xfrm>
        </p:spPr>
        <p:txBody>
          <a:bodyPr/>
          <a:lstStyle/>
          <a:p>
            <a:r>
              <a:rPr lang="en-US" dirty="0"/>
              <a:t>Service Compos 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C2B-9AD3-8D43-C9D9-C983AE2EF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contracts states that services are effective composition participants, regardless of the size and complementary of the composition</a:t>
            </a:r>
          </a:p>
          <a:p>
            <a:r>
              <a:rPr lang="en-US" dirty="0"/>
              <a:t>Concerned with ensuring the service contracts are designed to represent and enable service to be effective composition participants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2DCF2-977F-D238-8407-577E1267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4459B-43C3-42F1-883F-6487F90AEA5B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C1F56-4B35-6000-08DD-502F9060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47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3A0753-D474-7FE2-2CFB-CFFA03F14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85136"/>
            <a:ext cx="8719247" cy="677286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3CFA3A8-B5DF-4B56-A5AD-7A88A57F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8D055-BCEF-4599-B8B5-DDD7F8342C23}" type="datetime1">
              <a:rPr lang="en-US" smtClean="0"/>
              <a:t>5/10/2023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91E0F-72E1-4413-36C5-6AC5CDD5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0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0612" y="76200"/>
            <a:ext cx="10157354" cy="1397000"/>
          </a:xfrm>
        </p:spPr>
        <p:txBody>
          <a:bodyPr/>
          <a:lstStyle/>
          <a:p>
            <a:r>
              <a:rPr lang="en-US" dirty="0"/>
              <a:t>Service Design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Century Gothic (Body)"/>
              </a:rPr>
              <a:t>Service Design Patterns provide a proven solution to a common problem in context, individually documented in a consistent format.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Century Gothic (Body)"/>
              </a:rPr>
              <a:t> As with design principles, the following design patterns can be applied to various measures. </a:t>
            </a:r>
            <a:endParaRPr lang="en-US" dirty="0">
              <a:latin typeface="Century Gothic (Body)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E7279-31F1-0430-8B64-2C8BF750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361E-3F96-4D54-BC0A-5BF561E628F5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2CE68-0BF7-B729-329E-C7D30953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1A6F-EEAF-10AB-DACE-E0A7DB41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12" y="609600"/>
            <a:ext cx="10157354" cy="1397000"/>
          </a:xfrm>
        </p:spPr>
        <p:txBody>
          <a:bodyPr>
            <a:noAutofit/>
          </a:bodyPr>
          <a:lstStyle/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Century Gothic (Body)"/>
              </a:rPr>
              <a:t>As with design principles, the following design patterns can be applied to various measures. </a:t>
            </a:r>
            <a:br>
              <a:rPr lang="en-US" sz="3200" dirty="0">
                <a:latin typeface="Century Gothic (Body)"/>
              </a:rPr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0749-2E42-4726-1A40-3D2FBEA10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894" y="1987365"/>
            <a:ext cx="10157354" cy="4470400"/>
          </a:xfrm>
        </p:spPr>
        <p:txBody>
          <a:bodyPr/>
          <a:lstStyle/>
          <a:p>
            <a:r>
              <a:rPr lang="en-US" dirty="0"/>
              <a:t>Service Inventory Design</a:t>
            </a:r>
          </a:p>
          <a:p>
            <a:r>
              <a:rPr lang="en-US" dirty="0"/>
              <a:t>Service Design Patterns</a:t>
            </a:r>
          </a:p>
          <a:p>
            <a:r>
              <a:rPr lang="en-US" dirty="0"/>
              <a:t>Service Composition Design Patterns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03F0-81CD-BA1B-C408-050B4CA2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4BE27-3330-494B-8543-C71247C19D28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7DC98-F9A6-5903-2C13-B311C65F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8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2D7-539F-A3FC-747A-E5826009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12" y="304800"/>
            <a:ext cx="7924800" cy="1397000"/>
          </a:xfrm>
        </p:spPr>
        <p:txBody>
          <a:bodyPr/>
          <a:lstStyle/>
          <a:p>
            <a:r>
              <a:rPr lang="en-US" dirty="0"/>
              <a:t>Service Inventory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C2B-9AD3-8D43-C9D9-C983AE2EF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inventory represents a collection of independently standardized and governed services</a:t>
            </a:r>
          </a:p>
          <a:p>
            <a:pPr marL="883845" lvl="1" indent="-457200">
              <a:buFont typeface="+mj-lt"/>
              <a:buAutoNum type="alphaLcParenR"/>
            </a:pPr>
            <a:r>
              <a:rPr lang="en-US" dirty="0"/>
              <a:t>Foundational Inventory Patterns</a:t>
            </a:r>
          </a:p>
          <a:p>
            <a:pPr marL="883845" lvl="1" indent="-457200">
              <a:buFont typeface="+mj-lt"/>
              <a:buAutoNum type="alphaLcParenR"/>
            </a:pPr>
            <a:r>
              <a:rPr lang="en-US" dirty="0"/>
              <a:t>Logical Inventory Layer Patterns</a:t>
            </a:r>
          </a:p>
          <a:p>
            <a:pPr marL="883845" lvl="1" indent="-457200">
              <a:buFont typeface="+mj-lt"/>
              <a:buAutoNum type="alphaLcParenR"/>
            </a:pPr>
            <a:r>
              <a:rPr lang="en-US" dirty="0"/>
              <a:t>Inventory Implementation Patterns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F5859-BFC1-54F6-D704-95D8C793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87A74-C827-42AF-B208-F0A687766A3A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7C4D3-800B-5895-1EF0-74E6B01B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82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57BB-8719-7811-9609-9C2972B1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2" y="-12700"/>
            <a:ext cx="10157354" cy="1397000"/>
          </a:xfrm>
        </p:spPr>
        <p:txBody>
          <a:bodyPr/>
          <a:lstStyle/>
          <a:p>
            <a:r>
              <a:rPr lang="en-US" dirty="0"/>
              <a:t>a. Foundational Inventory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3303-DCB0-02E6-4108-E0643A01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the baseline design characteristics of service inventory</a:t>
            </a:r>
          </a:p>
          <a:p>
            <a:pPr marL="883845" lvl="1" indent="-457200">
              <a:buFont typeface="+mj-lt"/>
              <a:buAutoNum type="arabicParenR"/>
            </a:pPr>
            <a:r>
              <a:rPr lang="en-US" dirty="0"/>
              <a:t>Enterprise Inventory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how services can be delivered to maximize re-composition</a:t>
            </a:r>
          </a:p>
          <a:p>
            <a:pPr marL="883845" lvl="1" indent="-457200">
              <a:buFont typeface="+mj-lt"/>
              <a:buAutoNum type="arabicParenR"/>
            </a:pPr>
            <a:r>
              <a:rPr lang="en-US" dirty="0"/>
              <a:t>Service Normalization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how service inventory can avoid redundant service logic</a:t>
            </a:r>
          </a:p>
          <a:p>
            <a:pPr marL="883845" lvl="1" indent="-457200">
              <a:buFont typeface="+mj-lt"/>
              <a:buAutoNum type="arabicParenR"/>
            </a:pPr>
            <a:r>
              <a:rPr lang="en-US" dirty="0"/>
              <a:t>Service Layers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how in an inventory be organized based on functional commonality</a:t>
            </a:r>
          </a:p>
          <a:p>
            <a:pPr marL="883845" lvl="1" indent="-457200">
              <a:buFont typeface="+mj-lt"/>
              <a:buAutoNum type="arabicParenR"/>
            </a:pPr>
            <a:r>
              <a:rPr lang="en-US" dirty="0"/>
              <a:t>Canonical Schema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how services can be designed to avoid data model transformation</a:t>
            </a:r>
          </a:p>
          <a:p>
            <a:pPr marL="883845" lvl="1" indent="-45720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A7772-3148-9066-14C8-54D53B16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B3207-AE4C-4130-B6ED-553CFC31BF7D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94647-0FFA-78AD-8B35-90805A3D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7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57BB-8719-7811-9609-9C2972B1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2" y="-12700"/>
            <a:ext cx="10157354" cy="1397000"/>
          </a:xfrm>
        </p:spPr>
        <p:txBody>
          <a:bodyPr/>
          <a:lstStyle/>
          <a:p>
            <a:r>
              <a:rPr lang="en-US" dirty="0"/>
              <a:t>b. Logical Inventory Layer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3303-DCB0-02E6-4108-E0643A01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how services within a service inventory can be grouped into logical layers</a:t>
            </a:r>
          </a:p>
          <a:p>
            <a:pPr marL="883845" lvl="1" indent="-457200">
              <a:buFont typeface="+mj-lt"/>
              <a:buAutoNum type="arabicParenR"/>
            </a:pPr>
            <a:r>
              <a:rPr lang="en-US" dirty="0"/>
              <a:t>Entity Abstraction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how agnostic business logic can be </a:t>
            </a:r>
            <a:r>
              <a:rPr lang="en-US" dirty="0" err="1"/>
              <a:t>sepatarated</a:t>
            </a:r>
            <a:r>
              <a:rPr lang="en-US" dirty="0"/>
              <a:t>, reused and governed independently</a:t>
            </a:r>
          </a:p>
          <a:p>
            <a:pPr marL="883845" lvl="1" indent="-457200">
              <a:buFont typeface="+mj-lt"/>
              <a:buAutoNum type="arabicParenR"/>
            </a:pPr>
            <a:r>
              <a:rPr lang="en-US" dirty="0"/>
              <a:t>Process Abstraction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how non-agnostic logic can be separated and governed independently</a:t>
            </a:r>
          </a:p>
          <a:p>
            <a:pPr marL="883845" lvl="1" indent="-45720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5CC4A-BFF4-ABF4-ECDE-C9EBF4AA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968BB-E80C-4C58-AE50-D2C961EFE079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4334F-C3C6-B971-0F33-319AEA9D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2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Pooja Singh </a:t>
            </a:r>
          </a:p>
          <a:p>
            <a:r>
              <a:rPr lang="en-US" dirty="0"/>
              <a:t>Prabesh Adhikari</a:t>
            </a:r>
          </a:p>
          <a:p>
            <a:r>
              <a:rPr lang="en-US" dirty="0"/>
              <a:t>Prashreeti Wasti</a:t>
            </a:r>
          </a:p>
          <a:p>
            <a:r>
              <a:rPr lang="en-US" dirty="0"/>
              <a:t>Sandhya K.C.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394F-AB45-E0AC-1104-2B93AFA1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29425-D592-4B75-82CE-5FB6D28043E2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BCC2F-1F4D-7E2C-C50F-08CF463F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57BB-8719-7811-9609-9C2972B1C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2" y="180912"/>
            <a:ext cx="10157354" cy="1397000"/>
          </a:xfrm>
        </p:spPr>
        <p:txBody>
          <a:bodyPr/>
          <a:lstStyle/>
          <a:p>
            <a:r>
              <a:rPr lang="en-US" dirty="0"/>
              <a:t>c.  Inventory Implementation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3303-DCB0-02E6-4108-E0643A01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a variety of implementation design issues and option for service inventory</a:t>
            </a:r>
          </a:p>
          <a:p>
            <a:pPr marL="883845" lvl="1" indent="-457200">
              <a:buFont typeface="+mj-lt"/>
              <a:buAutoNum type="arabicParenR"/>
            </a:pPr>
            <a:r>
              <a:rPr lang="en-US" dirty="0"/>
              <a:t>Canonical Resources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how unnecessary infrastructure resource disparity can be avoided</a:t>
            </a:r>
          </a:p>
          <a:p>
            <a:pPr marL="883845" lvl="1" indent="-457200">
              <a:buFont typeface="+mj-lt"/>
              <a:buAutoNum type="arabicParenR"/>
            </a:pPr>
            <a:r>
              <a:rPr lang="en-US" dirty="0"/>
              <a:t>State Repository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how service state data can be persisted for extended periods without consuming service runtime resource</a:t>
            </a:r>
          </a:p>
          <a:p>
            <a:pPr marL="883845" lvl="1" indent="-457200"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F17F9-64DA-B2F4-7BFB-F56F1952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8F705-69BA-42AC-A091-39BC6E49D010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5C3D8-7C71-A069-0E83-7160AFA3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7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2D7-539F-A3FC-747A-E5826009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12" y="304800"/>
            <a:ext cx="7924800" cy="1397000"/>
          </a:xfrm>
        </p:spPr>
        <p:txBody>
          <a:bodyPr/>
          <a:lstStyle/>
          <a:p>
            <a:r>
              <a:rPr lang="en-US" dirty="0"/>
              <a:t>Service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C2B-9AD3-8D43-C9D9-C983AE2EF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design patterns specifically address the design of web services</a:t>
            </a:r>
          </a:p>
          <a:p>
            <a:pPr marL="883845" lvl="1" indent="-457200">
              <a:buFont typeface="+mj-lt"/>
              <a:buAutoNum type="alphaLcParenR"/>
            </a:pPr>
            <a:r>
              <a:rPr lang="en-US" dirty="0"/>
              <a:t>Foundational Service Patterns </a:t>
            </a:r>
            <a:r>
              <a:rPr lang="en-US" dirty="0">
                <a:sym typeface="Wingdings" panose="05000000000000000000" pitchFamily="2" charset="2"/>
              </a:rPr>
              <a:t> establish fundamental service design</a:t>
            </a:r>
            <a:endParaRPr lang="en-US" dirty="0"/>
          </a:p>
          <a:p>
            <a:pPr marL="883845" lvl="1" indent="-457200">
              <a:buFont typeface="+mj-lt"/>
              <a:buAutoNum type="alphaLcParenR"/>
            </a:pPr>
            <a:r>
              <a:rPr lang="en-US" dirty="0"/>
              <a:t>Service Implementation Patterns </a:t>
            </a:r>
            <a:r>
              <a:rPr lang="en-US" dirty="0">
                <a:sym typeface="Wingdings" panose="05000000000000000000" pitchFamily="2" charset="2"/>
              </a:rPr>
              <a:t> provide design for solutions</a:t>
            </a:r>
            <a:endParaRPr lang="en-US" dirty="0"/>
          </a:p>
          <a:p>
            <a:pPr marL="883845" lvl="1" indent="-457200">
              <a:buFont typeface="+mj-lt"/>
              <a:buAutoNum type="alphaLcParenR"/>
            </a:pPr>
            <a:r>
              <a:rPr lang="en-US" dirty="0"/>
              <a:t>Service Security Patterns </a:t>
            </a:r>
            <a:r>
              <a:rPr lang="en-US" dirty="0">
                <a:sym typeface="Wingdings" panose="05000000000000000000" pitchFamily="2" charset="2"/>
              </a:rPr>
              <a:t> shape the internal logic of services</a:t>
            </a:r>
            <a:endParaRPr lang="en-US" dirty="0"/>
          </a:p>
          <a:p>
            <a:pPr marL="883845" lvl="1" indent="-457200">
              <a:buFont typeface="+mj-lt"/>
              <a:buAutoNum type="alphaLcParenR"/>
            </a:pPr>
            <a:r>
              <a:rPr lang="en-US" dirty="0"/>
              <a:t>Legacy Encapsulation Patterns </a:t>
            </a:r>
            <a:r>
              <a:rPr lang="en-US" dirty="0">
                <a:sym typeface="Wingdings" panose="05000000000000000000" pitchFamily="2" charset="2"/>
              </a:rPr>
              <a:t> address interacting with legacy systems</a:t>
            </a:r>
            <a:endParaRPr lang="en-US" dirty="0"/>
          </a:p>
          <a:p>
            <a:pPr marL="883845" lvl="1" indent="-457200">
              <a:buFont typeface="+mj-lt"/>
              <a:buAutoNum type="alphaLcParenR"/>
            </a:pPr>
            <a:r>
              <a:rPr lang="en-US" dirty="0"/>
              <a:t>Service Governance Patterns </a:t>
            </a:r>
            <a:r>
              <a:rPr lang="en-US" dirty="0">
                <a:sym typeface="Wingdings" panose="05000000000000000000" pitchFamily="2" charset="2"/>
              </a:rPr>
              <a:t> address common governance </a:t>
            </a:r>
            <a:r>
              <a:rPr lang="en-US" dirty="0" err="1">
                <a:sym typeface="Wingdings" panose="05000000000000000000" pitchFamily="2" charset="2"/>
              </a:rPr>
              <a:t>issuses</a:t>
            </a:r>
            <a:endParaRPr lang="en-US" dirty="0"/>
          </a:p>
          <a:p>
            <a:pPr marL="883845" lvl="1" indent="-45720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8512-A907-A4CE-ADE8-845A83E3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65551-DCDD-4C25-AA7D-8C7B5DE275ED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2B086-7012-63ED-7638-2E2D5685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86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2D7-539F-A3FC-747A-E5826009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5" y="381000"/>
            <a:ext cx="10157354" cy="939800"/>
          </a:xfrm>
        </p:spPr>
        <p:txBody>
          <a:bodyPr/>
          <a:lstStyle/>
          <a:p>
            <a:r>
              <a:rPr lang="en-US" dirty="0"/>
              <a:t>Service Composition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C2B-9AD3-8D43-C9D9-C983AE2EF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composition design patterns address service of composition design and run time</a:t>
            </a:r>
          </a:p>
          <a:p>
            <a:pPr marL="883845" lvl="1" indent="-457200">
              <a:buFont typeface="+mj-lt"/>
              <a:buAutoNum type="alphaLcParenR"/>
            </a:pPr>
            <a:r>
              <a:rPr lang="en-US" dirty="0"/>
              <a:t>Service Messaging Patterns </a:t>
            </a:r>
            <a:r>
              <a:rPr lang="en-US" dirty="0">
                <a:sym typeface="Wingdings" panose="05000000000000000000" pitchFamily="2" charset="2"/>
              </a:rPr>
              <a:t> address inter-service message exchange</a:t>
            </a:r>
          </a:p>
          <a:p>
            <a:pPr marL="883845" lvl="1" indent="-457200">
              <a:buFont typeface="+mj-lt"/>
              <a:buAutoNum type="alphaLcParenR"/>
            </a:pPr>
            <a:endParaRPr lang="en-US" dirty="0"/>
          </a:p>
          <a:p>
            <a:pPr marL="883845" lvl="1" indent="-457200">
              <a:buFont typeface="+mj-lt"/>
              <a:buAutoNum type="alphaLcParenR"/>
            </a:pPr>
            <a:r>
              <a:rPr lang="en-US" dirty="0"/>
              <a:t>Transformation Patterns </a:t>
            </a:r>
            <a:r>
              <a:rPr lang="en-US" dirty="0">
                <a:sym typeface="Wingdings" panose="05000000000000000000" pitchFamily="2" charset="2"/>
              </a:rPr>
              <a:t>  how services interoperate using different data 			       models for same type of data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C0B42-C1FD-EB88-65F1-3C37D9B7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0697-C58E-4809-A70D-6C3A5EDDF4E3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C7E6B-1CD2-B069-2125-F923B367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D0527-A2FC-AD50-9473-F51CDA0B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F73B-3596-3676-FD7C-160C78DA8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AE815-6825-9ABA-00E8-071D1AC1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EACBD-EA8D-4DA5-B4E4-9274F17FA87F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93676-E333-5952-0EF0-768B3DB8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887A3-DD07-CF75-665A-A1BF63481519}"/>
              </a:ext>
            </a:extLst>
          </p:cNvPr>
          <p:cNvSpPr/>
          <p:nvPr/>
        </p:nvSpPr>
        <p:spPr>
          <a:xfrm>
            <a:off x="3122612" y="2967335"/>
            <a:ext cx="633432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5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60030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Abbreviation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GEA </a:t>
            </a:r>
            <a:r>
              <a:rPr lang="en-US" sz="3200" dirty="0">
                <a:sym typeface="Wingdings" panose="05000000000000000000" pitchFamily="2" charset="2"/>
              </a:rPr>
              <a:t> Government Enterprise Architecture</a:t>
            </a:r>
            <a:endParaRPr lang="en-US" sz="3200" dirty="0"/>
          </a:p>
          <a:p>
            <a:r>
              <a:rPr lang="en-US" sz="3200" dirty="0"/>
              <a:t>SOA </a:t>
            </a:r>
            <a:r>
              <a:rPr lang="en-US" sz="3200" dirty="0">
                <a:sym typeface="Wingdings" panose="05000000000000000000" pitchFamily="2" charset="2"/>
              </a:rPr>
              <a:t> Service Oriented Architecture</a:t>
            </a:r>
            <a:endParaRPr lang="en-US" sz="3200" dirty="0"/>
          </a:p>
          <a:p>
            <a:r>
              <a:rPr lang="en-US" sz="3200" dirty="0"/>
              <a:t>ESB   </a:t>
            </a:r>
            <a:r>
              <a:rPr lang="en-US" sz="3200" dirty="0">
                <a:sym typeface="Wingdings" panose="05000000000000000000" pitchFamily="2" charset="2"/>
              </a:rPr>
              <a:t> Enterprise Service Bus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C3F66-72E0-C08B-6F5C-38BBBEF3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8E913-AD21-40A1-A729-5BCACE6E6273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F7A16-EA46-7362-01F5-DF7B741F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9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012" y="11837"/>
            <a:ext cx="6934200" cy="1397000"/>
          </a:xfrm>
        </p:spPr>
        <p:txBody>
          <a:bodyPr/>
          <a:lstStyle/>
          <a:p>
            <a:r>
              <a:rPr lang="en-US" dirty="0"/>
              <a:t>Service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design approach comprised of eight specific design principles. </a:t>
            </a:r>
          </a:p>
          <a:p>
            <a:r>
              <a:rPr lang="en-US" dirty="0"/>
              <a:t>Service contracts adhere to most but not all of these design principles.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319A2-1F22-A429-F97D-97993AD8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D0B9-A4AA-4D77-B998-DA7028BF6A6E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E3649-60BA-E244-9067-C4020E54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9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1959-03B5-FC37-4B33-D75657F6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012" y="152400"/>
            <a:ext cx="5029200" cy="981969"/>
          </a:xfrm>
        </p:spPr>
        <p:txBody>
          <a:bodyPr/>
          <a:lstStyle/>
          <a:p>
            <a:r>
              <a:rPr lang="en-US" dirty="0"/>
              <a:t>Eight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FECF-C584-67A6-1041-17BA9F29D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212" y="1600200"/>
            <a:ext cx="10157354" cy="44704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Standard Service Contract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Loose Coupling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Abstraction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Reusability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Autonomy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Statelessness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Discoverability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Compos Ability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98E3A-D3C9-ABED-FA19-BA5159C5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183B-86B5-49DC-9C2F-14ACC8BB0CF4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4D80C-4FBD-3342-7D48-2946EFA3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2D7-539F-A3FC-747A-E5826009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927" y="838200"/>
            <a:ext cx="7924800" cy="1397000"/>
          </a:xfrm>
        </p:spPr>
        <p:txBody>
          <a:bodyPr/>
          <a:lstStyle/>
          <a:p>
            <a:r>
              <a:rPr lang="en-US" dirty="0"/>
              <a:t>Standard Service Contract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C2B-9AD3-8D43-C9D9-C983AE2E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012" y="1828800"/>
            <a:ext cx="10157354" cy="4470400"/>
          </a:xfrm>
        </p:spPr>
        <p:txBody>
          <a:bodyPr/>
          <a:lstStyle/>
          <a:p>
            <a:r>
              <a:rPr lang="en-US" dirty="0"/>
              <a:t>Services within same service inventory</a:t>
            </a:r>
          </a:p>
          <a:p>
            <a:r>
              <a:rPr lang="en-US" dirty="0"/>
              <a:t>Compliance with the same contract design standards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073F-BD48-D612-FBA4-277F3711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8723E-9943-499F-A4C1-24AEFED20DFB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90E5B-00ED-7CAC-47C6-7950EDF6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5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2D7-539F-A3FC-747A-E5826009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12" y="304800"/>
            <a:ext cx="7924800" cy="1397000"/>
          </a:xfrm>
        </p:spPr>
        <p:txBody>
          <a:bodyPr/>
          <a:lstStyle/>
          <a:p>
            <a:r>
              <a:rPr lang="en-US" dirty="0"/>
              <a:t>Service Loose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C2B-9AD3-8D43-C9D9-C983AE2EF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contracts impose low consumer coupling requirements</a:t>
            </a:r>
          </a:p>
          <a:p>
            <a:r>
              <a:rPr lang="en-US" dirty="0"/>
              <a:t>Themselves decoupled from surrounding environment</a:t>
            </a:r>
          </a:p>
          <a:p>
            <a:r>
              <a:rPr lang="en-US" dirty="0"/>
              <a:t>Common types of coupling</a:t>
            </a:r>
          </a:p>
          <a:p>
            <a:pPr marL="940995" lvl="1" indent="-514350">
              <a:buFont typeface="+mj-lt"/>
              <a:buAutoNum type="romanLcPeriod"/>
            </a:pPr>
            <a:r>
              <a:rPr lang="en-US" dirty="0"/>
              <a:t>Contract to Functional Coupling</a:t>
            </a:r>
          </a:p>
          <a:p>
            <a:pPr marL="940995" lvl="1" indent="-514350">
              <a:buFont typeface="+mj-lt"/>
              <a:buAutoNum type="romanLcPeriod"/>
            </a:pPr>
            <a:r>
              <a:rPr lang="en-US" dirty="0"/>
              <a:t>Contract to Implementation Coupling</a:t>
            </a:r>
          </a:p>
          <a:p>
            <a:pPr marL="940995" lvl="1" indent="-514350">
              <a:buFont typeface="+mj-lt"/>
              <a:buAutoNum type="romanLcPeriod"/>
            </a:pPr>
            <a:r>
              <a:rPr lang="en-US" dirty="0"/>
              <a:t>Contract to Logic Coupling</a:t>
            </a:r>
          </a:p>
          <a:p>
            <a:pPr marL="940995" lvl="1" indent="-514350">
              <a:buFont typeface="+mj-lt"/>
              <a:buAutoNum type="romanLcPeriod"/>
            </a:pPr>
            <a:r>
              <a:rPr lang="en-US" dirty="0"/>
              <a:t>Contract to Technology Coupling</a:t>
            </a:r>
          </a:p>
          <a:p>
            <a:pPr marL="940995" lvl="1" indent="-514350">
              <a:buFont typeface="+mj-lt"/>
              <a:buAutoNum type="romanLcPeriod"/>
            </a:pPr>
            <a:r>
              <a:rPr lang="en-US" dirty="0"/>
              <a:t>Logic to Contract Coupling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1EA15-7766-3B86-A7C8-6B965715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8B67-5520-4C8A-A63A-02A6D0ECA793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7D0ED-64F0-9CFE-4397-A36B2A650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86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2D7-539F-A3FC-747A-E5826009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12" y="304800"/>
            <a:ext cx="7924800" cy="1397000"/>
          </a:xfrm>
        </p:spPr>
        <p:txBody>
          <a:bodyPr/>
          <a:lstStyle/>
          <a:p>
            <a:r>
              <a:rPr lang="en-US" dirty="0"/>
              <a:t>Service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C2B-9AD3-8D43-C9D9-C983AE2EF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contracts contain only essential information </a:t>
            </a:r>
          </a:p>
          <a:p>
            <a:r>
              <a:rPr lang="en-US" dirty="0"/>
              <a:t>Information about services is limited to what is published in service contracts</a:t>
            </a:r>
          </a:p>
          <a:p>
            <a:r>
              <a:rPr lang="en-US" dirty="0"/>
              <a:t>Turning services into black boxes, make contracts available to consumer officially</a:t>
            </a:r>
          </a:p>
          <a:p>
            <a:r>
              <a:rPr lang="en-US" dirty="0"/>
              <a:t>Principle is about hiding of information by service owners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FF23-9C1A-2228-8EFD-C6E97DE5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DF76-F416-419A-A45A-422B27545003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D4CB9-2C3B-2A48-B1FC-BC8DDAA0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6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32D7-539F-A3FC-747A-E5826009F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12" y="304800"/>
            <a:ext cx="7924800" cy="1397000"/>
          </a:xfrm>
        </p:spPr>
        <p:txBody>
          <a:bodyPr/>
          <a:lstStyle/>
          <a:p>
            <a:r>
              <a:rPr lang="en-US" dirty="0"/>
              <a:t>Service Reusability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C2B-9AD3-8D43-C9D9-C983AE2EF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contracts contain and express agnostic logic and can be positioned as reusable enterprise resource</a:t>
            </a:r>
          </a:p>
          <a:p>
            <a:r>
              <a:rPr lang="en-US" dirty="0"/>
              <a:t>Principle focuses on ensuring  service logic is robust and generic; qualities also carry over into contract design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24B75-29C2-C52B-E851-02EC207D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CFAD-45B4-493F-9954-9C485BE8A2A6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8C5E1-FDAB-8900-9774-087AE97B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99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ass open house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Classroom open house presentation.potx" id="{AB7D8AB0-4323-4322-AB21-8CB398DB9E96}" vid="{5BFEA1FF-C39F-48A2-B239-4B55565FC3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Classroom open house presentation</Template>
  <TotalTime>224</TotalTime>
  <Words>739</Words>
  <Application>Microsoft Office PowerPoint</Application>
  <PresentationFormat>Custom</PresentationFormat>
  <Paragraphs>142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Century Gothic (Body)</vt:lpstr>
      <vt:lpstr>Class open house presentation</vt:lpstr>
      <vt:lpstr>Nepal GEA SOA ESB Design Guidelines</vt:lpstr>
      <vt:lpstr>Introducing Teams</vt:lpstr>
      <vt:lpstr>Abbreviation </vt:lpstr>
      <vt:lpstr>Service Design Principles</vt:lpstr>
      <vt:lpstr>Eight Principles</vt:lpstr>
      <vt:lpstr>Standard Service Contract </vt:lpstr>
      <vt:lpstr>Service Loose Coupling</vt:lpstr>
      <vt:lpstr>Service Abstraction</vt:lpstr>
      <vt:lpstr>Service Reusability</vt:lpstr>
      <vt:lpstr>Service Autonomy</vt:lpstr>
      <vt:lpstr>Service Statelessness</vt:lpstr>
      <vt:lpstr>Service Discoverability</vt:lpstr>
      <vt:lpstr>Service Compos Ability</vt:lpstr>
      <vt:lpstr>PowerPoint Presentation</vt:lpstr>
      <vt:lpstr>Service Design Pattern</vt:lpstr>
      <vt:lpstr>As with design principles, the following design patterns can be applied to various measures.  </vt:lpstr>
      <vt:lpstr>Service Inventory Design</vt:lpstr>
      <vt:lpstr>a. Foundational Inventory Patterns</vt:lpstr>
      <vt:lpstr>b. Logical Inventory Layer Patterns</vt:lpstr>
      <vt:lpstr>c.  Inventory Implementation Patterns</vt:lpstr>
      <vt:lpstr>Service Design Patterns</vt:lpstr>
      <vt:lpstr>Service Composition Design Pattern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Nepal GEA SOA ESB Design Guidelines</dc:title>
  <dc:creator>Prabesh Adhikari</dc:creator>
  <cp:lastModifiedBy>Prabesh Adhikari</cp:lastModifiedBy>
  <cp:revision>94</cp:revision>
  <dcterms:created xsi:type="dcterms:W3CDTF">2023-05-10T13:09:38Z</dcterms:created>
  <dcterms:modified xsi:type="dcterms:W3CDTF">2023-05-10T16:54:31Z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