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5" r:id="rId5"/>
    <p:sldId id="296" r:id="rId6"/>
    <p:sldId id="307" r:id="rId7"/>
    <p:sldId id="317" r:id="rId8"/>
    <p:sldId id="306" r:id="rId9"/>
    <p:sldId id="318" r:id="rId10"/>
    <p:sldId id="259" r:id="rId11"/>
    <p:sldId id="321" r:id="rId12"/>
    <p:sldId id="319" r:id="rId13"/>
    <p:sldId id="322" r:id="rId14"/>
    <p:sldId id="320" r:id="rId15"/>
    <p:sldId id="323" r:id="rId16"/>
    <p:sldId id="314" r:id="rId17"/>
    <p:sldId id="309" r:id="rId18"/>
    <p:sldId id="310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Market Entry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Planning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/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/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Value</a:t>
          </a:r>
        </a:p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Demand</a:t>
          </a:r>
        </a:p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Unique Selling Point</a:t>
          </a:r>
        </a:p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Competitive?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/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/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Marketing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/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/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Social Media Campaigns</a:t>
          </a:r>
        </a:p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In depth analysis of competitor</a:t>
          </a:r>
        </a:p>
        <a:p>
          <a:endParaRPr lang="en-US" sz="16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/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/>
        </a:p>
      </dgm:t>
    </dgm:pt>
    <dgm:pt modelId="{E9682B4F-0217-4B50-923E-C104AA24290F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Design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/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/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Idea Screening</a:t>
          </a:r>
        </a:p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Emphasizing requirement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/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/>
        </a:p>
      </dgm:t>
    </dgm:pt>
    <dgm:pt modelId="{FEB4A941-E9FA-4A86-A673-85FF34B35F20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/>
        <a:lstStyle/>
        <a:p>
          <a:pPr rtl="0"/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Research</a:t>
          </a:r>
        </a:p>
        <a:p>
          <a:pPr rtl="0"/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Target Market</a:t>
          </a:r>
        </a:p>
        <a:p>
          <a:pPr rtl="0"/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Budgeting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/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/>
        </a:p>
      </dgm:t>
    </dgm:pt>
    <dgm:pt modelId="{A2322D3A-7AC2-4C5C-9D7E-EAB2313D47D4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Launch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/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/>
        </a:p>
      </dgm:t>
    </dgm:pt>
    <dgm:pt modelId="{4F85505A-81B6-4FDA-A144-900B71DAD946}">
      <dgm:prSet phldr="0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Strategy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/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 custLinFactNeighborY="-56478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 custScaleY="154063" custLinFactNeighborY="13200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 custScaleY="116079" custLinFactNeighborX="-1323" custLinFactNeighborY="-69353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 custScaleY="136093" custLinFactNeighborY="13200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 custLinFactNeighborY="-56478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 custScaleY="173526" custLinFactNeighborY="13200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 custLinFactNeighborY="-56478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 custScaleY="173526" custLinFactNeighborY="13200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 custLinFactNeighborY="-56478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 custScaleX="99917" custScaleY="173186" custLinFactNeighborY="13200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81521"/>
          <a:ext cx="2013350" cy="60400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Planning</a:t>
          </a:r>
        </a:p>
      </dsp:txBody>
      <dsp:txXfrm>
        <a:off x="8634" y="81521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702624"/>
          <a:ext cx="2013350" cy="2568216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Demand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Unique Selling Point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Competitive?</a:t>
          </a:r>
        </a:p>
      </dsp:txBody>
      <dsp:txXfrm>
        <a:off x="8634" y="702624"/>
        <a:ext cx="2013350" cy="2568216"/>
      </dsp:txXfrm>
    </dsp:sp>
    <dsp:sp modelId="{C4F84DEA-2002-4D32-8E80-70EEE05E345A}">
      <dsp:nvSpPr>
        <dsp:cNvPr id="0" name=""/>
        <dsp:cNvSpPr/>
      </dsp:nvSpPr>
      <dsp:spPr>
        <a:xfrm>
          <a:off x="2103242" y="90563"/>
          <a:ext cx="2013350" cy="60400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Marketing</a:t>
          </a:r>
        </a:p>
      </dsp:txBody>
      <dsp:txXfrm>
        <a:off x="2103242" y="90563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806859"/>
          <a:ext cx="2013350" cy="245308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Social Media Campaigns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In depth analysis of competitor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2129879" y="806859"/>
        <a:ext cx="2013350" cy="2453086"/>
      </dsp:txXfrm>
    </dsp:sp>
    <dsp:sp modelId="{49B7F8FA-D256-41EF-9327-52A3551D9A60}">
      <dsp:nvSpPr>
        <dsp:cNvPr id="0" name=""/>
        <dsp:cNvSpPr/>
      </dsp:nvSpPr>
      <dsp:spPr>
        <a:xfrm>
          <a:off x="4251124" y="81501"/>
          <a:ext cx="2013350" cy="60400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Design</a:t>
          </a:r>
        </a:p>
      </dsp:txBody>
      <dsp:txXfrm>
        <a:off x="4251124" y="81501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677889"/>
          <a:ext cx="2013350" cy="256829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Idea Screening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Emphasizing requirement</a:t>
          </a:r>
        </a:p>
      </dsp:txBody>
      <dsp:txXfrm>
        <a:off x="4251124" y="677889"/>
        <a:ext cx="2013350" cy="2568297"/>
      </dsp:txXfrm>
    </dsp:sp>
    <dsp:sp modelId="{4132ECB1-6BEF-4935-AFA3-B2EAA48FDE7E}">
      <dsp:nvSpPr>
        <dsp:cNvPr id="0" name=""/>
        <dsp:cNvSpPr/>
      </dsp:nvSpPr>
      <dsp:spPr>
        <a:xfrm>
          <a:off x="6372369" y="81501"/>
          <a:ext cx="2013350" cy="60400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Strategy</a:t>
          </a:r>
        </a:p>
      </dsp:txBody>
      <dsp:txXfrm>
        <a:off x="6372369" y="81501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677889"/>
          <a:ext cx="2013350" cy="2568297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Research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Target Market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Budgeting</a:t>
          </a:r>
        </a:p>
      </dsp:txBody>
      <dsp:txXfrm>
        <a:off x="6372369" y="677889"/>
        <a:ext cx="2013350" cy="2568297"/>
      </dsp:txXfrm>
    </dsp:sp>
    <dsp:sp modelId="{59606EB9-9F10-4D12-A33F-A242FDCC0D0F}">
      <dsp:nvSpPr>
        <dsp:cNvPr id="0" name=""/>
        <dsp:cNvSpPr/>
      </dsp:nvSpPr>
      <dsp:spPr>
        <a:xfrm>
          <a:off x="8493615" y="82759"/>
          <a:ext cx="2013350" cy="60400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Launch</a:t>
          </a:r>
        </a:p>
      </dsp:txBody>
      <dsp:txXfrm>
        <a:off x="8493615" y="82759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4450" y="681663"/>
          <a:ext cx="2010009" cy="2563264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709" tIns="198709" rIns="198709" bIns="198709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Market Entry</a:t>
          </a:r>
        </a:p>
      </dsp:txBody>
      <dsp:txXfrm>
        <a:off x="8494450" y="681663"/>
        <a:ext cx="2010009" cy="2563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8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00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9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0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8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5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Organizational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18386" y="2176907"/>
            <a:ext cx="3749040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Mission Profiles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Infrastructure needed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Logistics and Maintenance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Responsible party generating requirements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Environment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Developmental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Gathering requirements from clients</a:t>
            </a:r>
          </a:p>
        </p:txBody>
      </p:sp>
    </p:spTree>
    <p:extLst>
      <p:ext uri="{BB962C8B-B14F-4D97-AF65-F5344CB8AC3E}">
        <p14:creationId xmlns:p14="http://schemas.microsoft.com/office/powerpoint/2010/main" val="133937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18386" y="2176907"/>
            <a:ext cx="3749040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Feasibility Study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Requirement Gathering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Software Requirement Specification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Software Requirement Validation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5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opportunities are like buses. There's always another one coming.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Richard Branson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Plan for product launch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00B7-F64B-BD9F-339A-EE343262F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8664" y="6356350"/>
            <a:ext cx="4114800" cy="365125"/>
          </a:xfrm>
        </p:spPr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CEE5A-421C-AB04-0186-6EC7880701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797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65900"/>
              </p:ext>
            </p:extLst>
          </p:nvPr>
        </p:nvGraphicFramePr>
        <p:xfrm>
          <a:off x="838200" y="2990850"/>
          <a:ext cx="10515600" cy="34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  <a:sym typeface="Wingdings" panose="05000000000000000000" pitchFamily="2" charset="2"/>
              </a:rPr>
              <a:t>Product Requirement</a:t>
            </a:r>
          </a:p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  <a:sym typeface="Wingdings" panose="05000000000000000000" pitchFamily="2" charset="2"/>
              </a:rPr>
              <a:t>Efficiency Requirement</a:t>
            </a:r>
          </a:p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  <a:sym typeface="Wingdings" panose="05000000000000000000" pitchFamily="2" charset="2"/>
              </a:rPr>
              <a:t>Reliability Requirem</a:t>
            </a: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  <a:sym typeface="Wingdings" panose="05000000000000000000" pitchFamily="2" charset="2"/>
              </a:rPr>
              <a:t>ent</a:t>
            </a:r>
          </a:p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sz="2000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  <a:sym typeface="Wingdings" panose="05000000000000000000" pitchFamily="2" charset="2"/>
              </a:rPr>
              <a:t>Portability Requirement</a:t>
            </a:r>
          </a:p>
          <a:p>
            <a:pPr marL="342900" indent="-342900" algn="ctr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dirty="0"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  <a:sym typeface="Wingdings" panose="05000000000000000000" pitchFamily="2" charset="2"/>
              </a:rPr>
              <a:t>Usability Requirement</a:t>
            </a:r>
            <a:endParaRPr lang="en-US" sz="2000" dirty="0">
              <a:solidFill>
                <a:schemeClr val="accent3"/>
              </a:solidFill>
              <a:latin typeface="Gill Sans Nova Light" panose="020B0302020104020203" pitchFamily="34" charset="0"/>
              <a:ea typeface="+mn-lt"/>
              <a:cs typeface="Gill Sans Light" panose="020B0302020104020203" pitchFamily="34" charset="-79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MBA IT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Batch</a:t>
            </a:r>
          </a:p>
          <a:p>
            <a:r>
              <a:rPr lang="en-US" dirty="0"/>
              <a:t>School </a:t>
            </a:r>
            <a:r>
              <a:rPr lang="en-US"/>
              <a:t>of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Types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Summary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>
            <a:extLst>
              <a:ext uri="{FF2B5EF4-FFF2-40B4-BE49-F238E27FC236}">
                <a16:creationId xmlns:a16="http://schemas.microsoft.com/office/drawing/2014/main" id="{D9A0AA8E-BE3B-E949-89DB-0208EE4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ea typeface="Baskerville" panose="02020502070401020303" pitchFamily="18" charset="0"/>
                <a:cs typeface="Calibri Light"/>
              </a:rPr>
              <a:t>Meet our team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6B3CE3-4128-8F8E-0760-8B6434868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Ayush Tamrakar​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3E159C-8F18-6271-D733-C11E52BA16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26564" y="3927238"/>
            <a:ext cx="2194560" cy="355600"/>
          </a:xfrm>
        </p:spPr>
        <p:txBody>
          <a:bodyPr/>
          <a:lstStyle/>
          <a:p>
            <a:r>
              <a:rPr lang="en-US" dirty="0"/>
              <a:t>Shishir Acharya​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3D0BAA8-6F92-D5A9-9FA2-9533E81A810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Prabesh Adhikari​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27D3-F964-8FCA-9C7D-F5B249A2A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C484D-1568-85B7-3F4D-858CA3810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182" b="51651"/>
          <a:stretch/>
        </p:blipFill>
        <p:spPr>
          <a:xfrm>
            <a:off x="1394753" y="1799642"/>
            <a:ext cx="2057400" cy="20538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7E8D1D-D551-E972-18F4-6FA96D1A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86" y="1791865"/>
            <a:ext cx="2575428" cy="20589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988E0E-2120-6828-5B2F-23FBA37811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88" t="11002" r="1388" b="25000"/>
          <a:stretch/>
        </p:blipFill>
        <p:spPr>
          <a:xfrm>
            <a:off x="8454397" y="1794456"/>
            <a:ext cx="2406494" cy="205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16980-A0E5-BB13-3115-D95BD7EF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784AF-B196-480B-DC20-D0EE37D5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E4872-3C13-EA28-1D58-91F32E9D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15" y="-1"/>
            <a:ext cx="12219215" cy="632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7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by the customer</a:t>
            </a:r>
          </a:p>
          <a:p>
            <a:r>
              <a:rPr lang="en-US" dirty="0"/>
              <a:t>To be fulfilled by software team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Types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18386" y="2176907"/>
            <a:ext cx="3749040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Environmental Requirement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Operational Requirement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Development Requirement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0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18386" y="2176907"/>
            <a:ext cx="3749040" cy="430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Language Centered Environment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Structure Oriented Environment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Toolkit Environment</a:t>
            </a: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Organizational Requirement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8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Requirement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Operations, Functions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43071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{F1FED26E-DD9B-478C-8B5F-81809CFAD784}tf56410444_win32</Template>
  <TotalTime>52</TotalTime>
  <Words>192</Words>
  <Application>Microsoft Office PowerPoint</Application>
  <PresentationFormat>Widescreen</PresentationFormat>
  <Paragraphs>96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Wingdings</vt:lpstr>
      <vt:lpstr>Office Theme</vt:lpstr>
      <vt:lpstr>Organizational Requirement</vt:lpstr>
      <vt:lpstr>Agenda</vt:lpstr>
      <vt:lpstr>Meet our team</vt:lpstr>
      <vt:lpstr>PowerPoint Presentation</vt:lpstr>
      <vt:lpstr>Introduction</vt:lpstr>
      <vt:lpstr>Types</vt:lpstr>
      <vt:lpstr>Environmental Requirements</vt:lpstr>
      <vt:lpstr>PowerPoint Presentation</vt:lpstr>
      <vt:lpstr>Operational Requirement</vt:lpstr>
      <vt:lpstr>PowerPoint Presentation</vt:lpstr>
      <vt:lpstr>Developmental Requirements</vt:lpstr>
      <vt:lpstr>PowerPoint Presentation</vt:lpstr>
      <vt:lpstr>Business opportunities are like buses. There's always another one coming.</vt:lpstr>
      <vt:lpstr>Plan for product launch 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Requirement</dc:title>
  <dc:creator>Prabesh Adhikari</dc:creator>
  <cp:lastModifiedBy>Prabesh Adhikari</cp:lastModifiedBy>
  <cp:revision>22</cp:revision>
  <dcterms:created xsi:type="dcterms:W3CDTF">2023-09-07T17:40:44Z</dcterms:created>
  <dcterms:modified xsi:type="dcterms:W3CDTF">2023-09-07T18:33:21Z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