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7" r:id="rId5"/>
    <p:sldId id="258" r:id="rId6"/>
    <p:sldId id="260" r:id="rId7"/>
    <p:sldId id="269" r:id="rId8"/>
    <p:sldId id="263" r:id="rId9"/>
    <p:sldId id="268" r:id="rId10"/>
    <p:sldId id="270" r:id="rId11"/>
    <p:sldId id="271" r:id="rId12"/>
    <p:sldId id="272" r:id="rId13"/>
    <p:sldId id="273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56" userDrawn="1">
          <p15:clr>
            <a:srgbClr val="A4A3A4"/>
          </p15:clr>
        </p15:guide>
        <p15:guide id="4" pos="720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EBD8"/>
    <a:srgbClr val="8335E5"/>
    <a:srgbClr val="6B8DE1"/>
    <a:srgbClr val="6C92E1"/>
    <a:srgbClr val="6313DC"/>
    <a:srgbClr val="1E3ADA"/>
    <a:srgbClr val="030553"/>
    <a:srgbClr val="7D4BC9"/>
    <a:srgbClr val="16286E"/>
    <a:srgbClr val="652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83" d="100"/>
          <a:sy n="83" d="100"/>
        </p:scale>
        <p:origin x="130" y="67"/>
      </p:cViewPr>
      <p:guideLst>
        <p:guide orient="horz" pos="2064"/>
        <p:guide pos="3840"/>
        <p:guide pos="456"/>
        <p:guide pos="72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3187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F506F9-91AB-457B-A321-BA32DFC45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71BC67-B9B6-41AE-BB4E-51234F20984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9C063D-436A-410C-A490-190D73BB5D3E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E2BB79-F5ED-4C7F-A869-D9A323F2CA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207CB-184F-4400-BBE4-E0B71DE062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28996C-DF1E-45F4-80FD-86472FDB10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684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B8BDD7-4F37-46AB-9A13-BF4D77EDD71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F8F48A-6110-47DA-8521-A1D1FFD22F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91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9097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120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0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23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8676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8543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7747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22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342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22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F8F48A-6110-47DA-8521-A1D1FFD22FE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7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0BBB5-FEB0-47AD-A01D-A9D346203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207C41-C17D-4E84-B9CC-CA142B94C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5F25D-6082-47DE-9B2C-675944DD1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24B0FF-3B25-4E5C-A0A7-4E1636362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77007-1A01-499B-ACAD-C9F9C20B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962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81C24-32F4-4208-B651-CDCBFCD03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74779-B577-461F-A409-71F6A5A11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B044BD-4FA0-432C-95D7-517D2DE8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7F283-FE61-4C9A-9E39-74D429C5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9B807-6FE9-4E47-846B-BCB39B7AE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98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2594DD-FFD4-4AA9-BCDA-0BA87C1463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C2B6E-24EB-42CE-8B4D-3178D08C7E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92C56-63F3-4246-AAEE-2FBC89E80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0319-C816-40EC-B1D0-FD9748E41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4E9AB-6952-407A-9F06-2EB917172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7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ADCE2-978E-4923-B0E9-4C966B679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B0BD6-F012-4C6D-BDAD-9E90ED25A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E2F9E5-192C-4E88-9147-D263893B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A7138-3EAF-4C9D-903E-55D9BC040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B0B82-496D-45C3-A682-7AF9AFFB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126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3DAD0-5F6F-47DA-A010-1C4A30C88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EFA6E-A768-42A8-B2C3-F100D8260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46640-E89E-47CE-984D-0C0ECF7C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77A8F-F167-4C43-AEE7-45067080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DA754-ED79-4909-833D-55BF9A5D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08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AA026-BFE6-4D2A-9ABF-C593B566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747E8-A36B-4B4A-B2A4-B5283152A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6B59D-87BD-4F32-B9BC-31F9B1A5D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49B47-0C41-4DCC-9902-126916D9C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D28B7-2F2D-4E80-A107-C1F266C6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5D650A-4D0F-46AE-A132-267FCD921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87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4C6F9-F6F6-4EA1-98AA-81B84F7C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B8B83E-B37C-46C9-8284-D6EBA0033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150B8-0288-44AC-9CE7-E7BD9FB32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F5DCAE-6027-49B9-A818-F45FADE27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4FAE16-DBCB-4A42-BFFC-053F2D529A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E8C038-E6A1-499D-9E24-FA5980421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911B6-A759-487E-8CB6-CF9EF737F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906EC0-369D-4138-8D70-148CFDEE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554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2F8A-97AC-456C-B9E3-45A7D520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0F483-F2B9-47A3-9B5C-8C264B701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49874-9D9B-4597-B20D-33D6F58BC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35894C-9062-435A-9758-82ED9C6D7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3F6AD-4D61-4238-AB7D-613625BFF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ACDC9-944D-47C6-B286-82C86AD94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AAC43-3846-4080-B764-AB2DB308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370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F4779-0336-4AFA-B9A7-259EE8BEC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82F449-DDC3-4694-81E5-91A4B8F43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0A2C4-3B2E-46AC-9605-73F5B2CC1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09769-F5A5-4635-BD0C-D6049DEB9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52DC3-D3D7-446F-A866-D7820B7BF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CDB00-5218-4567-902B-845073BE8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8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61E4-9FF7-494B-A1C9-C9A1DD705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45657-DA21-4769-84F8-88DC644508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7B310-6692-4981-9CB8-FE79A091FF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DA2C9E-A9AD-4BB9-A691-90BB84F58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3D45D-C826-4846-BBFC-A0D98B7E7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516961-40DC-443E-9DB8-3A987DF4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33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1CFC-63B9-4A19-A8AB-62B9E452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A838B-134E-40B6-A7E3-1119BB8BF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8943BB-9EAD-4CBC-9CA2-75F70C6B5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4036C-9E7C-4FFC-99FA-414B61E345DD}" type="datetimeFigureOut">
              <a:rPr lang="en-US" smtClean="0"/>
              <a:t>9/29/2023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E537-5CBA-4B86-9D30-577B9F741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E79E72-0F12-4646-BCDF-4C9EAA89C2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580AB-5C3C-4B4F-8E2A-8B7A0A8CE6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437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016C325E-5B69-4D07-BBFB-7DB217A69D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Human resources slide 1</a:t>
            </a:r>
          </a:p>
        </p:txBody>
      </p:sp>
      <p:grpSp>
        <p:nvGrpSpPr>
          <p:cNvPr id="21" name="Group 20" descr="This image is a logo that reads &quot;24.&quot; ">
            <a:extLst>
              <a:ext uri="{FF2B5EF4-FFF2-40B4-BE49-F238E27FC236}">
                <a16:creationId xmlns:a16="http://schemas.microsoft.com/office/drawing/2014/main" id="{FBE0CB24-B318-4A75-829C-F2AFFC048326}"/>
              </a:ext>
            </a:extLst>
          </p:cNvPr>
          <p:cNvGrpSpPr/>
          <p:nvPr/>
        </p:nvGrpSpPr>
        <p:grpSpPr>
          <a:xfrm>
            <a:off x="695930" y="587345"/>
            <a:ext cx="530996" cy="530996"/>
            <a:chOff x="1116392" y="531685"/>
            <a:chExt cx="530996" cy="530996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6FFCD8A-D531-4D2A-AABF-370BF35DF0FD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B387A-E007-4189-8E98-2F8E5B7C9511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5" name="Freeform 11">
                <a:hlinkClick r:id="rId3"/>
                <a:extLst>
                  <a:ext uri="{FF2B5EF4-FFF2-40B4-BE49-F238E27FC236}">
                    <a16:creationId xmlns:a16="http://schemas.microsoft.com/office/drawing/2014/main" id="{CA3FECAC-E569-460A-8F81-CECE58A61CC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6" name="Freeform 12">
                <a:extLst>
                  <a:ext uri="{FF2B5EF4-FFF2-40B4-BE49-F238E27FC236}">
                    <a16:creationId xmlns:a16="http://schemas.microsoft.com/office/drawing/2014/main" id="{7CB7D654-7384-4C22-9BEF-3BF3A786CE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6" name="Group 55" descr="This image is an icon of three connected human figures. ">
            <a:extLst>
              <a:ext uri="{FF2B5EF4-FFF2-40B4-BE49-F238E27FC236}">
                <a16:creationId xmlns:a16="http://schemas.microsoft.com/office/drawing/2014/main" id="{E56C5C06-BE0B-4D3E-8B77-1A2F0B930590}"/>
              </a:ext>
            </a:extLst>
          </p:cNvPr>
          <p:cNvGrpSpPr/>
          <p:nvPr/>
        </p:nvGrpSpPr>
        <p:grpSpPr>
          <a:xfrm>
            <a:off x="791651" y="2731292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57" name="Freeform 35">
              <a:extLst>
                <a:ext uri="{FF2B5EF4-FFF2-40B4-BE49-F238E27FC236}">
                  <a16:creationId xmlns:a16="http://schemas.microsoft.com/office/drawing/2014/main" id="{D07CC084-C9D4-47CF-9EAD-4A7517F97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8" name="Freeform 36">
              <a:extLst>
                <a:ext uri="{FF2B5EF4-FFF2-40B4-BE49-F238E27FC236}">
                  <a16:creationId xmlns:a16="http://schemas.microsoft.com/office/drawing/2014/main" id="{CCAAF87D-704F-4EAD-856F-6E1E38EF6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Freeform 37">
              <a:extLst>
                <a:ext uri="{FF2B5EF4-FFF2-40B4-BE49-F238E27FC236}">
                  <a16:creationId xmlns:a16="http://schemas.microsoft.com/office/drawing/2014/main" id="{1CD5CE15-C404-4DA1-AC79-7FCD7E387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60" name="Freeform 38">
              <a:extLst>
                <a:ext uri="{FF2B5EF4-FFF2-40B4-BE49-F238E27FC236}">
                  <a16:creationId xmlns:a16="http://schemas.microsoft.com/office/drawing/2014/main" id="{B3EDC5DA-BD5A-4D94-9EF8-995AD67F8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4" name="Freeform 39">
              <a:extLst>
                <a:ext uri="{FF2B5EF4-FFF2-40B4-BE49-F238E27FC236}">
                  <a16:creationId xmlns:a16="http://schemas.microsoft.com/office/drawing/2014/main" id="{F9DCB288-7675-41B6-9E88-9068BFDC0277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5" name="Freeform 40">
              <a:extLst>
                <a:ext uri="{FF2B5EF4-FFF2-40B4-BE49-F238E27FC236}">
                  <a16:creationId xmlns:a16="http://schemas.microsoft.com/office/drawing/2014/main" id="{9ABAA1E3-5A43-4715-8E36-58674814B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6" name="Freeform 41">
              <a:extLst>
                <a:ext uri="{FF2B5EF4-FFF2-40B4-BE49-F238E27FC236}">
                  <a16:creationId xmlns:a16="http://schemas.microsoft.com/office/drawing/2014/main" id="{EA6EC370-AE96-4357-86E0-93B6C20D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7" name="Freeform 42">
              <a:extLst>
                <a:ext uri="{FF2B5EF4-FFF2-40B4-BE49-F238E27FC236}">
                  <a16:creationId xmlns:a16="http://schemas.microsoft.com/office/drawing/2014/main" id="{5368DFC5-02C5-4946-A452-2652C5D14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8" name="Freeform 43">
              <a:extLst>
                <a:ext uri="{FF2B5EF4-FFF2-40B4-BE49-F238E27FC236}">
                  <a16:creationId xmlns:a16="http://schemas.microsoft.com/office/drawing/2014/main" id="{8580222D-9DD6-41E9-912C-179A6E1059FD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C1165547-DF3A-4694-9097-2BDAF2003713}"/>
              </a:ext>
            </a:extLst>
          </p:cNvPr>
          <p:cNvSpPr txBox="1"/>
          <p:nvPr/>
        </p:nvSpPr>
        <p:spPr>
          <a:xfrm>
            <a:off x="733192" y="3512329"/>
            <a:ext cx="4845708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</a:t>
            </a:r>
          </a:p>
          <a:p>
            <a:r>
              <a:rPr lang="en-US" sz="5400" b="1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Management</a:t>
            </a:r>
            <a:endParaRPr lang="en-US" sz="5400" b="1" dirty="0">
              <a:solidFill>
                <a:srgbClr val="00206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E504344-8563-476C-9EF9-4200B272F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855953" y="-2833465"/>
            <a:ext cx="8948964" cy="12105059"/>
            <a:chOff x="4855953" y="-2833465"/>
            <a:chExt cx="8948964" cy="12105059"/>
          </a:xfrm>
        </p:grpSpPr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73D22BE5-D5D5-4BF2-A935-5C4AB588B45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C42C174B-303A-45F6-8FF1-93001A3AAFC1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22AA5A4F-A0EB-453F-A699-F817D4616C6F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43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1152018" y="491201"/>
            <a:ext cx="9814791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771832" y="4841786"/>
            <a:ext cx="159383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Quality of Hire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Analyze how long it takes to fill vacancy and associated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941890" y="4841787"/>
            <a:ext cx="123822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Time-to-fill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Assess effectiveness by measuring performance and fit new hires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35019" y="4841787"/>
            <a:ext cx="14786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Cost-per-Hire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Determine if effective recruitment reduces turnover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400341" y="4841787"/>
            <a:ext cx="237475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Customer Satisfaction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If applicable, evaluation of the impact of better selected employees on customer satisfaction and loyalty</a:t>
            </a:r>
          </a:p>
        </p:txBody>
      </p:sp>
    </p:spTree>
    <p:extLst>
      <p:ext uri="{BB962C8B-B14F-4D97-AF65-F5344CB8AC3E}">
        <p14:creationId xmlns:p14="http://schemas.microsoft.com/office/powerpoint/2010/main" val="306794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 hidden="1">
            <a:extLst>
              <a:ext uri="{FF2B5EF4-FFF2-40B4-BE49-F238E27FC236}">
                <a16:creationId xmlns:a16="http://schemas.microsoft.com/office/drawing/2014/main" id="{24922840-A8AD-427F-889C-2B79CACC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10</a:t>
            </a:r>
          </a:p>
        </p:txBody>
      </p:sp>
      <p:grpSp>
        <p:nvGrpSpPr>
          <p:cNvPr id="19" name="Group 18" descr="This image is a logo that reads &quot;24.&quot; ">
            <a:extLst>
              <a:ext uri="{FF2B5EF4-FFF2-40B4-BE49-F238E27FC236}">
                <a16:creationId xmlns:a16="http://schemas.microsoft.com/office/drawing/2014/main" id="{28514796-5CCE-4908-9069-378D749B8407}"/>
              </a:ext>
            </a:extLst>
          </p:cNvPr>
          <p:cNvGrpSpPr/>
          <p:nvPr/>
        </p:nvGrpSpPr>
        <p:grpSpPr>
          <a:xfrm>
            <a:off x="733192" y="531685"/>
            <a:ext cx="530996" cy="530996"/>
            <a:chOff x="1116392" y="531685"/>
            <a:chExt cx="530996" cy="530996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DAFE0C3-ADBF-4568-8971-E7BB1DC18FCF}"/>
                </a:ext>
              </a:extLst>
            </p:cNvPr>
            <p:cNvSpPr/>
            <p:nvPr/>
          </p:nvSpPr>
          <p:spPr>
            <a:xfrm>
              <a:off x="1116392" y="531685"/>
              <a:ext cx="530996" cy="530996"/>
            </a:xfrm>
            <a:prstGeom prst="roundRect">
              <a:avLst/>
            </a:prstGeom>
            <a:gradFill flip="none" rotWithShape="1">
              <a:gsLst>
                <a:gs pos="100000">
                  <a:srgbClr val="FE7B4C"/>
                </a:gs>
                <a:gs pos="0">
                  <a:srgbClr val="FE7B4C">
                    <a:lumMod val="83000"/>
                    <a:lumOff val="17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  <a:effectLst>
              <a:glow rad="254000">
                <a:srgbClr val="FE7B4C">
                  <a:alpha val="7000"/>
                </a:srgb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6C540A9-B6C9-4A39-B2A9-F8D99AAA7515}"/>
                </a:ext>
              </a:extLst>
            </p:cNvPr>
            <p:cNvGrpSpPr/>
            <p:nvPr/>
          </p:nvGrpSpPr>
          <p:grpSpPr>
            <a:xfrm>
              <a:off x="1225345" y="623888"/>
              <a:ext cx="313090" cy="346590"/>
              <a:chOff x="-2198688" y="-1935162"/>
              <a:chExt cx="1157288" cy="1281111"/>
            </a:xfrm>
          </p:grpSpPr>
          <p:sp>
            <p:nvSpPr>
              <p:cNvPr id="27" name="Freeform 11">
                <a:hlinkClick r:id="rId3"/>
                <a:extLst>
                  <a:ext uri="{FF2B5EF4-FFF2-40B4-BE49-F238E27FC236}">
                    <a16:creationId xmlns:a16="http://schemas.microsoft.com/office/drawing/2014/main" id="{AFF915B9-3BC1-4270-81D2-171636BAF0D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1836738" y="-1697038"/>
                <a:ext cx="795338" cy="1042987"/>
              </a:xfrm>
              <a:custGeom>
                <a:avLst/>
                <a:gdLst>
                  <a:gd name="T0" fmla="*/ 76 w 512"/>
                  <a:gd name="T1" fmla="*/ 419 h 673"/>
                  <a:gd name="T2" fmla="*/ 79 w 512"/>
                  <a:gd name="T3" fmla="*/ 412 h 673"/>
                  <a:gd name="T4" fmla="*/ 287 w 512"/>
                  <a:gd name="T5" fmla="*/ 115 h 673"/>
                  <a:gd name="T6" fmla="*/ 294 w 512"/>
                  <a:gd name="T7" fmla="*/ 110 h 673"/>
                  <a:gd name="T8" fmla="*/ 295 w 512"/>
                  <a:gd name="T9" fmla="*/ 110 h 673"/>
                  <a:gd name="T10" fmla="*/ 299 w 512"/>
                  <a:gd name="T11" fmla="*/ 115 h 673"/>
                  <a:gd name="T12" fmla="*/ 299 w 512"/>
                  <a:gd name="T13" fmla="*/ 425 h 673"/>
                  <a:gd name="T14" fmla="*/ 83 w 512"/>
                  <a:gd name="T15" fmla="*/ 425 h 673"/>
                  <a:gd name="T16" fmla="*/ 76 w 512"/>
                  <a:gd name="T17" fmla="*/ 419 h 673"/>
                  <a:gd name="T18" fmla="*/ 304 w 512"/>
                  <a:gd name="T19" fmla="*/ 0 h 673"/>
                  <a:gd name="T20" fmla="*/ 278 w 512"/>
                  <a:gd name="T21" fmla="*/ 14 h 673"/>
                  <a:gd name="T22" fmla="*/ 11 w 512"/>
                  <a:gd name="T23" fmla="*/ 390 h 673"/>
                  <a:gd name="T24" fmla="*/ 0 w 512"/>
                  <a:gd name="T25" fmla="*/ 424 h 673"/>
                  <a:gd name="T26" fmla="*/ 0 w 512"/>
                  <a:gd name="T27" fmla="*/ 458 h 673"/>
                  <a:gd name="T28" fmla="*/ 37 w 512"/>
                  <a:gd name="T29" fmla="*/ 494 h 673"/>
                  <a:gd name="T30" fmla="*/ 298 w 512"/>
                  <a:gd name="T31" fmla="*/ 494 h 673"/>
                  <a:gd name="T32" fmla="*/ 298 w 512"/>
                  <a:gd name="T33" fmla="*/ 655 h 673"/>
                  <a:gd name="T34" fmla="*/ 313 w 512"/>
                  <a:gd name="T35" fmla="*/ 673 h 673"/>
                  <a:gd name="T36" fmla="*/ 365 w 512"/>
                  <a:gd name="T37" fmla="*/ 673 h 673"/>
                  <a:gd name="T38" fmla="*/ 381 w 512"/>
                  <a:gd name="T39" fmla="*/ 655 h 673"/>
                  <a:gd name="T40" fmla="*/ 381 w 512"/>
                  <a:gd name="T41" fmla="*/ 494 h 673"/>
                  <a:gd name="T42" fmla="*/ 494 w 512"/>
                  <a:gd name="T43" fmla="*/ 494 h 673"/>
                  <a:gd name="T44" fmla="*/ 512 w 512"/>
                  <a:gd name="T45" fmla="*/ 477 h 673"/>
                  <a:gd name="T46" fmla="*/ 512 w 512"/>
                  <a:gd name="T47" fmla="*/ 441 h 673"/>
                  <a:gd name="T48" fmla="*/ 494 w 512"/>
                  <a:gd name="T49" fmla="*/ 425 h 673"/>
                  <a:gd name="T50" fmla="*/ 381 w 512"/>
                  <a:gd name="T51" fmla="*/ 425 h 673"/>
                  <a:gd name="T52" fmla="*/ 381 w 512"/>
                  <a:gd name="T53" fmla="*/ 20 h 673"/>
                  <a:gd name="T54" fmla="*/ 357 w 512"/>
                  <a:gd name="T55" fmla="*/ 0 h 673"/>
                  <a:gd name="T56" fmla="*/ 304 w 512"/>
                  <a:gd name="T57" fmla="*/ 0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12" h="673">
                    <a:moveTo>
                      <a:pt x="76" y="419"/>
                    </a:moveTo>
                    <a:cubicBezTo>
                      <a:pt x="76" y="418"/>
                      <a:pt x="77" y="415"/>
                      <a:pt x="79" y="412"/>
                    </a:cubicBezTo>
                    <a:cubicBezTo>
                      <a:pt x="287" y="115"/>
                      <a:pt x="287" y="115"/>
                      <a:pt x="287" y="115"/>
                    </a:cubicBezTo>
                    <a:cubicBezTo>
                      <a:pt x="289" y="112"/>
                      <a:pt x="291" y="110"/>
                      <a:pt x="294" y="110"/>
                    </a:cubicBezTo>
                    <a:cubicBezTo>
                      <a:pt x="295" y="110"/>
                      <a:pt x="295" y="110"/>
                      <a:pt x="295" y="110"/>
                    </a:cubicBezTo>
                    <a:cubicBezTo>
                      <a:pt x="298" y="110"/>
                      <a:pt x="299" y="111"/>
                      <a:pt x="299" y="115"/>
                    </a:cubicBezTo>
                    <a:cubicBezTo>
                      <a:pt x="299" y="425"/>
                      <a:pt x="299" y="425"/>
                      <a:pt x="299" y="425"/>
                    </a:cubicBezTo>
                    <a:cubicBezTo>
                      <a:pt x="83" y="425"/>
                      <a:pt x="83" y="425"/>
                      <a:pt x="83" y="425"/>
                    </a:cubicBezTo>
                    <a:cubicBezTo>
                      <a:pt x="79" y="425"/>
                      <a:pt x="76" y="423"/>
                      <a:pt x="76" y="419"/>
                    </a:cubicBezTo>
                    <a:moveTo>
                      <a:pt x="304" y="0"/>
                    </a:moveTo>
                    <a:cubicBezTo>
                      <a:pt x="289" y="0"/>
                      <a:pt x="282" y="7"/>
                      <a:pt x="278" y="14"/>
                    </a:cubicBezTo>
                    <a:cubicBezTo>
                      <a:pt x="11" y="390"/>
                      <a:pt x="11" y="390"/>
                      <a:pt x="11" y="390"/>
                    </a:cubicBezTo>
                    <a:cubicBezTo>
                      <a:pt x="3" y="401"/>
                      <a:pt x="0" y="412"/>
                      <a:pt x="0" y="424"/>
                    </a:cubicBezTo>
                    <a:cubicBezTo>
                      <a:pt x="0" y="458"/>
                      <a:pt x="0" y="458"/>
                      <a:pt x="0" y="458"/>
                    </a:cubicBezTo>
                    <a:cubicBezTo>
                      <a:pt x="0" y="485"/>
                      <a:pt x="10" y="494"/>
                      <a:pt x="37" y="494"/>
                    </a:cubicBezTo>
                    <a:cubicBezTo>
                      <a:pt x="298" y="494"/>
                      <a:pt x="298" y="494"/>
                      <a:pt x="298" y="494"/>
                    </a:cubicBezTo>
                    <a:cubicBezTo>
                      <a:pt x="298" y="655"/>
                      <a:pt x="298" y="655"/>
                      <a:pt x="298" y="655"/>
                    </a:cubicBezTo>
                    <a:cubicBezTo>
                      <a:pt x="298" y="665"/>
                      <a:pt x="303" y="673"/>
                      <a:pt x="313" y="673"/>
                    </a:cubicBezTo>
                    <a:cubicBezTo>
                      <a:pt x="365" y="673"/>
                      <a:pt x="365" y="673"/>
                      <a:pt x="365" y="673"/>
                    </a:cubicBezTo>
                    <a:cubicBezTo>
                      <a:pt x="375" y="673"/>
                      <a:pt x="381" y="664"/>
                      <a:pt x="381" y="655"/>
                    </a:cubicBezTo>
                    <a:cubicBezTo>
                      <a:pt x="381" y="494"/>
                      <a:pt x="381" y="494"/>
                      <a:pt x="381" y="494"/>
                    </a:cubicBezTo>
                    <a:cubicBezTo>
                      <a:pt x="494" y="494"/>
                      <a:pt x="494" y="494"/>
                      <a:pt x="494" y="494"/>
                    </a:cubicBezTo>
                    <a:cubicBezTo>
                      <a:pt x="504" y="494"/>
                      <a:pt x="512" y="487"/>
                      <a:pt x="512" y="477"/>
                    </a:cubicBezTo>
                    <a:cubicBezTo>
                      <a:pt x="512" y="441"/>
                      <a:pt x="512" y="441"/>
                      <a:pt x="512" y="441"/>
                    </a:cubicBezTo>
                    <a:cubicBezTo>
                      <a:pt x="512" y="431"/>
                      <a:pt x="503" y="425"/>
                      <a:pt x="494" y="425"/>
                    </a:cubicBezTo>
                    <a:cubicBezTo>
                      <a:pt x="381" y="425"/>
                      <a:pt x="381" y="425"/>
                      <a:pt x="381" y="425"/>
                    </a:cubicBezTo>
                    <a:cubicBezTo>
                      <a:pt x="381" y="20"/>
                      <a:pt x="381" y="20"/>
                      <a:pt x="381" y="20"/>
                    </a:cubicBezTo>
                    <a:cubicBezTo>
                      <a:pt x="381" y="6"/>
                      <a:pt x="372" y="0"/>
                      <a:pt x="357" y="0"/>
                    </a:cubicBez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8" name="Freeform 12">
                <a:extLst>
                  <a:ext uri="{FF2B5EF4-FFF2-40B4-BE49-F238E27FC236}">
                    <a16:creationId xmlns:a16="http://schemas.microsoft.com/office/drawing/2014/main" id="{DD109419-50C7-4E35-AC9A-AE0655C35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2198688" y="-1935162"/>
                <a:ext cx="642938" cy="1001712"/>
              </a:xfrm>
              <a:custGeom>
                <a:avLst/>
                <a:gdLst>
                  <a:gd name="T0" fmla="*/ 27 w 414"/>
                  <a:gd name="T1" fmla="*/ 18 h 647"/>
                  <a:gd name="T2" fmla="*/ 9 w 414"/>
                  <a:gd name="T3" fmla="*/ 33 h 647"/>
                  <a:gd name="T4" fmla="*/ 9 w 414"/>
                  <a:gd name="T5" fmla="*/ 63 h 647"/>
                  <a:gd name="T6" fmla="*/ 24 w 414"/>
                  <a:gd name="T7" fmla="*/ 79 h 647"/>
                  <a:gd name="T8" fmla="*/ 28 w 414"/>
                  <a:gd name="T9" fmla="*/ 79 h 647"/>
                  <a:gd name="T10" fmla="*/ 192 w 414"/>
                  <a:gd name="T11" fmla="*/ 66 h 647"/>
                  <a:gd name="T12" fmla="*/ 332 w 414"/>
                  <a:gd name="T13" fmla="*/ 155 h 647"/>
                  <a:gd name="T14" fmla="*/ 236 w 414"/>
                  <a:gd name="T15" fmla="*/ 275 h 647"/>
                  <a:gd name="T16" fmla="*/ 142 w 414"/>
                  <a:gd name="T17" fmla="*/ 334 h 647"/>
                  <a:gd name="T18" fmla="*/ 0 w 414"/>
                  <a:gd name="T19" fmla="*/ 561 h 647"/>
                  <a:gd name="T20" fmla="*/ 0 w 414"/>
                  <a:gd name="T21" fmla="*/ 631 h 647"/>
                  <a:gd name="T22" fmla="*/ 19 w 414"/>
                  <a:gd name="T23" fmla="*/ 647 h 647"/>
                  <a:gd name="T24" fmla="*/ 387 w 414"/>
                  <a:gd name="T25" fmla="*/ 647 h 647"/>
                  <a:gd name="T26" fmla="*/ 406 w 414"/>
                  <a:gd name="T27" fmla="*/ 632 h 647"/>
                  <a:gd name="T28" fmla="*/ 406 w 414"/>
                  <a:gd name="T29" fmla="*/ 594 h 647"/>
                  <a:gd name="T30" fmla="*/ 387 w 414"/>
                  <a:gd name="T31" fmla="*/ 579 h 647"/>
                  <a:gd name="T32" fmla="*/ 74 w 414"/>
                  <a:gd name="T33" fmla="*/ 579 h 647"/>
                  <a:gd name="T34" fmla="*/ 74 w 414"/>
                  <a:gd name="T35" fmla="*/ 561 h 647"/>
                  <a:gd name="T36" fmla="*/ 204 w 414"/>
                  <a:gd name="T37" fmla="*/ 377 h 647"/>
                  <a:gd name="T38" fmla="*/ 294 w 414"/>
                  <a:gd name="T39" fmla="*/ 321 h 647"/>
                  <a:gd name="T40" fmla="*/ 414 w 414"/>
                  <a:gd name="T41" fmla="*/ 155 h 647"/>
                  <a:gd name="T42" fmla="*/ 192 w 414"/>
                  <a:gd name="T43" fmla="*/ 0 h 647"/>
                  <a:gd name="T44" fmla="*/ 27 w 414"/>
                  <a:gd name="T45" fmla="*/ 18 h 6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4" h="647">
                    <a:moveTo>
                      <a:pt x="27" y="18"/>
                    </a:moveTo>
                    <a:cubicBezTo>
                      <a:pt x="18" y="19"/>
                      <a:pt x="9" y="25"/>
                      <a:pt x="9" y="33"/>
                    </a:cubicBezTo>
                    <a:cubicBezTo>
                      <a:pt x="9" y="63"/>
                      <a:pt x="9" y="63"/>
                      <a:pt x="9" y="63"/>
                    </a:cubicBezTo>
                    <a:cubicBezTo>
                      <a:pt x="9" y="73"/>
                      <a:pt x="15" y="79"/>
                      <a:pt x="24" y="79"/>
                    </a:cubicBezTo>
                    <a:cubicBezTo>
                      <a:pt x="28" y="79"/>
                      <a:pt x="28" y="79"/>
                      <a:pt x="28" y="79"/>
                    </a:cubicBezTo>
                    <a:cubicBezTo>
                      <a:pt x="80" y="72"/>
                      <a:pt x="144" y="66"/>
                      <a:pt x="192" y="66"/>
                    </a:cubicBezTo>
                    <a:cubicBezTo>
                      <a:pt x="293" y="66"/>
                      <a:pt x="332" y="93"/>
                      <a:pt x="332" y="155"/>
                    </a:cubicBezTo>
                    <a:cubicBezTo>
                      <a:pt x="332" y="207"/>
                      <a:pt x="313" y="227"/>
                      <a:pt x="236" y="275"/>
                    </a:cubicBezTo>
                    <a:cubicBezTo>
                      <a:pt x="142" y="334"/>
                      <a:pt x="142" y="334"/>
                      <a:pt x="142" y="334"/>
                    </a:cubicBezTo>
                    <a:cubicBezTo>
                      <a:pt x="41" y="397"/>
                      <a:pt x="0" y="471"/>
                      <a:pt x="0" y="56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0" y="640"/>
                      <a:pt x="8" y="647"/>
                      <a:pt x="19" y="647"/>
                    </a:cubicBezTo>
                    <a:cubicBezTo>
                      <a:pt x="387" y="647"/>
                      <a:pt x="387" y="647"/>
                      <a:pt x="387" y="647"/>
                    </a:cubicBezTo>
                    <a:cubicBezTo>
                      <a:pt x="398" y="647"/>
                      <a:pt x="406" y="641"/>
                      <a:pt x="406" y="632"/>
                    </a:cubicBezTo>
                    <a:cubicBezTo>
                      <a:pt x="406" y="594"/>
                      <a:pt x="406" y="594"/>
                      <a:pt x="406" y="594"/>
                    </a:cubicBezTo>
                    <a:cubicBezTo>
                      <a:pt x="406" y="584"/>
                      <a:pt x="398" y="579"/>
                      <a:pt x="387" y="579"/>
                    </a:cubicBezTo>
                    <a:cubicBezTo>
                      <a:pt x="74" y="579"/>
                      <a:pt x="74" y="579"/>
                      <a:pt x="74" y="579"/>
                    </a:cubicBezTo>
                    <a:cubicBezTo>
                      <a:pt x="74" y="561"/>
                      <a:pt x="74" y="561"/>
                      <a:pt x="74" y="561"/>
                    </a:cubicBezTo>
                    <a:cubicBezTo>
                      <a:pt x="74" y="486"/>
                      <a:pt x="101" y="442"/>
                      <a:pt x="204" y="377"/>
                    </a:cubicBezTo>
                    <a:cubicBezTo>
                      <a:pt x="294" y="321"/>
                      <a:pt x="294" y="321"/>
                      <a:pt x="294" y="321"/>
                    </a:cubicBezTo>
                    <a:cubicBezTo>
                      <a:pt x="380" y="267"/>
                      <a:pt x="414" y="223"/>
                      <a:pt x="414" y="155"/>
                    </a:cubicBezTo>
                    <a:cubicBezTo>
                      <a:pt x="414" y="49"/>
                      <a:pt x="343" y="0"/>
                      <a:pt x="192" y="0"/>
                    </a:cubicBezTo>
                    <a:cubicBezTo>
                      <a:pt x="137" y="0"/>
                      <a:pt x="74" y="6"/>
                      <a:pt x="27" y="18"/>
                    </a:cubicBez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 descr="This image is an icon of three human beings. ">
            <a:extLst>
              <a:ext uri="{FF2B5EF4-FFF2-40B4-BE49-F238E27FC236}">
                <a16:creationId xmlns:a16="http://schemas.microsoft.com/office/drawing/2014/main" id="{5D1C056A-1D7A-4D89-A2E0-446D9944C6FB}"/>
              </a:ext>
            </a:extLst>
          </p:cNvPr>
          <p:cNvGrpSpPr/>
          <p:nvPr/>
        </p:nvGrpSpPr>
        <p:grpSpPr>
          <a:xfrm>
            <a:off x="791651" y="3549996"/>
            <a:ext cx="569186" cy="530997"/>
            <a:chOff x="-27444701" y="-10180638"/>
            <a:chExt cx="10883901" cy="10153650"/>
          </a:xfrm>
          <a:solidFill>
            <a:schemeClr val="bg1">
              <a:lumMod val="50000"/>
            </a:schemeClr>
          </a:solidFill>
        </p:grpSpPr>
        <p:sp>
          <p:nvSpPr>
            <p:cNvPr id="6" name="Freeform 35">
              <a:extLst>
                <a:ext uri="{FF2B5EF4-FFF2-40B4-BE49-F238E27FC236}">
                  <a16:creationId xmlns:a16="http://schemas.microsoft.com/office/drawing/2014/main" id="{C9FAB44B-F1A9-406C-8DC0-7BC29AA64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969538" y="-10180638"/>
              <a:ext cx="1906588" cy="1978025"/>
            </a:xfrm>
            <a:custGeom>
              <a:avLst/>
              <a:gdLst>
                <a:gd name="T0" fmla="*/ 554 w 639"/>
                <a:gd name="T1" fmla="*/ 327 h 664"/>
                <a:gd name="T2" fmla="*/ 438 w 639"/>
                <a:gd name="T3" fmla="*/ 526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4 w 639"/>
                <a:gd name="T13" fmla="*/ 327 h 664"/>
                <a:gd name="T14" fmla="*/ 638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39 w 639"/>
                <a:gd name="T21" fmla="*/ 200 h 664"/>
                <a:gd name="T22" fmla="*/ 53 w 639"/>
                <a:gd name="T23" fmla="*/ 482 h 664"/>
                <a:gd name="T24" fmla="*/ 407 w 639"/>
                <a:gd name="T25" fmla="*/ 629 h 664"/>
                <a:gd name="T26" fmla="*/ 638 w 639"/>
                <a:gd name="T27" fmla="*/ 327 h 664"/>
                <a:gd name="T28" fmla="*/ 554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4" y="327"/>
                  </a:moveTo>
                  <a:cubicBezTo>
                    <a:pt x="553" y="410"/>
                    <a:pt x="510" y="485"/>
                    <a:pt x="438" y="526"/>
                  </a:cubicBezTo>
                  <a:cubicBezTo>
                    <a:pt x="365" y="569"/>
                    <a:pt x="275" y="564"/>
                    <a:pt x="204" y="521"/>
                  </a:cubicBezTo>
                  <a:cubicBezTo>
                    <a:pt x="133" y="478"/>
                    <a:pt x="94" y="398"/>
                    <a:pt x="97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5"/>
                    <a:pt x="379" y="92"/>
                    <a:pt x="447" y="133"/>
                  </a:cubicBezTo>
                  <a:cubicBezTo>
                    <a:pt x="514" y="174"/>
                    <a:pt x="553" y="249"/>
                    <a:pt x="554" y="327"/>
                  </a:cubicBezTo>
                  <a:cubicBezTo>
                    <a:pt x="555" y="381"/>
                    <a:pt x="639" y="381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0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7" y="629"/>
                  </a:cubicBezTo>
                  <a:cubicBezTo>
                    <a:pt x="543" y="594"/>
                    <a:pt x="637" y="466"/>
                    <a:pt x="638" y="327"/>
                  </a:cubicBezTo>
                  <a:cubicBezTo>
                    <a:pt x="639" y="273"/>
                    <a:pt x="555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7" name="Freeform 36">
              <a:extLst>
                <a:ext uri="{FF2B5EF4-FFF2-40B4-BE49-F238E27FC236}">
                  <a16:creationId xmlns:a16="http://schemas.microsoft.com/office/drawing/2014/main" id="{12B0F9D4-64CB-42CD-88AA-7E8CAD1F122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596600" y="-8610601"/>
              <a:ext cx="3186113" cy="2139950"/>
            </a:xfrm>
            <a:custGeom>
              <a:avLst/>
              <a:gdLst>
                <a:gd name="T0" fmla="*/ 846 w 1068"/>
                <a:gd name="T1" fmla="*/ 102 h 718"/>
                <a:gd name="T2" fmla="*/ 981 w 1068"/>
                <a:gd name="T3" fmla="*/ 330 h 718"/>
                <a:gd name="T4" fmla="*/ 981 w 1068"/>
                <a:gd name="T5" fmla="*/ 480 h 718"/>
                <a:gd name="T6" fmla="*/ 981 w 1068"/>
                <a:gd name="T7" fmla="*/ 559 h 718"/>
                <a:gd name="T8" fmla="*/ 961 w 1068"/>
                <a:gd name="T9" fmla="*/ 618 h 718"/>
                <a:gd name="T10" fmla="*/ 882 w 1068"/>
                <a:gd name="T11" fmla="*/ 634 h 718"/>
                <a:gd name="T12" fmla="*/ 214 w 1068"/>
                <a:gd name="T13" fmla="*/ 634 h 718"/>
                <a:gd name="T14" fmla="*/ 152 w 1068"/>
                <a:gd name="T15" fmla="*/ 634 h 718"/>
                <a:gd name="T16" fmla="*/ 90 w 1068"/>
                <a:gd name="T17" fmla="*/ 571 h 718"/>
                <a:gd name="T18" fmla="*/ 90 w 1068"/>
                <a:gd name="T19" fmla="*/ 524 h 718"/>
                <a:gd name="T20" fmla="*/ 90 w 1068"/>
                <a:gd name="T21" fmla="*/ 355 h 718"/>
                <a:gd name="T22" fmla="*/ 173 w 1068"/>
                <a:gd name="T23" fmla="*/ 144 h 718"/>
                <a:gd name="T24" fmla="*/ 222 w 1068"/>
                <a:gd name="T25" fmla="*/ 104 h 718"/>
                <a:gd name="T26" fmla="*/ 180 w 1068"/>
                <a:gd name="T27" fmla="*/ 31 h 718"/>
                <a:gd name="T28" fmla="*/ 13 w 1068"/>
                <a:gd name="T29" fmla="*/ 277 h 718"/>
                <a:gd name="T30" fmla="*/ 6 w 1068"/>
                <a:gd name="T31" fmla="*/ 448 h 718"/>
                <a:gd name="T32" fmla="*/ 9 w 1068"/>
                <a:gd name="T33" fmla="*/ 604 h 718"/>
                <a:gd name="T34" fmla="*/ 161 w 1068"/>
                <a:gd name="T35" fmla="*/ 718 h 718"/>
                <a:gd name="T36" fmla="*/ 805 w 1068"/>
                <a:gd name="T37" fmla="*/ 718 h 718"/>
                <a:gd name="T38" fmla="*/ 908 w 1068"/>
                <a:gd name="T39" fmla="*/ 718 h 718"/>
                <a:gd name="T40" fmla="*/ 1059 w 1068"/>
                <a:gd name="T41" fmla="*/ 615 h 718"/>
                <a:gd name="T42" fmla="*/ 1065 w 1068"/>
                <a:gd name="T43" fmla="*/ 545 h 718"/>
                <a:gd name="T44" fmla="*/ 1065 w 1068"/>
                <a:gd name="T45" fmla="*/ 456 h 718"/>
                <a:gd name="T46" fmla="*/ 1060 w 1068"/>
                <a:gd name="T47" fmla="*/ 288 h 718"/>
                <a:gd name="T48" fmla="*/ 888 w 1068"/>
                <a:gd name="T49" fmla="*/ 30 h 718"/>
                <a:gd name="T50" fmla="*/ 846 w 1068"/>
                <a:gd name="T51" fmla="*/ 102 h 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8">
                  <a:moveTo>
                    <a:pt x="846" y="102"/>
                  </a:moveTo>
                  <a:cubicBezTo>
                    <a:pt x="924" y="152"/>
                    <a:pt x="975" y="237"/>
                    <a:pt x="981" y="330"/>
                  </a:cubicBezTo>
                  <a:cubicBezTo>
                    <a:pt x="984" y="379"/>
                    <a:pt x="981" y="430"/>
                    <a:pt x="981" y="480"/>
                  </a:cubicBezTo>
                  <a:cubicBezTo>
                    <a:pt x="981" y="506"/>
                    <a:pt x="981" y="533"/>
                    <a:pt x="981" y="559"/>
                  </a:cubicBezTo>
                  <a:cubicBezTo>
                    <a:pt x="981" y="583"/>
                    <a:pt x="978" y="601"/>
                    <a:pt x="961" y="618"/>
                  </a:cubicBezTo>
                  <a:cubicBezTo>
                    <a:pt x="941" y="638"/>
                    <a:pt x="910" y="634"/>
                    <a:pt x="882" y="634"/>
                  </a:cubicBezTo>
                  <a:cubicBezTo>
                    <a:pt x="659" y="634"/>
                    <a:pt x="436" y="634"/>
                    <a:pt x="214" y="634"/>
                  </a:cubicBezTo>
                  <a:cubicBezTo>
                    <a:pt x="193" y="634"/>
                    <a:pt x="173" y="634"/>
                    <a:pt x="152" y="634"/>
                  </a:cubicBezTo>
                  <a:cubicBezTo>
                    <a:pt x="117" y="634"/>
                    <a:pt x="90" y="606"/>
                    <a:pt x="90" y="571"/>
                  </a:cubicBezTo>
                  <a:cubicBezTo>
                    <a:pt x="89" y="556"/>
                    <a:pt x="90" y="540"/>
                    <a:pt x="90" y="524"/>
                  </a:cubicBezTo>
                  <a:cubicBezTo>
                    <a:pt x="90" y="468"/>
                    <a:pt x="90" y="412"/>
                    <a:pt x="90" y="355"/>
                  </a:cubicBezTo>
                  <a:cubicBezTo>
                    <a:pt x="90" y="276"/>
                    <a:pt x="117" y="202"/>
                    <a:pt x="173" y="144"/>
                  </a:cubicBezTo>
                  <a:cubicBezTo>
                    <a:pt x="188" y="129"/>
                    <a:pt x="204" y="116"/>
                    <a:pt x="222" y="104"/>
                  </a:cubicBezTo>
                  <a:cubicBezTo>
                    <a:pt x="267" y="74"/>
                    <a:pt x="225" y="2"/>
                    <a:pt x="180" y="31"/>
                  </a:cubicBezTo>
                  <a:cubicBezTo>
                    <a:pt x="94" y="88"/>
                    <a:pt x="32" y="175"/>
                    <a:pt x="13" y="277"/>
                  </a:cubicBezTo>
                  <a:cubicBezTo>
                    <a:pt x="2" y="333"/>
                    <a:pt x="6" y="391"/>
                    <a:pt x="6" y="448"/>
                  </a:cubicBezTo>
                  <a:cubicBezTo>
                    <a:pt x="6" y="499"/>
                    <a:pt x="0" y="554"/>
                    <a:pt x="9" y="604"/>
                  </a:cubicBezTo>
                  <a:cubicBezTo>
                    <a:pt x="23" y="676"/>
                    <a:pt x="92" y="718"/>
                    <a:pt x="161" y="718"/>
                  </a:cubicBezTo>
                  <a:cubicBezTo>
                    <a:pt x="375" y="718"/>
                    <a:pt x="590" y="718"/>
                    <a:pt x="805" y="718"/>
                  </a:cubicBezTo>
                  <a:cubicBezTo>
                    <a:pt x="839" y="718"/>
                    <a:pt x="873" y="718"/>
                    <a:pt x="908" y="718"/>
                  </a:cubicBezTo>
                  <a:cubicBezTo>
                    <a:pt x="977" y="718"/>
                    <a:pt x="1035" y="682"/>
                    <a:pt x="1059" y="615"/>
                  </a:cubicBezTo>
                  <a:cubicBezTo>
                    <a:pt x="1066" y="593"/>
                    <a:pt x="1065" y="568"/>
                    <a:pt x="1065" y="545"/>
                  </a:cubicBezTo>
                  <a:cubicBezTo>
                    <a:pt x="1065" y="515"/>
                    <a:pt x="1065" y="486"/>
                    <a:pt x="1065" y="456"/>
                  </a:cubicBezTo>
                  <a:cubicBezTo>
                    <a:pt x="1065" y="400"/>
                    <a:pt x="1068" y="344"/>
                    <a:pt x="1060" y="288"/>
                  </a:cubicBezTo>
                  <a:cubicBezTo>
                    <a:pt x="1045" y="182"/>
                    <a:pt x="978" y="87"/>
                    <a:pt x="888" y="30"/>
                  </a:cubicBezTo>
                  <a:cubicBezTo>
                    <a:pt x="843" y="0"/>
                    <a:pt x="801" y="73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8" name="Freeform 37">
              <a:extLst>
                <a:ext uri="{FF2B5EF4-FFF2-40B4-BE49-F238E27FC236}">
                  <a16:creationId xmlns:a16="http://schemas.microsoft.com/office/drawing/2014/main" id="{0FD5A500-BBCF-4857-86E7-EBF5AA53DDB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6819225" y="-3736976"/>
              <a:ext cx="1903413" cy="1978025"/>
            </a:xfrm>
            <a:custGeom>
              <a:avLst/>
              <a:gdLst>
                <a:gd name="T0" fmla="*/ 554 w 638"/>
                <a:gd name="T1" fmla="*/ 327 h 664"/>
                <a:gd name="T2" fmla="*/ 437 w 638"/>
                <a:gd name="T3" fmla="*/ 527 h 664"/>
                <a:gd name="T4" fmla="*/ 203 w 638"/>
                <a:gd name="T5" fmla="*/ 521 h 664"/>
                <a:gd name="T6" fmla="*/ 96 w 638"/>
                <a:gd name="T7" fmla="*/ 316 h 664"/>
                <a:gd name="T8" fmla="*/ 222 w 638"/>
                <a:gd name="T9" fmla="*/ 123 h 664"/>
                <a:gd name="T10" fmla="*/ 446 w 638"/>
                <a:gd name="T11" fmla="*/ 133 h 664"/>
                <a:gd name="T12" fmla="*/ 554 w 638"/>
                <a:gd name="T13" fmla="*/ 327 h 664"/>
                <a:gd name="T14" fmla="*/ 638 w 638"/>
                <a:gd name="T15" fmla="*/ 327 h 664"/>
                <a:gd name="T16" fmla="*/ 519 w 638"/>
                <a:gd name="T17" fmla="*/ 82 h 664"/>
                <a:gd name="T18" fmla="*/ 244 w 638"/>
                <a:gd name="T19" fmla="*/ 25 h 664"/>
                <a:gd name="T20" fmla="*/ 39 w 638"/>
                <a:gd name="T21" fmla="*/ 201 h 664"/>
                <a:gd name="T22" fmla="*/ 53 w 638"/>
                <a:gd name="T23" fmla="*/ 482 h 664"/>
                <a:gd name="T24" fmla="*/ 406 w 638"/>
                <a:gd name="T25" fmla="*/ 630 h 664"/>
                <a:gd name="T26" fmla="*/ 638 w 638"/>
                <a:gd name="T27" fmla="*/ 327 h 664"/>
                <a:gd name="T28" fmla="*/ 554 w 638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8" h="664">
                  <a:moveTo>
                    <a:pt x="554" y="327"/>
                  </a:moveTo>
                  <a:cubicBezTo>
                    <a:pt x="553" y="410"/>
                    <a:pt x="509" y="485"/>
                    <a:pt x="437" y="527"/>
                  </a:cubicBezTo>
                  <a:cubicBezTo>
                    <a:pt x="365" y="569"/>
                    <a:pt x="274" y="564"/>
                    <a:pt x="203" y="521"/>
                  </a:cubicBezTo>
                  <a:cubicBezTo>
                    <a:pt x="133" y="478"/>
                    <a:pt x="94" y="398"/>
                    <a:pt x="96" y="316"/>
                  </a:cubicBezTo>
                  <a:cubicBezTo>
                    <a:pt x="99" y="234"/>
                    <a:pt x="150" y="161"/>
                    <a:pt x="222" y="123"/>
                  </a:cubicBezTo>
                  <a:cubicBezTo>
                    <a:pt x="292" y="86"/>
                    <a:pt x="379" y="92"/>
                    <a:pt x="446" y="133"/>
                  </a:cubicBezTo>
                  <a:cubicBezTo>
                    <a:pt x="514" y="174"/>
                    <a:pt x="553" y="250"/>
                    <a:pt x="554" y="327"/>
                  </a:cubicBezTo>
                  <a:cubicBezTo>
                    <a:pt x="554" y="381"/>
                    <a:pt x="638" y="382"/>
                    <a:pt x="638" y="327"/>
                  </a:cubicBezTo>
                  <a:cubicBezTo>
                    <a:pt x="637" y="232"/>
                    <a:pt x="594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6" y="116"/>
                    <a:pt x="39" y="201"/>
                  </a:cubicBezTo>
                  <a:cubicBezTo>
                    <a:pt x="0" y="292"/>
                    <a:pt x="5" y="395"/>
                    <a:pt x="53" y="482"/>
                  </a:cubicBezTo>
                  <a:cubicBezTo>
                    <a:pt x="122" y="606"/>
                    <a:pt x="271" y="664"/>
                    <a:pt x="406" y="630"/>
                  </a:cubicBezTo>
                  <a:cubicBezTo>
                    <a:pt x="542" y="595"/>
                    <a:pt x="636" y="466"/>
                    <a:pt x="638" y="327"/>
                  </a:cubicBezTo>
                  <a:cubicBezTo>
                    <a:pt x="638" y="273"/>
                    <a:pt x="554" y="273"/>
                    <a:pt x="554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9" name="Freeform 38">
              <a:extLst>
                <a:ext uri="{FF2B5EF4-FFF2-40B4-BE49-F238E27FC236}">
                  <a16:creationId xmlns:a16="http://schemas.microsoft.com/office/drawing/2014/main" id="{443598C0-BD9C-4522-87F3-C9C8F628E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7444701" y="-2163763"/>
              <a:ext cx="3182938" cy="2136775"/>
            </a:xfrm>
            <a:custGeom>
              <a:avLst/>
              <a:gdLst>
                <a:gd name="T0" fmla="*/ 846 w 1067"/>
                <a:gd name="T1" fmla="*/ 102 h 717"/>
                <a:gd name="T2" fmla="*/ 980 w 1067"/>
                <a:gd name="T3" fmla="*/ 329 h 717"/>
                <a:gd name="T4" fmla="*/ 981 w 1067"/>
                <a:gd name="T5" fmla="*/ 479 h 717"/>
                <a:gd name="T6" fmla="*/ 981 w 1067"/>
                <a:gd name="T7" fmla="*/ 558 h 717"/>
                <a:gd name="T8" fmla="*/ 961 w 1067"/>
                <a:gd name="T9" fmla="*/ 617 h 717"/>
                <a:gd name="T10" fmla="*/ 882 w 1067"/>
                <a:gd name="T11" fmla="*/ 633 h 717"/>
                <a:gd name="T12" fmla="*/ 213 w 1067"/>
                <a:gd name="T13" fmla="*/ 633 h 717"/>
                <a:gd name="T14" fmla="*/ 152 w 1067"/>
                <a:gd name="T15" fmla="*/ 633 h 717"/>
                <a:gd name="T16" fmla="*/ 89 w 1067"/>
                <a:gd name="T17" fmla="*/ 571 h 717"/>
                <a:gd name="T18" fmla="*/ 89 w 1067"/>
                <a:gd name="T19" fmla="*/ 523 h 717"/>
                <a:gd name="T20" fmla="*/ 89 w 1067"/>
                <a:gd name="T21" fmla="*/ 355 h 717"/>
                <a:gd name="T22" fmla="*/ 172 w 1067"/>
                <a:gd name="T23" fmla="*/ 144 h 717"/>
                <a:gd name="T24" fmla="*/ 222 w 1067"/>
                <a:gd name="T25" fmla="*/ 103 h 717"/>
                <a:gd name="T26" fmla="*/ 179 w 1067"/>
                <a:gd name="T27" fmla="*/ 31 h 717"/>
                <a:gd name="T28" fmla="*/ 12 w 1067"/>
                <a:gd name="T29" fmla="*/ 276 h 717"/>
                <a:gd name="T30" fmla="*/ 5 w 1067"/>
                <a:gd name="T31" fmla="*/ 447 h 717"/>
                <a:gd name="T32" fmla="*/ 9 w 1067"/>
                <a:gd name="T33" fmla="*/ 604 h 717"/>
                <a:gd name="T34" fmla="*/ 161 w 1067"/>
                <a:gd name="T35" fmla="*/ 717 h 717"/>
                <a:gd name="T36" fmla="*/ 804 w 1067"/>
                <a:gd name="T37" fmla="*/ 717 h 717"/>
                <a:gd name="T38" fmla="*/ 907 w 1067"/>
                <a:gd name="T39" fmla="*/ 717 h 717"/>
                <a:gd name="T40" fmla="*/ 1058 w 1067"/>
                <a:gd name="T41" fmla="*/ 614 h 717"/>
                <a:gd name="T42" fmla="*/ 1065 w 1067"/>
                <a:gd name="T43" fmla="*/ 544 h 717"/>
                <a:gd name="T44" fmla="*/ 1065 w 1067"/>
                <a:gd name="T45" fmla="*/ 455 h 717"/>
                <a:gd name="T46" fmla="*/ 1060 w 1067"/>
                <a:gd name="T47" fmla="*/ 287 h 717"/>
                <a:gd name="T48" fmla="*/ 888 w 1067"/>
                <a:gd name="T49" fmla="*/ 29 h 717"/>
                <a:gd name="T50" fmla="*/ 846 w 1067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7" h="717">
                  <a:moveTo>
                    <a:pt x="846" y="102"/>
                  </a:moveTo>
                  <a:cubicBezTo>
                    <a:pt x="924" y="152"/>
                    <a:pt x="974" y="236"/>
                    <a:pt x="980" y="329"/>
                  </a:cubicBezTo>
                  <a:cubicBezTo>
                    <a:pt x="983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0" y="637"/>
                    <a:pt x="910" y="633"/>
                    <a:pt x="882" y="633"/>
                  </a:cubicBezTo>
                  <a:cubicBezTo>
                    <a:pt x="659" y="633"/>
                    <a:pt x="436" y="633"/>
                    <a:pt x="213" y="633"/>
                  </a:cubicBezTo>
                  <a:cubicBezTo>
                    <a:pt x="193" y="633"/>
                    <a:pt x="172" y="633"/>
                    <a:pt x="152" y="633"/>
                  </a:cubicBezTo>
                  <a:cubicBezTo>
                    <a:pt x="117" y="633"/>
                    <a:pt x="90" y="605"/>
                    <a:pt x="89" y="571"/>
                  </a:cubicBezTo>
                  <a:cubicBezTo>
                    <a:pt x="89" y="555"/>
                    <a:pt x="89" y="539"/>
                    <a:pt x="89" y="523"/>
                  </a:cubicBezTo>
                  <a:cubicBezTo>
                    <a:pt x="89" y="467"/>
                    <a:pt x="89" y="411"/>
                    <a:pt x="89" y="355"/>
                  </a:cubicBezTo>
                  <a:cubicBezTo>
                    <a:pt x="89" y="275"/>
                    <a:pt x="117" y="201"/>
                    <a:pt x="172" y="144"/>
                  </a:cubicBezTo>
                  <a:cubicBezTo>
                    <a:pt x="187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79" y="31"/>
                  </a:cubicBezTo>
                  <a:cubicBezTo>
                    <a:pt x="93" y="87"/>
                    <a:pt x="32" y="174"/>
                    <a:pt x="12" y="276"/>
                  </a:cubicBezTo>
                  <a:cubicBezTo>
                    <a:pt x="1" y="332"/>
                    <a:pt x="5" y="391"/>
                    <a:pt x="5" y="447"/>
                  </a:cubicBezTo>
                  <a:cubicBezTo>
                    <a:pt x="5" y="498"/>
                    <a:pt x="0" y="553"/>
                    <a:pt x="9" y="604"/>
                  </a:cubicBezTo>
                  <a:cubicBezTo>
                    <a:pt x="22" y="675"/>
                    <a:pt x="92" y="717"/>
                    <a:pt x="161" y="717"/>
                  </a:cubicBezTo>
                  <a:cubicBezTo>
                    <a:pt x="375" y="717"/>
                    <a:pt x="590" y="717"/>
                    <a:pt x="804" y="717"/>
                  </a:cubicBezTo>
                  <a:cubicBezTo>
                    <a:pt x="839" y="717"/>
                    <a:pt x="873" y="717"/>
                    <a:pt x="907" y="717"/>
                  </a:cubicBezTo>
                  <a:cubicBezTo>
                    <a:pt x="977" y="717"/>
                    <a:pt x="1035" y="681"/>
                    <a:pt x="1058" y="614"/>
                  </a:cubicBezTo>
                  <a:cubicBezTo>
                    <a:pt x="1066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7" y="343"/>
                    <a:pt x="1060" y="287"/>
                  </a:cubicBezTo>
                  <a:cubicBezTo>
                    <a:pt x="1045" y="181"/>
                    <a:pt x="977" y="86"/>
                    <a:pt x="888" y="29"/>
                  </a:cubicBezTo>
                  <a:cubicBezTo>
                    <a:pt x="842" y="0"/>
                    <a:pt x="800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0" name="Freeform 39">
              <a:extLst>
                <a:ext uri="{FF2B5EF4-FFF2-40B4-BE49-F238E27FC236}">
                  <a16:creationId xmlns:a16="http://schemas.microsoft.com/office/drawing/2014/main" id="{426B4897-8470-4A76-9FA9-4E7CD62B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121438" y="-3736976"/>
              <a:ext cx="1906588" cy="1978025"/>
            </a:xfrm>
            <a:custGeom>
              <a:avLst/>
              <a:gdLst>
                <a:gd name="T0" fmla="*/ 555 w 639"/>
                <a:gd name="T1" fmla="*/ 327 h 664"/>
                <a:gd name="T2" fmla="*/ 438 w 639"/>
                <a:gd name="T3" fmla="*/ 527 h 664"/>
                <a:gd name="T4" fmla="*/ 204 w 639"/>
                <a:gd name="T5" fmla="*/ 521 h 664"/>
                <a:gd name="T6" fmla="*/ 97 w 639"/>
                <a:gd name="T7" fmla="*/ 316 h 664"/>
                <a:gd name="T8" fmla="*/ 222 w 639"/>
                <a:gd name="T9" fmla="*/ 123 h 664"/>
                <a:gd name="T10" fmla="*/ 447 w 639"/>
                <a:gd name="T11" fmla="*/ 133 h 664"/>
                <a:gd name="T12" fmla="*/ 555 w 639"/>
                <a:gd name="T13" fmla="*/ 327 h 664"/>
                <a:gd name="T14" fmla="*/ 639 w 639"/>
                <a:gd name="T15" fmla="*/ 327 h 664"/>
                <a:gd name="T16" fmla="*/ 519 w 639"/>
                <a:gd name="T17" fmla="*/ 82 h 664"/>
                <a:gd name="T18" fmla="*/ 244 w 639"/>
                <a:gd name="T19" fmla="*/ 25 h 664"/>
                <a:gd name="T20" fmla="*/ 40 w 639"/>
                <a:gd name="T21" fmla="*/ 201 h 664"/>
                <a:gd name="T22" fmla="*/ 54 w 639"/>
                <a:gd name="T23" fmla="*/ 482 h 664"/>
                <a:gd name="T24" fmla="*/ 407 w 639"/>
                <a:gd name="T25" fmla="*/ 630 h 664"/>
                <a:gd name="T26" fmla="*/ 639 w 639"/>
                <a:gd name="T27" fmla="*/ 327 h 664"/>
                <a:gd name="T28" fmla="*/ 555 w 639"/>
                <a:gd name="T29" fmla="*/ 327 h 6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39" h="664">
                  <a:moveTo>
                    <a:pt x="555" y="327"/>
                  </a:moveTo>
                  <a:cubicBezTo>
                    <a:pt x="554" y="410"/>
                    <a:pt x="510" y="485"/>
                    <a:pt x="438" y="527"/>
                  </a:cubicBezTo>
                  <a:cubicBezTo>
                    <a:pt x="366" y="569"/>
                    <a:pt x="275" y="564"/>
                    <a:pt x="204" y="521"/>
                  </a:cubicBezTo>
                  <a:cubicBezTo>
                    <a:pt x="133" y="478"/>
                    <a:pt x="95" y="398"/>
                    <a:pt x="97" y="316"/>
                  </a:cubicBezTo>
                  <a:cubicBezTo>
                    <a:pt x="100" y="234"/>
                    <a:pt x="151" y="161"/>
                    <a:pt x="222" y="123"/>
                  </a:cubicBezTo>
                  <a:cubicBezTo>
                    <a:pt x="293" y="86"/>
                    <a:pt x="380" y="92"/>
                    <a:pt x="447" y="133"/>
                  </a:cubicBezTo>
                  <a:cubicBezTo>
                    <a:pt x="514" y="174"/>
                    <a:pt x="554" y="250"/>
                    <a:pt x="555" y="327"/>
                  </a:cubicBezTo>
                  <a:cubicBezTo>
                    <a:pt x="555" y="381"/>
                    <a:pt x="639" y="382"/>
                    <a:pt x="639" y="327"/>
                  </a:cubicBezTo>
                  <a:cubicBezTo>
                    <a:pt x="638" y="232"/>
                    <a:pt x="595" y="141"/>
                    <a:pt x="519" y="82"/>
                  </a:cubicBezTo>
                  <a:cubicBezTo>
                    <a:pt x="441" y="21"/>
                    <a:pt x="340" y="0"/>
                    <a:pt x="244" y="25"/>
                  </a:cubicBezTo>
                  <a:cubicBezTo>
                    <a:pt x="154" y="48"/>
                    <a:pt x="77" y="116"/>
                    <a:pt x="40" y="201"/>
                  </a:cubicBezTo>
                  <a:cubicBezTo>
                    <a:pt x="0" y="292"/>
                    <a:pt x="5" y="395"/>
                    <a:pt x="54" y="482"/>
                  </a:cubicBezTo>
                  <a:cubicBezTo>
                    <a:pt x="123" y="606"/>
                    <a:pt x="272" y="664"/>
                    <a:pt x="407" y="630"/>
                  </a:cubicBezTo>
                  <a:cubicBezTo>
                    <a:pt x="543" y="595"/>
                    <a:pt x="637" y="466"/>
                    <a:pt x="639" y="327"/>
                  </a:cubicBezTo>
                  <a:cubicBezTo>
                    <a:pt x="639" y="273"/>
                    <a:pt x="555" y="273"/>
                    <a:pt x="555" y="3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08884941-111D-4BB6-BD63-1DA532A17165}"/>
                </a:ext>
              </a:extLst>
            </p:cNvPr>
            <p:cNvSpPr>
              <a:spLocks/>
            </p:cNvSpPr>
            <p:nvPr/>
          </p:nvSpPr>
          <p:spPr bwMode="auto">
            <a:xfrm>
              <a:off x="-19746913" y="-2163763"/>
              <a:ext cx="3186113" cy="2136775"/>
            </a:xfrm>
            <a:custGeom>
              <a:avLst/>
              <a:gdLst>
                <a:gd name="T0" fmla="*/ 846 w 1068"/>
                <a:gd name="T1" fmla="*/ 102 h 717"/>
                <a:gd name="T2" fmla="*/ 981 w 1068"/>
                <a:gd name="T3" fmla="*/ 329 h 717"/>
                <a:gd name="T4" fmla="*/ 981 w 1068"/>
                <a:gd name="T5" fmla="*/ 479 h 717"/>
                <a:gd name="T6" fmla="*/ 981 w 1068"/>
                <a:gd name="T7" fmla="*/ 558 h 717"/>
                <a:gd name="T8" fmla="*/ 961 w 1068"/>
                <a:gd name="T9" fmla="*/ 617 h 717"/>
                <a:gd name="T10" fmla="*/ 882 w 1068"/>
                <a:gd name="T11" fmla="*/ 633 h 717"/>
                <a:gd name="T12" fmla="*/ 214 w 1068"/>
                <a:gd name="T13" fmla="*/ 633 h 717"/>
                <a:gd name="T14" fmla="*/ 153 w 1068"/>
                <a:gd name="T15" fmla="*/ 633 h 717"/>
                <a:gd name="T16" fmla="*/ 90 w 1068"/>
                <a:gd name="T17" fmla="*/ 571 h 717"/>
                <a:gd name="T18" fmla="*/ 90 w 1068"/>
                <a:gd name="T19" fmla="*/ 523 h 717"/>
                <a:gd name="T20" fmla="*/ 90 w 1068"/>
                <a:gd name="T21" fmla="*/ 355 h 717"/>
                <a:gd name="T22" fmla="*/ 173 w 1068"/>
                <a:gd name="T23" fmla="*/ 144 h 717"/>
                <a:gd name="T24" fmla="*/ 222 w 1068"/>
                <a:gd name="T25" fmla="*/ 103 h 717"/>
                <a:gd name="T26" fmla="*/ 180 w 1068"/>
                <a:gd name="T27" fmla="*/ 31 h 717"/>
                <a:gd name="T28" fmla="*/ 13 w 1068"/>
                <a:gd name="T29" fmla="*/ 276 h 717"/>
                <a:gd name="T30" fmla="*/ 6 w 1068"/>
                <a:gd name="T31" fmla="*/ 447 h 717"/>
                <a:gd name="T32" fmla="*/ 10 w 1068"/>
                <a:gd name="T33" fmla="*/ 604 h 717"/>
                <a:gd name="T34" fmla="*/ 161 w 1068"/>
                <a:gd name="T35" fmla="*/ 717 h 717"/>
                <a:gd name="T36" fmla="*/ 805 w 1068"/>
                <a:gd name="T37" fmla="*/ 717 h 717"/>
                <a:gd name="T38" fmla="*/ 908 w 1068"/>
                <a:gd name="T39" fmla="*/ 717 h 717"/>
                <a:gd name="T40" fmla="*/ 1059 w 1068"/>
                <a:gd name="T41" fmla="*/ 614 h 717"/>
                <a:gd name="T42" fmla="*/ 1065 w 1068"/>
                <a:gd name="T43" fmla="*/ 544 h 717"/>
                <a:gd name="T44" fmla="*/ 1065 w 1068"/>
                <a:gd name="T45" fmla="*/ 455 h 717"/>
                <a:gd name="T46" fmla="*/ 1060 w 1068"/>
                <a:gd name="T47" fmla="*/ 287 h 717"/>
                <a:gd name="T48" fmla="*/ 889 w 1068"/>
                <a:gd name="T49" fmla="*/ 29 h 717"/>
                <a:gd name="T50" fmla="*/ 846 w 1068"/>
                <a:gd name="T51" fmla="*/ 102 h 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068" h="717">
                  <a:moveTo>
                    <a:pt x="846" y="102"/>
                  </a:moveTo>
                  <a:cubicBezTo>
                    <a:pt x="924" y="152"/>
                    <a:pt x="975" y="236"/>
                    <a:pt x="981" y="329"/>
                  </a:cubicBezTo>
                  <a:cubicBezTo>
                    <a:pt x="984" y="379"/>
                    <a:pt x="981" y="429"/>
                    <a:pt x="981" y="479"/>
                  </a:cubicBezTo>
                  <a:cubicBezTo>
                    <a:pt x="981" y="505"/>
                    <a:pt x="981" y="532"/>
                    <a:pt x="981" y="558"/>
                  </a:cubicBezTo>
                  <a:cubicBezTo>
                    <a:pt x="981" y="582"/>
                    <a:pt x="978" y="600"/>
                    <a:pt x="961" y="617"/>
                  </a:cubicBezTo>
                  <a:cubicBezTo>
                    <a:pt x="941" y="637"/>
                    <a:pt x="911" y="633"/>
                    <a:pt x="882" y="633"/>
                  </a:cubicBezTo>
                  <a:cubicBezTo>
                    <a:pt x="659" y="633"/>
                    <a:pt x="437" y="633"/>
                    <a:pt x="214" y="633"/>
                  </a:cubicBezTo>
                  <a:cubicBezTo>
                    <a:pt x="193" y="633"/>
                    <a:pt x="173" y="633"/>
                    <a:pt x="153" y="633"/>
                  </a:cubicBezTo>
                  <a:cubicBezTo>
                    <a:pt x="118" y="633"/>
                    <a:pt x="91" y="605"/>
                    <a:pt x="90" y="571"/>
                  </a:cubicBezTo>
                  <a:cubicBezTo>
                    <a:pt x="89" y="555"/>
                    <a:pt x="90" y="539"/>
                    <a:pt x="90" y="523"/>
                  </a:cubicBezTo>
                  <a:cubicBezTo>
                    <a:pt x="90" y="467"/>
                    <a:pt x="90" y="411"/>
                    <a:pt x="90" y="355"/>
                  </a:cubicBezTo>
                  <a:cubicBezTo>
                    <a:pt x="90" y="275"/>
                    <a:pt x="117" y="201"/>
                    <a:pt x="173" y="144"/>
                  </a:cubicBezTo>
                  <a:cubicBezTo>
                    <a:pt x="188" y="128"/>
                    <a:pt x="204" y="115"/>
                    <a:pt x="222" y="103"/>
                  </a:cubicBezTo>
                  <a:cubicBezTo>
                    <a:pt x="267" y="74"/>
                    <a:pt x="225" y="1"/>
                    <a:pt x="180" y="31"/>
                  </a:cubicBezTo>
                  <a:cubicBezTo>
                    <a:pt x="94" y="87"/>
                    <a:pt x="32" y="174"/>
                    <a:pt x="13" y="276"/>
                  </a:cubicBezTo>
                  <a:cubicBezTo>
                    <a:pt x="2" y="332"/>
                    <a:pt x="6" y="391"/>
                    <a:pt x="6" y="447"/>
                  </a:cubicBezTo>
                  <a:cubicBezTo>
                    <a:pt x="6" y="498"/>
                    <a:pt x="0" y="553"/>
                    <a:pt x="10" y="604"/>
                  </a:cubicBezTo>
                  <a:cubicBezTo>
                    <a:pt x="23" y="675"/>
                    <a:pt x="93" y="717"/>
                    <a:pt x="161" y="717"/>
                  </a:cubicBezTo>
                  <a:cubicBezTo>
                    <a:pt x="376" y="717"/>
                    <a:pt x="590" y="717"/>
                    <a:pt x="805" y="717"/>
                  </a:cubicBezTo>
                  <a:cubicBezTo>
                    <a:pt x="839" y="717"/>
                    <a:pt x="874" y="717"/>
                    <a:pt x="908" y="717"/>
                  </a:cubicBezTo>
                  <a:cubicBezTo>
                    <a:pt x="978" y="717"/>
                    <a:pt x="1036" y="681"/>
                    <a:pt x="1059" y="614"/>
                  </a:cubicBezTo>
                  <a:cubicBezTo>
                    <a:pt x="1067" y="592"/>
                    <a:pt x="1065" y="568"/>
                    <a:pt x="1065" y="544"/>
                  </a:cubicBezTo>
                  <a:cubicBezTo>
                    <a:pt x="1065" y="515"/>
                    <a:pt x="1065" y="485"/>
                    <a:pt x="1065" y="455"/>
                  </a:cubicBezTo>
                  <a:cubicBezTo>
                    <a:pt x="1065" y="399"/>
                    <a:pt x="1068" y="343"/>
                    <a:pt x="1060" y="287"/>
                  </a:cubicBezTo>
                  <a:cubicBezTo>
                    <a:pt x="1046" y="181"/>
                    <a:pt x="978" y="86"/>
                    <a:pt x="889" y="29"/>
                  </a:cubicBezTo>
                  <a:cubicBezTo>
                    <a:pt x="843" y="0"/>
                    <a:pt x="801" y="72"/>
                    <a:pt x="846" y="10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0E89D6C0-E5F8-47FF-8190-4361ED777159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20225" y="-5770563"/>
              <a:ext cx="250825" cy="2101850"/>
            </a:xfrm>
            <a:custGeom>
              <a:avLst/>
              <a:gdLst>
                <a:gd name="T0" fmla="*/ 0 w 84"/>
                <a:gd name="T1" fmla="*/ 54 h 705"/>
                <a:gd name="T2" fmla="*/ 0 w 84"/>
                <a:gd name="T3" fmla="*/ 631 h 705"/>
                <a:gd name="T4" fmla="*/ 0 w 84"/>
                <a:gd name="T5" fmla="*/ 650 h 705"/>
                <a:gd name="T6" fmla="*/ 84 w 84"/>
                <a:gd name="T7" fmla="*/ 650 h 705"/>
                <a:gd name="T8" fmla="*/ 84 w 84"/>
                <a:gd name="T9" fmla="*/ 73 h 705"/>
                <a:gd name="T10" fmla="*/ 84 w 84"/>
                <a:gd name="T11" fmla="*/ 54 h 705"/>
                <a:gd name="T12" fmla="*/ 0 w 84"/>
                <a:gd name="T13" fmla="*/ 54 h 7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4" h="705">
                  <a:moveTo>
                    <a:pt x="0" y="54"/>
                  </a:moveTo>
                  <a:cubicBezTo>
                    <a:pt x="0" y="247"/>
                    <a:pt x="0" y="439"/>
                    <a:pt x="0" y="631"/>
                  </a:cubicBezTo>
                  <a:cubicBezTo>
                    <a:pt x="0" y="638"/>
                    <a:pt x="0" y="644"/>
                    <a:pt x="0" y="650"/>
                  </a:cubicBezTo>
                  <a:cubicBezTo>
                    <a:pt x="0" y="705"/>
                    <a:pt x="84" y="705"/>
                    <a:pt x="84" y="650"/>
                  </a:cubicBezTo>
                  <a:cubicBezTo>
                    <a:pt x="84" y="458"/>
                    <a:pt x="84" y="266"/>
                    <a:pt x="84" y="73"/>
                  </a:cubicBezTo>
                  <a:cubicBezTo>
                    <a:pt x="84" y="67"/>
                    <a:pt x="84" y="61"/>
                    <a:pt x="84" y="54"/>
                  </a:cubicBezTo>
                  <a:cubicBezTo>
                    <a:pt x="84" y="0"/>
                    <a:pt x="0" y="0"/>
                    <a:pt x="0" y="5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3" name="Freeform 42">
              <a:extLst>
                <a:ext uri="{FF2B5EF4-FFF2-40B4-BE49-F238E27FC236}">
                  <a16:creationId xmlns:a16="http://schemas.microsoft.com/office/drawing/2014/main" id="{F2B683ED-11A9-4ED1-A941-C7F0C5096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-23742650" y="-4017963"/>
              <a:ext cx="1944688" cy="1266825"/>
            </a:xfrm>
            <a:custGeom>
              <a:avLst/>
              <a:gdLst>
                <a:gd name="T0" fmla="*/ 89 w 652"/>
                <a:gd name="T1" fmla="*/ 398 h 425"/>
                <a:gd name="T2" fmla="*/ 589 w 652"/>
                <a:gd name="T3" fmla="*/ 109 h 425"/>
                <a:gd name="T4" fmla="*/ 605 w 652"/>
                <a:gd name="T5" fmla="*/ 100 h 425"/>
                <a:gd name="T6" fmla="*/ 563 w 652"/>
                <a:gd name="T7" fmla="*/ 27 h 425"/>
                <a:gd name="T8" fmla="*/ 63 w 652"/>
                <a:gd name="T9" fmla="*/ 316 h 425"/>
                <a:gd name="T10" fmla="*/ 47 w 652"/>
                <a:gd name="T11" fmla="*/ 325 h 425"/>
                <a:gd name="T12" fmla="*/ 89 w 652"/>
                <a:gd name="T13" fmla="*/ 398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89" y="398"/>
                  </a:moveTo>
                  <a:cubicBezTo>
                    <a:pt x="256" y="302"/>
                    <a:pt x="422" y="205"/>
                    <a:pt x="589" y="109"/>
                  </a:cubicBezTo>
                  <a:cubicBezTo>
                    <a:pt x="594" y="106"/>
                    <a:pt x="600" y="103"/>
                    <a:pt x="605" y="100"/>
                  </a:cubicBezTo>
                  <a:cubicBezTo>
                    <a:pt x="652" y="73"/>
                    <a:pt x="610" y="0"/>
                    <a:pt x="563" y="27"/>
                  </a:cubicBezTo>
                  <a:cubicBezTo>
                    <a:pt x="396" y="123"/>
                    <a:pt x="230" y="219"/>
                    <a:pt x="63" y="316"/>
                  </a:cubicBezTo>
                  <a:cubicBezTo>
                    <a:pt x="58" y="319"/>
                    <a:pt x="52" y="322"/>
                    <a:pt x="47" y="325"/>
                  </a:cubicBezTo>
                  <a:cubicBezTo>
                    <a:pt x="0" y="352"/>
                    <a:pt x="42" y="425"/>
                    <a:pt x="89" y="3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4" name="Freeform 43">
              <a:extLst>
                <a:ext uri="{FF2B5EF4-FFF2-40B4-BE49-F238E27FC236}">
                  <a16:creationId xmlns:a16="http://schemas.microsoft.com/office/drawing/2014/main" id="{5F24A4C5-7DDA-4711-B85E-9A4348702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-22191663" y="-4017963"/>
              <a:ext cx="1946275" cy="1266825"/>
            </a:xfrm>
            <a:custGeom>
              <a:avLst/>
              <a:gdLst>
                <a:gd name="T0" fmla="*/ 605 w 652"/>
                <a:gd name="T1" fmla="*/ 325 h 425"/>
                <a:gd name="T2" fmla="*/ 106 w 652"/>
                <a:gd name="T3" fmla="*/ 37 h 425"/>
                <a:gd name="T4" fmla="*/ 89 w 652"/>
                <a:gd name="T5" fmla="*/ 27 h 425"/>
                <a:gd name="T6" fmla="*/ 47 w 652"/>
                <a:gd name="T7" fmla="*/ 100 h 425"/>
                <a:gd name="T8" fmla="*/ 546 w 652"/>
                <a:gd name="T9" fmla="*/ 388 h 425"/>
                <a:gd name="T10" fmla="*/ 563 w 652"/>
                <a:gd name="T11" fmla="*/ 398 h 425"/>
                <a:gd name="T12" fmla="*/ 605 w 652"/>
                <a:gd name="T13" fmla="*/ 32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52" h="425">
                  <a:moveTo>
                    <a:pt x="605" y="325"/>
                  </a:moveTo>
                  <a:cubicBezTo>
                    <a:pt x="439" y="229"/>
                    <a:pt x="272" y="133"/>
                    <a:pt x="106" y="37"/>
                  </a:cubicBezTo>
                  <a:cubicBezTo>
                    <a:pt x="100" y="33"/>
                    <a:pt x="95" y="30"/>
                    <a:pt x="89" y="27"/>
                  </a:cubicBezTo>
                  <a:cubicBezTo>
                    <a:pt x="42" y="0"/>
                    <a:pt x="0" y="73"/>
                    <a:pt x="47" y="100"/>
                  </a:cubicBezTo>
                  <a:cubicBezTo>
                    <a:pt x="213" y="196"/>
                    <a:pt x="380" y="292"/>
                    <a:pt x="546" y="388"/>
                  </a:cubicBezTo>
                  <a:cubicBezTo>
                    <a:pt x="552" y="391"/>
                    <a:pt x="557" y="395"/>
                    <a:pt x="563" y="398"/>
                  </a:cubicBezTo>
                  <a:cubicBezTo>
                    <a:pt x="610" y="425"/>
                    <a:pt x="652" y="352"/>
                    <a:pt x="605" y="32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rgbClr val="002060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436B850-15F2-41BC-A54E-6E0F332F011D}"/>
              </a:ext>
            </a:extLst>
          </p:cNvPr>
          <p:cNvSpPr txBox="1"/>
          <p:nvPr/>
        </p:nvSpPr>
        <p:spPr>
          <a:xfrm>
            <a:off x="733192" y="4331033"/>
            <a:ext cx="484570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5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</a:p>
        </p:txBody>
      </p:sp>
      <p:grpSp>
        <p:nvGrpSpPr>
          <p:cNvPr id="23" name="Group 22" descr="This image is of an abstract shape. ">
            <a:extLst>
              <a:ext uri="{FF2B5EF4-FFF2-40B4-BE49-F238E27FC236}">
                <a16:creationId xmlns:a16="http://schemas.microsoft.com/office/drawing/2014/main" id="{C5C1EC81-7459-4B76-B0C8-CF221BB21A2F}"/>
              </a:ext>
            </a:extLst>
          </p:cNvPr>
          <p:cNvGrpSpPr/>
          <p:nvPr/>
        </p:nvGrpSpPr>
        <p:grpSpPr>
          <a:xfrm>
            <a:off x="4855953" y="-2842701"/>
            <a:ext cx="8948964" cy="12105059"/>
            <a:chOff x="4855953" y="-2833465"/>
            <a:chExt cx="8948964" cy="12105059"/>
          </a:xfrm>
        </p:grpSpPr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6067105C-8C4E-4F4D-AF25-4E9E7FEE0199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4855953" y="-2246936"/>
              <a:ext cx="8673602" cy="11518530"/>
            </a:xfrm>
            <a:custGeom>
              <a:avLst/>
              <a:gdLst>
                <a:gd name="T0" fmla="*/ 1166 w 2492"/>
                <a:gd name="T1" fmla="*/ 2419 h 3315"/>
                <a:gd name="T2" fmla="*/ 243 w 2492"/>
                <a:gd name="T3" fmla="*/ 912 h 3315"/>
                <a:gd name="T4" fmla="*/ 449 w 2492"/>
                <a:gd name="T5" fmla="*/ 15 h 3315"/>
                <a:gd name="T6" fmla="*/ 766 w 2492"/>
                <a:gd name="T7" fmla="*/ 302 h 3315"/>
                <a:gd name="T8" fmla="*/ 1651 w 2492"/>
                <a:gd name="T9" fmla="*/ 481 h 3315"/>
                <a:gd name="T10" fmla="*/ 2239 w 2492"/>
                <a:gd name="T11" fmla="*/ 1238 h 3315"/>
                <a:gd name="T12" fmla="*/ 2186 w 2492"/>
                <a:gd name="T13" fmla="*/ 2201 h 3315"/>
                <a:gd name="T14" fmla="*/ 2165 w 2492"/>
                <a:gd name="T15" fmla="*/ 2928 h 3315"/>
                <a:gd name="T16" fmla="*/ 1400 w 2492"/>
                <a:gd name="T17" fmla="*/ 3100 h 3315"/>
                <a:gd name="T18" fmla="*/ 1166 w 2492"/>
                <a:gd name="T19" fmla="*/ 2419 h 33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492" h="3315">
                  <a:moveTo>
                    <a:pt x="1166" y="2419"/>
                  </a:moveTo>
                  <a:cubicBezTo>
                    <a:pt x="1505" y="1277"/>
                    <a:pt x="486" y="1533"/>
                    <a:pt x="243" y="912"/>
                  </a:cubicBezTo>
                  <a:cubicBezTo>
                    <a:pt x="0" y="292"/>
                    <a:pt x="291" y="31"/>
                    <a:pt x="449" y="15"/>
                  </a:cubicBezTo>
                  <a:cubicBezTo>
                    <a:pt x="607" y="0"/>
                    <a:pt x="716" y="54"/>
                    <a:pt x="766" y="302"/>
                  </a:cubicBezTo>
                  <a:cubicBezTo>
                    <a:pt x="817" y="551"/>
                    <a:pt x="1312" y="508"/>
                    <a:pt x="1651" y="481"/>
                  </a:cubicBezTo>
                  <a:cubicBezTo>
                    <a:pt x="1989" y="454"/>
                    <a:pt x="2492" y="733"/>
                    <a:pt x="2239" y="1238"/>
                  </a:cubicBezTo>
                  <a:cubicBezTo>
                    <a:pt x="1986" y="1743"/>
                    <a:pt x="2000" y="1716"/>
                    <a:pt x="2186" y="2201"/>
                  </a:cubicBezTo>
                  <a:cubicBezTo>
                    <a:pt x="2372" y="2685"/>
                    <a:pt x="2165" y="2928"/>
                    <a:pt x="2165" y="2928"/>
                  </a:cubicBezTo>
                  <a:cubicBezTo>
                    <a:pt x="2165" y="2928"/>
                    <a:pt x="1791" y="3315"/>
                    <a:pt x="1400" y="3100"/>
                  </a:cubicBezTo>
                  <a:cubicBezTo>
                    <a:pt x="1008" y="2885"/>
                    <a:pt x="1166" y="2419"/>
                    <a:pt x="1166" y="2419"/>
                  </a:cubicBezTo>
                  <a:close/>
                </a:path>
              </a:pathLst>
            </a:custGeom>
            <a:gradFill>
              <a:gsLst>
                <a:gs pos="0">
                  <a:srgbClr val="80DEDE"/>
                </a:gs>
                <a:gs pos="53500">
                  <a:srgbClr val="85C1E7"/>
                </a:gs>
                <a:gs pos="100000">
                  <a:srgbClr val="878CFF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0B75532-3E3F-4E79-89ED-8E7671BB9C68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048022" y="-2833465"/>
              <a:ext cx="8756895" cy="10755934"/>
            </a:xfrm>
            <a:custGeom>
              <a:avLst/>
              <a:gdLst>
                <a:gd name="T0" fmla="*/ 1504 w 2516"/>
                <a:gd name="T1" fmla="*/ 2980 h 3095"/>
                <a:gd name="T2" fmla="*/ 2237 w 2516"/>
                <a:gd name="T3" fmla="*/ 2283 h 3095"/>
                <a:gd name="T4" fmla="*/ 1468 w 2516"/>
                <a:gd name="T5" fmla="*/ 1052 h 3095"/>
                <a:gd name="T6" fmla="*/ 979 w 2516"/>
                <a:gd name="T7" fmla="*/ 648 h 3095"/>
                <a:gd name="T8" fmla="*/ 411 w 2516"/>
                <a:gd name="T9" fmla="*/ 195 h 3095"/>
                <a:gd name="T10" fmla="*/ 397 w 2516"/>
                <a:gd name="T11" fmla="*/ 1117 h 3095"/>
                <a:gd name="T12" fmla="*/ 194 w 2516"/>
                <a:gd name="T13" fmla="*/ 1767 h 3095"/>
                <a:gd name="T14" fmla="*/ 866 w 2516"/>
                <a:gd name="T15" fmla="*/ 2349 h 3095"/>
                <a:gd name="T16" fmla="*/ 1275 w 2516"/>
                <a:gd name="T17" fmla="*/ 2766 h 3095"/>
                <a:gd name="T18" fmla="*/ 1504 w 2516"/>
                <a:gd name="T19" fmla="*/ 2980 h 3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516" h="3095">
                  <a:moveTo>
                    <a:pt x="1504" y="2980"/>
                  </a:moveTo>
                  <a:cubicBezTo>
                    <a:pt x="1504" y="2980"/>
                    <a:pt x="1958" y="3095"/>
                    <a:pt x="2237" y="2283"/>
                  </a:cubicBezTo>
                  <a:cubicBezTo>
                    <a:pt x="2516" y="1472"/>
                    <a:pt x="1745" y="1159"/>
                    <a:pt x="1468" y="1052"/>
                  </a:cubicBezTo>
                  <a:cubicBezTo>
                    <a:pt x="1191" y="945"/>
                    <a:pt x="1126" y="907"/>
                    <a:pt x="979" y="648"/>
                  </a:cubicBezTo>
                  <a:cubicBezTo>
                    <a:pt x="832" y="389"/>
                    <a:pt x="822" y="0"/>
                    <a:pt x="411" y="195"/>
                  </a:cubicBezTo>
                  <a:cubicBezTo>
                    <a:pt x="0" y="391"/>
                    <a:pt x="384" y="948"/>
                    <a:pt x="397" y="1117"/>
                  </a:cubicBezTo>
                  <a:cubicBezTo>
                    <a:pt x="411" y="1286"/>
                    <a:pt x="128" y="1580"/>
                    <a:pt x="194" y="1767"/>
                  </a:cubicBezTo>
                  <a:cubicBezTo>
                    <a:pt x="259" y="1954"/>
                    <a:pt x="273" y="2154"/>
                    <a:pt x="866" y="2349"/>
                  </a:cubicBezTo>
                  <a:cubicBezTo>
                    <a:pt x="866" y="2349"/>
                    <a:pt x="1186" y="2374"/>
                    <a:pt x="1275" y="2766"/>
                  </a:cubicBezTo>
                  <a:cubicBezTo>
                    <a:pt x="1275" y="2766"/>
                    <a:pt x="1340" y="2988"/>
                    <a:pt x="1504" y="298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1000">
                  <a:srgbClr val="6672E4"/>
                </a:gs>
                <a:gs pos="100000">
                  <a:srgbClr val="882BE5"/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517F7404-4FD2-4A56-9BC1-55945A2E0042}"/>
                </a:ext>
              </a:extLst>
            </p:cNvPr>
            <p:cNvSpPr>
              <a:spLocks/>
            </p:cNvSpPr>
            <p:nvPr/>
          </p:nvSpPr>
          <p:spPr bwMode="auto">
            <a:xfrm rot="9420272">
              <a:off x="5218811" y="-1993836"/>
              <a:ext cx="7570428" cy="10122905"/>
            </a:xfrm>
            <a:custGeom>
              <a:avLst/>
              <a:gdLst>
                <a:gd name="T0" fmla="*/ 1896 w 2175"/>
                <a:gd name="T1" fmla="*/ 2283 h 2913"/>
                <a:gd name="T2" fmla="*/ 1467 w 2175"/>
                <a:gd name="T3" fmla="*/ 2913 h 2913"/>
                <a:gd name="T4" fmla="*/ 1250 w 2175"/>
                <a:gd name="T5" fmla="*/ 2849 h 2913"/>
                <a:gd name="T6" fmla="*/ 1016 w 2175"/>
                <a:gd name="T7" fmla="*/ 2168 h 2913"/>
                <a:gd name="T8" fmla="*/ 93 w 2175"/>
                <a:gd name="T9" fmla="*/ 661 h 2913"/>
                <a:gd name="T10" fmla="*/ 0 w 2175"/>
                <a:gd name="T11" fmla="*/ 238 h 2913"/>
                <a:gd name="T12" fmla="*/ 70 w 2175"/>
                <a:gd name="T13" fmla="*/ 195 h 2913"/>
                <a:gd name="T14" fmla="*/ 638 w 2175"/>
                <a:gd name="T15" fmla="*/ 648 h 2913"/>
                <a:gd name="T16" fmla="*/ 1127 w 2175"/>
                <a:gd name="T17" fmla="*/ 1052 h 2913"/>
                <a:gd name="T18" fmla="*/ 1896 w 2175"/>
                <a:gd name="T19" fmla="*/ 2283 h 29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75" h="2913">
                  <a:moveTo>
                    <a:pt x="1896" y="2283"/>
                  </a:moveTo>
                  <a:cubicBezTo>
                    <a:pt x="1770" y="2651"/>
                    <a:pt x="1607" y="2829"/>
                    <a:pt x="1467" y="2913"/>
                  </a:cubicBezTo>
                  <a:cubicBezTo>
                    <a:pt x="1397" y="2909"/>
                    <a:pt x="1324" y="2889"/>
                    <a:pt x="1250" y="2849"/>
                  </a:cubicBezTo>
                  <a:cubicBezTo>
                    <a:pt x="858" y="2634"/>
                    <a:pt x="1016" y="2168"/>
                    <a:pt x="1016" y="2168"/>
                  </a:cubicBezTo>
                  <a:cubicBezTo>
                    <a:pt x="1354" y="1026"/>
                    <a:pt x="336" y="1282"/>
                    <a:pt x="93" y="661"/>
                  </a:cubicBezTo>
                  <a:cubicBezTo>
                    <a:pt x="28" y="495"/>
                    <a:pt x="1" y="354"/>
                    <a:pt x="0" y="238"/>
                  </a:cubicBezTo>
                  <a:cubicBezTo>
                    <a:pt x="20" y="222"/>
                    <a:pt x="44" y="208"/>
                    <a:pt x="70" y="195"/>
                  </a:cubicBezTo>
                  <a:cubicBezTo>
                    <a:pt x="481" y="0"/>
                    <a:pt x="491" y="389"/>
                    <a:pt x="638" y="648"/>
                  </a:cubicBezTo>
                  <a:cubicBezTo>
                    <a:pt x="785" y="907"/>
                    <a:pt x="850" y="945"/>
                    <a:pt x="1127" y="1052"/>
                  </a:cubicBezTo>
                  <a:cubicBezTo>
                    <a:pt x="1404" y="1159"/>
                    <a:pt x="2175" y="1472"/>
                    <a:pt x="1896" y="2283"/>
                  </a:cubicBezTo>
                  <a:close/>
                </a:path>
              </a:pathLst>
            </a:custGeom>
            <a:gradFill>
              <a:gsLst>
                <a:gs pos="100000">
                  <a:srgbClr val="7CEFD8"/>
                </a:gs>
                <a:gs pos="19000">
                  <a:srgbClr val="6672E4"/>
                </a:gs>
                <a:gs pos="0">
                  <a:srgbClr val="882BE5"/>
                </a:gs>
              </a:gsLst>
              <a:lin ang="102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2568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15E537-4AB4-4445-A3AC-40D738EDF3DC}"/>
              </a:ext>
            </a:extLst>
          </p:cNvPr>
          <p:cNvSpPr txBox="1"/>
          <p:nvPr/>
        </p:nvSpPr>
        <p:spPr>
          <a:xfrm>
            <a:off x="1183821" y="738390"/>
            <a:ext cx="484570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AGENDA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38D4B56-7D6C-4345-912F-B3BA9A014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0229" y="0"/>
            <a:ext cx="0" cy="635725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457331C-2A24-4352-9B4C-1C1B326F4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18433" y="1881817"/>
            <a:ext cx="4201583" cy="1812156"/>
            <a:chOff x="518433" y="1692049"/>
            <a:chExt cx="4201583" cy="182882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111D787-E830-4638-97B3-205F0A0ABC3F}"/>
                </a:ext>
              </a:extLst>
            </p:cNvPr>
            <p:cNvGrpSpPr/>
            <p:nvPr/>
          </p:nvGrpSpPr>
          <p:grpSpPr>
            <a:xfrm>
              <a:off x="518433" y="1692049"/>
              <a:ext cx="4201583" cy="745458"/>
              <a:chOff x="518433" y="1851126"/>
              <a:chExt cx="4201583" cy="74545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BFCD1AA-E1CA-41D6-8605-56AFEBE4EEE3}"/>
                  </a:ext>
                </a:extLst>
              </p:cNvPr>
              <p:cNvSpPr/>
              <p:nvPr/>
            </p:nvSpPr>
            <p:spPr>
              <a:xfrm>
                <a:off x="518433" y="1981199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9101D99-B002-4698-9C7E-C942B9AA2D39}"/>
                  </a:ext>
                </a:extLst>
              </p:cNvPr>
              <p:cNvSpPr/>
              <p:nvPr/>
            </p:nvSpPr>
            <p:spPr>
              <a:xfrm>
                <a:off x="1183821" y="1851126"/>
                <a:ext cx="3536195" cy="745458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Cost Benefit Analysis of Recruitment</a:t>
                </a:r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2D19246F-8F2D-4FAD-8927-AA34DDAA5DFA}"/>
                </a:ext>
              </a:extLst>
            </p:cNvPr>
            <p:cNvGrpSpPr/>
            <p:nvPr/>
          </p:nvGrpSpPr>
          <p:grpSpPr>
            <a:xfrm>
              <a:off x="518433" y="2775416"/>
              <a:ext cx="4201583" cy="745459"/>
              <a:chOff x="518433" y="2717554"/>
              <a:chExt cx="4201583" cy="745459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14FF47BA-9557-4442-8E2A-74A4F4AAD237}"/>
                  </a:ext>
                </a:extLst>
              </p:cNvPr>
              <p:cNvSpPr/>
              <p:nvPr/>
            </p:nvSpPr>
            <p:spPr>
              <a:xfrm>
                <a:off x="518433" y="2847627"/>
                <a:ext cx="443592" cy="232296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00C2221-E8A7-47E0-B2B2-5A6A32F96791}"/>
                  </a:ext>
                </a:extLst>
              </p:cNvPr>
              <p:cNvSpPr/>
              <p:nvPr/>
            </p:nvSpPr>
            <p:spPr>
              <a:xfrm>
                <a:off x="1183821" y="2717554"/>
                <a:ext cx="3536195" cy="745459"/>
              </a:xfrm>
              <a:prstGeom prst="rect">
                <a:avLst/>
              </a:prstGeom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sz="2400" i="1" dirty="0">
                    <a:solidFill>
                      <a:srgbClr val="002060"/>
                    </a:solidFill>
                    <a:latin typeface="+mj-lt"/>
                    <a:cs typeface="Segoe UI" panose="020B0502040204020203" pitchFamily="34" charset="0"/>
                  </a:rPr>
                  <a:t>Cost Benefit Analysis of Selection</a:t>
                </a:r>
              </a:p>
            </p:txBody>
          </p:sp>
        </p:grp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E7D1D117-BC5C-430A-9FEB-B231E69151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6330880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577E8EA-5E95-41C5-8BE8-EE647DE26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13852" y="567838"/>
            <a:ext cx="52754" cy="52754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2" name="Group 61" descr="This image is a woman's hand writing on a piece of paper. ">
            <a:extLst>
              <a:ext uri="{FF2B5EF4-FFF2-40B4-BE49-F238E27FC236}">
                <a16:creationId xmlns:a16="http://schemas.microsoft.com/office/drawing/2014/main" id="{123C05C1-3914-48FB-B4B8-1388A2DB5ACE}"/>
              </a:ext>
            </a:extLst>
          </p:cNvPr>
          <p:cNvGrpSpPr/>
          <p:nvPr/>
        </p:nvGrpSpPr>
        <p:grpSpPr>
          <a:xfrm>
            <a:off x="4482071" y="-508000"/>
            <a:ext cx="8739666" cy="8346238"/>
            <a:chOff x="4597682" y="-439156"/>
            <a:chExt cx="7594320" cy="7252450"/>
          </a:xfrm>
        </p:grpSpPr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52C7242F-F484-4573-8387-13E2AE9DD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97682" y="-6899"/>
              <a:ext cx="7594319" cy="6820193"/>
            </a:xfrm>
            <a:custGeom>
              <a:avLst/>
              <a:gdLst>
                <a:gd name="T0" fmla="*/ 2254 w 2254"/>
                <a:gd name="T1" fmla="*/ 0 h 2026"/>
                <a:gd name="T2" fmla="*/ 2254 w 2254"/>
                <a:gd name="T3" fmla="*/ 2026 h 2026"/>
                <a:gd name="T4" fmla="*/ 2091 w 2254"/>
                <a:gd name="T5" fmla="*/ 1927 h 2026"/>
                <a:gd name="T6" fmla="*/ 1829 w 2254"/>
                <a:gd name="T7" fmla="*/ 1867 h 2026"/>
                <a:gd name="T8" fmla="*/ 1784 w 2254"/>
                <a:gd name="T9" fmla="*/ 1860 h 2026"/>
                <a:gd name="T10" fmla="*/ 1025 w 2254"/>
                <a:gd name="T11" fmla="*/ 1812 h 2026"/>
                <a:gd name="T12" fmla="*/ 330 w 2254"/>
                <a:gd name="T13" fmla="*/ 1005 h 2026"/>
                <a:gd name="T14" fmla="*/ 662 w 2254"/>
                <a:gd name="T15" fmla="*/ 430 h 2026"/>
                <a:gd name="T16" fmla="*/ 770 w 2254"/>
                <a:gd name="T17" fmla="*/ 0 h 2026"/>
                <a:gd name="T18" fmla="*/ 2254 w 2254"/>
                <a:gd name="T19" fmla="*/ 0 h 20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54" h="2026">
                  <a:moveTo>
                    <a:pt x="2254" y="0"/>
                  </a:moveTo>
                  <a:cubicBezTo>
                    <a:pt x="2254" y="2026"/>
                    <a:pt x="2254" y="2026"/>
                    <a:pt x="2254" y="2026"/>
                  </a:cubicBezTo>
                  <a:cubicBezTo>
                    <a:pt x="2243" y="2005"/>
                    <a:pt x="2206" y="1966"/>
                    <a:pt x="2091" y="1927"/>
                  </a:cubicBezTo>
                  <a:cubicBezTo>
                    <a:pt x="2029" y="1906"/>
                    <a:pt x="1944" y="1885"/>
                    <a:pt x="1829" y="1867"/>
                  </a:cubicBezTo>
                  <a:cubicBezTo>
                    <a:pt x="1814" y="1865"/>
                    <a:pt x="1800" y="1862"/>
                    <a:pt x="1784" y="1860"/>
                  </a:cubicBezTo>
                  <a:cubicBezTo>
                    <a:pt x="1606" y="1835"/>
                    <a:pt x="1361" y="1816"/>
                    <a:pt x="1025" y="1812"/>
                  </a:cubicBezTo>
                  <a:cubicBezTo>
                    <a:pt x="0" y="1800"/>
                    <a:pt x="66" y="1196"/>
                    <a:pt x="330" y="1005"/>
                  </a:cubicBezTo>
                  <a:cubicBezTo>
                    <a:pt x="580" y="825"/>
                    <a:pt x="686" y="680"/>
                    <a:pt x="662" y="430"/>
                  </a:cubicBezTo>
                  <a:cubicBezTo>
                    <a:pt x="638" y="181"/>
                    <a:pt x="770" y="0"/>
                    <a:pt x="770" y="0"/>
                  </a:cubicBezTo>
                  <a:lnTo>
                    <a:pt x="2254" y="0"/>
                  </a:ln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5000">
                  <a:srgbClr val="6672E4"/>
                </a:gs>
                <a:gs pos="100000">
                  <a:srgbClr val="882BE5"/>
                </a:gs>
              </a:gsLst>
              <a:lin ang="48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6" name="Freeform 23">
              <a:extLst>
                <a:ext uri="{FF2B5EF4-FFF2-40B4-BE49-F238E27FC236}">
                  <a16:creationId xmlns:a16="http://schemas.microsoft.com/office/drawing/2014/main" id="{DFA1772D-1024-422A-B407-BE0F21E16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13242" y="1441003"/>
              <a:ext cx="4110752" cy="3954852"/>
            </a:xfrm>
            <a:custGeom>
              <a:avLst/>
              <a:gdLst>
                <a:gd name="T0" fmla="*/ 0 w 2294"/>
                <a:gd name="T1" fmla="*/ 221 h 2207"/>
                <a:gd name="T2" fmla="*/ 1809 w 2294"/>
                <a:gd name="T3" fmla="*/ 0 h 2207"/>
                <a:gd name="T4" fmla="*/ 2294 w 2294"/>
                <a:gd name="T5" fmla="*/ 1957 h 2207"/>
                <a:gd name="T6" fmla="*/ 432 w 2294"/>
                <a:gd name="T7" fmla="*/ 2207 h 2207"/>
                <a:gd name="T8" fmla="*/ 0 w 2294"/>
                <a:gd name="T9" fmla="*/ 221 h 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94" h="2207">
                  <a:moveTo>
                    <a:pt x="0" y="221"/>
                  </a:moveTo>
                  <a:lnTo>
                    <a:pt x="1809" y="0"/>
                  </a:lnTo>
                  <a:lnTo>
                    <a:pt x="2294" y="1957"/>
                  </a:lnTo>
                  <a:lnTo>
                    <a:pt x="432" y="2207"/>
                  </a:lnTo>
                  <a:lnTo>
                    <a:pt x="0" y="221"/>
                  </a:lnTo>
                  <a:close/>
                </a:path>
              </a:pathLst>
            </a:custGeom>
            <a:solidFill>
              <a:srgbClr val="C8F4F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7" name="Freeform 24">
              <a:extLst>
                <a:ext uri="{FF2B5EF4-FFF2-40B4-BE49-F238E27FC236}">
                  <a16:creationId xmlns:a16="http://schemas.microsoft.com/office/drawing/2014/main" id="{30CD4E41-332B-4C6B-9927-54698D5D0DF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6266" y="1441003"/>
              <a:ext cx="2981818" cy="1632475"/>
            </a:xfrm>
            <a:custGeom>
              <a:avLst/>
              <a:gdLst>
                <a:gd name="T0" fmla="*/ 0 w 1664"/>
                <a:gd name="T1" fmla="*/ 736 h 911"/>
                <a:gd name="T2" fmla="*/ 1664 w 1664"/>
                <a:gd name="T3" fmla="*/ 911 h 911"/>
                <a:gd name="T4" fmla="*/ 1439 w 1664"/>
                <a:gd name="T5" fmla="*/ 0 h 911"/>
                <a:gd name="T6" fmla="*/ 399 w 1664"/>
                <a:gd name="T7" fmla="*/ 127 h 911"/>
                <a:gd name="T8" fmla="*/ 0 w 1664"/>
                <a:gd name="T9" fmla="*/ 736 h 9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64" h="911">
                  <a:moveTo>
                    <a:pt x="0" y="736"/>
                  </a:moveTo>
                  <a:lnTo>
                    <a:pt x="1664" y="911"/>
                  </a:lnTo>
                  <a:lnTo>
                    <a:pt x="1439" y="0"/>
                  </a:lnTo>
                  <a:lnTo>
                    <a:pt x="399" y="127"/>
                  </a:lnTo>
                  <a:lnTo>
                    <a:pt x="0" y="736"/>
                  </a:lnTo>
                  <a:close/>
                </a:path>
              </a:pathLst>
            </a:custGeom>
            <a:solidFill>
              <a:srgbClr val="7CE4E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12DCF2D5-0997-409A-9DB7-B4DFF4C5B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8129" y="1426667"/>
              <a:ext cx="1347553" cy="593139"/>
            </a:xfrm>
            <a:custGeom>
              <a:avLst/>
              <a:gdLst>
                <a:gd name="T0" fmla="*/ 752 w 752"/>
                <a:gd name="T1" fmla="*/ 0 h 331"/>
                <a:gd name="T2" fmla="*/ 275 w 752"/>
                <a:gd name="T3" fmla="*/ 72 h 331"/>
                <a:gd name="T4" fmla="*/ 0 w 752"/>
                <a:gd name="T5" fmla="*/ 331 h 331"/>
                <a:gd name="T6" fmla="*/ 752 w 752"/>
                <a:gd name="T7" fmla="*/ 130 h 331"/>
                <a:gd name="T8" fmla="*/ 752 w 752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2" h="331">
                  <a:moveTo>
                    <a:pt x="752" y="0"/>
                  </a:moveTo>
                  <a:lnTo>
                    <a:pt x="275" y="72"/>
                  </a:lnTo>
                  <a:lnTo>
                    <a:pt x="0" y="331"/>
                  </a:lnTo>
                  <a:lnTo>
                    <a:pt x="752" y="130"/>
                  </a:lnTo>
                  <a:lnTo>
                    <a:pt x="752" y="0"/>
                  </a:lnTo>
                  <a:close/>
                </a:path>
              </a:pathLst>
            </a:custGeom>
            <a:solidFill>
              <a:srgbClr val="ADA4F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9" name="Freeform 26">
              <a:extLst>
                <a:ext uri="{FF2B5EF4-FFF2-40B4-BE49-F238E27FC236}">
                  <a16:creationId xmlns:a16="http://schemas.microsoft.com/office/drawing/2014/main" id="{56FE8491-17D1-44D2-A059-D277D43E3D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55812" y="1828066"/>
              <a:ext cx="546548" cy="456950"/>
            </a:xfrm>
            <a:custGeom>
              <a:avLst/>
              <a:gdLst>
                <a:gd name="T0" fmla="*/ 162 w 162"/>
                <a:gd name="T1" fmla="*/ 66 h 136"/>
                <a:gd name="T2" fmla="*/ 87 w 162"/>
                <a:gd name="T3" fmla="*/ 130 h 136"/>
                <a:gd name="T4" fmla="*/ 36 w 162"/>
                <a:gd name="T5" fmla="*/ 124 h 136"/>
                <a:gd name="T6" fmla="*/ 0 w 162"/>
                <a:gd name="T7" fmla="*/ 103 h 136"/>
                <a:gd name="T8" fmla="*/ 103 w 162"/>
                <a:gd name="T9" fmla="*/ 0 h 136"/>
                <a:gd name="T10" fmla="*/ 148 w 162"/>
                <a:gd name="T11" fmla="*/ 50 h 136"/>
                <a:gd name="T12" fmla="*/ 162 w 162"/>
                <a:gd name="T13" fmla="*/ 6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2" h="136">
                  <a:moveTo>
                    <a:pt x="162" y="66"/>
                  </a:moveTo>
                  <a:cubicBezTo>
                    <a:pt x="162" y="66"/>
                    <a:pt x="119" y="116"/>
                    <a:pt x="87" y="130"/>
                  </a:cubicBezTo>
                  <a:cubicBezTo>
                    <a:pt x="72" y="136"/>
                    <a:pt x="53" y="131"/>
                    <a:pt x="36" y="124"/>
                  </a:cubicBezTo>
                  <a:cubicBezTo>
                    <a:pt x="16" y="115"/>
                    <a:pt x="0" y="103"/>
                    <a:pt x="0" y="103"/>
                  </a:cubicBezTo>
                  <a:cubicBezTo>
                    <a:pt x="103" y="0"/>
                    <a:pt x="103" y="0"/>
                    <a:pt x="103" y="0"/>
                  </a:cubicBezTo>
                  <a:cubicBezTo>
                    <a:pt x="148" y="50"/>
                    <a:pt x="148" y="50"/>
                    <a:pt x="148" y="50"/>
                  </a:cubicBezTo>
                  <a:lnTo>
                    <a:pt x="162" y="66"/>
                  </a:lnTo>
                  <a:close/>
                </a:path>
              </a:pathLst>
            </a:custGeom>
            <a:solidFill>
              <a:srgbClr val="D8C4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59AC079D-039E-4639-B27F-9908EF107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77665" y="1996510"/>
              <a:ext cx="424695" cy="288506"/>
            </a:xfrm>
            <a:custGeom>
              <a:avLst/>
              <a:gdLst>
                <a:gd name="T0" fmla="*/ 126 w 126"/>
                <a:gd name="T1" fmla="*/ 16 h 86"/>
                <a:gd name="T2" fmla="*/ 51 w 126"/>
                <a:gd name="T3" fmla="*/ 80 h 86"/>
                <a:gd name="T4" fmla="*/ 0 w 126"/>
                <a:gd name="T5" fmla="*/ 74 h 86"/>
                <a:gd name="T6" fmla="*/ 6 w 126"/>
                <a:gd name="T7" fmla="*/ 61 h 86"/>
                <a:gd name="T8" fmla="*/ 112 w 126"/>
                <a:gd name="T9" fmla="*/ 0 h 86"/>
                <a:gd name="T10" fmla="*/ 126 w 126"/>
                <a:gd name="T11" fmla="*/ 16 h 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6" h="86">
                  <a:moveTo>
                    <a:pt x="126" y="16"/>
                  </a:moveTo>
                  <a:cubicBezTo>
                    <a:pt x="126" y="16"/>
                    <a:pt x="83" y="66"/>
                    <a:pt x="51" y="80"/>
                  </a:cubicBezTo>
                  <a:cubicBezTo>
                    <a:pt x="36" y="86"/>
                    <a:pt x="17" y="81"/>
                    <a:pt x="0" y="74"/>
                  </a:cubicBezTo>
                  <a:cubicBezTo>
                    <a:pt x="2" y="70"/>
                    <a:pt x="3" y="65"/>
                    <a:pt x="6" y="61"/>
                  </a:cubicBezTo>
                  <a:cubicBezTo>
                    <a:pt x="6" y="61"/>
                    <a:pt x="54" y="25"/>
                    <a:pt x="112" y="0"/>
                  </a:cubicBezTo>
                  <a:lnTo>
                    <a:pt x="126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95685F9-863C-488D-A6CE-3A519F21E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4938" y="-14067"/>
              <a:ext cx="387063" cy="7168"/>
            </a:xfrm>
            <a:custGeom>
              <a:avLst/>
              <a:gdLst>
                <a:gd name="T0" fmla="*/ 115 w 115"/>
                <a:gd name="T1" fmla="*/ 2 h 2"/>
                <a:gd name="T2" fmla="*/ 0 w 115"/>
                <a:gd name="T3" fmla="*/ 2 h 2"/>
                <a:gd name="T4" fmla="*/ 115 w 115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" h="2">
                  <a:moveTo>
                    <a:pt x="115" y="2"/>
                  </a:moveTo>
                  <a:cubicBezTo>
                    <a:pt x="0" y="2"/>
                    <a:pt x="0" y="2"/>
                    <a:pt x="0" y="2"/>
                  </a:cubicBezTo>
                  <a:cubicBezTo>
                    <a:pt x="73" y="0"/>
                    <a:pt x="115" y="2"/>
                    <a:pt x="115" y="2"/>
                  </a:cubicBezTo>
                  <a:close/>
                </a:path>
              </a:pathLst>
            </a:custGeom>
            <a:solidFill>
              <a:srgbClr val="190E4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88A045D-1D47-48A7-BD6D-329F30D7916F}"/>
                </a:ext>
              </a:extLst>
            </p:cNvPr>
            <p:cNvGrpSpPr/>
            <p:nvPr/>
          </p:nvGrpSpPr>
          <p:grpSpPr>
            <a:xfrm>
              <a:off x="7676266" y="528897"/>
              <a:ext cx="1904852" cy="2230988"/>
              <a:chOff x="7676266" y="528897"/>
              <a:chExt cx="1904852" cy="2230988"/>
            </a:xfrm>
            <a:gradFill>
              <a:gsLst>
                <a:gs pos="0">
                  <a:srgbClr val="03002F"/>
                </a:gs>
                <a:gs pos="100000">
                  <a:srgbClr val="F870FF"/>
                </a:gs>
              </a:gsLst>
              <a:lin ang="19800000" scaled="0"/>
            </a:gradFill>
          </p:grpSpPr>
          <p:sp>
            <p:nvSpPr>
              <p:cNvPr id="52" name="Freeform 29">
                <a:extLst>
                  <a:ext uri="{FF2B5EF4-FFF2-40B4-BE49-F238E27FC236}">
                    <a16:creationId xmlns:a16="http://schemas.microsoft.com/office/drawing/2014/main" id="{8AC43BD2-6A27-4E0F-BAFD-FDAF479A0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76266" y="2195418"/>
                <a:ext cx="589555" cy="564467"/>
              </a:xfrm>
              <a:custGeom>
                <a:avLst/>
                <a:gdLst>
                  <a:gd name="T0" fmla="*/ 138 w 175"/>
                  <a:gd name="T1" fmla="*/ 16 h 168"/>
                  <a:gd name="T2" fmla="*/ 175 w 175"/>
                  <a:gd name="T3" fmla="*/ 32 h 168"/>
                  <a:gd name="T4" fmla="*/ 167 w 175"/>
                  <a:gd name="T5" fmla="*/ 40 h 168"/>
                  <a:gd name="T6" fmla="*/ 109 w 175"/>
                  <a:gd name="T7" fmla="*/ 105 h 168"/>
                  <a:gd name="T8" fmla="*/ 109 w 175"/>
                  <a:gd name="T9" fmla="*/ 105 h 168"/>
                  <a:gd name="T10" fmla="*/ 84 w 175"/>
                  <a:gd name="T11" fmla="*/ 133 h 168"/>
                  <a:gd name="T12" fmla="*/ 0 w 175"/>
                  <a:gd name="T13" fmla="*/ 168 h 168"/>
                  <a:gd name="T14" fmla="*/ 32 w 175"/>
                  <a:gd name="T15" fmla="*/ 83 h 168"/>
                  <a:gd name="T16" fmla="*/ 48 w 175"/>
                  <a:gd name="T17" fmla="*/ 63 h 168"/>
                  <a:gd name="T18" fmla="*/ 65 w 175"/>
                  <a:gd name="T19" fmla="*/ 42 h 168"/>
                  <a:gd name="T20" fmla="*/ 99 w 175"/>
                  <a:gd name="T21" fmla="*/ 0 h 168"/>
                  <a:gd name="T22" fmla="*/ 103 w 175"/>
                  <a:gd name="T23" fmla="*/ 1 h 168"/>
                  <a:gd name="T24" fmla="*/ 108 w 175"/>
                  <a:gd name="T25" fmla="*/ 3 h 168"/>
                  <a:gd name="T26" fmla="*/ 113 w 175"/>
                  <a:gd name="T27" fmla="*/ 6 h 168"/>
                  <a:gd name="T28" fmla="*/ 115 w 175"/>
                  <a:gd name="T29" fmla="*/ 6 h 168"/>
                  <a:gd name="T30" fmla="*/ 115 w 175"/>
                  <a:gd name="T31" fmla="*/ 6 h 168"/>
                  <a:gd name="T32" fmla="*/ 115 w 175"/>
                  <a:gd name="T33" fmla="*/ 6 h 168"/>
                  <a:gd name="T34" fmla="*/ 131 w 175"/>
                  <a:gd name="T35" fmla="*/ 13 h 168"/>
                  <a:gd name="T36" fmla="*/ 136 w 175"/>
                  <a:gd name="T37" fmla="*/ 15 h 168"/>
                  <a:gd name="T38" fmla="*/ 138 w 175"/>
                  <a:gd name="T39" fmla="*/ 16 h 1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75" h="168">
                    <a:moveTo>
                      <a:pt x="138" y="16"/>
                    </a:moveTo>
                    <a:cubicBezTo>
                      <a:pt x="150" y="21"/>
                      <a:pt x="162" y="27"/>
                      <a:pt x="175" y="32"/>
                    </a:cubicBezTo>
                    <a:cubicBezTo>
                      <a:pt x="167" y="40"/>
                      <a:pt x="167" y="40"/>
                      <a:pt x="167" y="40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109" y="105"/>
                      <a:pt x="109" y="105"/>
                      <a:pt x="109" y="105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32" y="83"/>
                      <a:pt x="32" y="83"/>
                      <a:pt x="32" y="83"/>
                    </a:cubicBezTo>
                    <a:cubicBezTo>
                      <a:pt x="48" y="63"/>
                      <a:pt x="48" y="63"/>
                      <a:pt x="48" y="63"/>
                    </a:cubicBezTo>
                    <a:cubicBezTo>
                      <a:pt x="65" y="42"/>
                      <a:pt x="65" y="42"/>
                      <a:pt x="65" y="42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100" y="0"/>
                      <a:pt x="101" y="1"/>
                      <a:pt x="103" y="1"/>
                    </a:cubicBezTo>
                    <a:cubicBezTo>
                      <a:pt x="104" y="2"/>
                      <a:pt x="106" y="3"/>
                      <a:pt x="108" y="3"/>
                    </a:cubicBezTo>
                    <a:cubicBezTo>
                      <a:pt x="110" y="4"/>
                      <a:pt x="112" y="5"/>
                      <a:pt x="113" y="6"/>
                    </a:cubicBezTo>
                    <a:cubicBezTo>
                      <a:pt x="114" y="6"/>
                      <a:pt x="114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120" y="8"/>
                      <a:pt x="126" y="11"/>
                      <a:pt x="131" y="13"/>
                    </a:cubicBezTo>
                    <a:cubicBezTo>
                      <a:pt x="133" y="14"/>
                      <a:pt x="134" y="15"/>
                      <a:pt x="136" y="15"/>
                    </a:cubicBezTo>
                    <a:cubicBezTo>
                      <a:pt x="137" y="16"/>
                      <a:pt x="137" y="16"/>
                      <a:pt x="138" y="1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30">
                <a:extLst>
                  <a:ext uri="{FF2B5EF4-FFF2-40B4-BE49-F238E27FC236}">
                    <a16:creationId xmlns:a16="http://schemas.microsoft.com/office/drawing/2014/main" id="{ADA7EFA8-1700-4615-8891-221172E4BD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09570" y="528897"/>
                <a:ext cx="1571548" cy="1774039"/>
              </a:xfrm>
              <a:custGeom>
                <a:avLst/>
                <a:gdLst>
                  <a:gd name="T0" fmla="*/ 454 w 466"/>
                  <a:gd name="T1" fmla="*/ 77 h 527"/>
                  <a:gd name="T2" fmla="*/ 450 w 466"/>
                  <a:gd name="T3" fmla="*/ 81 h 527"/>
                  <a:gd name="T4" fmla="*/ 241 w 466"/>
                  <a:gd name="T5" fmla="*/ 334 h 527"/>
                  <a:gd name="T6" fmla="*/ 228 w 466"/>
                  <a:gd name="T7" fmla="*/ 350 h 527"/>
                  <a:gd name="T8" fmla="*/ 184 w 466"/>
                  <a:gd name="T9" fmla="*/ 403 h 527"/>
                  <a:gd name="T10" fmla="*/ 162 w 466"/>
                  <a:gd name="T11" fmla="*/ 429 h 527"/>
                  <a:gd name="T12" fmla="*/ 134 w 466"/>
                  <a:gd name="T13" fmla="*/ 461 h 527"/>
                  <a:gd name="T14" fmla="*/ 76 w 466"/>
                  <a:gd name="T15" fmla="*/ 527 h 527"/>
                  <a:gd name="T16" fmla="*/ 39 w 466"/>
                  <a:gd name="T17" fmla="*/ 511 h 527"/>
                  <a:gd name="T18" fmla="*/ 37 w 466"/>
                  <a:gd name="T19" fmla="*/ 510 h 527"/>
                  <a:gd name="T20" fmla="*/ 32 w 466"/>
                  <a:gd name="T21" fmla="*/ 508 h 527"/>
                  <a:gd name="T22" fmla="*/ 16 w 466"/>
                  <a:gd name="T23" fmla="*/ 501 h 527"/>
                  <a:gd name="T24" fmla="*/ 16 w 466"/>
                  <a:gd name="T25" fmla="*/ 501 h 527"/>
                  <a:gd name="T26" fmla="*/ 16 w 466"/>
                  <a:gd name="T27" fmla="*/ 501 h 527"/>
                  <a:gd name="T28" fmla="*/ 14 w 466"/>
                  <a:gd name="T29" fmla="*/ 501 h 527"/>
                  <a:gd name="T30" fmla="*/ 9 w 466"/>
                  <a:gd name="T31" fmla="*/ 498 h 527"/>
                  <a:gd name="T32" fmla="*/ 4 w 466"/>
                  <a:gd name="T33" fmla="*/ 496 h 527"/>
                  <a:gd name="T34" fmla="*/ 0 w 466"/>
                  <a:gd name="T35" fmla="*/ 495 h 527"/>
                  <a:gd name="T36" fmla="*/ 378 w 466"/>
                  <a:gd name="T37" fmla="*/ 24 h 527"/>
                  <a:gd name="T38" fmla="*/ 443 w 466"/>
                  <a:gd name="T39" fmla="*/ 16 h 527"/>
                  <a:gd name="T40" fmla="*/ 454 w 466"/>
                  <a:gd name="T41" fmla="*/ 77 h 5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66" h="527">
                    <a:moveTo>
                      <a:pt x="454" y="77"/>
                    </a:moveTo>
                    <a:cubicBezTo>
                      <a:pt x="453" y="78"/>
                      <a:pt x="452" y="80"/>
                      <a:pt x="450" y="81"/>
                    </a:cubicBezTo>
                    <a:cubicBezTo>
                      <a:pt x="241" y="334"/>
                      <a:pt x="241" y="334"/>
                      <a:pt x="241" y="334"/>
                    </a:cubicBezTo>
                    <a:cubicBezTo>
                      <a:pt x="228" y="350"/>
                      <a:pt x="228" y="350"/>
                      <a:pt x="228" y="350"/>
                    </a:cubicBezTo>
                    <a:cubicBezTo>
                      <a:pt x="184" y="403"/>
                      <a:pt x="184" y="403"/>
                      <a:pt x="184" y="403"/>
                    </a:cubicBezTo>
                    <a:cubicBezTo>
                      <a:pt x="162" y="429"/>
                      <a:pt x="162" y="429"/>
                      <a:pt x="162" y="429"/>
                    </a:cubicBezTo>
                    <a:cubicBezTo>
                      <a:pt x="134" y="461"/>
                      <a:pt x="134" y="461"/>
                      <a:pt x="134" y="461"/>
                    </a:cubicBezTo>
                    <a:cubicBezTo>
                      <a:pt x="76" y="527"/>
                      <a:pt x="76" y="527"/>
                      <a:pt x="76" y="527"/>
                    </a:cubicBezTo>
                    <a:cubicBezTo>
                      <a:pt x="63" y="522"/>
                      <a:pt x="51" y="516"/>
                      <a:pt x="39" y="511"/>
                    </a:cubicBezTo>
                    <a:cubicBezTo>
                      <a:pt x="38" y="511"/>
                      <a:pt x="38" y="511"/>
                      <a:pt x="37" y="510"/>
                    </a:cubicBezTo>
                    <a:cubicBezTo>
                      <a:pt x="35" y="510"/>
                      <a:pt x="34" y="509"/>
                      <a:pt x="32" y="508"/>
                    </a:cubicBezTo>
                    <a:cubicBezTo>
                      <a:pt x="27" y="506"/>
                      <a:pt x="21" y="503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6" y="501"/>
                      <a:pt x="16" y="501"/>
                      <a:pt x="16" y="501"/>
                    </a:cubicBezTo>
                    <a:cubicBezTo>
                      <a:pt x="15" y="501"/>
                      <a:pt x="15" y="501"/>
                      <a:pt x="14" y="501"/>
                    </a:cubicBezTo>
                    <a:cubicBezTo>
                      <a:pt x="13" y="500"/>
                      <a:pt x="11" y="499"/>
                      <a:pt x="9" y="498"/>
                    </a:cubicBezTo>
                    <a:cubicBezTo>
                      <a:pt x="7" y="498"/>
                      <a:pt x="5" y="497"/>
                      <a:pt x="4" y="496"/>
                    </a:cubicBezTo>
                    <a:cubicBezTo>
                      <a:pt x="2" y="496"/>
                      <a:pt x="1" y="495"/>
                      <a:pt x="0" y="495"/>
                    </a:cubicBezTo>
                    <a:cubicBezTo>
                      <a:pt x="378" y="24"/>
                      <a:pt x="378" y="24"/>
                      <a:pt x="378" y="24"/>
                    </a:cubicBezTo>
                    <a:cubicBezTo>
                      <a:pt x="394" y="4"/>
                      <a:pt x="423" y="0"/>
                      <a:pt x="443" y="16"/>
                    </a:cubicBezTo>
                    <a:cubicBezTo>
                      <a:pt x="462" y="31"/>
                      <a:pt x="466" y="57"/>
                      <a:pt x="454" y="7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B6F47CAE-1A30-4CE3-B40D-9C8C433D5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09964" y="1441003"/>
              <a:ext cx="4582038" cy="5372291"/>
            </a:xfrm>
            <a:custGeom>
              <a:avLst/>
              <a:gdLst>
                <a:gd name="T0" fmla="*/ 1360 w 1360"/>
                <a:gd name="T1" fmla="*/ 1596 h 1596"/>
                <a:gd name="T2" fmla="*/ 935 w 1360"/>
                <a:gd name="T3" fmla="*/ 1437 h 1596"/>
                <a:gd name="T4" fmla="*/ 823 w 1360"/>
                <a:gd name="T5" fmla="*/ 1072 h 1596"/>
                <a:gd name="T6" fmla="*/ 756 w 1360"/>
                <a:gd name="T7" fmla="*/ 634 h 1596"/>
                <a:gd name="T8" fmla="*/ 753 w 1360"/>
                <a:gd name="T9" fmla="*/ 624 h 1596"/>
                <a:gd name="T10" fmla="*/ 750 w 1360"/>
                <a:gd name="T11" fmla="*/ 616 h 1596"/>
                <a:gd name="T12" fmla="*/ 737 w 1360"/>
                <a:gd name="T13" fmla="*/ 587 h 1596"/>
                <a:gd name="T14" fmla="*/ 729 w 1360"/>
                <a:gd name="T15" fmla="*/ 577 h 1596"/>
                <a:gd name="T16" fmla="*/ 722 w 1360"/>
                <a:gd name="T17" fmla="*/ 571 h 1596"/>
                <a:gd name="T18" fmla="*/ 718 w 1360"/>
                <a:gd name="T19" fmla="*/ 568 h 1596"/>
                <a:gd name="T20" fmla="*/ 699 w 1360"/>
                <a:gd name="T21" fmla="*/ 559 h 1596"/>
                <a:gd name="T22" fmla="*/ 694 w 1360"/>
                <a:gd name="T23" fmla="*/ 557 h 1596"/>
                <a:gd name="T24" fmla="*/ 667 w 1360"/>
                <a:gd name="T25" fmla="*/ 551 h 1596"/>
                <a:gd name="T26" fmla="*/ 637 w 1360"/>
                <a:gd name="T27" fmla="*/ 546 h 1596"/>
                <a:gd name="T28" fmla="*/ 612 w 1360"/>
                <a:gd name="T29" fmla="*/ 542 h 1596"/>
                <a:gd name="T30" fmla="*/ 597 w 1360"/>
                <a:gd name="T31" fmla="*/ 539 h 1596"/>
                <a:gd name="T32" fmla="*/ 554 w 1360"/>
                <a:gd name="T33" fmla="*/ 532 h 1596"/>
                <a:gd name="T34" fmla="*/ 495 w 1360"/>
                <a:gd name="T35" fmla="*/ 522 h 1596"/>
                <a:gd name="T36" fmla="*/ 469 w 1360"/>
                <a:gd name="T37" fmla="*/ 516 h 1596"/>
                <a:gd name="T38" fmla="*/ 447 w 1360"/>
                <a:gd name="T39" fmla="*/ 512 h 1596"/>
                <a:gd name="T40" fmla="*/ 421 w 1360"/>
                <a:gd name="T41" fmla="*/ 506 h 1596"/>
                <a:gd name="T42" fmla="*/ 402 w 1360"/>
                <a:gd name="T43" fmla="*/ 500 h 1596"/>
                <a:gd name="T44" fmla="*/ 382 w 1360"/>
                <a:gd name="T45" fmla="*/ 495 h 1596"/>
                <a:gd name="T46" fmla="*/ 367 w 1360"/>
                <a:gd name="T47" fmla="*/ 490 h 1596"/>
                <a:gd name="T48" fmla="*/ 355 w 1360"/>
                <a:gd name="T49" fmla="*/ 485 h 1596"/>
                <a:gd name="T50" fmla="*/ 332 w 1360"/>
                <a:gd name="T51" fmla="*/ 476 h 1596"/>
                <a:gd name="T52" fmla="*/ 290 w 1360"/>
                <a:gd name="T53" fmla="*/ 452 h 1596"/>
                <a:gd name="T54" fmla="*/ 280 w 1360"/>
                <a:gd name="T55" fmla="*/ 444 h 1596"/>
                <a:gd name="T56" fmla="*/ 264 w 1360"/>
                <a:gd name="T57" fmla="*/ 429 h 1596"/>
                <a:gd name="T58" fmla="*/ 252 w 1360"/>
                <a:gd name="T59" fmla="*/ 419 h 1596"/>
                <a:gd name="T60" fmla="*/ 241 w 1360"/>
                <a:gd name="T61" fmla="*/ 410 h 1596"/>
                <a:gd name="T62" fmla="*/ 129 w 1360"/>
                <a:gd name="T63" fmla="*/ 329 h 1596"/>
                <a:gd name="T64" fmla="*/ 106 w 1360"/>
                <a:gd name="T65" fmla="*/ 313 h 1596"/>
                <a:gd name="T66" fmla="*/ 68 w 1360"/>
                <a:gd name="T67" fmla="*/ 287 h 1596"/>
                <a:gd name="T68" fmla="*/ 33 w 1360"/>
                <a:gd name="T69" fmla="*/ 221 h 1596"/>
                <a:gd name="T70" fmla="*/ 73 w 1360"/>
                <a:gd name="T71" fmla="*/ 213 h 1596"/>
                <a:gd name="T72" fmla="*/ 79 w 1360"/>
                <a:gd name="T73" fmla="*/ 213 h 1596"/>
                <a:gd name="T74" fmla="*/ 87 w 1360"/>
                <a:gd name="T75" fmla="*/ 214 h 1596"/>
                <a:gd name="T76" fmla="*/ 119 w 1360"/>
                <a:gd name="T77" fmla="*/ 224 h 1596"/>
                <a:gd name="T78" fmla="*/ 128 w 1360"/>
                <a:gd name="T79" fmla="*/ 227 h 1596"/>
                <a:gd name="T80" fmla="*/ 135 w 1360"/>
                <a:gd name="T81" fmla="*/ 230 h 1596"/>
                <a:gd name="T82" fmla="*/ 151 w 1360"/>
                <a:gd name="T83" fmla="*/ 237 h 1596"/>
                <a:gd name="T84" fmla="*/ 158 w 1360"/>
                <a:gd name="T85" fmla="*/ 240 h 1596"/>
                <a:gd name="T86" fmla="*/ 197 w 1360"/>
                <a:gd name="T87" fmla="*/ 257 h 1596"/>
                <a:gd name="T88" fmla="*/ 412 w 1360"/>
                <a:gd name="T89" fmla="*/ 273 h 1596"/>
                <a:gd name="T90" fmla="*/ 461 w 1360"/>
                <a:gd name="T91" fmla="*/ 189 h 1596"/>
                <a:gd name="T92" fmla="*/ 460 w 1360"/>
                <a:gd name="T93" fmla="*/ 185 h 1596"/>
                <a:gd name="T94" fmla="*/ 460 w 1360"/>
                <a:gd name="T95" fmla="*/ 181 h 1596"/>
                <a:gd name="T96" fmla="*/ 457 w 1360"/>
                <a:gd name="T97" fmla="*/ 176 h 1596"/>
                <a:gd name="T98" fmla="*/ 455 w 1360"/>
                <a:gd name="T99" fmla="*/ 172 h 1596"/>
                <a:gd name="T100" fmla="*/ 451 w 1360"/>
                <a:gd name="T101" fmla="*/ 168 h 1596"/>
                <a:gd name="T102" fmla="*/ 444 w 1360"/>
                <a:gd name="T103" fmla="*/ 164 h 1596"/>
                <a:gd name="T104" fmla="*/ 423 w 1360"/>
                <a:gd name="T105" fmla="*/ 160 h 1596"/>
                <a:gd name="T106" fmla="*/ 281 w 1360"/>
                <a:gd name="T107" fmla="*/ 158 h 1596"/>
                <a:gd name="T108" fmla="*/ 347 w 1360"/>
                <a:gd name="T109" fmla="*/ 79 h 1596"/>
                <a:gd name="T110" fmla="*/ 420 w 1360"/>
                <a:gd name="T111" fmla="*/ 45 h 1596"/>
                <a:gd name="T112" fmla="*/ 548 w 1360"/>
                <a:gd name="T113" fmla="*/ 2 h 1596"/>
                <a:gd name="T114" fmla="*/ 584 w 1360"/>
                <a:gd name="T115" fmla="*/ 24 h 1596"/>
                <a:gd name="T116" fmla="*/ 905 w 1360"/>
                <a:gd name="T117" fmla="*/ 485 h 1596"/>
                <a:gd name="T118" fmla="*/ 918 w 1360"/>
                <a:gd name="T119" fmla="*/ 526 h 1596"/>
                <a:gd name="T120" fmla="*/ 1360 w 1360"/>
                <a:gd name="T121" fmla="*/ 1194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1360" h="1596">
                  <a:moveTo>
                    <a:pt x="1360" y="1194"/>
                  </a:moveTo>
                  <a:cubicBezTo>
                    <a:pt x="1360" y="1596"/>
                    <a:pt x="1360" y="1596"/>
                    <a:pt x="1360" y="1596"/>
                  </a:cubicBezTo>
                  <a:cubicBezTo>
                    <a:pt x="1349" y="1575"/>
                    <a:pt x="1312" y="1536"/>
                    <a:pt x="1197" y="1497"/>
                  </a:cubicBezTo>
                  <a:cubicBezTo>
                    <a:pt x="1135" y="1476"/>
                    <a:pt x="1050" y="1455"/>
                    <a:pt x="935" y="1437"/>
                  </a:cubicBezTo>
                  <a:cubicBezTo>
                    <a:pt x="897" y="1361"/>
                    <a:pt x="867" y="1277"/>
                    <a:pt x="847" y="1188"/>
                  </a:cubicBezTo>
                  <a:cubicBezTo>
                    <a:pt x="838" y="1147"/>
                    <a:pt x="830" y="1108"/>
                    <a:pt x="823" y="1072"/>
                  </a:cubicBezTo>
                  <a:cubicBezTo>
                    <a:pt x="785" y="876"/>
                    <a:pt x="776" y="752"/>
                    <a:pt x="763" y="674"/>
                  </a:cubicBezTo>
                  <a:cubicBezTo>
                    <a:pt x="761" y="659"/>
                    <a:pt x="758" y="646"/>
                    <a:pt x="756" y="634"/>
                  </a:cubicBezTo>
                  <a:cubicBezTo>
                    <a:pt x="755" y="632"/>
                    <a:pt x="754" y="630"/>
                    <a:pt x="754" y="628"/>
                  </a:cubicBezTo>
                  <a:cubicBezTo>
                    <a:pt x="754" y="627"/>
                    <a:pt x="753" y="625"/>
                    <a:pt x="753" y="624"/>
                  </a:cubicBezTo>
                  <a:cubicBezTo>
                    <a:pt x="752" y="622"/>
                    <a:pt x="752" y="620"/>
                    <a:pt x="751" y="618"/>
                  </a:cubicBezTo>
                  <a:cubicBezTo>
                    <a:pt x="751" y="618"/>
                    <a:pt x="751" y="617"/>
                    <a:pt x="750" y="616"/>
                  </a:cubicBezTo>
                  <a:cubicBezTo>
                    <a:pt x="747" y="605"/>
                    <a:pt x="743" y="596"/>
                    <a:pt x="738" y="589"/>
                  </a:cubicBezTo>
                  <a:cubicBezTo>
                    <a:pt x="737" y="588"/>
                    <a:pt x="737" y="588"/>
                    <a:pt x="737" y="587"/>
                  </a:cubicBezTo>
                  <a:cubicBezTo>
                    <a:pt x="735" y="584"/>
                    <a:pt x="732" y="581"/>
                    <a:pt x="730" y="579"/>
                  </a:cubicBezTo>
                  <a:cubicBezTo>
                    <a:pt x="730" y="578"/>
                    <a:pt x="729" y="578"/>
                    <a:pt x="729" y="577"/>
                  </a:cubicBezTo>
                  <a:cubicBezTo>
                    <a:pt x="727" y="576"/>
                    <a:pt x="725" y="574"/>
                    <a:pt x="723" y="572"/>
                  </a:cubicBezTo>
                  <a:cubicBezTo>
                    <a:pt x="723" y="572"/>
                    <a:pt x="723" y="571"/>
                    <a:pt x="722" y="571"/>
                  </a:cubicBezTo>
                  <a:cubicBezTo>
                    <a:pt x="722" y="571"/>
                    <a:pt x="722" y="571"/>
                    <a:pt x="721" y="571"/>
                  </a:cubicBezTo>
                  <a:cubicBezTo>
                    <a:pt x="720" y="570"/>
                    <a:pt x="719" y="569"/>
                    <a:pt x="718" y="568"/>
                  </a:cubicBezTo>
                  <a:cubicBezTo>
                    <a:pt x="715" y="566"/>
                    <a:pt x="712" y="564"/>
                    <a:pt x="709" y="563"/>
                  </a:cubicBezTo>
                  <a:cubicBezTo>
                    <a:pt x="705" y="561"/>
                    <a:pt x="702" y="560"/>
                    <a:pt x="699" y="559"/>
                  </a:cubicBezTo>
                  <a:cubicBezTo>
                    <a:pt x="698" y="559"/>
                    <a:pt x="697" y="558"/>
                    <a:pt x="696" y="558"/>
                  </a:cubicBezTo>
                  <a:cubicBezTo>
                    <a:pt x="696" y="558"/>
                    <a:pt x="695" y="558"/>
                    <a:pt x="694" y="557"/>
                  </a:cubicBezTo>
                  <a:cubicBezTo>
                    <a:pt x="692" y="557"/>
                    <a:pt x="690" y="556"/>
                    <a:pt x="688" y="556"/>
                  </a:cubicBezTo>
                  <a:cubicBezTo>
                    <a:pt x="681" y="554"/>
                    <a:pt x="674" y="553"/>
                    <a:pt x="667" y="551"/>
                  </a:cubicBezTo>
                  <a:cubicBezTo>
                    <a:pt x="665" y="551"/>
                    <a:pt x="663" y="551"/>
                    <a:pt x="661" y="550"/>
                  </a:cubicBezTo>
                  <a:cubicBezTo>
                    <a:pt x="653" y="549"/>
                    <a:pt x="645" y="547"/>
                    <a:pt x="637" y="546"/>
                  </a:cubicBezTo>
                  <a:cubicBezTo>
                    <a:pt x="632" y="545"/>
                    <a:pt x="628" y="545"/>
                    <a:pt x="624" y="544"/>
                  </a:cubicBezTo>
                  <a:cubicBezTo>
                    <a:pt x="620" y="543"/>
                    <a:pt x="616" y="543"/>
                    <a:pt x="612" y="542"/>
                  </a:cubicBezTo>
                  <a:cubicBezTo>
                    <a:pt x="611" y="542"/>
                    <a:pt x="611" y="542"/>
                    <a:pt x="610" y="541"/>
                  </a:cubicBezTo>
                  <a:cubicBezTo>
                    <a:pt x="605" y="541"/>
                    <a:pt x="601" y="540"/>
                    <a:pt x="597" y="539"/>
                  </a:cubicBezTo>
                  <a:cubicBezTo>
                    <a:pt x="590" y="538"/>
                    <a:pt x="583" y="537"/>
                    <a:pt x="576" y="536"/>
                  </a:cubicBezTo>
                  <a:cubicBezTo>
                    <a:pt x="569" y="535"/>
                    <a:pt x="562" y="534"/>
                    <a:pt x="554" y="532"/>
                  </a:cubicBezTo>
                  <a:cubicBezTo>
                    <a:pt x="539" y="530"/>
                    <a:pt x="523" y="527"/>
                    <a:pt x="508" y="524"/>
                  </a:cubicBezTo>
                  <a:cubicBezTo>
                    <a:pt x="504" y="523"/>
                    <a:pt x="499" y="523"/>
                    <a:pt x="495" y="522"/>
                  </a:cubicBezTo>
                  <a:cubicBezTo>
                    <a:pt x="493" y="521"/>
                    <a:pt x="490" y="521"/>
                    <a:pt x="488" y="520"/>
                  </a:cubicBezTo>
                  <a:cubicBezTo>
                    <a:pt x="481" y="519"/>
                    <a:pt x="475" y="518"/>
                    <a:pt x="469" y="516"/>
                  </a:cubicBezTo>
                  <a:cubicBezTo>
                    <a:pt x="464" y="515"/>
                    <a:pt x="459" y="514"/>
                    <a:pt x="454" y="513"/>
                  </a:cubicBezTo>
                  <a:cubicBezTo>
                    <a:pt x="452" y="513"/>
                    <a:pt x="449" y="512"/>
                    <a:pt x="447" y="512"/>
                  </a:cubicBezTo>
                  <a:cubicBezTo>
                    <a:pt x="439" y="510"/>
                    <a:pt x="432" y="508"/>
                    <a:pt x="425" y="507"/>
                  </a:cubicBezTo>
                  <a:cubicBezTo>
                    <a:pt x="424" y="506"/>
                    <a:pt x="422" y="506"/>
                    <a:pt x="421" y="506"/>
                  </a:cubicBezTo>
                  <a:cubicBezTo>
                    <a:pt x="418" y="505"/>
                    <a:pt x="414" y="504"/>
                    <a:pt x="411" y="503"/>
                  </a:cubicBezTo>
                  <a:cubicBezTo>
                    <a:pt x="408" y="502"/>
                    <a:pt x="405" y="501"/>
                    <a:pt x="402" y="500"/>
                  </a:cubicBezTo>
                  <a:cubicBezTo>
                    <a:pt x="399" y="500"/>
                    <a:pt x="396" y="499"/>
                    <a:pt x="393" y="498"/>
                  </a:cubicBezTo>
                  <a:cubicBezTo>
                    <a:pt x="389" y="497"/>
                    <a:pt x="386" y="496"/>
                    <a:pt x="382" y="495"/>
                  </a:cubicBezTo>
                  <a:cubicBezTo>
                    <a:pt x="380" y="494"/>
                    <a:pt x="377" y="493"/>
                    <a:pt x="374" y="492"/>
                  </a:cubicBezTo>
                  <a:cubicBezTo>
                    <a:pt x="372" y="491"/>
                    <a:pt x="370" y="491"/>
                    <a:pt x="367" y="490"/>
                  </a:cubicBezTo>
                  <a:cubicBezTo>
                    <a:pt x="365" y="489"/>
                    <a:pt x="363" y="488"/>
                    <a:pt x="361" y="488"/>
                  </a:cubicBezTo>
                  <a:cubicBezTo>
                    <a:pt x="359" y="487"/>
                    <a:pt x="357" y="486"/>
                    <a:pt x="355" y="485"/>
                  </a:cubicBezTo>
                  <a:cubicBezTo>
                    <a:pt x="349" y="483"/>
                    <a:pt x="343" y="481"/>
                    <a:pt x="337" y="478"/>
                  </a:cubicBezTo>
                  <a:cubicBezTo>
                    <a:pt x="335" y="477"/>
                    <a:pt x="334" y="477"/>
                    <a:pt x="332" y="476"/>
                  </a:cubicBezTo>
                  <a:cubicBezTo>
                    <a:pt x="317" y="469"/>
                    <a:pt x="304" y="462"/>
                    <a:pt x="292" y="453"/>
                  </a:cubicBezTo>
                  <a:cubicBezTo>
                    <a:pt x="292" y="453"/>
                    <a:pt x="291" y="453"/>
                    <a:pt x="290" y="452"/>
                  </a:cubicBezTo>
                  <a:cubicBezTo>
                    <a:pt x="288" y="450"/>
                    <a:pt x="286" y="449"/>
                    <a:pt x="284" y="447"/>
                  </a:cubicBezTo>
                  <a:cubicBezTo>
                    <a:pt x="282" y="446"/>
                    <a:pt x="281" y="445"/>
                    <a:pt x="280" y="444"/>
                  </a:cubicBezTo>
                  <a:cubicBezTo>
                    <a:pt x="276" y="440"/>
                    <a:pt x="272" y="436"/>
                    <a:pt x="268" y="432"/>
                  </a:cubicBezTo>
                  <a:cubicBezTo>
                    <a:pt x="266" y="431"/>
                    <a:pt x="265" y="430"/>
                    <a:pt x="264" y="429"/>
                  </a:cubicBezTo>
                  <a:cubicBezTo>
                    <a:pt x="262" y="428"/>
                    <a:pt x="260" y="426"/>
                    <a:pt x="258" y="424"/>
                  </a:cubicBezTo>
                  <a:cubicBezTo>
                    <a:pt x="256" y="423"/>
                    <a:pt x="254" y="421"/>
                    <a:pt x="252" y="419"/>
                  </a:cubicBezTo>
                  <a:cubicBezTo>
                    <a:pt x="249" y="417"/>
                    <a:pt x="247" y="416"/>
                    <a:pt x="245" y="414"/>
                  </a:cubicBezTo>
                  <a:cubicBezTo>
                    <a:pt x="244" y="413"/>
                    <a:pt x="242" y="412"/>
                    <a:pt x="241" y="410"/>
                  </a:cubicBezTo>
                  <a:cubicBezTo>
                    <a:pt x="208" y="384"/>
                    <a:pt x="168" y="355"/>
                    <a:pt x="129" y="329"/>
                  </a:cubicBezTo>
                  <a:cubicBezTo>
                    <a:pt x="129" y="329"/>
                    <a:pt x="129" y="329"/>
                    <a:pt x="129" y="329"/>
                  </a:cubicBezTo>
                  <a:cubicBezTo>
                    <a:pt x="125" y="326"/>
                    <a:pt x="121" y="323"/>
                    <a:pt x="117" y="320"/>
                  </a:cubicBezTo>
                  <a:cubicBezTo>
                    <a:pt x="113" y="318"/>
                    <a:pt x="110" y="315"/>
                    <a:pt x="106" y="313"/>
                  </a:cubicBezTo>
                  <a:cubicBezTo>
                    <a:pt x="104" y="311"/>
                    <a:pt x="101" y="309"/>
                    <a:pt x="99" y="308"/>
                  </a:cubicBezTo>
                  <a:cubicBezTo>
                    <a:pt x="88" y="300"/>
                    <a:pt x="78" y="294"/>
                    <a:pt x="68" y="287"/>
                  </a:cubicBezTo>
                  <a:cubicBezTo>
                    <a:pt x="29" y="261"/>
                    <a:pt x="0" y="243"/>
                    <a:pt x="0" y="243"/>
                  </a:cubicBezTo>
                  <a:cubicBezTo>
                    <a:pt x="0" y="243"/>
                    <a:pt x="7" y="230"/>
                    <a:pt x="33" y="221"/>
                  </a:cubicBezTo>
                  <a:cubicBezTo>
                    <a:pt x="43" y="217"/>
                    <a:pt x="55" y="215"/>
                    <a:pt x="71" y="213"/>
                  </a:cubicBezTo>
                  <a:cubicBezTo>
                    <a:pt x="73" y="213"/>
                    <a:pt x="73" y="213"/>
                    <a:pt x="73" y="213"/>
                  </a:cubicBezTo>
                  <a:cubicBezTo>
                    <a:pt x="74" y="213"/>
                    <a:pt x="74" y="213"/>
                    <a:pt x="75" y="213"/>
                  </a:cubicBezTo>
                  <a:cubicBezTo>
                    <a:pt x="77" y="213"/>
                    <a:pt x="78" y="213"/>
                    <a:pt x="79" y="213"/>
                  </a:cubicBezTo>
                  <a:cubicBezTo>
                    <a:pt x="81" y="213"/>
                    <a:pt x="82" y="213"/>
                    <a:pt x="84" y="214"/>
                  </a:cubicBezTo>
                  <a:cubicBezTo>
                    <a:pt x="85" y="214"/>
                    <a:pt x="86" y="214"/>
                    <a:pt x="87" y="214"/>
                  </a:cubicBezTo>
                  <a:cubicBezTo>
                    <a:pt x="95" y="216"/>
                    <a:pt x="103" y="218"/>
                    <a:pt x="113" y="221"/>
                  </a:cubicBezTo>
                  <a:cubicBezTo>
                    <a:pt x="115" y="222"/>
                    <a:pt x="117" y="223"/>
                    <a:pt x="119" y="224"/>
                  </a:cubicBezTo>
                  <a:cubicBezTo>
                    <a:pt x="120" y="224"/>
                    <a:pt x="121" y="225"/>
                    <a:pt x="123" y="225"/>
                  </a:cubicBezTo>
                  <a:cubicBezTo>
                    <a:pt x="124" y="226"/>
                    <a:pt x="126" y="227"/>
                    <a:pt x="128" y="227"/>
                  </a:cubicBezTo>
                  <a:cubicBezTo>
                    <a:pt x="130" y="228"/>
                    <a:pt x="132" y="229"/>
                    <a:pt x="133" y="230"/>
                  </a:cubicBezTo>
                  <a:cubicBezTo>
                    <a:pt x="134" y="230"/>
                    <a:pt x="135" y="230"/>
                    <a:pt x="135" y="230"/>
                  </a:cubicBezTo>
                  <a:cubicBezTo>
                    <a:pt x="135" y="230"/>
                    <a:pt x="135" y="230"/>
                    <a:pt x="135" y="230"/>
                  </a:cubicBezTo>
                  <a:cubicBezTo>
                    <a:pt x="140" y="232"/>
                    <a:pt x="146" y="235"/>
                    <a:pt x="151" y="237"/>
                  </a:cubicBezTo>
                  <a:cubicBezTo>
                    <a:pt x="153" y="238"/>
                    <a:pt x="154" y="239"/>
                    <a:pt x="156" y="239"/>
                  </a:cubicBezTo>
                  <a:cubicBezTo>
                    <a:pt x="157" y="240"/>
                    <a:pt x="157" y="240"/>
                    <a:pt x="158" y="240"/>
                  </a:cubicBezTo>
                  <a:cubicBezTo>
                    <a:pt x="170" y="245"/>
                    <a:pt x="182" y="251"/>
                    <a:pt x="195" y="256"/>
                  </a:cubicBezTo>
                  <a:cubicBezTo>
                    <a:pt x="195" y="256"/>
                    <a:pt x="196" y="257"/>
                    <a:pt x="197" y="257"/>
                  </a:cubicBezTo>
                  <a:cubicBezTo>
                    <a:pt x="211" y="263"/>
                    <a:pt x="226" y="268"/>
                    <a:pt x="241" y="273"/>
                  </a:cubicBezTo>
                  <a:cubicBezTo>
                    <a:pt x="293" y="290"/>
                    <a:pt x="368" y="304"/>
                    <a:pt x="412" y="273"/>
                  </a:cubicBezTo>
                  <a:cubicBezTo>
                    <a:pt x="438" y="255"/>
                    <a:pt x="458" y="224"/>
                    <a:pt x="461" y="198"/>
                  </a:cubicBezTo>
                  <a:cubicBezTo>
                    <a:pt x="461" y="195"/>
                    <a:pt x="461" y="192"/>
                    <a:pt x="461" y="189"/>
                  </a:cubicBezTo>
                  <a:cubicBezTo>
                    <a:pt x="461" y="188"/>
                    <a:pt x="461" y="188"/>
                    <a:pt x="461" y="187"/>
                  </a:cubicBezTo>
                  <a:cubicBezTo>
                    <a:pt x="461" y="186"/>
                    <a:pt x="461" y="186"/>
                    <a:pt x="460" y="185"/>
                  </a:cubicBezTo>
                  <a:cubicBezTo>
                    <a:pt x="460" y="184"/>
                    <a:pt x="460" y="184"/>
                    <a:pt x="460" y="183"/>
                  </a:cubicBezTo>
                  <a:cubicBezTo>
                    <a:pt x="460" y="182"/>
                    <a:pt x="460" y="182"/>
                    <a:pt x="460" y="181"/>
                  </a:cubicBezTo>
                  <a:cubicBezTo>
                    <a:pt x="459" y="181"/>
                    <a:pt x="459" y="180"/>
                    <a:pt x="459" y="180"/>
                  </a:cubicBezTo>
                  <a:cubicBezTo>
                    <a:pt x="459" y="179"/>
                    <a:pt x="458" y="177"/>
                    <a:pt x="457" y="176"/>
                  </a:cubicBezTo>
                  <a:cubicBezTo>
                    <a:pt x="457" y="175"/>
                    <a:pt x="457" y="175"/>
                    <a:pt x="456" y="174"/>
                  </a:cubicBezTo>
                  <a:cubicBezTo>
                    <a:pt x="456" y="174"/>
                    <a:pt x="456" y="173"/>
                    <a:pt x="455" y="172"/>
                  </a:cubicBezTo>
                  <a:cubicBezTo>
                    <a:pt x="455" y="172"/>
                    <a:pt x="454" y="171"/>
                    <a:pt x="453" y="170"/>
                  </a:cubicBezTo>
                  <a:cubicBezTo>
                    <a:pt x="453" y="169"/>
                    <a:pt x="452" y="169"/>
                    <a:pt x="451" y="168"/>
                  </a:cubicBezTo>
                  <a:cubicBezTo>
                    <a:pt x="451" y="168"/>
                    <a:pt x="450" y="167"/>
                    <a:pt x="450" y="167"/>
                  </a:cubicBezTo>
                  <a:cubicBezTo>
                    <a:pt x="448" y="166"/>
                    <a:pt x="446" y="165"/>
                    <a:pt x="444" y="164"/>
                  </a:cubicBezTo>
                  <a:cubicBezTo>
                    <a:pt x="443" y="163"/>
                    <a:pt x="442" y="163"/>
                    <a:pt x="441" y="162"/>
                  </a:cubicBezTo>
                  <a:cubicBezTo>
                    <a:pt x="436" y="161"/>
                    <a:pt x="430" y="160"/>
                    <a:pt x="423" y="160"/>
                  </a:cubicBezTo>
                  <a:cubicBezTo>
                    <a:pt x="375" y="160"/>
                    <a:pt x="287" y="192"/>
                    <a:pt x="253" y="190"/>
                  </a:cubicBezTo>
                  <a:cubicBezTo>
                    <a:pt x="281" y="158"/>
                    <a:pt x="281" y="158"/>
                    <a:pt x="281" y="158"/>
                  </a:cubicBezTo>
                  <a:cubicBezTo>
                    <a:pt x="303" y="132"/>
                    <a:pt x="303" y="132"/>
                    <a:pt x="303" y="132"/>
                  </a:cubicBezTo>
                  <a:cubicBezTo>
                    <a:pt x="347" y="79"/>
                    <a:pt x="347" y="79"/>
                    <a:pt x="347" y="79"/>
                  </a:cubicBezTo>
                  <a:cubicBezTo>
                    <a:pt x="360" y="63"/>
                    <a:pt x="360" y="63"/>
                    <a:pt x="360" y="63"/>
                  </a:cubicBezTo>
                  <a:cubicBezTo>
                    <a:pt x="380" y="57"/>
                    <a:pt x="400" y="51"/>
                    <a:pt x="420" y="45"/>
                  </a:cubicBezTo>
                  <a:cubicBezTo>
                    <a:pt x="420" y="45"/>
                    <a:pt x="420" y="45"/>
                    <a:pt x="420" y="45"/>
                  </a:cubicBezTo>
                  <a:cubicBezTo>
                    <a:pt x="480" y="25"/>
                    <a:pt x="533" y="7"/>
                    <a:pt x="548" y="2"/>
                  </a:cubicBezTo>
                  <a:cubicBezTo>
                    <a:pt x="550" y="1"/>
                    <a:pt x="552" y="0"/>
                    <a:pt x="552" y="0"/>
                  </a:cubicBezTo>
                  <a:cubicBezTo>
                    <a:pt x="552" y="0"/>
                    <a:pt x="564" y="8"/>
                    <a:pt x="584" y="24"/>
                  </a:cubicBezTo>
                  <a:cubicBezTo>
                    <a:pt x="631" y="62"/>
                    <a:pt x="721" y="143"/>
                    <a:pt x="801" y="268"/>
                  </a:cubicBezTo>
                  <a:cubicBezTo>
                    <a:pt x="840" y="330"/>
                    <a:pt x="877" y="402"/>
                    <a:pt x="905" y="485"/>
                  </a:cubicBezTo>
                  <a:cubicBezTo>
                    <a:pt x="905" y="485"/>
                    <a:pt x="905" y="485"/>
                    <a:pt x="905" y="485"/>
                  </a:cubicBezTo>
                  <a:cubicBezTo>
                    <a:pt x="910" y="498"/>
                    <a:pt x="914" y="512"/>
                    <a:pt x="918" y="526"/>
                  </a:cubicBezTo>
                  <a:cubicBezTo>
                    <a:pt x="918" y="526"/>
                    <a:pt x="934" y="547"/>
                    <a:pt x="960" y="582"/>
                  </a:cubicBezTo>
                  <a:cubicBezTo>
                    <a:pt x="1041" y="691"/>
                    <a:pt x="1224" y="945"/>
                    <a:pt x="1360" y="1194"/>
                  </a:cubicBezTo>
                  <a:close/>
                </a:path>
              </a:pathLst>
            </a:custGeom>
            <a:gradFill>
              <a:gsLst>
                <a:gs pos="0">
                  <a:srgbClr val="E5C3FF"/>
                </a:gs>
                <a:gs pos="65000">
                  <a:srgbClr val="B0C7FF"/>
                </a:gs>
              </a:gsLst>
              <a:lin ang="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742FC6CF-44F1-407F-BEB2-8F383DCEC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21066" y="1559272"/>
              <a:ext cx="2833086" cy="2015954"/>
            </a:xfrm>
            <a:custGeom>
              <a:avLst/>
              <a:gdLst>
                <a:gd name="T0" fmla="*/ 723 w 841"/>
                <a:gd name="T1" fmla="*/ 599 h 599"/>
                <a:gd name="T2" fmla="*/ 720 w 841"/>
                <a:gd name="T3" fmla="*/ 589 h 599"/>
                <a:gd name="T4" fmla="*/ 717 w 841"/>
                <a:gd name="T5" fmla="*/ 581 h 599"/>
                <a:gd name="T6" fmla="*/ 704 w 841"/>
                <a:gd name="T7" fmla="*/ 552 h 599"/>
                <a:gd name="T8" fmla="*/ 696 w 841"/>
                <a:gd name="T9" fmla="*/ 542 h 599"/>
                <a:gd name="T10" fmla="*/ 689 w 841"/>
                <a:gd name="T11" fmla="*/ 536 h 599"/>
                <a:gd name="T12" fmla="*/ 685 w 841"/>
                <a:gd name="T13" fmla="*/ 533 h 599"/>
                <a:gd name="T14" fmla="*/ 666 w 841"/>
                <a:gd name="T15" fmla="*/ 524 h 599"/>
                <a:gd name="T16" fmla="*/ 661 w 841"/>
                <a:gd name="T17" fmla="*/ 522 h 599"/>
                <a:gd name="T18" fmla="*/ 634 w 841"/>
                <a:gd name="T19" fmla="*/ 516 h 599"/>
                <a:gd name="T20" fmla="*/ 604 w 841"/>
                <a:gd name="T21" fmla="*/ 511 h 599"/>
                <a:gd name="T22" fmla="*/ 579 w 841"/>
                <a:gd name="T23" fmla="*/ 507 h 599"/>
                <a:gd name="T24" fmla="*/ 564 w 841"/>
                <a:gd name="T25" fmla="*/ 504 h 599"/>
                <a:gd name="T26" fmla="*/ 521 w 841"/>
                <a:gd name="T27" fmla="*/ 497 h 599"/>
                <a:gd name="T28" fmla="*/ 462 w 841"/>
                <a:gd name="T29" fmla="*/ 487 h 599"/>
                <a:gd name="T30" fmla="*/ 436 w 841"/>
                <a:gd name="T31" fmla="*/ 481 h 599"/>
                <a:gd name="T32" fmla="*/ 414 w 841"/>
                <a:gd name="T33" fmla="*/ 477 h 599"/>
                <a:gd name="T34" fmla="*/ 388 w 841"/>
                <a:gd name="T35" fmla="*/ 471 h 599"/>
                <a:gd name="T36" fmla="*/ 369 w 841"/>
                <a:gd name="T37" fmla="*/ 465 h 599"/>
                <a:gd name="T38" fmla="*/ 349 w 841"/>
                <a:gd name="T39" fmla="*/ 460 h 599"/>
                <a:gd name="T40" fmla="*/ 334 w 841"/>
                <a:gd name="T41" fmla="*/ 455 h 599"/>
                <a:gd name="T42" fmla="*/ 322 w 841"/>
                <a:gd name="T43" fmla="*/ 450 h 599"/>
                <a:gd name="T44" fmla="*/ 299 w 841"/>
                <a:gd name="T45" fmla="*/ 441 h 599"/>
                <a:gd name="T46" fmla="*/ 257 w 841"/>
                <a:gd name="T47" fmla="*/ 417 h 599"/>
                <a:gd name="T48" fmla="*/ 247 w 841"/>
                <a:gd name="T49" fmla="*/ 409 h 599"/>
                <a:gd name="T50" fmla="*/ 231 w 841"/>
                <a:gd name="T51" fmla="*/ 394 h 599"/>
                <a:gd name="T52" fmla="*/ 219 w 841"/>
                <a:gd name="T53" fmla="*/ 384 h 599"/>
                <a:gd name="T54" fmla="*/ 208 w 841"/>
                <a:gd name="T55" fmla="*/ 375 h 599"/>
                <a:gd name="T56" fmla="*/ 96 w 841"/>
                <a:gd name="T57" fmla="*/ 294 h 599"/>
                <a:gd name="T58" fmla="*/ 73 w 841"/>
                <a:gd name="T59" fmla="*/ 278 h 599"/>
                <a:gd name="T60" fmla="*/ 52 w 841"/>
                <a:gd name="T61" fmla="*/ 231 h 599"/>
                <a:gd name="T62" fmla="*/ 38 w 841"/>
                <a:gd name="T63" fmla="*/ 178 h 599"/>
                <a:gd name="T64" fmla="*/ 42 w 841"/>
                <a:gd name="T65" fmla="*/ 178 h 599"/>
                <a:gd name="T66" fmla="*/ 51 w 841"/>
                <a:gd name="T67" fmla="*/ 179 h 599"/>
                <a:gd name="T68" fmla="*/ 80 w 841"/>
                <a:gd name="T69" fmla="*/ 186 h 599"/>
                <a:gd name="T70" fmla="*/ 90 w 841"/>
                <a:gd name="T71" fmla="*/ 190 h 599"/>
                <a:gd name="T72" fmla="*/ 100 w 841"/>
                <a:gd name="T73" fmla="*/ 195 h 599"/>
                <a:gd name="T74" fmla="*/ 102 w 841"/>
                <a:gd name="T75" fmla="*/ 195 h 599"/>
                <a:gd name="T76" fmla="*/ 154 w 841"/>
                <a:gd name="T77" fmla="*/ 229 h 599"/>
                <a:gd name="T78" fmla="*/ 428 w 841"/>
                <a:gd name="T79" fmla="*/ 189 h 599"/>
                <a:gd name="T80" fmla="*/ 428 w 841"/>
                <a:gd name="T81" fmla="*/ 163 h 599"/>
                <a:gd name="T82" fmla="*/ 428 w 841"/>
                <a:gd name="T83" fmla="*/ 152 h 599"/>
                <a:gd name="T84" fmla="*/ 427 w 841"/>
                <a:gd name="T85" fmla="*/ 148 h 599"/>
                <a:gd name="T86" fmla="*/ 426 w 841"/>
                <a:gd name="T87" fmla="*/ 145 h 599"/>
                <a:gd name="T88" fmla="*/ 423 w 841"/>
                <a:gd name="T89" fmla="*/ 139 h 599"/>
                <a:gd name="T90" fmla="*/ 420 w 841"/>
                <a:gd name="T91" fmla="*/ 135 h 599"/>
                <a:gd name="T92" fmla="*/ 417 w 841"/>
                <a:gd name="T93" fmla="*/ 132 h 599"/>
                <a:gd name="T94" fmla="*/ 408 w 841"/>
                <a:gd name="T95" fmla="*/ 127 h 599"/>
                <a:gd name="T96" fmla="*/ 220 w 841"/>
                <a:gd name="T97" fmla="*/ 155 h 599"/>
                <a:gd name="T98" fmla="*/ 270 w 841"/>
                <a:gd name="T99" fmla="*/ 97 h 599"/>
                <a:gd name="T100" fmla="*/ 594 w 841"/>
                <a:gd name="T101" fmla="*/ 148 h 599"/>
                <a:gd name="T102" fmla="*/ 832 w 841"/>
                <a:gd name="T103" fmla="*/ 544 h 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841" h="599">
                  <a:moveTo>
                    <a:pt x="832" y="544"/>
                  </a:moveTo>
                  <a:cubicBezTo>
                    <a:pt x="827" y="548"/>
                    <a:pt x="784" y="581"/>
                    <a:pt x="723" y="599"/>
                  </a:cubicBezTo>
                  <a:cubicBezTo>
                    <a:pt x="722" y="597"/>
                    <a:pt x="721" y="595"/>
                    <a:pt x="721" y="593"/>
                  </a:cubicBezTo>
                  <a:cubicBezTo>
                    <a:pt x="721" y="592"/>
                    <a:pt x="720" y="590"/>
                    <a:pt x="720" y="589"/>
                  </a:cubicBezTo>
                  <a:cubicBezTo>
                    <a:pt x="719" y="587"/>
                    <a:pt x="719" y="585"/>
                    <a:pt x="718" y="583"/>
                  </a:cubicBezTo>
                  <a:cubicBezTo>
                    <a:pt x="718" y="583"/>
                    <a:pt x="718" y="582"/>
                    <a:pt x="717" y="581"/>
                  </a:cubicBezTo>
                  <a:cubicBezTo>
                    <a:pt x="714" y="570"/>
                    <a:pt x="710" y="561"/>
                    <a:pt x="705" y="554"/>
                  </a:cubicBezTo>
                  <a:cubicBezTo>
                    <a:pt x="704" y="553"/>
                    <a:pt x="704" y="553"/>
                    <a:pt x="704" y="552"/>
                  </a:cubicBezTo>
                  <a:cubicBezTo>
                    <a:pt x="702" y="549"/>
                    <a:pt x="699" y="546"/>
                    <a:pt x="697" y="544"/>
                  </a:cubicBezTo>
                  <a:cubicBezTo>
                    <a:pt x="697" y="543"/>
                    <a:pt x="696" y="543"/>
                    <a:pt x="696" y="542"/>
                  </a:cubicBezTo>
                  <a:cubicBezTo>
                    <a:pt x="694" y="541"/>
                    <a:pt x="692" y="539"/>
                    <a:pt x="690" y="537"/>
                  </a:cubicBezTo>
                  <a:cubicBezTo>
                    <a:pt x="690" y="537"/>
                    <a:pt x="690" y="536"/>
                    <a:pt x="689" y="536"/>
                  </a:cubicBezTo>
                  <a:cubicBezTo>
                    <a:pt x="689" y="536"/>
                    <a:pt x="689" y="536"/>
                    <a:pt x="688" y="536"/>
                  </a:cubicBezTo>
                  <a:cubicBezTo>
                    <a:pt x="687" y="535"/>
                    <a:pt x="686" y="534"/>
                    <a:pt x="685" y="533"/>
                  </a:cubicBezTo>
                  <a:cubicBezTo>
                    <a:pt x="682" y="531"/>
                    <a:pt x="679" y="529"/>
                    <a:pt x="676" y="528"/>
                  </a:cubicBezTo>
                  <a:cubicBezTo>
                    <a:pt x="672" y="526"/>
                    <a:pt x="669" y="525"/>
                    <a:pt x="666" y="524"/>
                  </a:cubicBezTo>
                  <a:cubicBezTo>
                    <a:pt x="665" y="524"/>
                    <a:pt x="664" y="523"/>
                    <a:pt x="663" y="523"/>
                  </a:cubicBezTo>
                  <a:cubicBezTo>
                    <a:pt x="663" y="523"/>
                    <a:pt x="662" y="523"/>
                    <a:pt x="661" y="522"/>
                  </a:cubicBezTo>
                  <a:cubicBezTo>
                    <a:pt x="659" y="522"/>
                    <a:pt x="657" y="521"/>
                    <a:pt x="655" y="521"/>
                  </a:cubicBezTo>
                  <a:cubicBezTo>
                    <a:pt x="648" y="519"/>
                    <a:pt x="641" y="518"/>
                    <a:pt x="634" y="516"/>
                  </a:cubicBezTo>
                  <a:cubicBezTo>
                    <a:pt x="632" y="516"/>
                    <a:pt x="630" y="516"/>
                    <a:pt x="628" y="515"/>
                  </a:cubicBezTo>
                  <a:cubicBezTo>
                    <a:pt x="620" y="514"/>
                    <a:pt x="612" y="512"/>
                    <a:pt x="604" y="511"/>
                  </a:cubicBezTo>
                  <a:cubicBezTo>
                    <a:pt x="599" y="510"/>
                    <a:pt x="595" y="510"/>
                    <a:pt x="591" y="509"/>
                  </a:cubicBezTo>
                  <a:cubicBezTo>
                    <a:pt x="587" y="508"/>
                    <a:pt x="583" y="508"/>
                    <a:pt x="579" y="507"/>
                  </a:cubicBezTo>
                  <a:cubicBezTo>
                    <a:pt x="578" y="507"/>
                    <a:pt x="578" y="507"/>
                    <a:pt x="577" y="506"/>
                  </a:cubicBezTo>
                  <a:cubicBezTo>
                    <a:pt x="572" y="506"/>
                    <a:pt x="568" y="505"/>
                    <a:pt x="564" y="504"/>
                  </a:cubicBezTo>
                  <a:cubicBezTo>
                    <a:pt x="557" y="503"/>
                    <a:pt x="550" y="502"/>
                    <a:pt x="543" y="501"/>
                  </a:cubicBezTo>
                  <a:cubicBezTo>
                    <a:pt x="536" y="500"/>
                    <a:pt x="529" y="499"/>
                    <a:pt x="521" y="497"/>
                  </a:cubicBezTo>
                  <a:cubicBezTo>
                    <a:pt x="506" y="495"/>
                    <a:pt x="490" y="492"/>
                    <a:pt x="475" y="489"/>
                  </a:cubicBezTo>
                  <a:cubicBezTo>
                    <a:pt x="471" y="488"/>
                    <a:pt x="466" y="488"/>
                    <a:pt x="462" y="487"/>
                  </a:cubicBezTo>
                  <a:cubicBezTo>
                    <a:pt x="460" y="486"/>
                    <a:pt x="457" y="486"/>
                    <a:pt x="455" y="485"/>
                  </a:cubicBezTo>
                  <a:cubicBezTo>
                    <a:pt x="448" y="484"/>
                    <a:pt x="442" y="483"/>
                    <a:pt x="436" y="481"/>
                  </a:cubicBezTo>
                  <a:cubicBezTo>
                    <a:pt x="431" y="480"/>
                    <a:pt x="426" y="479"/>
                    <a:pt x="421" y="478"/>
                  </a:cubicBezTo>
                  <a:cubicBezTo>
                    <a:pt x="419" y="478"/>
                    <a:pt x="416" y="477"/>
                    <a:pt x="414" y="477"/>
                  </a:cubicBezTo>
                  <a:cubicBezTo>
                    <a:pt x="406" y="475"/>
                    <a:pt x="399" y="473"/>
                    <a:pt x="392" y="472"/>
                  </a:cubicBezTo>
                  <a:cubicBezTo>
                    <a:pt x="391" y="471"/>
                    <a:pt x="389" y="471"/>
                    <a:pt x="388" y="471"/>
                  </a:cubicBezTo>
                  <a:cubicBezTo>
                    <a:pt x="385" y="470"/>
                    <a:pt x="381" y="469"/>
                    <a:pt x="378" y="468"/>
                  </a:cubicBezTo>
                  <a:cubicBezTo>
                    <a:pt x="375" y="467"/>
                    <a:pt x="372" y="466"/>
                    <a:pt x="369" y="465"/>
                  </a:cubicBezTo>
                  <a:cubicBezTo>
                    <a:pt x="366" y="465"/>
                    <a:pt x="363" y="464"/>
                    <a:pt x="360" y="463"/>
                  </a:cubicBezTo>
                  <a:cubicBezTo>
                    <a:pt x="356" y="462"/>
                    <a:pt x="353" y="461"/>
                    <a:pt x="349" y="460"/>
                  </a:cubicBezTo>
                  <a:cubicBezTo>
                    <a:pt x="347" y="459"/>
                    <a:pt x="344" y="458"/>
                    <a:pt x="341" y="457"/>
                  </a:cubicBezTo>
                  <a:cubicBezTo>
                    <a:pt x="339" y="456"/>
                    <a:pt x="337" y="456"/>
                    <a:pt x="334" y="455"/>
                  </a:cubicBezTo>
                  <a:cubicBezTo>
                    <a:pt x="332" y="454"/>
                    <a:pt x="330" y="453"/>
                    <a:pt x="328" y="453"/>
                  </a:cubicBezTo>
                  <a:cubicBezTo>
                    <a:pt x="326" y="452"/>
                    <a:pt x="324" y="451"/>
                    <a:pt x="322" y="450"/>
                  </a:cubicBezTo>
                  <a:cubicBezTo>
                    <a:pt x="316" y="448"/>
                    <a:pt x="310" y="446"/>
                    <a:pt x="304" y="443"/>
                  </a:cubicBezTo>
                  <a:cubicBezTo>
                    <a:pt x="302" y="442"/>
                    <a:pt x="301" y="442"/>
                    <a:pt x="299" y="441"/>
                  </a:cubicBezTo>
                  <a:cubicBezTo>
                    <a:pt x="284" y="434"/>
                    <a:pt x="271" y="427"/>
                    <a:pt x="259" y="418"/>
                  </a:cubicBezTo>
                  <a:cubicBezTo>
                    <a:pt x="259" y="418"/>
                    <a:pt x="258" y="418"/>
                    <a:pt x="257" y="417"/>
                  </a:cubicBezTo>
                  <a:cubicBezTo>
                    <a:pt x="255" y="415"/>
                    <a:pt x="253" y="414"/>
                    <a:pt x="251" y="412"/>
                  </a:cubicBezTo>
                  <a:cubicBezTo>
                    <a:pt x="249" y="411"/>
                    <a:pt x="248" y="410"/>
                    <a:pt x="247" y="409"/>
                  </a:cubicBezTo>
                  <a:cubicBezTo>
                    <a:pt x="243" y="405"/>
                    <a:pt x="239" y="401"/>
                    <a:pt x="235" y="397"/>
                  </a:cubicBezTo>
                  <a:cubicBezTo>
                    <a:pt x="233" y="396"/>
                    <a:pt x="232" y="395"/>
                    <a:pt x="231" y="394"/>
                  </a:cubicBezTo>
                  <a:cubicBezTo>
                    <a:pt x="229" y="393"/>
                    <a:pt x="227" y="391"/>
                    <a:pt x="225" y="389"/>
                  </a:cubicBezTo>
                  <a:cubicBezTo>
                    <a:pt x="223" y="388"/>
                    <a:pt x="221" y="386"/>
                    <a:pt x="219" y="384"/>
                  </a:cubicBezTo>
                  <a:cubicBezTo>
                    <a:pt x="216" y="382"/>
                    <a:pt x="214" y="381"/>
                    <a:pt x="212" y="379"/>
                  </a:cubicBezTo>
                  <a:cubicBezTo>
                    <a:pt x="211" y="378"/>
                    <a:pt x="209" y="377"/>
                    <a:pt x="208" y="375"/>
                  </a:cubicBezTo>
                  <a:cubicBezTo>
                    <a:pt x="175" y="349"/>
                    <a:pt x="135" y="320"/>
                    <a:pt x="96" y="294"/>
                  </a:cubicBezTo>
                  <a:cubicBezTo>
                    <a:pt x="96" y="294"/>
                    <a:pt x="96" y="294"/>
                    <a:pt x="96" y="294"/>
                  </a:cubicBezTo>
                  <a:cubicBezTo>
                    <a:pt x="92" y="291"/>
                    <a:pt x="88" y="288"/>
                    <a:pt x="84" y="285"/>
                  </a:cubicBezTo>
                  <a:cubicBezTo>
                    <a:pt x="80" y="283"/>
                    <a:pt x="77" y="280"/>
                    <a:pt x="73" y="278"/>
                  </a:cubicBezTo>
                  <a:cubicBezTo>
                    <a:pt x="71" y="276"/>
                    <a:pt x="68" y="274"/>
                    <a:pt x="66" y="273"/>
                  </a:cubicBezTo>
                  <a:cubicBezTo>
                    <a:pt x="65" y="256"/>
                    <a:pt x="60" y="242"/>
                    <a:pt x="52" y="231"/>
                  </a:cubicBezTo>
                  <a:cubicBezTo>
                    <a:pt x="38" y="211"/>
                    <a:pt x="16" y="198"/>
                    <a:pt x="0" y="186"/>
                  </a:cubicBezTo>
                  <a:cubicBezTo>
                    <a:pt x="10" y="182"/>
                    <a:pt x="22" y="180"/>
                    <a:pt x="38" y="178"/>
                  </a:cubicBezTo>
                  <a:cubicBezTo>
                    <a:pt x="40" y="178"/>
                    <a:pt x="40" y="178"/>
                    <a:pt x="40" y="178"/>
                  </a:cubicBezTo>
                  <a:cubicBezTo>
                    <a:pt x="41" y="178"/>
                    <a:pt x="41" y="178"/>
                    <a:pt x="42" y="178"/>
                  </a:cubicBezTo>
                  <a:cubicBezTo>
                    <a:pt x="44" y="178"/>
                    <a:pt x="45" y="178"/>
                    <a:pt x="46" y="178"/>
                  </a:cubicBezTo>
                  <a:cubicBezTo>
                    <a:pt x="48" y="178"/>
                    <a:pt x="49" y="178"/>
                    <a:pt x="51" y="179"/>
                  </a:cubicBezTo>
                  <a:cubicBezTo>
                    <a:pt x="52" y="179"/>
                    <a:pt x="53" y="179"/>
                    <a:pt x="54" y="179"/>
                  </a:cubicBezTo>
                  <a:cubicBezTo>
                    <a:pt x="62" y="181"/>
                    <a:pt x="70" y="183"/>
                    <a:pt x="80" y="186"/>
                  </a:cubicBezTo>
                  <a:cubicBezTo>
                    <a:pt x="82" y="187"/>
                    <a:pt x="84" y="188"/>
                    <a:pt x="86" y="189"/>
                  </a:cubicBezTo>
                  <a:cubicBezTo>
                    <a:pt x="87" y="189"/>
                    <a:pt x="88" y="190"/>
                    <a:pt x="90" y="190"/>
                  </a:cubicBezTo>
                  <a:cubicBezTo>
                    <a:pt x="91" y="191"/>
                    <a:pt x="93" y="192"/>
                    <a:pt x="95" y="192"/>
                  </a:cubicBezTo>
                  <a:cubicBezTo>
                    <a:pt x="97" y="193"/>
                    <a:pt x="99" y="194"/>
                    <a:pt x="100" y="195"/>
                  </a:cubicBezTo>
                  <a:cubicBezTo>
                    <a:pt x="101" y="195"/>
                    <a:pt x="101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02" y="195"/>
                    <a:pt x="102" y="195"/>
                    <a:pt x="102" y="195"/>
                  </a:cubicBezTo>
                  <a:cubicBezTo>
                    <a:pt x="116" y="207"/>
                    <a:pt x="134" y="218"/>
                    <a:pt x="154" y="229"/>
                  </a:cubicBezTo>
                  <a:cubicBezTo>
                    <a:pt x="251" y="280"/>
                    <a:pt x="405" y="310"/>
                    <a:pt x="428" y="196"/>
                  </a:cubicBezTo>
                  <a:cubicBezTo>
                    <a:pt x="429" y="193"/>
                    <a:pt x="429" y="191"/>
                    <a:pt x="428" y="189"/>
                  </a:cubicBezTo>
                  <a:cubicBezTo>
                    <a:pt x="430" y="180"/>
                    <a:pt x="430" y="171"/>
                    <a:pt x="428" y="163"/>
                  </a:cubicBezTo>
                  <a:cubicBezTo>
                    <a:pt x="428" y="163"/>
                    <a:pt x="428" y="163"/>
                    <a:pt x="428" y="163"/>
                  </a:cubicBezTo>
                  <a:cubicBezTo>
                    <a:pt x="428" y="160"/>
                    <a:pt x="428" y="157"/>
                    <a:pt x="428" y="154"/>
                  </a:cubicBezTo>
                  <a:cubicBezTo>
                    <a:pt x="428" y="153"/>
                    <a:pt x="428" y="153"/>
                    <a:pt x="428" y="152"/>
                  </a:cubicBezTo>
                  <a:cubicBezTo>
                    <a:pt x="428" y="151"/>
                    <a:pt x="428" y="151"/>
                    <a:pt x="427" y="150"/>
                  </a:cubicBezTo>
                  <a:cubicBezTo>
                    <a:pt x="427" y="149"/>
                    <a:pt x="427" y="149"/>
                    <a:pt x="427" y="148"/>
                  </a:cubicBezTo>
                  <a:cubicBezTo>
                    <a:pt x="427" y="147"/>
                    <a:pt x="427" y="147"/>
                    <a:pt x="427" y="146"/>
                  </a:cubicBezTo>
                  <a:cubicBezTo>
                    <a:pt x="426" y="146"/>
                    <a:pt x="426" y="145"/>
                    <a:pt x="426" y="145"/>
                  </a:cubicBezTo>
                  <a:cubicBezTo>
                    <a:pt x="426" y="144"/>
                    <a:pt x="425" y="142"/>
                    <a:pt x="424" y="141"/>
                  </a:cubicBezTo>
                  <a:cubicBezTo>
                    <a:pt x="424" y="140"/>
                    <a:pt x="424" y="140"/>
                    <a:pt x="423" y="139"/>
                  </a:cubicBezTo>
                  <a:cubicBezTo>
                    <a:pt x="423" y="139"/>
                    <a:pt x="423" y="138"/>
                    <a:pt x="422" y="137"/>
                  </a:cubicBezTo>
                  <a:cubicBezTo>
                    <a:pt x="422" y="137"/>
                    <a:pt x="421" y="136"/>
                    <a:pt x="420" y="135"/>
                  </a:cubicBezTo>
                  <a:cubicBezTo>
                    <a:pt x="420" y="134"/>
                    <a:pt x="419" y="134"/>
                    <a:pt x="418" y="133"/>
                  </a:cubicBezTo>
                  <a:cubicBezTo>
                    <a:pt x="418" y="133"/>
                    <a:pt x="417" y="132"/>
                    <a:pt x="417" y="132"/>
                  </a:cubicBezTo>
                  <a:cubicBezTo>
                    <a:pt x="415" y="131"/>
                    <a:pt x="413" y="130"/>
                    <a:pt x="411" y="129"/>
                  </a:cubicBezTo>
                  <a:cubicBezTo>
                    <a:pt x="410" y="128"/>
                    <a:pt x="409" y="128"/>
                    <a:pt x="408" y="127"/>
                  </a:cubicBezTo>
                  <a:cubicBezTo>
                    <a:pt x="403" y="126"/>
                    <a:pt x="397" y="125"/>
                    <a:pt x="390" y="125"/>
                  </a:cubicBezTo>
                  <a:cubicBezTo>
                    <a:pt x="342" y="125"/>
                    <a:pt x="254" y="157"/>
                    <a:pt x="220" y="155"/>
                  </a:cubicBezTo>
                  <a:cubicBezTo>
                    <a:pt x="248" y="123"/>
                    <a:pt x="248" y="123"/>
                    <a:pt x="248" y="123"/>
                  </a:cubicBezTo>
                  <a:cubicBezTo>
                    <a:pt x="270" y="97"/>
                    <a:pt x="270" y="97"/>
                    <a:pt x="270" y="97"/>
                  </a:cubicBezTo>
                  <a:cubicBezTo>
                    <a:pt x="333" y="79"/>
                    <a:pt x="410" y="61"/>
                    <a:pt x="464" y="53"/>
                  </a:cubicBezTo>
                  <a:cubicBezTo>
                    <a:pt x="541" y="42"/>
                    <a:pt x="566" y="0"/>
                    <a:pt x="594" y="148"/>
                  </a:cubicBezTo>
                  <a:cubicBezTo>
                    <a:pt x="621" y="297"/>
                    <a:pt x="682" y="329"/>
                    <a:pt x="730" y="361"/>
                  </a:cubicBezTo>
                  <a:cubicBezTo>
                    <a:pt x="779" y="394"/>
                    <a:pt x="841" y="538"/>
                    <a:pt x="832" y="54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86469AEA-7511-41DC-A011-88DD81748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197122"/>
              <a:ext cx="964074" cy="677360"/>
            </a:xfrm>
            <a:custGeom>
              <a:avLst/>
              <a:gdLst>
                <a:gd name="T0" fmla="*/ 462 w 538"/>
                <a:gd name="T1" fmla="*/ 0 h 378"/>
                <a:gd name="T2" fmla="*/ 0 w 538"/>
                <a:gd name="T3" fmla="*/ 245 h 378"/>
                <a:gd name="T4" fmla="*/ 0 w 538"/>
                <a:gd name="T5" fmla="*/ 378 h 378"/>
                <a:gd name="T6" fmla="*/ 538 w 538"/>
                <a:gd name="T7" fmla="*/ 100 h 378"/>
                <a:gd name="T8" fmla="*/ 462 w 538"/>
                <a:gd name="T9" fmla="*/ 0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8" h="378">
                  <a:moveTo>
                    <a:pt x="462" y="0"/>
                  </a:moveTo>
                  <a:lnTo>
                    <a:pt x="0" y="245"/>
                  </a:lnTo>
                  <a:lnTo>
                    <a:pt x="0" y="378"/>
                  </a:lnTo>
                  <a:lnTo>
                    <a:pt x="538" y="100"/>
                  </a:lnTo>
                  <a:lnTo>
                    <a:pt x="462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A828F27C-2D7F-4EC9-819B-5E2594908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376318"/>
              <a:ext cx="2331338" cy="3436976"/>
            </a:xfrm>
            <a:custGeom>
              <a:avLst/>
              <a:gdLst>
                <a:gd name="T0" fmla="*/ 692 w 692"/>
                <a:gd name="T1" fmla="*/ 543 h 1021"/>
                <a:gd name="T2" fmla="*/ 692 w 692"/>
                <a:gd name="T3" fmla="*/ 1021 h 1021"/>
                <a:gd name="T4" fmla="*/ 529 w 692"/>
                <a:gd name="T5" fmla="*/ 922 h 1021"/>
                <a:gd name="T6" fmla="*/ 267 w 692"/>
                <a:gd name="T7" fmla="*/ 862 h 1021"/>
                <a:gd name="T8" fmla="*/ 222 w 692"/>
                <a:gd name="T9" fmla="*/ 855 h 1021"/>
                <a:gd name="T10" fmla="*/ 85 w 692"/>
                <a:gd name="T11" fmla="*/ 506 h 1021"/>
                <a:gd name="T12" fmla="*/ 0 w 692"/>
                <a:gd name="T13" fmla="*/ 148 h 1021"/>
                <a:gd name="T14" fmla="*/ 95 w 692"/>
                <a:gd name="T15" fmla="*/ 99 h 1021"/>
                <a:gd name="T16" fmla="*/ 183 w 692"/>
                <a:gd name="T17" fmla="*/ 54 h 1021"/>
                <a:gd name="T18" fmla="*/ 263 w 692"/>
                <a:gd name="T19" fmla="*/ 13 h 1021"/>
                <a:gd name="T20" fmla="*/ 286 w 692"/>
                <a:gd name="T21" fmla="*/ 0 h 1021"/>
                <a:gd name="T22" fmla="*/ 286 w 692"/>
                <a:gd name="T23" fmla="*/ 0 h 1021"/>
                <a:gd name="T24" fmla="*/ 286 w 692"/>
                <a:gd name="T25" fmla="*/ 0 h 1021"/>
                <a:gd name="T26" fmla="*/ 292 w 692"/>
                <a:gd name="T27" fmla="*/ 7 h 1021"/>
                <a:gd name="T28" fmla="*/ 692 w 692"/>
                <a:gd name="T29" fmla="*/ 543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92" h="1021">
                  <a:moveTo>
                    <a:pt x="692" y="543"/>
                  </a:moveTo>
                  <a:cubicBezTo>
                    <a:pt x="692" y="1021"/>
                    <a:pt x="692" y="1021"/>
                    <a:pt x="692" y="1021"/>
                  </a:cubicBezTo>
                  <a:cubicBezTo>
                    <a:pt x="681" y="1000"/>
                    <a:pt x="644" y="961"/>
                    <a:pt x="529" y="922"/>
                  </a:cubicBezTo>
                  <a:cubicBezTo>
                    <a:pt x="467" y="901"/>
                    <a:pt x="382" y="880"/>
                    <a:pt x="267" y="862"/>
                  </a:cubicBezTo>
                  <a:cubicBezTo>
                    <a:pt x="252" y="860"/>
                    <a:pt x="238" y="857"/>
                    <a:pt x="222" y="855"/>
                  </a:cubicBezTo>
                  <a:cubicBezTo>
                    <a:pt x="164" y="741"/>
                    <a:pt x="118" y="618"/>
                    <a:pt x="85" y="506"/>
                  </a:cubicBezTo>
                  <a:cubicBezTo>
                    <a:pt x="24" y="308"/>
                    <a:pt x="0" y="148"/>
                    <a:pt x="0" y="148"/>
                  </a:cubicBezTo>
                  <a:cubicBezTo>
                    <a:pt x="95" y="99"/>
                    <a:pt x="95" y="99"/>
                    <a:pt x="95" y="99"/>
                  </a:cubicBezTo>
                  <a:cubicBezTo>
                    <a:pt x="183" y="54"/>
                    <a:pt x="183" y="54"/>
                    <a:pt x="183" y="54"/>
                  </a:cubicBezTo>
                  <a:cubicBezTo>
                    <a:pt x="263" y="13"/>
                    <a:pt x="263" y="13"/>
                    <a:pt x="263" y="13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6" y="0"/>
                    <a:pt x="286" y="0"/>
                    <a:pt x="286" y="0"/>
                  </a:cubicBezTo>
                  <a:cubicBezTo>
                    <a:pt x="288" y="2"/>
                    <a:pt x="290" y="5"/>
                    <a:pt x="292" y="7"/>
                  </a:cubicBezTo>
                  <a:cubicBezTo>
                    <a:pt x="354" y="77"/>
                    <a:pt x="539" y="303"/>
                    <a:pt x="692" y="543"/>
                  </a:cubicBezTo>
                  <a:close/>
                </a:path>
              </a:pathLst>
            </a:custGeom>
            <a:gradFill>
              <a:gsLst>
                <a:gs pos="0">
                  <a:srgbClr val="0A2DDB"/>
                </a:gs>
                <a:gs pos="83000">
                  <a:srgbClr val="3E04A9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3CEFFA90-EB51-41A6-8D88-DC1FC480C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860664" y="3557306"/>
              <a:ext cx="1782999" cy="2922684"/>
            </a:xfrm>
            <a:custGeom>
              <a:avLst/>
              <a:gdLst>
                <a:gd name="T0" fmla="*/ 529 w 529"/>
                <a:gd name="T1" fmla="*/ 868 h 868"/>
                <a:gd name="T2" fmla="*/ 267 w 529"/>
                <a:gd name="T3" fmla="*/ 808 h 868"/>
                <a:gd name="T4" fmla="*/ 222 w 529"/>
                <a:gd name="T5" fmla="*/ 801 h 868"/>
                <a:gd name="T6" fmla="*/ 85 w 529"/>
                <a:gd name="T7" fmla="*/ 452 h 868"/>
                <a:gd name="T8" fmla="*/ 0 w 529"/>
                <a:gd name="T9" fmla="*/ 94 h 868"/>
                <a:gd name="T10" fmla="*/ 95 w 529"/>
                <a:gd name="T11" fmla="*/ 45 h 868"/>
                <a:gd name="T12" fmla="*/ 183 w 529"/>
                <a:gd name="T13" fmla="*/ 0 h 868"/>
                <a:gd name="T14" fmla="*/ 194 w 529"/>
                <a:gd name="T15" fmla="*/ 1 h 868"/>
                <a:gd name="T16" fmla="*/ 315 w 529"/>
                <a:gd name="T17" fmla="*/ 378 h 868"/>
                <a:gd name="T18" fmla="*/ 315 w 529"/>
                <a:gd name="T19" fmla="*/ 421 h 868"/>
                <a:gd name="T20" fmla="*/ 508 w 529"/>
                <a:gd name="T21" fmla="*/ 855 h 868"/>
                <a:gd name="T22" fmla="*/ 529 w 529"/>
                <a:gd name="T23" fmla="*/ 868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9" h="868">
                  <a:moveTo>
                    <a:pt x="529" y="868"/>
                  </a:moveTo>
                  <a:cubicBezTo>
                    <a:pt x="467" y="847"/>
                    <a:pt x="382" y="826"/>
                    <a:pt x="267" y="808"/>
                  </a:cubicBezTo>
                  <a:cubicBezTo>
                    <a:pt x="252" y="806"/>
                    <a:pt x="238" y="803"/>
                    <a:pt x="222" y="801"/>
                  </a:cubicBezTo>
                  <a:cubicBezTo>
                    <a:pt x="164" y="687"/>
                    <a:pt x="118" y="564"/>
                    <a:pt x="85" y="452"/>
                  </a:cubicBezTo>
                  <a:cubicBezTo>
                    <a:pt x="24" y="254"/>
                    <a:pt x="0" y="94"/>
                    <a:pt x="0" y="94"/>
                  </a:cubicBezTo>
                  <a:cubicBezTo>
                    <a:pt x="95" y="45"/>
                    <a:pt x="95" y="45"/>
                    <a:pt x="95" y="45"/>
                  </a:cubicBezTo>
                  <a:cubicBezTo>
                    <a:pt x="183" y="0"/>
                    <a:pt x="183" y="0"/>
                    <a:pt x="183" y="0"/>
                  </a:cubicBezTo>
                  <a:cubicBezTo>
                    <a:pt x="187" y="0"/>
                    <a:pt x="190" y="0"/>
                    <a:pt x="194" y="1"/>
                  </a:cubicBezTo>
                  <a:cubicBezTo>
                    <a:pt x="194" y="1"/>
                    <a:pt x="315" y="244"/>
                    <a:pt x="315" y="378"/>
                  </a:cubicBezTo>
                  <a:cubicBezTo>
                    <a:pt x="315" y="392"/>
                    <a:pt x="315" y="406"/>
                    <a:pt x="315" y="421"/>
                  </a:cubicBezTo>
                  <a:cubicBezTo>
                    <a:pt x="311" y="551"/>
                    <a:pt x="307" y="720"/>
                    <a:pt x="508" y="855"/>
                  </a:cubicBezTo>
                  <a:cubicBezTo>
                    <a:pt x="515" y="859"/>
                    <a:pt x="522" y="864"/>
                    <a:pt x="529" y="868"/>
                  </a:cubicBezTo>
                  <a:close/>
                </a:path>
              </a:pathLst>
            </a:custGeom>
            <a:gradFill>
              <a:gsLst>
                <a:gs pos="100000">
                  <a:srgbClr val="5936E0"/>
                </a:gs>
                <a:gs pos="44000">
                  <a:srgbClr val="371DBD"/>
                </a:gs>
              </a:gsLst>
              <a:lin ang="13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ACAA286-8EC7-477A-B799-85B6B23E638D}"/>
                </a:ext>
              </a:extLst>
            </p:cNvPr>
            <p:cNvSpPr/>
            <p:nvPr/>
          </p:nvSpPr>
          <p:spPr>
            <a:xfrm rot="20923453">
              <a:off x="6655548" y="-439156"/>
              <a:ext cx="5488008" cy="1037277"/>
            </a:xfrm>
            <a:custGeom>
              <a:avLst/>
              <a:gdLst>
                <a:gd name="connsiteX0" fmla="*/ 584535 w 5488008"/>
                <a:gd name="connsiteY0" fmla="*/ 0 h 1037277"/>
                <a:gd name="connsiteX1" fmla="*/ 5488008 w 5488008"/>
                <a:gd name="connsiteY1" fmla="*/ 977656 h 1037277"/>
                <a:gd name="connsiteX2" fmla="*/ 5476121 w 5488008"/>
                <a:gd name="connsiteY2" fmla="*/ 1037276 h 1037277"/>
                <a:gd name="connsiteX3" fmla="*/ 0 w 5488008"/>
                <a:gd name="connsiteY3" fmla="*/ 1037277 h 1037277"/>
                <a:gd name="connsiteX4" fmla="*/ 35107 w 5488008"/>
                <a:gd name="connsiteY4" fmla="*/ 912868 h 1037277"/>
                <a:gd name="connsiteX5" fmla="*/ 584535 w 5488008"/>
                <a:gd name="connsiteY5" fmla="*/ 0 h 1037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488008" h="1037277">
                  <a:moveTo>
                    <a:pt x="584535" y="0"/>
                  </a:moveTo>
                  <a:lnTo>
                    <a:pt x="5488008" y="977656"/>
                  </a:lnTo>
                  <a:lnTo>
                    <a:pt x="5476121" y="1037276"/>
                  </a:lnTo>
                  <a:lnTo>
                    <a:pt x="0" y="1037277"/>
                  </a:lnTo>
                  <a:lnTo>
                    <a:pt x="35107" y="912868"/>
                  </a:lnTo>
                  <a:cubicBezTo>
                    <a:pt x="217952" y="337066"/>
                    <a:pt x="584535" y="0"/>
                    <a:pt x="584535" y="0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83000">
                  <a:srgbClr val="6672E4"/>
                </a:gs>
              </a:gsLst>
              <a:lin ang="24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1B710331-53CB-4E4F-A9D3-D1E190EEA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2</a:t>
            </a:r>
          </a:p>
        </p:txBody>
      </p:sp>
    </p:spTree>
    <p:extLst>
      <p:ext uri="{BB962C8B-B14F-4D97-AF65-F5344CB8AC3E}">
        <p14:creationId xmlns:p14="http://schemas.microsoft.com/office/powerpoint/2010/main" val="28552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577232" y="288180"/>
            <a:ext cx="95795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 of Recruitment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37980" y="1085989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283843"/>
            <a:ext cx="1594605" cy="1166214"/>
            <a:chOff x="1427303" y="2322593"/>
            <a:chExt cx="1594605" cy="116621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322593"/>
              <a:ext cx="1594605" cy="246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750142"/>
              <a:ext cx="159460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 of job applicant tracking system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43400" y="2223332"/>
            <a:ext cx="1621319" cy="1149040"/>
            <a:chOff x="9695998" y="4331233"/>
            <a:chExt cx="1758368" cy="114904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24971" y="4331233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Recruitment Staffs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Include salaries and benefits of  HR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930" y="4398331"/>
            <a:ext cx="1619853" cy="801058"/>
            <a:chOff x="9668615" y="4679215"/>
            <a:chExt cx="1756777" cy="801058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668615" y="4679215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Advertising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Expense related to job postings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34647" y="4185771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67541" y="4361386"/>
            <a:ext cx="1594605" cy="856563"/>
            <a:chOff x="9695998" y="4532429"/>
            <a:chExt cx="1729395" cy="1071294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95998" y="4532429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Training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61589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 of training staffs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36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577232" y="288180"/>
            <a:ext cx="95795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 of Recruitment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37980" y="1085989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5320" y="1901293"/>
            <a:ext cx="2216729" cy="1919819"/>
            <a:chOff x="1427303" y="2322593"/>
            <a:chExt cx="1594605" cy="1191812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322593"/>
              <a:ext cx="1594605" cy="73866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Quantitative and Quality Analysis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750142"/>
              <a:ext cx="1594604" cy="76426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Consider both quantitative(monetary value) and qualitative (improved company culture and diversity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43400" y="2223332"/>
            <a:ext cx="1621319" cy="1395261"/>
            <a:chOff x="9695998" y="4331233"/>
            <a:chExt cx="1758368" cy="1395261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24971" y="4331233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Analysis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Assess the impact of different assumptions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930" y="4398331"/>
            <a:ext cx="1619853" cy="1293500"/>
            <a:chOff x="9668615" y="4679215"/>
            <a:chExt cx="1756777" cy="1293500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668615" y="4679215"/>
              <a:ext cx="1729395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Time Horizon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984885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Decide time frame as some benefits may be realized over long time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34647" y="4185771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67541" y="4359276"/>
            <a:ext cx="1594605" cy="1843559"/>
            <a:chOff x="9695998" y="4529789"/>
            <a:chExt cx="1729395" cy="2305719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95998" y="4529789"/>
              <a:ext cx="1729395" cy="3079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Making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18476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Compare total cost and benefits to determine if recruitment efforts are financially justified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7146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1152018" y="491201"/>
            <a:ext cx="9814791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 Analysis of Recruitment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314363" y="4841786"/>
            <a:ext cx="25087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Employee Productivity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Estimates of increased productivity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466144" y="4841787"/>
            <a:ext cx="218970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Revenue Generation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Quantify revenue generation with new hires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41164" y="4841787"/>
            <a:ext cx="1266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 Saving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Reduce overtime cost, temporary staffing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329124" y="4841787"/>
            <a:ext cx="251716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Innovation and Growth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Assess new hires for innovation growth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16376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1152018" y="491201"/>
            <a:ext cx="9814791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Metrics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978489" y="4841786"/>
            <a:ext cx="118051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Time to fill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Analyze how long it takes to fill vacancy and associated cost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682330" y="4841787"/>
            <a:ext cx="175734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Quantity of Hire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Assess effectiveness by measuring performance and fit new hires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842934" y="4841787"/>
            <a:ext cx="146283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Turnover rate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Determine if effective recruitment reduces turnover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8731885" y="4841787"/>
            <a:ext cx="371165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Recruitment channel effectiveness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6928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Evaluate which channel provides best ROI</a:t>
            </a:r>
          </a:p>
        </p:txBody>
      </p:sp>
    </p:spTree>
    <p:extLst>
      <p:ext uri="{BB962C8B-B14F-4D97-AF65-F5344CB8AC3E}">
        <p14:creationId xmlns:p14="http://schemas.microsoft.com/office/powerpoint/2010/main" val="26678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577232" y="288180"/>
            <a:ext cx="95795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 of Selection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37980" y="1085989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427303" y="2283843"/>
            <a:ext cx="1594605" cy="1166214"/>
            <a:chOff x="1427303" y="2322593"/>
            <a:chExt cx="1594605" cy="1166213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322593"/>
              <a:ext cx="1594605" cy="24622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Technology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750142"/>
              <a:ext cx="159460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 of job applicant tracking system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43400" y="2223332"/>
            <a:ext cx="1621319" cy="1149040"/>
            <a:chOff x="9695998" y="4331233"/>
            <a:chExt cx="1758368" cy="1149040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24971" y="4331233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Recruitment Staffs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492443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Include salaries and benefits of  HR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930" y="4392156"/>
            <a:ext cx="1619855" cy="1499497"/>
            <a:chOff x="9668613" y="4673046"/>
            <a:chExt cx="1756779" cy="917230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668613" y="4673046"/>
              <a:ext cx="1729395" cy="30122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Assessment and Testing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5998" y="4987830"/>
              <a:ext cx="1729394" cy="60244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Expense for candidate’s expenses test and tools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34647" y="4185771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67541" y="4361387"/>
            <a:ext cx="1594605" cy="1772326"/>
            <a:chOff x="9695998" y="4532429"/>
            <a:chExt cx="1729395" cy="1491297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95998" y="4532429"/>
              <a:ext cx="1729395" cy="61589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Interview Expense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1035896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Costs for interviews, travel, accommodations, and video conferencing tools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2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 hidden="1">
            <a:extLst>
              <a:ext uri="{FF2B5EF4-FFF2-40B4-BE49-F238E27FC236}">
                <a16:creationId xmlns:a16="http://schemas.microsoft.com/office/drawing/2014/main" id="{6FF5F564-0C08-4A3C-8BAC-1FADF4594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4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3DF722C9-361F-401E-AD34-54132A8436B3}"/>
              </a:ext>
            </a:extLst>
          </p:cNvPr>
          <p:cNvSpPr txBox="1"/>
          <p:nvPr/>
        </p:nvSpPr>
        <p:spPr>
          <a:xfrm>
            <a:off x="1577232" y="288180"/>
            <a:ext cx="957952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Cost Analysis of Selection</a:t>
            </a:r>
          </a:p>
        </p:txBody>
      </p:sp>
      <p:grpSp>
        <p:nvGrpSpPr>
          <p:cNvPr id="40" name="Group 39" descr="This image is an icon of 1 person interacting with three people. ">
            <a:extLst>
              <a:ext uri="{FF2B5EF4-FFF2-40B4-BE49-F238E27FC236}">
                <a16:creationId xmlns:a16="http://schemas.microsoft.com/office/drawing/2014/main" id="{6163EC3B-1C70-4943-88AE-C995F6AF3D2D}"/>
              </a:ext>
            </a:extLst>
          </p:cNvPr>
          <p:cNvGrpSpPr/>
          <p:nvPr/>
        </p:nvGrpSpPr>
        <p:grpSpPr>
          <a:xfrm>
            <a:off x="5437980" y="1085989"/>
            <a:ext cx="1273175" cy="1271588"/>
            <a:chOff x="5459412" y="1395413"/>
            <a:chExt cx="1273175" cy="1271588"/>
          </a:xfrm>
        </p:grpSpPr>
        <p:sp>
          <p:nvSpPr>
            <p:cNvPr id="34" name="Oval 26">
              <a:extLst>
                <a:ext uri="{FF2B5EF4-FFF2-40B4-BE49-F238E27FC236}">
                  <a16:creationId xmlns:a16="http://schemas.microsoft.com/office/drawing/2014/main" id="{BAB1D2D2-1913-4FAF-8141-A2217D47D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9412" y="1395413"/>
              <a:ext cx="1273175" cy="1271588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14E63ABA-A2BE-460E-AEC1-558B63A0D598}"/>
                </a:ext>
              </a:extLst>
            </p:cNvPr>
            <p:cNvGrpSpPr/>
            <p:nvPr/>
          </p:nvGrpSpPr>
          <p:grpSpPr>
            <a:xfrm>
              <a:off x="5781290" y="1569642"/>
              <a:ext cx="584970" cy="674403"/>
              <a:chOff x="2686050" y="2895601"/>
              <a:chExt cx="330200" cy="346075"/>
            </a:xfrm>
          </p:grpSpPr>
          <p:sp>
            <p:nvSpPr>
              <p:cNvPr id="154" name="Oval 309">
                <a:extLst>
                  <a:ext uri="{FF2B5EF4-FFF2-40B4-BE49-F238E27FC236}">
                    <a16:creationId xmlns:a16="http://schemas.microsoft.com/office/drawing/2014/main" id="{AC91C28A-AC97-43D2-BB20-485D353E83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9875" y="2895601"/>
                <a:ext cx="82550" cy="8255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310">
                <a:extLst>
                  <a:ext uri="{FF2B5EF4-FFF2-40B4-BE49-F238E27FC236}">
                    <a16:creationId xmlns:a16="http://schemas.microsoft.com/office/drawing/2014/main" id="{307DC6B5-75A0-4610-B431-35147A890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888" y="2978151"/>
                <a:ext cx="134938" cy="66675"/>
              </a:xfrm>
              <a:custGeom>
                <a:avLst/>
                <a:gdLst>
                  <a:gd name="T0" fmla="*/ 36 w 36"/>
                  <a:gd name="T1" fmla="*/ 18 h 18"/>
                  <a:gd name="T2" fmla="*/ 0 w 36"/>
                  <a:gd name="T3" fmla="*/ 18 h 18"/>
                  <a:gd name="T4" fmla="*/ 18 w 36"/>
                  <a:gd name="T5" fmla="*/ 0 h 18"/>
                  <a:gd name="T6" fmla="*/ 36 w 36"/>
                  <a:gd name="T7" fmla="*/ 18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6" h="18">
                    <a:moveTo>
                      <a:pt x="36" y="18"/>
                    </a:moveTo>
                    <a:cubicBezTo>
                      <a:pt x="0" y="18"/>
                      <a:pt x="0" y="18"/>
                      <a:pt x="0" y="18"/>
                    </a:cubicBezTo>
                    <a:cubicBezTo>
                      <a:pt x="0" y="8"/>
                      <a:pt x="8" y="0"/>
                      <a:pt x="18" y="0"/>
                    </a:cubicBezTo>
                    <a:cubicBezTo>
                      <a:pt x="28" y="0"/>
                      <a:pt x="36" y="8"/>
                      <a:pt x="36" y="18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Oval 311">
                <a:extLst>
                  <a:ext uri="{FF2B5EF4-FFF2-40B4-BE49-F238E27FC236}">
                    <a16:creationId xmlns:a16="http://schemas.microsoft.com/office/drawing/2014/main" id="{16EA5084-E99D-4DD5-B478-224937E08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8275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312">
                <a:extLst>
                  <a:ext uri="{FF2B5EF4-FFF2-40B4-BE49-F238E27FC236}">
                    <a16:creationId xmlns:a16="http://schemas.microsoft.com/office/drawing/2014/main" id="{210EC1C6-3182-40F6-869F-33B0ABF22B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6050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Oval 313">
                <a:extLst>
                  <a:ext uri="{FF2B5EF4-FFF2-40B4-BE49-F238E27FC236}">
                    <a16:creationId xmlns:a16="http://schemas.microsoft.com/office/drawing/2014/main" id="{168ACDC4-22F5-4D4B-A783-44D3655B8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314">
                <a:extLst>
                  <a:ext uri="{FF2B5EF4-FFF2-40B4-BE49-F238E27FC236}">
                    <a16:creationId xmlns:a16="http://schemas.microsoft.com/office/drawing/2014/main" id="{9350080E-FAD1-420D-A674-785E5FD1F3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Oval 315">
                <a:extLst>
                  <a:ext uri="{FF2B5EF4-FFF2-40B4-BE49-F238E27FC236}">
                    <a16:creationId xmlns:a16="http://schemas.microsoft.com/office/drawing/2014/main" id="{A3A96249-064E-4E4F-800D-F3E32321B7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3700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316">
                <a:extLst>
                  <a:ext uri="{FF2B5EF4-FFF2-40B4-BE49-F238E27FC236}">
                    <a16:creationId xmlns:a16="http://schemas.microsoft.com/office/drawing/2014/main" id="{5B0FA9F4-74E7-4069-9E66-4CD168516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1475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Oval 317">
                <a:extLst>
                  <a:ext uri="{FF2B5EF4-FFF2-40B4-BE49-F238E27FC236}">
                    <a16:creationId xmlns:a16="http://schemas.microsoft.com/office/drawing/2014/main" id="{8B1079C4-08A2-4532-BF93-C9FBD28FC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988" y="3128963"/>
                <a:ext cx="60325" cy="58738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318">
                <a:extLst>
                  <a:ext uri="{FF2B5EF4-FFF2-40B4-BE49-F238E27FC236}">
                    <a16:creationId xmlns:a16="http://schemas.microsoft.com/office/drawing/2014/main" id="{D2176F15-45A0-4989-901D-43FEBC8C6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98763" y="3187701"/>
                <a:ext cx="104775" cy="53975"/>
              </a:xfrm>
              <a:custGeom>
                <a:avLst/>
                <a:gdLst>
                  <a:gd name="T0" fmla="*/ 28 w 28"/>
                  <a:gd name="T1" fmla="*/ 14 h 14"/>
                  <a:gd name="T2" fmla="*/ 0 w 28"/>
                  <a:gd name="T3" fmla="*/ 14 h 14"/>
                  <a:gd name="T4" fmla="*/ 14 w 28"/>
                  <a:gd name="T5" fmla="*/ 0 h 14"/>
                  <a:gd name="T6" fmla="*/ 28 w 28"/>
                  <a:gd name="T7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" h="14">
                    <a:moveTo>
                      <a:pt x="28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22" y="0"/>
                      <a:pt x="28" y="6"/>
                      <a:pt x="28" y="14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319">
                <a:extLst>
                  <a:ext uri="{FF2B5EF4-FFF2-40B4-BE49-F238E27FC236}">
                    <a16:creationId xmlns:a16="http://schemas.microsoft.com/office/drawing/2014/main" id="{E441EEB4-0ED1-401E-BCE2-44490D081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8438" y="3074988"/>
                <a:ext cx="225425" cy="15875"/>
              </a:xfrm>
              <a:custGeom>
                <a:avLst/>
                <a:gdLst>
                  <a:gd name="T0" fmla="*/ 0 w 142"/>
                  <a:gd name="T1" fmla="*/ 10 h 10"/>
                  <a:gd name="T2" fmla="*/ 0 w 142"/>
                  <a:gd name="T3" fmla="*/ 0 h 10"/>
                  <a:gd name="T4" fmla="*/ 142 w 142"/>
                  <a:gd name="T5" fmla="*/ 0 h 10"/>
                  <a:gd name="T6" fmla="*/ 142 w 142"/>
                  <a:gd name="T7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42" h="10">
                    <a:moveTo>
                      <a:pt x="0" y="10"/>
                    </a:moveTo>
                    <a:lnTo>
                      <a:pt x="0" y="0"/>
                    </a:lnTo>
                    <a:lnTo>
                      <a:pt x="142" y="0"/>
                    </a:lnTo>
                    <a:lnTo>
                      <a:pt x="142" y="10"/>
                    </a:lnTo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Line 320">
                <a:extLst>
                  <a:ext uri="{FF2B5EF4-FFF2-40B4-BE49-F238E27FC236}">
                    <a16:creationId xmlns:a16="http://schemas.microsoft.com/office/drawing/2014/main" id="{DE0936E5-0224-4C3C-9815-CA2E7C9781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51150" y="3044826"/>
                <a:ext cx="0" cy="46038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99CDDA2C-6FA4-497B-A320-3ED782990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5320" y="1901293"/>
            <a:ext cx="2216729" cy="1673599"/>
            <a:chOff x="1427303" y="2322593"/>
            <a:chExt cx="1594605" cy="1038960"/>
          </a:xfrm>
        </p:grpSpPr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246A1BD9-59BD-467C-9A84-D6A5E4382773}"/>
                </a:ext>
              </a:extLst>
            </p:cNvPr>
            <p:cNvSpPr txBox="1"/>
            <p:nvPr/>
          </p:nvSpPr>
          <p:spPr>
            <a:xfrm>
              <a:off x="1427303" y="2322593"/>
              <a:ext cx="1594605" cy="30570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Background Checks and Screening</a:t>
              </a:r>
            </a:p>
          </p:txBody>
        </p:sp>
        <p:sp>
          <p:nvSpPr>
            <p:cNvPr id="341" name="Rectangle 340">
              <a:extLst>
                <a:ext uri="{FF2B5EF4-FFF2-40B4-BE49-F238E27FC236}">
                  <a16:creationId xmlns:a16="http://schemas.microsoft.com/office/drawing/2014/main" id="{594EDD4C-FB3C-4D67-A0E0-448BE5307678}"/>
                </a:ext>
              </a:extLst>
            </p:cNvPr>
            <p:cNvSpPr/>
            <p:nvPr/>
          </p:nvSpPr>
          <p:spPr>
            <a:xfrm>
              <a:off x="1427304" y="2750142"/>
              <a:ext cx="1594604" cy="611411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Factor in expenses for background checks, and other pre-employment tools</a:t>
              </a:r>
            </a:p>
          </p:txBody>
        </p:sp>
      </p:grpSp>
      <p:grpSp>
        <p:nvGrpSpPr>
          <p:cNvPr id="41" name="Group 40" descr="This image is an icon of three people interacting. ">
            <a:extLst>
              <a:ext uri="{FF2B5EF4-FFF2-40B4-BE49-F238E27FC236}">
                <a16:creationId xmlns:a16="http://schemas.microsoft.com/office/drawing/2014/main" id="{7095B44D-041E-4DC3-A3B8-C4DBA721F0CF}"/>
              </a:ext>
            </a:extLst>
          </p:cNvPr>
          <p:cNvGrpSpPr/>
          <p:nvPr/>
        </p:nvGrpSpPr>
        <p:grpSpPr>
          <a:xfrm>
            <a:off x="3489325" y="2143125"/>
            <a:ext cx="1397000" cy="1397000"/>
            <a:chOff x="3438525" y="2143125"/>
            <a:chExt cx="1397000" cy="1397000"/>
          </a:xfrm>
        </p:grpSpPr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82A9CD09-E5BD-4051-A55B-752BE1EA4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8525" y="2143125"/>
              <a:ext cx="1397000" cy="1397000"/>
            </a:xfrm>
            <a:custGeom>
              <a:avLst/>
              <a:gdLst>
                <a:gd name="T0" fmla="*/ 276 w 336"/>
                <a:gd name="T1" fmla="*/ 276 h 336"/>
                <a:gd name="T2" fmla="*/ 60 w 336"/>
                <a:gd name="T3" fmla="*/ 276 h 336"/>
                <a:gd name="T4" fmla="*/ 60 w 336"/>
                <a:gd name="T5" fmla="*/ 60 h 336"/>
                <a:gd name="T6" fmla="*/ 276 w 336"/>
                <a:gd name="T7" fmla="*/ 60 h 336"/>
                <a:gd name="T8" fmla="*/ 276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276" y="276"/>
                  </a:moveTo>
                  <a:cubicBezTo>
                    <a:pt x="217" y="336"/>
                    <a:pt x="120" y="336"/>
                    <a:pt x="60" y="276"/>
                  </a:cubicBez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F3A32F3A-3EA3-4F6F-905C-AE7E326402EF}"/>
                </a:ext>
              </a:extLst>
            </p:cNvPr>
            <p:cNvGrpSpPr/>
            <p:nvPr/>
          </p:nvGrpSpPr>
          <p:grpSpPr>
            <a:xfrm>
              <a:off x="3810316" y="2465099"/>
              <a:ext cx="613094" cy="674403"/>
              <a:chOff x="3398838" y="2895601"/>
              <a:chExt cx="346075" cy="346075"/>
            </a:xfrm>
          </p:grpSpPr>
          <p:sp>
            <p:nvSpPr>
              <p:cNvPr id="167" name="Freeform 49">
                <a:extLst>
                  <a:ext uri="{FF2B5EF4-FFF2-40B4-BE49-F238E27FC236}">
                    <a16:creationId xmlns:a16="http://schemas.microsoft.com/office/drawing/2014/main" id="{740B54FD-C512-4C4B-90F2-B8FE960277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8" name="Freeform 50">
                <a:extLst>
                  <a:ext uri="{FF2B5EF4-FFF2-40B4-BE49-F238E27FC236}">
                    <a16:creationId xmlns:a16="http://schemas.microsoft.com/office/drawing/2014/main" id="{4FDC5A8D-821C-42CD-8C45-FB309BF76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9" name="Oval 51">
                <a:extLst>
                  <a:ext uri="{FF2B5EF4-FFF2-40B4-BE49-F238E27FC236}">
                    <a16:creationId xmlns:a16="http://schemas.microsoft.com/office/drawing/2014/main" id="{627888DD-F7D4-4895-B336-F188BAF1D7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0" name="Freeform 52">
                <a:extLst>
                  <a:ext uri="{FF2B5EF4-FFF2-40B4-BE49-F238E27FC236}">
                    <a16:creationId xmlns:a16="http://schemas.microsoft.com/office/drawing/2014/main" id="{21C53BAF-A1BD-4D9D-8C56-C5A5E29645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1" name="Freeform 53">
                <a:extLst>
                  <a:ext uri="{FF2B5EF4-FFF2-40B4-BE49-F238E27FC236}">
                    <a16:creationId xmlns:a16="http://schemas.microsoft.com/office/drawing/2014/main" id="{B30A39F9-E915-4B71-94A4-3436CE4B98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54">
                <a:extLst>
                  <a:ext uri="{FF2B5EF4-FFF2-40B4-BE49-F238E27FC236}">
                    <a16:creationId xmlns:a16="http://schemas.microsoft.com/office/drawing/2014/main" id="{92A91763-2FE9-4F49-81B3-F46A31888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3" name="Oval 55">
                <a:extLst>
                  <a:ext uri="{FF2B5EF4-FFF2-40B4-BE49-F238E27FC236}">
                    <a16:creationId xmlns:a16="http://schemas.microsoft.com/office/drawing/2014/main" id="{5D56157D-44A4-414B-A115-7805674113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56">
                <a:extLst>
                  <a:ext uri="{FF2B5EF4-FFF2-40B4-BE49-F238E27FC236}">
                    <a16:creationId xmlns:a16="http://schemas.microsoft.com/office/drawing/2014/main" id="{62DA9A80-F152-45F5-94C2-BB31EDA3C0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57">
                <a:extLst>
                  <a:ext uri="{FF2B5EF4-FFF2-40B4-BE49-F238E27FC236}">
                    <a16:creationId xmlns:a16="http://schemas.microsoft.com/office/drawing/2014/main" id="{003EFD2E-CF90-4AC0-BEC7-7BC6856481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58">
                <a:extLst>
                  <a:ext uri="{FF2B5EF4-FFF2-40B4-BE49-F238E27FC236}">
                    <a16:creationId xmlns:a16="http://schemas.microsoft.com/office/drawing/2014/main" id="{17D242C7-DED5-4760-974B-1C0C2CEDE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Oval 59">
                <a:extLst>
                  <a:ext uri="{FF2B5EF4-FFF2-40B4-BE49-F238E27FC236}">
                    <a16:creationId xmlns:a16="http://schemas.microsoft.com/office/drawing/2014/main" id="{4029ED17-8FD3-4AF2-A688-F0EE0CED0B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60">
                <a:extLst>
                  <a:ext uri="{FF2B5EF4-FFF2-40B4-BE49-F238E27FC236}">
                    <a16:creationId xmlns:a16="http://schemas.microsoft.com/office/drawing/2014/main" id="{635ABD1D-573A-4AEB-BA17-43168A9B8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9" name="Line 61">
                <a:extLst>
                  <a:ext uri="{FF2B5EF4-FFF2-40B4-BE49-F238E27FC236}">
                    <a16:creationId xmlns:a16="http://schemas.microsoft.com/office/drawing/2014/main" id="{5DC54740-A0D8-4879-95BC-57FB1ACC3E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Line 62">
                <a:extLst>
                  <a:ext uri="{FF2B5EF4-FFF2-40B4-BE49-F238E27FC236}">
                    <a16:creationId xmlns:a16="http://schemas.microsoft.com/office/drawing/2014/main" id="{E3DB3D49-FAF6-4080-AE40-81CF5899A3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9" name="Group 38" descr="This image is an icon of three people interacting. ">
            <a:extLst>
              <a:ext uri="{FF2B5EF4-FFF2-40B4-BE49-F238E27FC236}">
                <a16:creationId xmlns:a16="http://schemas.microsoft.com/office/drawing/2014/main" id="{D7F5E6C2-3449-4D64-AEF0-8F9AE58743E4}"/>
              </a:ext>
            </a:extLst>
          </p:cNvPr>
          <p:cNvGrpSpPr/>
          <p:nvPr/>
        </p:nvGrpSpPr>
        <p:grpSpPr>
          <a:xfrm>
            <a:off x="7305675" y="2143125"/>
            <a:ext cx="1397000" cy="1397000"/>
            <a:chOff x="7356475" y="2143125"/>
            <a:chExt cx="1397000" cy="1397000"/>
          </a:xfrm>
        </p:grpSpPr>
        <p:sp>
          <p:nvSpPr>
            <p:cNvPr id="35" name="Freeform 27">
              <a:extLst>
                <a:ext uri="{FF2B5EF4-FFF2-40B4-BE49-F238E27FC236}">
                  <a16:creationId xmlns:a16="http://schemas.microsoft.com/office/drawing/2014/main" id="{AAE4382C-A236-4EFC-A5CF-301D418C6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6475" y="2143125"/>
              <a:ext cx="1397000" cy="1397000"/>
            </a:xfrm>
            <a:custGeom>
              <a:avLst/>
              <a:gdLst>
                <a:gd name="T0" fmla="*/ 60 w 336"/>
                <a:gd name="T1" fmla="*/ 276 h 336"/>
                <a:gd name="T2" fmla="*/ 60 w 336"/>
                <a:gd name="T3" fmla="*/ 60 h 336"/>
                <a:gd name="T4" fmla="*/ 276 w 336"/>
                <a:gd name="T5" fmla="*/ 60 h 336"/>
                <a:gd name="T6" fmla="*/ 276 w 336"/>
                <a:gd name="T7" fmla="*/ 276 h 336"/>
                <a:gd name="T8" fmla="*/ 60 w 336"/>
                <a:gd name="T9" fmla="*/ 276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36" h="336">
                  <a:moveTo>
                    <a:pt x="60" y="276"/>
                  </a:moveTo>
                  <a:cubicBezTo>
                    <a:pt x="0" y="217"/>
                    <a:pt x="0" y="120"/>
                    <a:pt x="60" y="60"/>
                  </a:cubicBezTo>
                  <a:cubicBezTo>
                    <a:pt x="120" y="0"/>
                    <a:pt x="217" y="0"/>
                    <a:pt x="276" y="60"/>
                  </a:cubicBezTo>
                  <a:cubicBezTo>
                    <a:pt x="336" y="120"/>
                    <a:pt x="336" y="217"/>
                    <a:pt x="276" y="276"/>
                  </a:cubicBezTo>
                  <a:cubicBezTo>
                    <a:pt x="217" y="336"/>
                    <a:pt x="120" y="336"/>
                    <a:pt x="60" y="276"/>
                  </a:cubicBezTo>
                  <a:close/>
                </a:path>
              </a:pathLst>
            </a:cu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84CDD73D-3AA4-4625-B9F5-1852145FC880}"/>
                </a:ext>
              </a:extLst>
            </p:cNvPr>
            <p:cNvGrpSpPr/>
            <p:nvPr/>
          </p:nvGrpSpPr>
          <p:grpSpPr>
            <a:xfrm>
              <a:off x="7748428" y="2465099"/>
              <a:ext cx="613094" cy="674403"/>
              <a:chOff x="3398838" y="2895601"/>
              <a:chExt cx="346075" cy="346075"/>
            </a:xfrm>
          </p:grpSpPr>
          <p:sp>
            <p:nvSpPr>
              <p:cNvPr id="214" name="Freeform 49">
                <a:extLst>
                  <a:ext uri="{FF2B5EF4-FFF2-40B4-BE49-F238E27FC236}">
                    <a16:creationId xmlns:a16="http://schemas.microsoft.com/office/drawing/2014/main" id="{ABF2711F-75A7-4B4A-BF02-2652927EB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838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5" name="Freeform 50">
                <a:extLst>
                  <a:ext uri="{FF2B5EF4-FFF2-40B4-BE49-F238E27FC236}">
                    <a16:creationId xmlns:a16="http://schemas.microsoft.com/office/drawing/2014/main" id="{82DE05A5-FAEC-4B16-BF1A-19901B942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67101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6" name="Oval 51">
                <a:extLst>
                  <a:ext uri="{FF2B5EF4-FFF2-40B4-BE49-F238E27FC236}">
                    <a16:creationId xmlns:a16="http://schemas.microsoft.com/office/drawing/2014/main" id="{0E0CD678-477B-451D-9104-A48469B39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9001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7" name="Freeform 52">
                <a:extLst>
                  <a:ext uri="{FF2B5EF4-FFF2-40B4-BE49-F238E27FC236}">
                    <a16:creationId xmlns:a16="http://schemas.microsoft.com/office/drawing/2014/main" id="{26FA0A70-D241-45F0-830E-0A67FE310B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29001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8" name="Freeform 53">
                <a:extLst>
                  <a:ext uri="{FF2B5EF4-FFF2-40B4-BE49-F238E27FC236}">
                    <a16:creationId xmlns:a16="http://schemas.microsoft.com/office/drawing/2014/main" id="{A59E8B52-245F-4ACF-8281-9CF552059B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4101" y="2986089"/>
                <a:ext cx="82550" cy="58738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9" name="Freeform 54">
                <a:extLst>
                  <a:ext uri="{FF2B5EF4-FFF2-40B4-BE49-F238E27FC236}">
                    <a16:creationId xmlns:a16="http://schemas.microsoft.com/office/drawing/2014/main" id="{899BF9CE-E77F-4F48-9450-66E3BECCB6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62363" y="2986089"/>
                <a:ext cx="82550" cy="58738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0" name="Oval 55">
                <a:extLst>
                  <a:ext uri="{FF2B5EF4-FFF2-40B4-BE49-F238E27FC236}">
                    <a16:creationId xmlns:a16="http://schemas.microsoft.com/office/drawing/2014/main" id="{4BEF1ED3-5C78-40B2-8A93-4068B9D518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24263" y="2895601"/>
                <a:ext cx="90488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1" name="Freeform 56">
                <a:extLst>
                  <a:ext uri="{FF2B5EF4-FFF2-40B4-BE49-F238E27FC236}">
                    <a16:creationId xmlns:a16="http://schemas.microsoft.com/office/drawing/2014/main" id="{A2AAED8D-F9E0-4ECB-9AB3-CBBAFB83B1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4263" y="2928939"/>
                <a:ext cx="90488" cy="14288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2" name="Freeform 57">
                <a:extLst>
                  <a:ext uri="{FF2B5EF4-FFF2-40B4-BE49-F238E27FC236}">
                    <a16:creationId xmlns:a16="http://schemas.microsoft.com/office/drawing/2014/main" id="{6002DB15-DE43-4C77-9619-8D419321F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97263" y="3181351"/>
                <a:ext cx="82550" cy="60325"/>
              </a:xfrm>
              <a:custGeom>
                <a:avLst/>
                <a:gdLst>
                  <a:gd name="T0" fmla="*/ 14 w 22"/>
                  <a:gd name="T1" fmla="*/ 0 h 16"/>
                  <a:gd name="T2" fmla="*/ 14 w 22"/>
                  <a:gd name="T3" fmla="*/ 6 h 16"/>
                  <a:gd name="T4" fmla="*/ 4 w 22"/>
                  <a:gd name="T5" fmla="*/ 9 h 16"/>
                  <a:gd name="T6" fmla="*/ 0 w 22"/>
                  <a:gd name="T7" fmla="*/ 14 h 16"/>
                  <a:gd name="T8" fmla="*/ 0 w 22"/>
                  <a:gd name="T9" fmla="*/ 16 h 16"/>
                  <a:gd name="T10" fmla="*/ 22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14" y="0"/>
                    </a:moveTo>
                    <a:cubicBezTo>
                      <a:pt x="14" y="6"/>
                      <a:pt x="14" y="6"/>
                      <a:pt x="14" y="6"/>
                    </a:cubicBezTo>
                    <a:cubicBezTo>
                      <a:pt x="4" y="9"/>
                      <a:pt x="4" y="9"/>
                      <a:pt x="4" y="9"/>
                    </a:cubicBezTo>
                    <a:cubicBezTo>
                      <a:pt x="2" y="10"/>
                      <a:pt x="0" y="12"/>
                      <a:pt x="0" y="14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22" y="16"/>
                      <a:pt x="22" y="16"/>
                      <a:pt x="22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3" name="Freeform 58">
                <a:extLst>
                  <a:ext uri="{FF2B5EF4-FFF2-40B4-BE49-F238E27FC236}">
                    <a16:creationId xmlns:a16="http://schemas.microsoft.com/office/drawing/2014/main" id="{96593802-B775-42A3-AF14-F045D7024B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3938" y="3181351"/>
                <a:ext cx="82550" cy="60325"/>
              </a:xfrm>
              <a:custGeom>
                <a:avLst/>
                <a:gdLst>
                  <a:gd name="T0" fmla="*/ 8 w 22"/>
                  <a:gd name="T1" fmla="*/ 0 h 16"/>
                  <a:gd name="T2" fmla="*/ 8 w 22"/>
                  <a:gd name="T3" fmla="*/ 6 h 16"/>
                  <a:gd name="T4" fmla="*/ 18 w 22"/>
                  <a:gd name="T5" fmla="*/ 9 h 16"/>
                  <a:gd name="T6" fmla="*/ 22 w 22"/>
                  <a:gd name="T7" fmla="*/ 14 h 16"/>
                  <a:gd name="T8" fmla="*/ 22 w 22"/>
                  <a:gd name="T9" fmla="*/ 16 h 16"/>
                  <a:gd name="T10" fmla="*/ 0 w 22"/>
                  <a:gd name="T11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2" h="16">
                    <a:moveTo>
                      <a:pt x="8" y="0"/>
                    </a:moveTo>
                    <a:cubicBezTo>
                      <a:pt x="8" y="6"/>
                      <a:pt x="8" y="6"/>
                      <a:pt x="8" y="6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20" y="10"/>
                      <a:pt x="22" y="12"/>
                      <a:pt x="22" y="14"/>
                    </a:cubicBezTo>
                    <a:cubicBezTo>
                      <a:pt x="22" y="16"/>
                      <a:pt x="22" y="16"/>
                      <a:pt x="22" y="16"/>
                    </a:cubicBezTo>
                    <a:cubicBezTo>
                      <a:pt x="0" y="16"/>
                      <a:pt x="0" y="16"/>
                      <a:pt x="0" y="16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4" name="Oval 59">
                <a:extLst>
                  <a:ext uri="{FF2B5EF4-FFF2-40B4-BE49-F238E27FC236}">
                    <a16:creationId xmlns:a16="http://schemas.microsoft.com/office/drawing/2014/main" id="{E9093A9B-C057-4965-9778-D32C3435B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7426" y="3090864"/>
                <a:ext cx="88900" cy="96838"/>
              </a:xfrm>
              <a:prstGeom prst="ellips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5" name="Freeform 60">
                <a:extLst>
                  <a:ext uri="{FF2B5EF4-FFF2-40B4-BE49-F238E27FC236}">
                    <a16:creationId xmlns:a16="http://schemas.microsoft.com/office/drawing/2014/main" id="{25E38B6F-D336-4A2F-AB1E-5483A6711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7426" y="3124201"/>
                <a:ext cx="88900" cy="15875"/>
              </a:xfrm>
              <a:custGeom>
                <a:avLst/>
                <a:gdLst>
                  <a:gd name="T0" fmla="*/ 24 w 24"/>
                  <a:gd name="T1" fmla="*/ 2 h 4"/>
                  <a:gd name="T2" fmla="*/ 14 w 24"/>
                  <a:gd name="T3" fmla="*/ 0 h 4"/>
                  <a:gd name="T4" fmla="*/ 0 w 24"/>
                  <a:gd name="T5" fmla="*/ 1 h 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4" h="4">
                    <a:moveTo>
                      <a:pt x="24" y="2"/>
                    </a:moveTo>
                    <a:cubicBezTo>
                      <a:pt x="22" y="4"/>
                      <a:pt x="16" y="4"/>
                      <a:pt x="14" y="0"/>
                    </a:cubicBezTo>
                    <a:cubicBezTo>
                      <a:pt x="10" y="4"/>
                      <a:pt x="3" y="4"/>
                      <a:pt x="0" y="1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6" name="Line 61">
                <a:extLst>
                  <a:ext uri="{FF2B5EF4-FFF2-40B4-BE49-F238E27FC236}">
                    <a16:creationId xmlns:a16="http://schemas.microsoft.com/office/drawing/2014/main" id="{C97F06C5-8609-4F4A-94C8-8D52F4857B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12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7" name="Line 62">
                <a:extLst>
                  <a:ext uri="{FF2B5EF4-FFF2-40B4-BE49-F238E27FC236}">
                    <a16:creationId xmlns:a16="http://schemas.microsoft.com/office/drawing/2014/main" id="{7A7E2673-DEC0-43F1-9033-64A7A4DA55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654426" y="3074989"/>
                <a:ext cx="38100" cy="38100"/>
              </a:xfrm>
              <a:prstGeom prst="lin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28F9A76E-D468-407E-9575-CEACF4453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43400" y="2223332"/>
            <a:ext cx="1621319" cy="1395261"/>
            <a:chOff x="9695998" y="4331233"/>
            <a:chExt cx="1758368" cy="1395261"/>
          </a:xfrm>
        </p:grpSpPr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3380BC47-47FB-44F3-9E0B-80B83E426031}"/>
                </a:ext>
              </a:extLst>
            </p:cNvPr>
            <p:cNvSpPr txBox="1"/>
            <p:nvPr/>
          </p:nvSpPr>
          <p:spPr>
            <a:xfrm>
              <a:off x="9724971" y="4331233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Sensitivity Analysis</a:t>
              </a:r>
            </a:p>
          </p:txBody>
        </p:sp>
        <p:sp>
          <p:nvSpPr>
            <p:cNvPr id="338" name="Rectangle 337">
              <a:extLst>
                <a:ext uri="{FF2B5EF4-FFF2-40B4-BE49-F238E27FC236}">
                  <a16:creationId xmlns:a16="http://schemas.microsoft.com/office/drawing/2014/main" id="{9DE6A47E-C4CC-416D-9C28-3273394521C8}"/>
                </a:ext>
              </a:extLst>
            </p:cNvPr>
            <p:cNvSpPr/>
            <p:nvPr/>
          </p:nvSpPr>
          <p:spPr>
            <a:xfrm>
              <a:off x="9695998" y="4987830"/>
              <a:ext cx="1729394" cy="738664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Assess the impact of different assumptions</a:t>
              </a:r>
            </a:p>
          </p:txBody>
        </p:sp>
      </p:grpSp>
      <p:grpSp>
        <p:nvGrpSpPr>
          <p:cNvPr id="342" name="Group 341">
            <a:extLst>
              <a:ext uri="{FF2B5EF4-FFF2-40B4-BE49-F238E27FC236}">
                <a16:creationId xmlns:a16="http://schemas.microsoft.com/office/drawing/2014/main" id="{6ADA542D-B2D5-4962-8376-A598260BA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9929" y="4398330"/>
            <a:ext cx="1620005" cy="2404440"/>
            <a:chOff x="9668615" y="4679215"/>
            <a:chExt cx="1756942" cy="1977534"/>
          </a:xfrm>
        </p:grpSpPr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6571B2F-0463-48D1-8CC7-EA6BC8F3FB67}"/>
                </a:ext>
              </a:extLst>
            </p:cNvPr>
            <p:cNvSpPr txBox="1"/>
            <p:nvPr/>
          </p:nvSpPr>
          <p:spPr>
            <a:xfrm>
              <a:off x="9668615" y="4679215"/>
              <a:ext cx="1729395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Administration Cost</a:t>
              </a:r>
            </a:p>
          </p:txBody>
        </p: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2BA0C149-973C-4722-BF48-FF9DE9B8BC55}"/>
                </a:ext>
              </a:extLst>
            </p:cNvPr>
            <p:cNvSpPr/>
            <p:nvPr/>
          </p:nvSpPr>
          <p:spPr>
            <a:xfrm>
              <a:off x="9696163" y="5179421"/>
              <a:ext cx="1729394" cy="147732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pPr algn="r"/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Account for office supplies, office space and other administrative expenses related to selection</a:t>
              </a:r>
            </a:p>
          </p:txBody>
        </p:sp>
      </p:grpSp>
      <p:grpSp>
        <p:nvGrpSpPr>
          <p:cNvPr id="42" name="Group 41" descr="This image is an icon of three people and a globe. ">
            <a:extLst>
              <a:ext uri="{FF2B5EF4-FFF2-40B4-BE49-F238E27FC236}">
                <a16:creationId xmlns:a16="http://schemas.microsoft.com/office/drawing/2014/main" id="{0F9B9E83-7B40-4A58-B9B6-072ADD8AF2AD}"/>
              </a:ext>
            </a:extLst>
          </p:cNvPr>
          <p:cNvGrpSpPr/>
          <p:nvPr/>
        </p:nvGrpSpPr>
        <p:grpSpPr>
          <a:xfrm>
            <a:off x="2741612" y="4162425"/>
            <a:ext cx="1271588" cy="1273175"/>
            <a:chOff x="2690812" y="4162425"/>
            <a:chExt cx="1271588" cy="1273175"/>
          </a:xfrm>
        </p:grpSpPr>
        <p:sp>
          <p:nvSpPr>
            <p:cNvPr id="32" name="Oval 24">
              <a:extLst>
                <a:ext uri="{FF2B5EF4-FFF2-40B4-BE49-F238E27FC236}">
                  <a16:creationId xmlns:a16="http://schemas.microsoft.com/office/drawing/2014/main" id="{16A34343-0998-42BB-80E4-28FB10F8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90812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6EF0E095-962C-4FF0-89AE-50E91D8B01BD}"/>
                </a:ext>
              </a:extLst>
            </p:cNvPr>
            <p:cNvGrpSpPr/>
            <p:nvPr/>
          </p:nvGrpSpPr>
          <p:grpSpPr>
            <a:xfrm>
              <a:off x="3011359" y="4426329"/>
              <a:ext cx="610282" cy="674403"/>
              <a:chOff x="4841875" y="2895601"/>
              <a:chExt cx="344488" cy="346075"/>
            </a:xfrm>
          </p:grpSpPr>
          <p:sp>
            <p:nvSpPr>
              <p:cNvPr id="192" name="Freeform 258">
                <a:extLst>
                  <a:ext uri="{FF2B5EF4-FFF2-40B4-BE49-F238E27FC236}">
                    <a16:creationId xmlns:a16="http://schemas.microsoft.com/office/drawing/2014/main" id="{6406E6B6-1167-46C8-948E-C5EF17DA0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3" name="Freeform 259">
                <a:extLst>
                  <a:ext uri="{FF2B5EF4-FFF2-40B4-BE49-F238E27FC236}">
                    <a16:creationId xmlns:a16="http://schemas.microsoft.com/office/drawing/2014/main" id="{72ECCE91-FE4E-4D18-8094-A898EA086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4" name="Freeform 260">
                <a:extLst>
                  <a:ext uri="{FF2B5EF4-FFF2-40B4-BE49-F238E27FC236}">
                    <a16:creationId xmlns:a16="http://schemas.microsoft.com/office/drawing/2014/main" id="{3548F75A-EA11-4316-A1F6-0CAEB6787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5" name="Line 261">
                <a:extLst>
                  <a:ext uri="{FF2B5EF4-FFF2-40B4-BE49-F238E27FC236}">
                    <a16:creationId xmlns:a16="http://schemas.microsoft.com/office/drawing/2014/main" id="{5124F4E9-141F-499A-8EEC-1241D51B2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6" name="Line 262">
                <a:extLst>
                  <a:ext uri="{FF2B5EF4-FFF2-40B4-BE49-F238E27FC236}">
                    <a16:creationId xmlns:a16="http://schemas.microsoft.com/office/drawing/2014/main" id="{F8299F61-1975-4EE9-BAB2-3CE9A446F7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7" name="Line 263">
                <a:extLst>
                  <a:ext uri="{FF2B5EF4-FFF2-40B4-BE49-F238E27FC236}">
                    <a16:creationId xmlns:a16="http://schemas.microsoft.com/office/drawing/2014/main" id="{21DCC590-EB7E-4BE9-BE74-8FD7163D4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8" name="Oval 264">
                <a:extLst>
                  <a:ext uri="{FF2B5EF4-FFF2-40B4-BE49-F238E27FC236}">
                    <a16:creationId xmlns:a16="http://schemas.microsoft.com/office/drawing/2014/main" id="{9DD4333D-6A4C-43A4-873D-73945A8A3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9" name="Oval 265">
                <a:extLst>
                  <a:ext uri="{FF2B5EF4-FFF2-40B4-BE49-F238E27FC236}">
                    <a16:creationId xmlns:a16="http://schemas.microsoft.com/office/drawing/2014/main" id="{4BE9E84A-E911-4211-BBA2-3D0BE58757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0" name="Oval 266">
                <a:extLst>
                  <a:ext uri="{FF2B5EF4-FFF2-40B4-BE49-F238E27FC236}">
                    <a16:creationId xmlns:a16="http://schemas.microsoft.com/office/drawing/2014/main" id="{0ECA1A96-AB7F-46A0-88B5-FCD8885922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1" name="Freeform 267">
                <a:extLst>
                  <a:ext uri="{FF2B5EF4-FFF2-40B4-BE49-F238E27FC236}">
                    <a16:creationId xmlns:a16="http://schemas.microsoft.com/office/drawing/2014/main" id="{75E1735F-98B1-4E7B-BDDC-FE64527C3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7" name="Group 26" descr="This image is of a man seen from the back. ">
            <a:extLst>
              <a:ext uri="{FF2B5EF4-FFF2-40B4-BE49-F238E27FC236}">
                <a16:creationId xmlns:a16="http://schemas.microsoft.com/office/drawing/2014/main" id="{ABC2A172-1C05-4D6F-B5FB-5CEBE6B7E962}"/>
              </a:ext>
            </a:extLst>
          </p:cNvPr>
          <p:cNvGrpSpPr/>
          <p:nvPr/>
        </p:nvGrpSpPr>
        <p:grpSpPr>
          <a:xfrm>
            <a:off x="4761706" y="3127375"/>
            <a:ext cx="2668588" cy="2679700"/>
            <a:chOff x="4832350" y="3127375"/>
            <a:chExt cx="2668588" cy="267970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A113113D-0844-4CD7-B171-8F00F9D68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3810000"/>
              <a:ext cx="1004888" cy="1736725"/>
            </a:xfrm>
            <a:custGeom>
              <a:avLst/>
              <a:gdLst>
                <a:gd name="T0" fmla="*/ 82 w 175"/>
                <a:gd name="T1" fmla="*/ 75 h 303"/>
                <a:gd name="T2" fmla="*/ 172 w 175"/>
                <a:gd name="T3" fmla="*/ 242 h 303"/>
                <a:gd name="T4" fmla="*/ 103 w 175"/>
                <a:gd name="T5" fmla="*/ 242 h 303"/>
                <a:gd name="T6" fmla="*/ 49 w 175"/>
                <a:gd name="T7" fmla="*/ 89 h 303"/>
                <a:gd name="T8" fmla="*/ 22 w 175"/>
                <a:gd name="T9" fmla="*/ 67 h 303"/>
                <a:gd name="T10" fmla="*/ 7 w 175"/>
                <a:gd name="T11" fmla="*/ 36 h 303"/>
                <a:gd name="T12" fmla="*/ 23 w 175"/>
                <a:gd name="T13" fmla="*/ 36 h 303"/>
                <a:gd name="T14" fmla="*/ 35 w 175"/>
                <a:gd name="T15" fmla="*/ 54 h 303"/>
                <a:gd name="T16" fmla="*/ 8 w 175"/>
                <a:gd name="T17" fmla="*/ 5 h 303"/>
                <a:gd name="T18" fmla="*/ 30 w 175"/>
                <a:gd name="T19" fmla="*/ 21 h 303"/>
                <a:gd name="T20" fmla="*/ 51 w 175"/>
                <a:gd name="T21" fmla="*/ 25 h 303"/>
                <a:gd name="T22" fmla="*/ 70 w 175"/>
                <a:gd name="T23" fmla="*/ 49 h 303"/>
                <a:gd name="T24" fmla="*/ 82 w 175"/>
                <a:gd name="T25" fmla="*/ 75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75" h="303">
                  <a:moveTo>
                    <a:pt x="82" y="75"/>
                  </a:moveTo>
                  <a:cubicBezTo>
                    <a:pt x="82" y="75"/>
                    <a:pt x="175" y="184"/>
                    <a:pt x="172" y="242"/>
                  </a:cubicBezTo>
                  <a:cubicBezTo>
                    <a:pt x="169" y="299"/>
                    <a:pt x="126" y="303"/>
                    <a:pt x="103" y="242"/>
                  </a:cubicBezTo>
                  <a:cubicBezTo>
                    <a:pt x="81" y="180"/>
                    <a:pt x="49" y="89"/>
                    <a:pt x="49" y="89"/>
                  </a:cubicBezTo>
                  <a:cubicBezTo>
                    <a:pt x="49" y="89"/>
                    <a:pt x="27" y="74"/>
                    <a:pt x="22" y="67"/>
                  </a:cubicBezTo>
                  <a:cubicBezTo>
                    <a:pt x="17" y="61"/>
                    <a:pt x="13" y="39"/>
                    <a:pt x="7" y="36"/>
                  </a:cubicBezTo>
                  <a:cubicBezTo>
                    <a:pt x="0" y="33"/>
                    <a:pt x="12" y="26"/>
                    <a:pt x="23" y="36"/>
                  </a:cubicBezTo>
                  <a:cubicBezTo>
                    <a:pt x="33" y="46"/>
                    <a:pt x="30" y="57"/>
                    <a:pt x="35" y="54"/>
                  </a:cubicBezTo>
                  <a:cubicBezTo>
                    <a:pt x="40" y="50"/>
                    <a:pt x="8" y="10"/>
                    <a:pt x="8" y="5"/>
                  </a:cubicBezTo>
                  <a:cubicBezTo>
                    <a:pt x="9" y="0"/>
                    <a:pt x="30" y="21"/>
                    <a:pt x="30" y="21"/>
                  </a:cubicBezTo>
                  <a:cubicBezTo>
                    <a:pt x="30" y="21"/>
                    <a:pt x="44" y="19"/>
                    <a:pt x="51" y="25"/>
                  </a:cubicBezTo>
                  <a:cubicBezTo>
                    <a:pt x="58" y="30"/>
                    <a:pt x="67" y="43"/>
                    <a:pt x="70" y="49"/>
                  </a:cubicBezTo>
                  <a:cubicBezTo>
                    <a:pt x="72" y="55"/>
                    <a:pt x="75" y="66"/>
                    <a:pt x="82" y="75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" name="AutoShape 3">
              <a:extLst>
                <a:ext uri="{FF2B5EF4-FFF2-40B4-BE49-F238E27FC236}">
                  <a16:creationId xmlns:a16="http://schemas.microsoft.com/office/drawing/2014/main" id="{CBAFF68D-D572-4371-A91E-AC6024B691F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905375" y="3141662"/>
              <a:ext cx="2479675" cy="2665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8C4C649-8470-4879-B490-47F99A11E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0350" y="4210050"/>
              <a:ext cx="752475" cy="1301750"/>
            </a:xfrm>
            <a:custGeom>
              <a:avLst/>
              <a:gdLst>
                <a:gd name="T0" fmla="*/ 36 w 131"/>
                <a:gd name="T1" fmla="*/ 0 h 227"/>
                <a:gd name="T2" fmla="*/ 0 w 131"/>
                <a:gd name="T3" fmla="*/ 22 h 227"/>
                <a:gd name="T4" fmla="*/ 94 w 131"/>
                <a:gd name="T5" fmla="*/ 215 h 227"/>
                <a:gd name="T6" fmla="*/ 130 w 131"/>
                <a:gd name="T7" fmla="*/ 168 h 227"/>
                <a:gd name="T8" fmla="*/ 36 w 131"/>
                <a:gd name="T9" fmla="*/ 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227">
                  <a:moveTo>
                    <a:pt x="36" y="0"/>
                  </a:moveTo>
                  <a:cubicBezTo>
                    <a:pt x="36" y="0"/>
                    <a:pt x="5" y="19"/>
                    <a:pt x="0" y="22"/>
                  </a:cubicBezTo>
                  <a:cubicBezTo>
                    <a:pt x="0" y="22"/>
                    <a:pt x="64" y="203"/>
                    <a:pt x="94" y="215"/>
                  </a:cubicBezTo>
                  <a:cubicBezTo>
                    <a:pt x="124" y="227"/>
                    <a:pt x="131" y="194"/>
                    <a:pt x="130" y="168"/>
                  </a:cubicBezTo>
                  <a:cubicBezTo>
                    <a:pt x="129" y="138"/>
                    <a:pt x="99" y="55"/>
                    <a:pt x="36" y="0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6D0BE20-D8F3-4E9A-9E7A-BC6FFF63D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3150" y="5529263"/>
              <a:ext cx="2451100" cy="257175"/>
            </a:xfrm>
            <a:custGeom>
              <a:avLst/>
              <a:gdLst>
                <a:gd name="T0" fmla="*/ 1544 w 1544"/>
                <a:gd name="T1" fmla="*/ 162 h 162"/>
                <a:gd name="T2" fmla="*/ 0 w 1544"/>
                <a:gd name="T3" fmla="*/ 162 h 162"/>
                <a:gd name="T4" fmla="*/ 156 w 1544"/>
                <a:gd name="T5" fmla="*/ 0 h 162"/>
                <a:gd name="T6" fmla="*/ 1436 w 1544"/>
                <a:gd name="T7" fmla="*/ 0 h 162"/>
                <a:gd name="T8" fmla="*/ 1544 w 1544"/>
                <a:gd name="T9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44" h="162">
                  <a:moveTo>
                    <a:pt x="1544" y="162"/>
                  </a:moveTo>
                  <a:lnTo>
                    <a:pt x="0" y="162"/>
                  </a:lnTo>
                  <a:lnTo>
                    <a:pt x="156" y="0"/>
                  </a:lnTo>
                  <a:lnTo>
                    <a:pt x="1436" y="0"/>
                  </a:lnTo>
                  <a:lnTo>
                    <a:pt x="1544" y="16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6FC9E0"/>
                </a:gs>
                <a:gs pos="39000">
                  <a:srgbClr val="4BC3E2"/>
                </a:gs>
                <a:gs pos="85000">
                  <a:srgbClr val="030341"/>
                </a:gs>
              </a:gsLst>
              <a:path path="circle">
                <a:fillToRect l="50000" t="130000" r="50000" b="-30000"/>
              </a:path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1E2CD51-2ACF-4F68-863C-840F1804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3363" y="4187825"/>
              <a:ext cx="1520825" cy="1598613"/>
            </a:xfrm>
            <a:custGeom>
              <a:avLst/>
              <a:gdLst>
                <a:gd name="T0" fmla="*/ 265 w 265"/>
                <a:gd name="T1" fmla="*/ 279 h 279"/>
                <a:gd name="T2" fmla="*/ 25 w 265"/>
                <a:gd name="T3" fmla="*/ 279 h 279"/>
                <a:gd name="T4" fmla="*/ 20 w 265"/>
                <a:gd name="T5" fmla="*/ 234 h 279"/>
                <a:gd name="T6" fmla="*/ 20 w 265"/>
                <a:gd name="T7" fmla="*/ 230 h 279"/>
                <a:gd name="T8" fmla="*/ 13 w 265"/>
                <a:gd name="T9" fmla="*/ 171 h 279"/>
                <a:gd name="T10" fmla="*/ 11 w 265"/>
                <a:gd name="T11" fmla="*/ 150 h 279"/>
                <a:gd name="T12" fmla="*/ 10 w 265"/>
                <a:gd name="T13" fmla="*/ 129 h 279"/>
                <a:gd name="T14" fmla="*/ 10 w 265"/>
                <a:gd name="T15" fmla="*/ 34 h 279"/>
                <a:gd name="T16" fmla="*/ 10 w 265"/>
                <a:gd name="T17" fmla="*/ 34 h 279"/>
                <a:gd name="T18" fmla="*/ 65 w 265"/>
                <a:gd name="T19" fmla="*/ 17 h 279"/>
                <a:gd name="T20" fmla="*/ 86 w 265"/>
                <a:gd name="T21" fmla="*/ 1 h 279"/>
                <a:gd name="T22" fmla="*/ 131 w 265"/>
                <a:gd name="T23" fmla="*/ 3 h 279"/>
                <a:gd name="T24" fmla="*/ 132 w 265"/>
                <a:gd name="T25" fmla="*/ 3 h 279"/>
                <a:gd name="T26" fmla="*/ 132 w 265"/>
                <a:gd name="T27" fmla="*/ 3 h 279"/>
                <a:gd name="T28" fmla="*/ 133 w 265"/>
                <a:gd name="T29" fmla="*/ 3 h 279"/>
                <a:gd name="T30" fmla="*/ 169 w 265"/>
                <a:gd name="T31" fmla="*/ 12 h 279"/>
                <a:gd name="T32" fmla="*/ 170 w 265"/>
                <a:gd name="T33" fmla="*/ 13 h 279"/>
                <a:gd name="T34" fmla="*/ 170 w 265"/>
                <a:gd name="T35" fmla="*/ 13 h 279"/>
                <a:gd name="T36" fmla="*/ 171 w 265"/>
                <a:gd name="T37" fmla="*/ 26 h 279"/>
                <a:gd name="T38" fmla="*/ 197 w 265"/>
                <a:gd name="T39" fmla="*/ 31 h 279"/>
                <a:gd name="T40" fmla="*/ 201 w 265"/>
                <a:gd name="T41" fmla="*/ 32 h 279"/>
                <a:gd name="T42" fmla="*/ 251 w 265"/>
                <a:gd name="T43" fmla="*/ 105 h 279"/>
                <a:gd name="T44" fmla="*/ 255 w 265"/>
                <a:gd name="T45" fmla="*/ 151 h 279"/>
                <a:gd name="T46" fmla="*/ 259 w 265"/>
                <a:gd name="T47" fmla="*/ 192 h 279"/>
                <a:gd name="T48" fmla="*/ 262 w 265"/>
                <a:gd name="T49" fmla="*/ 234 h 279"/>
                <a:gd name="T50" fmla="*/ 264 w 265"/>
                <a:gd name="T51" fmla="*/ 266 h 279"/>
                <a:gd name="T52" fmla="*/ 264 w 265"/>
                <a:gd name="T53" fmla="*/ 266 h 279"/>
                <a:gd name="T54" fmla="*/ 265 w 265"/>
                <a:gd name="T55" fmla="*/ 279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5" h="279">
                  <a:moveTo>
                    <a:pt x="265" y="279"/>
                  </a:moveTo>
                  <a:cubicBezTo>
                    <a:pt x="25" y="279"/>
                    <a:pt x="25" y="279"/>
                    <a:pt x="25" y="279"/>
                  </a:cubicBezTo>
                  <a:cubicBezTo>
                    <a:pt x="25" y="273"/>
                    <a:pt x="23" y="256"/>
                    <a:pt x="20" y="234"/>
                  </a:cubicBezTo>
                  <a:cubicBezTo>
                    <a:pt x="20" y="232"/>
                    <a:pt x="20" y="231"/>
                    <a:pt x="20" y="230"/>
                  </a:cubicBezTo>
                  <a:cubicBezTo>
                    <a:pt x="17" y="211"/>
                    <a:pt x="15" y="191"/>
                    <a:pt x="13" y="171"/>
                  </a:cubicBezTo>
                  <a:cubicBezTo>
                    <a:pt x="13" y="164"/>
                    <a:pt x="12" y="157"/>
                    <a:pt x="11" y="150"/>
                  </a:cubicBezTo>
                  <a:cubicBezTo>
                    <a:pt x="11" y="143"/>
                    <a:pt x="11" y="136"/>
                    <a:pt x="10" y="129"/>
                  </a:cubicBezTo>
                  <a:cubicBezTo>
                    <a:pt x="8" y="78"/>
                    <a:pt x="0" y="42"/>
                    <a:pt x="10" y="34"/>
                  </a:cubicBezTo>
                  <a:cubicBezTo>
                    <a:pt x="10" y="34"/>
                    <a:pt x="10" y="34"/>
                    <a:pt x="10" y="34"/>
                  </a:cubicBezTo>
                  <a:cubicBezTo>
                    <a:pt x="19" y="26"/>
                    <a:pt x="65" y="17"/>
                    <a:pt x="65" y="17"/>
                  </a:cubicBezTo>
                  <a:cubicBezTo>
                    <a:pt x="65" y="17"/>
                    <a:pt x="70" y="2"/>
                    <a:pt x="86" y="1"/>
                  </a:cubicBezTo>
                  <a:cubicBezTo>
                    <a:pt x="102" y="0"/>
                    <a:pt x="118" y="1"/>
                    <a:pt x="131" y="3"/>
                  </a:cubicBezTo>
                  <a:cubicBezTo>
                    <a:pt x="131" y="3"/>
                    <a:pt x="132" y="3"/>
                    <a:pt x="132" y="3"/>
                  </a:cubicBezTo>
                  <a:cubicBezTo>
                    <a:pt x="132" y="3"/>
                    <a:pt x="132" y="3"/>
                    <a:pt x="132" y="3"/>
                  </a:cubicBezTo>
                  <a:cubicBezTo>
                    <a:pt x="132" y="3"/>
                    <a:pt x="133" y="3"/>
                    <a:pt x="133" y="3"/>
                  </a:cubicBezTo>
                  <a:cubicBezTo>
                    <a:pt x="152" y="6"/>
                    <a:pt x="167" y="10"/>
                    <a:pt x="169" y="12"/>
                  </a:cubicBezTo>
                  <a:cubicBezTo>
                    <a:pt x="170" y="12"/>
                    <a:pt x="170" y="13"/>
                    <a:pt x="170" y="13"/>
                  </a:cubicBezTo>
                  <a:cubicBezTo>
                    <a:pt x="170" y="13"/>
                    <a:pt x="170" y="13"/>
                    <a:pt x="170" y="13"/>
                  </a:cubicBezTo>
                  <a:cubicBezTo>
                    <a:pt x="171" y="22"/>
                    <a:pt x="171" y="26"/>
                    <a:pt x="171" y="26"/>
                  </a:cubicBezTo>
                  <a:cubicBezTo>
                    <a:pt x="171" y="26"/>
                    <a:pt x="184" y="32"/>
                    <a:pt x="197" y="31"/>
                  </a:cubicBezTo>
                  <a:cubicBezTo>
                    <a:pt x="198" y="31"/>
                    <a:pt x="199" y="31"/>
                    <a:pt x="201" y="32"/>
                  </a:cubicBezTo>
                  <a:cubicBezTo>
                    <a:pt x="216" y="35"/>
                    <a:pt x="247" y="62"/>
                    <a:pt x="251" y="105"/>
                  </a:cubicBezTo>
                  <a:cubicBezTo>
                    <a:pt x="252" y="117"/>
                    <a:pt x="254" y="133"/>
                    <a:pt x="255" y="151"/>
                  </a:cubicBezTo>
                  <a:cubicBezTo>
                    <a:pt x="256" y="164"/>
                    <a:pt x="257" y="178"/>
                    <a:pt x="259" y="192"/>
                  </a:cubicBezTo>
                  <a:cubicBezTo>
                    <a:pt x="260" y="207"/>
                    <a:pt x="261" y="221"/>
                    <a:pt x="262" y="234"/>
                  </a:cubicBezTo>
                  <a:cubicBezTo>
                    <a:pt x="263" y="246"/>
                    <a:pt x="263" y="258"/>
                    <a:pt x="264" y="266"/>
                  </a:cubicBezTo>
                  <a:cubicBezTo>
                    <a:pt x="264" y="266"/>
                    <a:pt x="264" y="266"/>
                    <a:pt x="264" y="266"/>
                  </a:cubicBezTo>
                  <a:cubicBezTo>
                    <a:pt x="264" y="272"/>
                    <a:pt x="265" y="277"/>
                    <a:pt x="265" y="27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319F10DD-B9D3-4B3A-8314-9802E27DC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2350" y="4359275"/>
              <a:ext cx="1382713" cy="1152525"/>
            </a:xfrm>
            <a:custGeom>
              <a:avLst/>
              <a:gdLst>
                <a:gd name="T0" fmla="*/ 227 w 241"/>
                <a:gd name="T1" fmla="*/ 194 h 201"/>
                <a:gd name="T2" fmla="*/ 104 w 241"/>
                <a:gd name="T3" fmla="*/ 200 h 201"/>
                <a:gd name="T4" fmla="*/ 23 w 241"/>
                <a:gd name="T5" fmla="*/ 199 h 201"/>
                <a:gd name="T6" fmla="*/ 38 w 241"/>
                <a:gd name="T7" fmla="*/ 83 h 201"/>
                <a:gd name="T8" fmla="*/ 94 w 241"/>
                <a:gd name="T9" fmla="*/ 4 h 201"/>
                <a:gd name="T10" fmla="*/ 94 w 241"/>
                <a:gd name="T11" fmla="*/ 4 h 201"/>
                <a:gd name="T12" fmla="*/ 106 w 241"/>
                <a:gd name="T13" fmla="*/ 1 h 201"/>
                <a:gd name="T14" fmla="*/ 143 w 241"/>
                <a:gd name="T15" fmla="*/ 57 h 201"/>
                <a:gd name="T16" fmla="*/ 95 w 241"/>
                <a:gd name="T17" fmla="*/ 120 h 201"/>
                <a:gd name="T18" fmla="*/ 76 w 241"/>
                <a:gd name="T19" fmla="*/ 141 h 201"/>
                <a:gd name="T20" fmla="*/ 97 w 241"/>
                <a:gd name="T21" fmla="*/ 141 h 201"/>
                <a:gd name="T22" fmla="*/ 239 w 241"/>
                <a:gd name="T23" fmla="*/ 164 h 201"/>
                <a:gd name="T24" fmla="*/ 227 w 241"/>
                <a:gd name="T25" fmla="*/ 194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1" h="201">
                  <a:moveTo>
                    <a:pt x="227" y="194"/>
                  </a:moveTo>
                  <a:cubicBezTo>
                    <a:pt x="224" y="194"/>
                    <a:pt x="160" y="198"/>
                    <a:pt x="104" y="200"/>
                  </a:cubicBezTo>
                  <a:cubicBezTo>
                    <a:pt x="66" y="201"/>
                    <a:pt x="32" y="201"/>
                    <a:pt x="23" y="199"/>
                  </a:cubicBezTo>
                  <a:cubicBezTo>
                    <a:pt x="0" y="193"/>
                    <a:pt x="5" y="167"/>
                    <a:pt x="38" y="83"/>
                  </a:cubicBezTo>
                  <a:cubicBezTo>
                    <a:pt x="59" y="29"/>
                    <a:pt x="80" y="10"/>
                    <a:pt x="94" y="4"/>
                  </a:cubicBezTo>
                  <a:cubicBezTo>
                    <a:pt x="94" y="4"/>
                    <a:pt x="94" y="4"/>
                    <a:pt x="94" y="4"/>
                  </a:cubicBezTo>
                  <a:cubicBezTo>
                    <a:pt x="101" y="0"/>
                    <a:pt x="106" y="1"/>
                    <a:pt x="106" y="1"/>
                  </a:cubicBezTo>
                  <a:cubicBezTo>
                    <a:pt x="123" y="0"/>
                    <a:pt x="145" y="42"/>
                    <a:pt x="143" y="57"/>
                  </a:cubicBezTo>
                  <a:cubicBezTo>
                    <a:pt x="142" y="66"/>
                    <a:pt x="115" y="98"/>
                    <a:pt x="95" y="120"/>
                  </a:cubicBezTo>
                  <a:cubicBezTo>
                    <a:pt x="85" y="132"/>
                    <a:pt x="76" y="141"/>
                    <a:pt x="76" y="141"/>
                  </a:cubicBezTo>
                  <a:cubicBezTo>
                    <a:pt x="76" y="141"/>
                    <a:pt x="85" y="141"/>
                    <a:pt x="97" y="141"/>
                  </a:cubicBezTo>
                  <a:cubicBezTo>
                    <a:pt x="139" y="142"/>
                    <a:pt x="228" y="145"/>
                    <a:pt x="239" y="164"/>
                  </a:cubicBezTo>
                  <a:cubicBezTo>
                    <a:pt x="241" y="169"/>
                    <a:pt x="233" y="194"/>
                    <a:pt x="227" y="194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5849D18F-42AB-4436-A00E-CCB48479C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0013" y="4960938"/>
              <a:ext cx="333375" cy="750888"/>
            </a:xfrm>
            <a:custGeom>
              <a:avLst/>
              <a:gdLst>
                <a:gd name="T0" fmla="*/ 66 w 66"/>
                <a:gd name="T1" fmla="*/ 131 h 131"/>
                <a:gd name="T2" fmla="*/ 23 w 66"/>
                <a:gd name="T3" fmla="*/ 68 h 131"/>
                <a:gd name="T4" fmla="*/ 4 w 66"/>
                <a:gd name="T5" fmla="*/ 25 h 131"/>
                <a:gd name="T6" fmla="*/ 57 w 66"/>
                <a:gd name="T7" fmla="*/ 16 h 131"/>
                <a:gd name="T8" fmla="*/ 64 w 66"/>
                <a:gd name="T9" fmla="*/ 99 h 131"/>
                <a:gd name="T10" fmla="*/ 66 w 66"/>
                <a:gd name="T11" fmla="*/ 13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6" h="131">
                  <a:moveTo>
                    <a:pt x="66" y="131"/>
                  </a:moveTo>
                  <a:cubicBezTo>
                    <a:pt x="61" y="107"/>
                    <a:pt x="42" y="83"/>
                    <a:pt x="23" y="68"/>
                  </a:cubicBezTo>
                  <a:cubicBezTo>
                    <a:pt x="0" y="51"/>
                    <a:pt x="4" y="25"/>
                    <a:pt x="4" y="25"/>
                  </a:cubicBezTo>
                  <a:cubicBezTo>
                    <a:pt x="21" y="0"/>
                    <a:pt x="41" y="5"/>
                    <a:pt x="57" y="16"/>
                  </a:cubicBezTo>
                  <a:cubicBezTo>
                    <a:pt x="59" y="43"/>
                    <a:pt x="62" y="74"/>
                    <a:pt x="64" y="99"/>
                  </a:cubicBezTo>
                  <a:cubicBezTo>
                    <a:pt x="65" y="111"/>
                    <a:pt x="65" y="123"/>
                    <a:pt x="66" y="131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1D8B039-3C85-439E-9B4E-0AE3B0227E37}"/>
                </a:ext>
              </a:extLst>
            </p:cNvPr>
            <p:cNvSpPr/>
            <p:nvPr/>
          </p:nvSpPr>
          <p:spPr>
            <a:xfrm rot="20364014">
              <a:off x="6924390" y="4583236"/>
              <a:ext cx="305126" cy="641501"/>
            </a:xfrm>
            <a:custGeom>
              <a:avLst/>
              <a:gdLst>
                <a:gd name="connsiteX0" fmla="*/ 793 w 453638"/>
                <a:gd name="connsiteY0" fmla="*/ 10752 h 953733"/>
                <a:gd name="connsiteX1" fmla="*/ 331787 w 453638"/>
                <a:gd name="connsiteY1" fmla="*/ 467952 h 953733"/>
                <a:gd name="connsiteX2" fmla="*/ 436562 w 453638"/>
                <a:gd name="connsiteY2" fmla="*/ 944202 h 953733"/>
                <a:gd name="connsiteX3" fmla="*/ 793 w 453638"/>
                <a:gd name="connsiteY3" fmla="*/ 10752 h 953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3638" h="953733">
                  <a:moveTo>
                    <a:pt x="793" y="10752"/>
                  </a:moveTo>
                  <a:cubicBezTo>
                    <a:pt x="-16669" y="-68623"/>
                    <a:pt x="259159" y="312377"/>
                    <a:pt x="331787" y="467952"/>
                  </a:cubicBezTo>
                  <a:cubicBezTo>
                    <a:pt x="404415" y="623527"/>
                    <a:pt x="490934" y="1020005"/>
                    <a:pt x="436562" y="944202"/>
                  </a:cubicBezTo>
                  <a:cubicBezTo>
                    <a:pt x="382190" y="868399"/>
                    <a:pt x="18255" y="90127"/>
                    <a:pt x="793" y="10752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9C6C3AB2-1F41-4F9F-A40A-34C6948A2E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5838" y="4297363"/>
              <a:ext cx="1435100" cy="1168400"/>
            </a:xfrm>
            <a:custGeom>
              <a:avLst/>
              <a:gdLst>
                <a:gd name="T0" fmla="*/ 11 w 250"/>
                <a:gd name="T1" fmla="*/ 49 h 204"/>
                <a:gd name="T2" fmla="*/ 103 w 250"/>
                <a:gd name="T3" fmla="*/ 27 h 204"/>
                <a:gd name="T4" fmla="*/ 211 w 250"/>
                <a:gd name="T5" fmla="*/ 135 h 204"/>
                <a:gd name="T6" fmla="*/ 179 w 250"/>
                <a:gd name="T7" fmla="*/ 196 h 204"/>
                <a:gd name="T8" fmla="*/ 10 w 250"/>
                <a:gd name="T9" fmla="*/ 49 h 204"/>
                <a:gd name="T10" fmla="*/ 11 w 250"/>
                <a:gd name="T11" fmla="*/ 49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0" h="204">
                  <a:moveTo>
                    <a:pt x="11" y="49"/>
                  </a:moveTo>
                  <a:cubicBezTo>
                    <a:pt x="25" y="11"/>
                    <a:pt x="73" y="0"/>
                    <a:pt x="103" y="27"/>
                  </a:cubicBezTo>
                  <a:cubicBezTo>
                    <a:pt x="136" y="58"/>
                    <a:pt x="187" y="105"/>
                    <a:pt x="211" y="135"/>
                  </a:cubicBezTo>
                  <a:cubicBezTo>
                    <a:pt x="250" y="180"/>
                    <a:pt x="199" y="204"/>
                    <a:pt x="179" y="196"/>
                  </a:cubicBezTo>
                  <a:cubicBezTo>
                    <a:pt x="117" y="171"/>
                    <a:pt x="0" y="117"/>
                    <a:pt x="10" y="49"/>
                  </a:cubicBezTo>
                  <a:cubicBezTo>
                    <a:pt x="10" y="49"/>
                    <a:pt x="11" y="49"/>
                    <a:pt x="11" y="49"/>
                  </a:cubicBezTo>
                  <a:close/>
                </a:path>
              </a:pathLst>
            </a:custGeom>
            <a:solidFill>
              <a:srgbClr val="E5E1F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53D9C9B8-8241-4452-98F4-6F4696E02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809625" cy="1135063"/>
            </a:xfrm>
            <a:custGeom>
              <a:avLst/>
              <a:gdLst>
                <a:gd name="T0" fmla="*/ 138 w 141"/>
                <a:gd name="T1" fmla="*/ 142 h 198"/>
                <a:gd name="T2" fmla="*/ 136 w 141"/>
                <a:gd name="T3" fmla="*/ 150 h 198"/>
                <a:gd name="T4" fmla="*/ 134 w 141"/>
                <a:gd name="T5" fmla="*/ 170 h 198"/>
                <a:gd name="T6" fmla="*/ 128 w 141"/>
                <a:gd name="T7" fmla="*/ 178 h 198"/>
                <a:gd name="T8" fmla="*/ 125 w 141"/>
                <a:gd name="T9" fmla="*/ 179 h 198"/>
                <a:gd name="T10" fmla="*/ 115 w 141"/>
                <a:gd name="T11" fmla="*/ 178 h 198"/>
                <a:gd name="T12" fmla="*/ 109 w 141"/>
                <a:gd name="T13" fmla="*/ 198 h 198"/>
                <a:gd name="T14" fmla="*/ 108 w 141"/>
                <a:gd name="T15" fmla="*/ 197 h 198"/>
                <a:gd name="T16" fmla="*/ 71 w 141"/>
                <a:gd name="T17" fmla="*/ 188 h 198"/>
                <a:gd name="T18" fmla="*/ 71 w 141"/>
                <a:gd name="T19" fmla="*/ 188 h 198"/>
                <a:gd name="T20" fmla="*/ 70 w 141"/>
                <a:gd name="T21" fmla="*/ 188 h 198"/>
                <a:gd name="T22" fmla="*/ 25 w 141"/>
                <a:gd name="T23" fmla="*/ 186 h 198"/>
                <a:gd name="T24" fmla="*/ 26 w 141"/>
                <a:gd name="T25" fmla="*/ 157 h 198"/>
                <a:gd name="T26" fmla="*/ 19 w 141"/>
                <a:gd name="T27" fmla="*/ 125 h 198"/>
                <a:gd name="T28" fmla="*/ 9 w 141"/>
                <a:gd name="T29" fmla="*/ 99 h 198"/>
                <a:gd name="T30" fmla="*/ 0 w 141"/>
                <a:gd name="T31" fmla="*/ 72 h 198"/>
                <a:gd name="T32" fmla="*/ 34 w 141"/>
                <a:gd name="T33" fmla="*/ 18 h 198"/>
                <a:gd name="T34" fmla="*/ 57 w 141"/>
                <a:gd name="T35" fmla="*/ 7 h 198"/>
                <a:gd name="T36" fmla="*/ 76 w 141"/>
                <a:gd name="T37" fmla="*/ 0 h 198"/>
                <a:gd name="T38" fmla="*/ 92 w 141"/>
                <a:gd name="T39" fmla="*/ 9 h 198"/>
                <a:gd name="T40" fmla="*/ 112 w 141"/>
                <a:gd name="T41" fmla="*/ 11 h 198"/>
                <a:gd name="T42" fmla="*/ 124 w 141"/>
                <a:gd name="T43" fmla="*/ 24 h 198"/>
                <a:gd name="T44" fmla="*/ 134 w 141"/>
                <a:gd name="T45" fmla="*/ 37 h 198"/>
                <a:gd name="T46" fmla="*/ 134 w 141"/>
                <a:gd name="T47" fmla="*/ 38 h 198"/>
                <a:gd name="T48" fmla="*/ 134 w 141"/>
                <a:gd name="T49" fmla="*/ 38 h 198"/>
                <a:gd name="T50" fmla="*/ 133 w 141"/>
                <a:gd name="T51" fmla="*/ 39 h 198"/>
                <a:gd name="T52" fmla="*/ 132 w 141"/>
                <a:gd name="T53" fmla="*/ 41 h 198"/>
                <a:gd name="T54" fmla="*/ 131 w 141"/>
                <a:gd name="T55" fmla="*/ 42 h 198"/>
                <a:gd name="T56" fmla="*/ 130 w 141"/>
                <a:gd name="T57" fmla="*/ 42 h 198"/>
                <a:gd name="T58" fmla="*/ 129 w 141"/>
                <a:gd name="T59" fmla="*/ 43 h 198"/>
                <a:gd name="T60" fmla="*/ 129 w 141"/>
                <a:gd name="T61" fmla="*/ 43 h 198"/>
                <a:gd name="T62" fmla="*/ 138 w 141"/>
                <a:gd name="T63" fmla="*/ 90 h 198"/>
                <a:gd name="T64" fmla="*/ 139 w 141"/>
                <a:gd name="T65" fmla="*/ 113 h 198"/>
                <a:gd name="T66" fmla="*/ 138 w 141"/>
                <a:gd name="T67" fmla="*/ 142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41" h="198">
                  <a:moveTo>
                    <a:pt x="138" y="142"/>
                  </a:moveTo>
                  <a:cubicBezTo>
                    <a:pt x="138" y="145"/>
                    <a:pt x="137" y="147"/>
                    <a:pt x="136" y="150"/>
                  </a:cubicBezTo>
                  <a:cubicBezTo>
                    <a:pt x="136" y="151"/>
                    <a:pt x="135" y="166"/>
                    <a:pt x="134" y="170"/>
                  </a:cubicBezTo>
                  <a:cubicBezTo>
                    <a:pt x="134" y="172"/>
                    <a:pt x="132" y="177"/>
                    <a:pt x="128" y="178"/>
                  </a:cubicBezTo>
                  <a:cubicBezTo>
                    <a:pt x="127" y="179"/>
                    <a:pt x="126" y="179"/>
                    <a:pt x="125" y="179"/>
                  </a:cubicBezTo>
                  <a:cubicBezTo>
                    <a:pt x="118" y="178"/>
                    <a:pt x="115" y="178"/>
                    <a:pt x="115" y="178"/>
                  </a:cubicBezTo>
                  <a:cubicBezTo>
                    <a:pt x="115" y="178"/>
                    <a:pt x="108" y="189"/>
                    <a:pt x="109" y="198"/>
                  </a:cubicBezTo>
                  <a:cubicBezTo>
                    <a:pt x="109" y="198"/>
                    <a:pt x="109" y="197"/>
                    <a:pt x="108" y="197"/>
                  </a:cubicBezTo>
                  <a:cubicBezTo>
                    <a:pt x="106" y="195"/>
                    <a:pt x="91" y="191"/>
                    <a:pt x="71" y="188"/>
                  </a:cubicBezTo>
                  <a:cubicBezTo>
                    <a:pt x="71" y="188"/>
                    <a:pt x="71" y="188"/>
                    <a:pt x="71" y="188"/>
                  </a:cubicBezTo>
                  <a:cubicBezTo>
                    <a:pt x="71" y="188"/>
                    <a:pt x="70" y="188"/>
                    <a:pt x="70" y="188"/>
                  </a:cubicBezTo>
                  <a:cubicBezTo>
                    <a:pt x="57" y="186"/>
                    <a:pt x="41" y="185"/>
                    <a:pt x="25" y="186"/>
                  </a:cubicBezTo>
                  <a:cubicBezTo>
                    <a:pt x="25" y="186"/>
                    <a:pt x="27" y="173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9" y="43"/>
                    <a:pt x="139" y="82"/>
                    <a:pt x="138" y="90"/>
                  </a:cubicBezTo>
                  <a:cubicBezTo>
                    <a:pt x="138" y="97"/>
                    <a:pt x="137" y="106"/>
                    <a:pt x="139" y="113"/>
                  </a:cubicBezTo>
                  <a:cubicBezTo>
                    <a:pt x="141" y="118"/>
                    <a:pt x="141" y="129"/>
                    <a:pt x="138" y="142"/>
                  </a:cubicBezTo>
                  <a:close/>
                </a:path>
              </a:pathLst>
            </a:custGeom>
            <a:solidFill>
              <a:srgbClr val="F8F3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104737AB-59A7-4247-842C-6F97799DA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900113"/>
            </a:xfrm>
            <a:custGeom>
              <a:avLst/>
              <a:gdLst>
                <a:gd name="T0" fmla="*/ 134 w 136"/>
                <a:gd name="T1" fmla="*/ 37 h 157"/>
                <a:gd name="T2" fmla="*/ 134 w 136"/>
                <a:gd name="T3" fmla="*/ 38 h 157"/>
                <a:gd name="T4" fmla="*/ 134 w 136"/>
                <a:gd name="T5" fmla="*/ 38 h 157"/>
                <a:gd name="T6" fmla="*/ 133 w 136"/>
                <a:gd name="T7" fmla="*/ 39 h 157"/>
                <a:gd name="T8" fmla="*/ 132 w 136"/>
                <a:gd name="T9" fmla="*/ 41 h 157"/>
                <a:gd name="T10" fmla="*/ 129 w 136"/>
                <a:gd name="T11" fmla="*/ 43 h 157"/>
                <a:gd name="T12" fmla="*/ 129 w 136"/>
                <a:gd name="T13" fmla="*/ 43 h 157"/>
                <a:gd name="T14" fmla="*/ 127 w 136"/>
                <a:gd name="T15" fmla="*/ 79 h 157"/>
                <a:gd name="T16" fmla="*/ 97 w 136"/>
                <a:gd name="T17" fmla="*/ 111 h 157"/>
                <a:gd name="T18" fmla="*/ 85 w 136"/>
                <a:gd name="T19" fmla="*/ 140 h 157"/>
                <a:gd name="T20" fmla="*/ 85 w 136"/>
                <a:gd name="T21" fmla="*/ 157 h 157"/>
                <a:gd name="T22" fmla="*/ 26 w 136"/>
                <a:gd name="T23" fmla="*/ 157 h 157"/>
                <a:gd name="T24" fmla="*/ 19 w 136"/>
                <a:gd name="T25" fmla="*/ 125 h 157"/>
                <a:gd name="T26" fmla="*/ 9 w 136"/>
                <a:gd name="T27" fmla="*/ 99 h 157"/>
                <a:gd name="T28" fmla="*/ 0 w 136"/>
                <a:gd name="T29" fmla="*/ 72 h 157"/>
                <a:gd name="T30" fmla="*/ 34 w 136"/>
                <a:gd name="T31" fmla="*/ 18 h 157"/>
                <a:gd name="T32" fmla="*/ 57 w 136"/>
                <a:gd name="T33" fmla="*/ 7 h 157"/>
                <a:gd name="T34" fmla="*/ 76 w 136"/>
                <a:gd name="T35" fmla="*/ 0 h 157"/>
                <a:gd name="T36" fmla="*/ 92 w 136"/>
                <a:gd name="T37" fmla="*/ 9 h 157"/>
                <a:gd name="T38" fmla="*/ 112 w 136"/>
                <a:gd name="T39" fmla="*/ 11 h 157"/>
                <a:gd name="T40" fmla="*/ 124 w 136"/>
                <a:gd name="T41" fmla="*/ 24 h 157"/>
                <a:gd name="T42" fmla="*/ 134 w 136"/>
                <a:gd name="T43" fmla="*/ 37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36" h="157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1" y="42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7" y="79"/>
                    <a:pt x="127" y="79"/>
                    <a:pt x="127" y="79"/>
                  </a:cubicBezTo>
                  <a:cubicBezTo>
                    <a:pt x="97" y="111"/>
                    <a:pt x="97" y="111"/>
                    <a:pt x="97" y="111"/>
                  </a:cubicBezTo>
                  <a:cubicBezTo>
                    <a:pt x="89" y="119"/>
                    <a:pt x="85" y="129"/>
                    <a:pt x="85" y="140"/>
                  </a:cubicBezTo>
                  <a:cubicBezTo>
                    <a:pt x="85" y="157"/>
                    <a:pt x="85" y="157"/>
                    <a:pt x="85" y="157"/>
                  </a:cubicBezTo>
                  <a:cubicBezTo>
                    <a:pt x="26" y="157"/>
                    <a:pt x="26" y="157"/>
                    <a:pt x="26" y="157"/>
                  </a:cubicBezTo>
                  <a:cubicBezTo>
                    <a:pt x="25" y="147"/>
                    <a:pt x="23" y="135"/>
                    <a:pt x="19" y="125"/>
                  </a:cubicBezTo>
                  <a:cubicBezTo>
                    <a:pt x="15" y="116"/>
                    <a:pt x="12" y="107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gradFill>
              <a:gsLst>
                <a:gs pos="75000">
                  <a:srgbClr val="F7BDBB"/>
                </a:gs>
                <a:gs pos="100000">
                  <a:srgbClr val="F7BDBB">
                    <a:alpha val="0"/>
                  </a:srgb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A4EE508E-C139-4549-AD46-4E5E82F754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4200" y="3127375"/>
              <a:ext cx="781050" cy="566738"/>
            </a:xfrm>
            <a:custGeom>
              <a:avLst/>
              <a:gdLst>
                <a:gd name="T0" fmla="*/ 134 w 136"/>
                <a:gd name="T1" fmla="*/ 37 h 99"/>
                <a:gd name="T2" fmla="*/ 134 w 136"/>
                <a:gd name="T3" fmla="*/ 38 h 99"/>
                <a:gd name="T4" fmla="*/ 134 w 136"/>
                <a:gd name="T5" fmla="*/ 38 h 99"/>
                <a:gd name="T6" fmla="*/ 133 w 136"/>
                <a:gd name="T7" fmla="*/ 39 h 99"/>
                <a:gd name="T8" fmla="*/ 132 w 136"/>
                <a:gd name="T9" fmla="*/ 41 h 99"/>
                <a:gd name="T10" fmla="*/ 131 w 136"/>
                <a:gd name="T11" fmla="*/ 42 h 99"/>
                <a:gd name="T12" fmla="*/ 130 w 136"/>
                <a:gd name="T13" fmla="*/ 42 h 99"/>
                <a:gd name="T14" fmla="*/ 129 w 136"/>
                <a:gd name="T15" fmla="*/ 43 h 99"/>
                <a:gd name="T16" fmla="*/ 129 w 136"/>
                <a:gd name="T17" fmla="*/ 43 h 99"/>
                <a:gd name="T18" fmla="*/ 72 w 136"/>
                <a:gd name="T19" fmla="*/ 96 h 99"/>
                <a:gd name="T20" fmla="*/ 70 w 136"/>
                <a:gd name="T21" fmla="*/ 99 h 99"/>
                <a:gd name="T22" fmla="*/ 9 w 136"/>
                <a:gd name="T23" fmla="*/ 99 h 99"/>
                <a:gd name="T24" fmla="*/ 0 w 136"/>
                <a:gd name="T25" fmla="*/ 72 h 99"/>
                <a:gd name="T26" fmla="*/ 34 w 136"/>
                <a:gd name="T27" fmla="*/ 18 h 99"/>
                <a:gd name="T28" fmla="*/ 57 w 136"/>
                <a:gd name="T29" fmla="*/ 7 h 99"/>
                <a:gd name="T30" fmla="*/ 76 w 136"/>
                <a:gd name="T31" fmla="*/ 0 h 99"/>
                <a:gd name="T32" fmla="*/ 92 w 136"/>
                <a:gd name="T33" fmla="*/ 9 h 99"/>
                <a:gd name="T34" fmla="*/ 112 w 136"/>
                <a:gd name="T35" fmla="*/ 11 h 99"/>
                <a:gd name="T36" fmla="*/ 124 w 136"/>
                <a:gd name="T37" fmla="*/ 24 h 99"/>
                <a:gd name="T38" fmla="*/ 134 w 136"/>
                <a:gd name="T39" fmla="*/ 37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36" h="99">
                  <a:moveTo>
                    <a:pt x="134" y="37"/>
                  </a:moveTo>
                  <a:cubicBezTo>
                    <a:pt x="134" y="38"/>
                    <a:pt x="134" y="38"/>
                    <a:pt x="134" y="38"/>
                  </a:cubicBezTo>
                  <a:cubicBezTo>
                    <a:pt x="134" y="38"/>
                    <a:pt x="134" y="38"/>
                    <a:pt x="134" y="38"/>
                  </a:cubicBezTo>
                  <a:cubicBezTo>
                    <a:pt x="134" y="39"/>
                    <a:pt x="134" y="39"/>
                    <a:pt x="133" y="39"/>
                  </a:cubicBezTo>
                  <a:cubicBezTo>
                    <a:pt x="133" y="40"/>
                    <a:pt x="133" y="40"/>
                    <a:pt x="132" y="41"/>
                  </a:cubicBezTo>
                  <a:cubicBezTo>
                    <a:pt x="132" y="41"/>
                    <a:pt x="131" y="41"/>
                    <a:pt x="131" y="42"/>
                  </a:cubicBezTo>
                  <a:cubicBezTo>
                    <a:pt x="131" y="42"/>
                    <a:pt x="130" y="42"/>
                    <a:pt x="130" y="42"/>
                  </a:cubicBezTo>
                  <a:cubicBezTo>
                    <a:pt x="130" y="43"/>
                    <a:pt x="130" y="43"/>
                    <a:pt x="129" y="43"/>
                  </a:cubicBezTo>
                  <a:cubicBezTo>
                    <a:pt x="129" y="43"/>
                    <a:pt x="129" y="43"/>
                    <a:pt x="129" y="43"/>
                  </a:cubicBezTo>
                  <a:cubicBezTo>
                    <a:pt x="124" y="45"/>
                    <a:pt x="107" y="51"/>
                    <a:pt x="72" y="96"/>
                  </a:cubicBezTo>
                  <a:cubicBezTo>
                    <a:pt x="72" y="97"/>
                    <a:pt x="71" y="98"/>
                    <a:pt x="70" y="99"/>
                  </a:cubicBezTo>
                  <a:cubicBezTo>
                    <a:pt x="9" y="99"/>
                    <a:pt x="9" y="99"/>
                    <a:pt x="9" y="99"/>
                  </a:cubicBezTo>
                  <a:cubicBezTo>
                    <a:pt x="4" y="84"/>
                    <a:pt x="0" y="73"/>
                    <a:pt x="0" y="72"/>
                  </a:cubicBezTo>
                  <a:cubicBezTo>
                    <a:pt x="0" y="71"/>
                    <a:pt x="4" y="33"/>
                    <a:pt x="34" y="18"/>
                  </a:cubicBezTo>
                  <a:cubicBezTo>
                    <a:pt x="34" y="18"/>
                    <a:pt x="49" y="6"/>
                    <a:pt x="57" y="7"/>
                  </a:cubicBezTo>
                  <a:cubicBezTo>
                    <a:pt x="66" y="8"/>
                    <a:pt x="72" y="0"/>
                    <a:pt x="76" y="0"/>
                  </a:cubicBezTo>
                  <a:cubicBezTo>
                    <a:pt x="80" y="0"/>
                    <a:pt x="85" y="7"/>
                    <a:pt x="92" y="9"/>
                  </a:cubicBezTo>
                  <a:cubicBezTo>
                    <a:pt x="100" y="12"/>
                    <a:pt x="107" y="7"/>
                    <a:pt x="112" y="11"/>
                  </a:cubicBezTo>
                  <a:cubicBezTo>
                    <a:pt x="116" y="14"/>
                    <a:pt x="121" y="24"/>
                    <a:pt x="124" y="24"/>
                  </a:cubicBezTo>
                  <a:cubicBezTo>
                    <a:pt x="127" y="24"/>
                    <a:pt x="136" y="31"/>
                    <a:pt x="134" y="37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59F122DD-9773-48CA-B36A-41383E8FF7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9675" y="3775075"/>
              <a:ext cx="68263" cy="92075"/>
            </a:xfrm>
            <a:custGeom>
              <a:avLst/>
              <a:gdLst>
                <a:gd name="T0" fmla="*/ 0 w 12"/>
                <a:gd name="T1" fmla="*/ 4 h 16"/>
                <a:gd name="T2" fmla="*/ 6 w 12"/>
                <a:gd name="T3" fmla="*/ 8 h 16"/>
                <a:gd name="T4" fmla="*/ 12 w 12"/>
                <a:gd name="T5" fmla="*/ 16 h 16"/>
                <a:gd name="T6" fmla="*/ 0 w 12"/>
                <a:gd name="T7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6">
                  <a:moveTo>
                    <a:pt x="0" y="4"/>
                  </a:moveTo>
                  <a:cubicBezTo>
                    <a:pt x="0" y="0"/>
                    <a:pt x="4" y="3"/>
                    <a:pt x="6" y="8"/>
                  </a:cubicBezTo>
                  <a:cubicBezTo>
                    <a:pt x="7" y="13"/>
                    <a:pt x="11" y="16"/>
                    <a:pt x="12" y="16"/>
                  </a:cubicBezTo>
                  <a:cubicBezTo>
                    <a:pt x="12" y="16"/>
                    <a:pt x="1" y="14"/>
                    <a:pt x="0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" name="Freeform 16">
              <a:extLst>
                <a:ext uri="{FF2B5EF4-FFF2-40B4-BE49-F238E27FC236}">
                  <a16:creationId xmlns:a16="http://schemas.microsoft.com/office/drawing/2014/main" id="{0FEF4D20-2077-46B3-889D-C36948145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3792538"/>
              <a:ext cx="131763" cy="360363"/>
            </a:xfrm>
            <a:custGeom>
              <a:avLst/>
              <a:gdLst>
                <a:gd name="T0" fmla="*/ 23 w 23"/>
                <a:gd name="T1" fmla="*/ 26 h 63"/>
                <a:gd name="T2" fmla="*/ 21 w 23"/>
                <a:gd name="T3" fmla="*/ 34 h 63"/>
                <a:gd name="T4" fmla="*/ 19 w 23"/>
                <a:gd name="T5" fmla="*/ 54 h 63"/>
                <a:gd name="T6" fmla="*/ 13 w 23"/>
                <a:gd name="T7" fmla="*/ 62 h 63"/>
                <a:gd name="T8" fmla="*/ 10 w 23"/>
                <a:gd name="T9" fmla="*/ 63 h 63"/>
                <a:gd name="T10" fmla="*/ 0 w 23"/>
                <a:gd name="T11" fmla="*/ 62 h 63"/>
                <a:gd name="T12" fmla="*/ 5 w 23"/>
                <a:gd name="T13" fmla="*/ 0 h 63"/>
                <a:gd name="T14" fmla="*/ 13 w 23"/>
                <a:gd name="T15" fmla="*/ 1 h 63"/>
                <a:gd name="T16" fmla="*/ 23 w 23"/>
                <a:gd name="T17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3" h="63">
                  <a:moveTo>
                    <a:pt x="23" y="26"/>
                  </a:moveTo>
                  <a:cubicBezTo>
                    <a:pt x="23" y="29"/>
                    <a:pt x="22" y="31"/>
                    <a:pt x="21" y="34"/>
                  </a:cubicBezTo>
                  <a:cubicBezTo>
                    <a:pt x="21" y="35"/>
                    <a:pt x="20" y="50"/>
                    <a:pt x="19" y="54"/>
                  </a:cubicBezTo>
                  <a:cubicBezTo>
                    <a:pt x="19" y="56"/>
                    <a:pt x="17" y="61"/>
                    <a:pt x="13" y="62"/>
                  </a:cubicBezTo>
                  <a:cubicBezTo>
                    <a:pt x="12" y="63"/>
                    <a:pt x="11" y="63"/>
                    <a:pt x="10" y="63"/>
                  </a:cubicBezTo>
                  <a:cubicBezTo>
                    <a:pt x="3" y="62"/>
                    <a:pt x="0" y="62"/>
                    <a:pt x="0" y="62"/>
                  </a:cubicBezTo>
                  <a:cubicBezTo>
                    <a:pt x="0" y="62"/>
                    <a:pt x="8" y="22"/>
                    <a:pt x="5" y="0"/>
                  </a:cubicBezTo>
                  <a:cubicBezTo>
                    <a:pt x="13" y="1"/>
                    <a:pt x="13" y="1"/>
                    <a:pt x="13" y="1"/>
                  </a:cubicBezTo>
                  <a:cubicBezTo>
                    <a:pt x="13" y="1"/>
                    <a:pt x="17" y="19"/>
                    <a:pt x="23" y="26"/>
                  </a:cubicBezTo>
                  <a:close/>
                </a:path>
              </a:pathLst>
            </a:custGeom>
            <a:solidFill>
              <a:srgbClr val="FA9F9C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7">
              <a:extLst>
                <a:ext uri="{FF2B5EF4-FFF2-40B4-BE49-F238E27FC236}">
                  <a16:creationId xmlns:a16="http://schemas.microsoft.com/office/drawing/2014/main" id="{3E67FC6E-679C-4B7D-9F05-FF6856EDE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600" y="4010025"/>
              <a:ext cx="74613" cy="142875"/>
            </a:xfrm>
            <a:custGeom>
              <a:avLst/>
              <a:gdLst>
                <a:gd name="T0" fmla="*/ 13 w 13"/>
                <a:gd name="T1" fmla="*/ 24 h 25"/>
                <a:gd name="T2" fmla="*/ 10 w 13"/>
                <a:gd name="T3" fmla="*/ 25 h 25"/>
                <a:gd name="T4" fmla="*/ 0 w 13"/>
                <a:gd name="T5" fmla="*/ 24 h 25"/>
                <a:gd name="T6" fmla="*/ 4 w 13"/>
                <a:gd name="T7" fmla="*/ 0 h 25"/>
                <a:gd name="T8" fmla="*/ 13 w 13"/>
                <a:gd name="T9" fmla="*/ 24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25">
                  <a:moveTo>
                    <a:pt x="13" y="24"/>
                  </a:moveTo>
                  <a:cubicBezTo>
                    <a:pt x="12" y="25"/>
                    <a:pt x="11" y="25"/>
                    <a:pt x="10" y="25"/>
                  </a:cubicBezTo>
                  <a:cubicBezTo>
                    <a:pt x="3" y="24"/>
                    <a:pt x="0" y="24"/>
                    <a:pt x="0" y="24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4" y="9"/>
                    <a:pt x="9" y="18"/>
                    <a:pt x="13" y="24"/>
                  </a:cubicBezTo>
                  <a:close/>
                </a:path>
              </a:pathLst>
            </a:custGeom>
            <a:gradFill>
              <a:gsLst>
                <a:gs pos="0">
                  <a:srgbClr val="4BC3E2">
                    <a:alpha val="63000"/>
                  </a:srgbClr>
                </a:gs>
                <a:gs pos="51000">
                  <a:srgbClr val="4BC3E2">
                    <a:alpha val="0"/>
                  </a:srgbClr>
                </a:gs>
              </a:gsLst>
              <a:lin ang="16200000" scaled="0"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>
              <a:extLst>
                <a:ext uri="{FF2B5EF4-FFF2-40B4-BE49-F238E27FC236}">
                  <a16:creationId xmlns:a16="http://schemas.microsoft.com/office/drawing/2014/main" id="{3E28299F-82DC-4BAC-A5BB-7B5EA5A95BC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32350" y="3162300"/>
              <a:ext cx="1503363" cy="2624138"/>
            </a:xfrm>
            <a:custGeom>
              <a:avLst/>
              <a:gdLst>
                <a:gd name="T0" fmla="*/ 258 w 262"/>
                <a:gd name="T1" fmla="*/ 413 h 458"/>
                <a:gd name="T2" fmla="*/ 208 w 262"/>
                <a:gd name="T3" fmla="*/ 314 h 458"/>
                <a:gd name="T4" fmla="*/ 214 w 262"/>
                <a:gd name="T5" fmla="*/ 201 h 458"/>
                <a:gd name="T6" fmla="*/ 225 w 262"/>
                <a:gd name="T7" fmla="*/ 192 h 458"/>
                <a:gd name="T8" fmla="*/ 217 w 262"/>
                <a:gd name="T9" fmla="*/ 182 h 458"/>
                <a:gd name="T10" fmla="*/ 216 w 262"/>
                <a:gd name="T11" fmla="*/ 182 h 458"/>
                <a:gd name="T12" fmla="*/ 216 w 262"/>
                <a:gd name="T13" fmla="*/ 182 h 458"/>
                <a:gd name="T14" fmla="*/ 215 w 262"/>
                <a:gd name="T15" fmla="*/ 182 h 458"/>
                <a:gd name="T16" fmla="*/ 215 w 262"/>
                <a:gd name="T17" fmla="*/ 182 h 458"/>
                <a:gd name="T18" fmla="*/ 213 w 262"/>
                <a:gd name="T19" fmla="*/ 151 h 458"/>
                <a:gd name="T20" fmla="*/ 217 w 262"/>
                <a:gd name="T21" fmla="*/ 90 h 458"/>
                <a:gd name="T22" fmla="*/ 222 w 262"/>
                <a:gd name="T23" fmla="*/ 56 h 458"/>
                <a:gd name="T24" fmla="*/ 202 w 262"/>
                <a:gd name="T25" fmla="*/ 1 h 458"/>
                <a:gd name="T26" fmla="*/ 179 w 262"/>
                <a:gd name="T27" fmla="*/ 12 h 458"/>
                <a:gd name="T28" fmla="*/ 145 w 262"/>
                <a:gd name="T29" fmla="*/ 66 h 458"/>
                <a:gd name="T30" fmla="*/ 154 w 262"/>
                <a:gd name="T31" fmla="*/ 93 h 458"/>
                <a:gd name="T32" fmla="*/ 164 w 262"/>
                <a:gd name="T33" fmla="*/ 119 h 458"/>
                <a:gd name="T34" fmla="*/ 171 w 262"/>
                <a:gd name="T35" fmla="*/ 151 h 458"/>
                <a:gd name="T36" fmla="*/ 170 w 262"/>
                <a:gd name="T37" fmla="*/ 180 h 458"/>
                <a:gd name="T38" fmla="*/ 149 w 262"/>
                <a:gd name="T39" fmla="*/ 196 h 458"/>
                <a:gd name="T40" fmla="*/ 94 w 262"/>
                <a:gd name="T41" fmla="*/ 213 h 458"/>
                <a:gd name="T42" fmla="*/ 94 w 262"/>
                <a:gd name="T43" fmla="*/ 213 h 458"/>
                <a:gd name="T44" fmla="*/ 38 w 262"/>
                <a:gd name="T45" fmla="*/ 292 h 458"/>
                <a:gd name="T46" fmla="*/ 23 w 262"/>
                <a:gd name="T47" fmla="*/ 408 h 458"/>
                <a:gd name="T48" fmla="*/ 104 w 262"/>
                <a:gd name="T49" fmla="*/ 409 h 458"/>
                <a:gd name="T50" fmla="*/ 104 w 262"/>
                <a:gd name="T51" fmla="*/ 413 h 458"/>
                <a:gd name="T52" fmla="*/ 109 w 262"/>
                <a:gd name="T53" fmla="*/ 458 h 458"/>
                <a:gd name="T54" fmla="*/ 260 w 262"/>
                <a:gd name="T55" fmla="*/ 458 h 458"/>
                <a:gd name="T56" fmla="*/ 258 w 262"/>
                <a:gd name="T57" fmla="*/ 413 h 458"/>
                <a:gd name="T58" fmla="*/ 76 w 262"/>
                <a:gd name="T59" fmla="*/ 350 h 458"/>
                <a:gd name="T60" fmla="*/ 95 w 262"/>
                <a:gd name="T61" fmla="*/ 329 h 458"/>
                <a:gd name="T62" fmla="*/ 97 w 262"/>
                <a:gd name="T63" fmla="*/ 350 h 458"/>
                <a:gd name="T64" fmla="*/ 76 w 262"/>
                <a:gd name="T65" fmla="*/ 350 h 4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62" h="458">
                  <a:moveTo>
                    <a:pt x="258" y="413"/>
                  </a:moveTo>
                  <a:cubicBezTo>
                    <a:pt x="250" y="382"/>
                    <a:pt x="229" y="355"/>
                    <a:pt x="208" y="314"/>
                  </a:cubicBezTo>
                  <a:cubicBezTo>
                    <a:pt x="177" y="255"/>
                    <a:pt x="214" y="201"/>
                    <a:pt x="214" y="201"/>
                  </a:cubicBezTo>
                  <a:cubicBezTo>
                    <a:pt x="214" y="201"/>
                    <a:pt x="223" y="201"/>
                    <a:pt x="225" y="192"/>
                  </a:cubicBezTo>
                  <a:cubicBezTo>
                    <a:pt x="226" y="185"/>
                    <a:pt x="220" y="183"/>
                    <a:pt x="217" y="182"/>
                  </a:cubicBezTo>
                  <a:cubicBezTo>
                    <a:pt x="217" y="182"/>
                    <a:pt x="216" y="182"/>
                    <a:pt x="216" y="182"/>
                  </a:cubicBezTo>
                  <a:cubicBezTo>
                    <a:pt x="216" y="182"/>
                    <a:pt x="216" y="182"/>
                    <a:pt x="216" y="182"/>
                  </a:cubicBezTo>
                  <a:cubicBezTo>
                    <a:pt x="216" y="182"/>
                    <a:pt x="215" y="182"/>
                    <a:pt x="215" y="182"/>
                  </a:cubicBezTo>
                  <a:cubicBezTo>
                    <a:pt x="215" y="182"/>
                    <a:pt x="215" y="182"/>
                    <a:pt x="215" y="182"/>
                  </a:cubicBezTo>
                  <a:cubicBezTo>
                    <a:pt x="214" y="177"/>
                    <a:pt x="213" y="166"/>
                    <a:pt x="213" y="151"/>
                  </a:cubicBezTo>
                  <a:cubicBezTo>
                    <a:pt x="214" y="133"/>
                    <a:pt x="215" y="111"/>
                    <a:pt x="217" y="90"/>
                  </a:cubicBezTo>
                  <a:cubicBezTo>
                    <a:pt x="219" y="78"/>
                    <a:pt x="220" y="66"/>
                    <a:pt x="222" y="56"/>
                  </a:cubicBezTo>
                  <a:cubicBezTo>
                    <a:pt x="229" y="19"/>
                    <a:pt x="202" y="1"/>
                    <a:pt x="202" y="1"/>
                  </a:cubicBezTo>
                  <a:cubicBezTo>
                    <a:pt x="194" y="0"/>
                    <a:pt x="179" y="12"/>
                    <a:pt x="179" y="12"/>
                  </a:cubicBezTo>
                  <a:cubicBezTo>
                    <a:pt x="149" y="27"/>
                    <a:pt x="145" y="65"/>
                    <a:pt x="145" y="66"/>
                  </a:cubicBezTo>
                  <a:cubicBezTo>
                    <a:pt x="145" y="67"/>
                    <a:pt x="149" y="78"/>
                    <a:pt x="154" y="93"/>
                  </a:cubicBezTo>
                  <a:cubicBezTo>
                    <a:pt x="157" y="101"/>
                    <a:pt x="160" y="110"/>
                    <a:pt x="164" y="119"/>
                  </a:cubicBezTo>
                  <a:cubicBezTo>
                    <a:pt x="168" y="129"/>
                    <a:pt x="170" y="141"/>
                    <a:pt x="171" y="151"/>
                  </a:cubicBezTo>
                  <a:cubicBezTo>
                    <a:pt x="172" y="167"/>
                    <a:pt x="170" y="180"/>
                    <a:pt x="170" y="180"/>
                  </a:cubicBezTo>
                  <a:cubicBezTo>
                    <a:pt x="154" y="181"/>
                    <a:pt x="149" y="196"/>
                    <a:pt x="149" y="196"/>
                  </a:cubicBezTo>
                  <a:cubicBezTo>
                    <a:pt x="149" y="196"/>
                    <a:pt x="103" y="205"/>
                    <a:pt x="94" y="213"/>
                  </a:cubicBezTo>
                  <a:cubicBezTo>
                    <a:pt x="94" y="213"/>
                    <a:pt x="94" y="213"/>
                    <a:pt x="94" y="213"/>
                  </a:cubicBezTo>
                  <a:cubicBezTo>
                    <a:pt x="80" y="219"/>
                    <a:pt x="59" y="238"/>
                    <a:pt x="38" y="292"/>
                  </a:cubicBezTo>
                  <a:cubicBezTo>
                    <a:pt x="5" y="376"/>
                    <a:pt x="0" y="402"/>
                    <a:pt x="23" y="408"/>
                  </a:cubicBezTo>
                  <a:cubicBezTo>
                    <a:pt x="32" y="410"/>
                    <a:pt x="66" y="410"/>
                    <a:pt x="104" y="409"/>
                  </a:cubicBezTo>
                  <a:cubicBezTo>
                    <a:pt x="104" y="410"/>
                    <a:pt x="104" y="411"/>
                    <a:pt x="104" y="413"/>
                  </a:cubicBezTo>
                  <a:cubicBezTo>
                    <a:pt x="107" y="435"/>
                    <a:pt x="109" y="452"/>
                    <a:pt x="109" y="458"/>
                  </a:cubicBezTo>
                  <a:cubicBezTo>
                    <a:pt x="260" y="458"/>
                    <a:pt x="260" y="458"/>
                    <a:pt x="260" y="458"/>
                  </a:cubicBezTo>
                  <a:cubicBezTo>
                    <a:pt x="262" y="441"/>
                    <a:pt x="261" y="426"/>
                    <a:pt x="258" y="413"/>
                  </a:cubicBezTo>
                  <a:close/>
                  <a:moveTo>
                    <a:pt x="76" y="350"/>
                  </a:moveTo>
                  <a:cubicBezTo>
                    <a:pt x="76" y="350"/>
                    <a:pt x="85" y="341"/>
                    <a:pt x="95" y="329"/>
                  </a:cubicBezTo>
                  <a:cubicBezTo>
                    <a:pt x="96" y="336"/>
                    <a:pt x="97" y="343"/>
                    <a:pt x="97" y="350"/>
                  </a:cubicBezTo>
                  <a:cubicBezTo>
                    <a:pt x="85" y="350"/>
                    <a:pt x="76" y="350"/>
                    <a:pt x="76" y="35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rgbClr val="7289F2">
                    <a:alpha val="0"/>
                  </a:srgbClr>
                </a:gs>
                <a:gs pos="26000">
                  <a:srgbClr val="7289F2">
                    <a:alpha val="54000"/>
                  </a:srgbClr>
                </a:gs>
              </a:gsLst>
              <a:lin ang="7800000" scaled="0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1F1055DB-0FAF-42E9-A9D9-33EEEA5E5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713" y="5167313"/>
              <a:ext cx="236538" cy="338138"/>
            </a:xfrm>
            <a:custGeom>
              <a:avLst/>
              <a:gdLst>
                <a:gd name="T0" fmla="*/ 13 w 41"/>
                <a:gd name="T1" fmla="*/ 0 h 59"/>
                <a:gd name="T2" fmla="*/ 41 w 41"/>
                <a:gd name="T3" fmla="*/ 59 h 59"/>
                <a:gd name="T4" fmla="*/ 34 w 41"/>
                <a:gd name="T5" fmla="*/ 0 h 59"/>
                <a:gd name="T6" fmla="*/ 13 w 41"/>
                <a:gd name="T7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" h="59">
                  <a:moveTo>
                    <a:pt x="13" y="0"/>
                  </a:moveTo>
                  <a:cubicBezTo>
                    <a:pt x="13" y="0"/>
                    <a:pt x="0" y="45"/>
                    <a:pt x="41" y="59"/>
                  </a:cubicBezTo>
                  <a:cubicBezTo>
                    <a:pt x="34" y="0"/>
                    <a:pt x="34" y="0"/>
                    <a:pt x="34" y="0"/>
                  </a:cubicBezTo>
                  <a:lnTo>
                    <a:pt x="13" y="0"/>
                  </a:lnTo>
                  <a:close/>
                </a:path>
              </a:pathLst>
            </a:custGeom>
            <a:solidFill>
              <a:srgbClr val="829CF3">
                <a:alpha val="26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3DD8503-AB72-4432-BEC9-FC4887059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1250" y="3625850"/>
              <a:ext cx="333375" cy="217488"/>
            </a:xfrm>
            <a:custGeom>
              <a:avLst/>
              <a:gdLst>
                <a:gd name="T0" fmla="*/ 57 w 58"/>
                <a:gd name="T1" fmla="*/ 4 h 38"/>
                <a:gd name="T2" fmla="*/ 57 w 58"/>
                <a:gd name="T3" fmla="*/ 8 h 38"/>
                <a:gd name="T4" fmla="*/ 53 w 58"/>
                <a:gd name="T5" fmla="*/ 18 h 38"/>
                <a:gd name="T6" fmla="*/ 47 w 58"/>
                <a:gd name="T7" fmla="*/ 24 h 38"/>
                <a:gd name="T8" fmla="*/ 46 w 58"/>
                <a:gd name="T9" fmla="*/ 22 h 38"/>
                <a:gd name="T10" fmla="*/ 47 w 58"/>
                <a:gd name="T11" fmla="*/ 21 h 38"/>
                <a:gd name="T12" fmla="*/ 53 w 58"/>
                <a:gd name="T13" fmla="*/ 8 h 38"/>
                <a:gd name="T14" fmla="*/ 46 w 58"/>
                <a:gd name="T15" fmla="*/ 11 h 38"/>
                <a:gd name="T16" fmla="*/ 17 w 58"/>
                <a:gd name="T17" fmla="*/ 23 h 38"/>
                <a:gd name="T18" fmla="*/ 5 w 58"/>
                <a:gd name="T19" fmla="*/ 37 h 38"/>
                <a:gd name="T20" fmla="*/ 0 w 58"/>
                <a:gd name="T21" fmla="*/ 35 h 38"/>
                <a:gd name="T22" fmla="*/ 15 w 58"/>
                <a:gd name="T23" fmla="*/ 20 h 38"/>
                <a:gd name="T24" fmla="*/ 46 w 58"/>
                <a:gd name="T25" fmla="*/ 7 h 38"/>
                <a:gd name="T26" fmla="*/ 52 w 58"/>
                <a:gd name="T27" fmla="*/ 4 h 38"/>
                <a:gd name="T28" fmla="*/ 46 w 58"/>
                <a:gd name="T29" fmla="*/ 2 h 38"/>
                <a:gd name="T30" fmla="*/ 46 w 58"/>
                <a:gd name="T31" fmla="*/ 0 h 38"/>
                <a:gd name="T32" fmla="*/ 53 w 58"/>
                <a:gd name="T33" fmla="*/ 1 h 38"/>
                <a:gd name="T34" fmla="*/ 57 w 58"/>
                <a:gd name="T35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8" h="38">
                  <a:moveTo>
                    <a:pt x="57" y="4"/>
                  </a:moveTo>
                  <a:cubicBezTo>
                    <a:pt x="57" y="8"/>
                    <a:pt x="57" y="8"/>
                    <a:pt x="57" y="8"/>
                  </a:cubicBezTo>
                  <a:cubicBezTo>
                    <a:pt x="57" y="8"/>
                    <a:pt x="56" y="12"/>
                    <a:pt x="53" y="18"/>
                  </a:cubicBezTo>
                  <a:cubicBezTo>
                    <a:pt x="51" y="23"/>
                    <a:pt x="48" y="24"/>
                    <a:pt x="47" y="24"/>
                  </a:cubicBezTo>
                  <a:cubicBezTo>
                    <a:pt x="46" y="23"/>
                    <a:pt x="46" y="22"/>
                    <a:pt x="46" y="22"/>
                  </a:cubicBezTo>
                  <a:cubicBezTo>
                    <a:pt x="47" y="21"/>
                    <a:pt x="47" y="21"/>
                    <a:pt x="47" y="21"/>
                  </a:cubicBezTo>
                  <a:cubicBezTo>
                    <a:pt x="54" y="20"/>
                    <a:pt x="53" y="8"/>
                    <a:pt x="53" y="8"/>
                  </a:cubicBezTo>
                  <a:cubicBezTo>
                    <a:pt x="46" y="11"/>
                    <a:pt x="46" y="11"/>
                    <a:pt x="46" y="11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17" y="23"/>
                    <a:pt x="7" y="35"/>
                    <a:pt x="5" y="37"/>
                  </a:cubicBezTo>
                  <a:cubicBezTo>
                    <a:pt x="3" y="38"/>
                    <a:pt x="0" y="38"/>
                    <a:pt x="0" y="35"/>
                  </a:cubicBezTo>
                  <a:cubicBezTo>
                    <a:pt x="0" y="33"/>
                    <a:pt x="15" y="20"/>
                    <a:pt x="15" y="20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52" y="4"/>
                    <a:pt x="52" y="4"/>
                    <a:pt x="52" y="4"/>
                  </a:cubicBezTo>
                  <a:cubicBezTo>
                    <a:pt x="46" y="2"/>
                    <a:pt x="46" y="2"/>
                    <a:pt x="46" y="2"/>
                  </a:cubicBezTo>
                  <a:cubicBezTo>
                    <a:pt x="46" y="2"/>
                    <a:pt x="46" y="1"/>
                    <a:pt x="46" y="0"/>
                  </a:cubicBezTo>
                  <a:cubicBezTo>
                    <a:pt x="48" y="0"/>
                    <a:pt x="50" y="1"/>
                    <a:pt x="53" y="1"/>
                  </a:cubicBezTo>
                  <a:cubicBezTo>
                    <a:pt x="58" y="2"/>
                    <a:pt x="57" y="4"/>
                    <a:pt x="57" y="4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734A953-9B6C-444B-B25F-6DF0B880B296}"/>
                </a:ext>
              </a:extLst>
            </p:cNvPr>
            <p:cNvSpPr/>
            <p:nvPr/>
          </p:nvSpPr>
          <p:spPr>
            <a:xfrm>
              <a:off x="6538394" y="3930239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0981B24C-CD45-4505-87DD-EBA799A608A0}"/>
                </a:ext>
              </a:extLst>
            </p:cNvPr>
            <p:cNvSpPr/>
            <p:nvPr/>
          </p:nvSpPr>
          <p:spPr>
            <a:xfrm>
              <a:off x="6586362" y="3924595"/>
              <a:ext cx="104950" cy="82726"/>
            </a:xfrm>
            <a:custGeom>
              <a:avLst/>
              <a:gdLst>
                <a:gd name="connsiteX0" fmla="*/ 519 w 104950"/>
                <a:gd name="connsiteY0" fmla="*/ 1205 h 82726"/>
                <a:gd name="connsiteX1" fmla="*/ 64812 w 104950"/>
                <a:gd name="connsiteY1" fmla="*/ 36924 h 82726"/>
                <a:gd name="connsiteX2" fmla="*/ 102912 w 104950"/>
                <a:gd name="connsiteY2" fmla="*/ 82167 h 82726"/>
                <a:gd name="connsiteX3" fmla="*/ 519 w 104950"/>
                <a:gd name="connsiteY3" fmla="*/ 1205 h 82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4950" h="82726">
                  <a:moveTo>
                    <a:pt x="519" y="1205"/>
                  </a:moveTo>
                  <a:cubicBezTo>
                    <a:pt x="-5831" y="-6335"/>
                    <a:pt x="47747" y="23430"/>
                    <a:pt x="64812" y="36924"/>
                  </a:cubicBezTo>
                  <a:cubicBezTo>
                    <a:pt x="81877" y="50418"/>
                    <a:pt x="113231" y="87723"/>
                    <a:pt x="102912" y="82167"/>
                  </a:cubicBezTo>
                  <a:cubicBezTo>
                    <a:pt x="92593" y="76611"/>
                    <a:pt x="6869" y="8745"/>
                    <a:pt x="519" y="12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5F849CF-BB96-4670-91B9-CF85441BB33B}"/>
                </a:ext>
              </a:extLst>
            </p:cNvPr>
            <p:cNvSpPr/>
            <p:nvPr/>
          </p:nvSpPr>
          <p:spPr>
            <a:xfrm>
              <a:off x="5832786" y="4279895"/>
              <a:ext cx="465015" cy="55559"/>
            </a:xfrm>
            <a:custGeom>
              <a:avLst/>
              <a:gdLst>
                <a:gd name="connsiteX0" fmla="*/ 456889 w 465015"/>
                <a:gd name="connsiteY0" fmla="*/ 50805 h 55559"/>
                <a:gd name="connsiteX1" fmla="*/ 2864 w 465015"/>
                <a:gd name="connsiteY1" fmla="*/ 5 h 55559"/>
                <a:gd name="connsiteX2" fmla="*/ 272739 w 465015"/>
                <a:gd name="connsiteY2" fmla="*/ 47630 h 55559"/>
                <a:gd name="connsiteX3" fmla="*/ 456889 w 465015"/>
                <a:gd name="connsiteY3" fmla="*/ 50805 h 555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5015" h="55559">
                  <a:moveTo>
                    <a:pt x="456889" y="50805"/>
                  </a:moveTo>
                  <a:cubicBezTo>
                    <a:pt x="411910" y="42867"/>
                    <a:pt x="33556" y="534"/>
                    <a:pt x="2864" y="5"/>
                  </a:cubicBezTo>
                  <a:cubicBezTo>
                    <a:pt x="-27828" y="-524"/>
                    <a:pt x="196539" y="39163"/>
                    <a:pt x="272739" y="47630"/>
                  </a:cubicBezTo>
                  <a:cubicBezTo>
                    <a:pt x="348939" y="56097"/>
                    <a:pt x="501868" y="58743"/>
                    <a:pt x="456889" y="50805"/>
                  </a:cubicBezTo>
                  <a:close/>
                </a:path>
              </a:pathLst>
            </a:custGeom>
            <a:solidFill>
              <a:srgbClr val="0A007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8" name="Group 37" descr="This image is an icon of three people and a globe. ">
            <a:extLst>
              <a:ext uri="{FF2B5EF4-FFF2-40B4-BE49-F238E27FC236}">
                <a16:creationId xmlns:a16="http://schemas.microsoft.com/office/drawing/2014/main" id="{A990E334-4A7D-4F5C-A904-F305BFAA954B}"/>
              </a:ext>
            </a:extLst>
          </p:cNvPr>
          <p:cNvGrpSpPr/>
          <p:nvPr/>
        </p:nvGrpSpPr>
        <p:grpSpPr>
          <a:xfrm>
            <a:off x="8234647" y="4185771"/>
            <a:ext cx="1271588" cy="1273175"/>
            <a:chOff x="8229600" y="4162425"/>
            <a:chExt cx="1271588" cy="1273175"/>
          </a:xfrm>
        </p:grpSpPr>
        <p:sp>
          <p:nvSpPr>
            <p:cNvPr id="36" name="Oval 28">
              <a:extLst>
                <a:ext uri="{FF2B5EF4-FFF2-40B4-BE49-F238E27FC236}">
                  <a16:creationId xmlns:a16="http://schemas.microsoft.com/office/drawing/2014/main" id="{4699FCCF-8ACA-4F41-97A7-AD2C08AE5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29600" y="4162425"/>
              <a:ext cx="1271588" cy="1273175"/>
            </a:xfrm>
            <a:prstGeom prst="ellipse">
              <a:avLst/>
            </a:prstGeom>
            <a:gradFill>
              <a:gsLst>
                <a:gs pos="0">
                  <a:srgbClr val="7CEFD8"/>
                </a:gs>
                <a:gs pos="50000">
                  <a:srgbClr val="6672E4"/>
                </a:gs>
                <a:gs pos="100000">
                  <a:srgbClr val="882BE5"/>
                </a:gs>
              </a:gsLst>
              <a:lin ang="7800000" scaled="0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F63DE9C6-B298-4701-B108-E8E84885E8BC}"/>
                </a:ext>
              </a:extLst>
            </p:cNvPr>
            <p:cNvGrpSpPr/>
            <p:nvPr/>
          </p:nvGrpSpPr>
          <p:grpSpPr>
            <a:xfrm>
              <a:off x="8560253" y="4426329"/>
              <a:ext cx="610282" cy="674403"/>
              <a:chOff x="4841875" y="2895601"/>
              <a:chExt cx="344488" cy="346075"/>
            </a:xfrm>
          </p:grpSpPr>
          <p:sp>
            <p:nvSpPr>
              <p:cNvPr id="203" name="Freeform 258">
                <a:extLst>
                  <a:ext uri="{FF2B5EF4-FFF2-40B4-BE49-F238E27FC236}">
                    <a16:creationId xmlns:a16="http://schemas.microsoft.com/office/drawing/2014/main" id="{05760EEA-E70F-4460-BC2A-336F9645E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16488" y="2895601"/>
                <a:ext cx="195263" cy="195263"/>
              </a:xfrm>
              <a:custGeom>
                <a:avLst/>
                <a:gdLst>
                  <a:gd name="T0" fmla="*/ 52 w 52"/>
                  <a:gd name="T1" fmla="*/ 26 h 52"/>
                  <a:gd name="T2" fmla="*/ 26 w 52"/>
                  <a:gd name="T3" fmla="*/ 52 h 52"/>
                  <a:gd name="T4" fmla="*/ 0 w 52"/>
                  <a:gd name="T5" fmla="*/ 25 h 52"/>
                  <a:gd name="T6" fmla="*/ 25 w 52"/>
                  <a:gd name="T7" fmla="*/ 0 h 52"/>
                  <a:gd name="T8" fmla="*/ 26 w 52"/>
                  <a:gd name="T9" fmla="*/ 0 h 52"/>
                  <a:gd name="T10" fmla="*/ 52 w 52"/>
                  <a:gd name="T11" fmla="*/ 2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52" h="52">
                    <a:moveTo>
                      <a:pt x="52" y="26"/>
                    </a:moveTo>
                    <a:cubicBezTo>
                      <a:pt x="52" y="40"/>
                      <a:pt x="40" y="52"/>
                      <a:pt x="26" y="52"/>
                    </a:cubicBezTo>
                    <a:cubicBezTo>
                      <a:pt x="12" y="52"/>
                      <a:pt x="0" y="40"/>
                      <a:pt x="0" y="25"/>
                    </a:cubicBezTo>
                    <a:cubicBezTo>
                      <a:pt x="0" y="11"/>
                      <a:pt x="11" y="1"/>
                      <a:pt x="25" y="0"/>
                    </a:cubicBezTo>
                    <a:cubicBezTo>
                      <a:pt x="25" y="0"/>
                      <a:pt x="26" y="0"/>
                      <a:pt x="26" y="0"/>
                    </a:cubicBezTo>
                    <a:cubicBezTo>
                      <a:pt x="40" y="0"/>
                      <a:pt x="52" y="11"/>
                      <a:pt x="52" y="26"/>
                    </a:cubicBezTo>
                    <a:close/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4" name="Freeform 259">
                <a:extLst>
                  <a:ext uri="{FF2B5EF4-FFF2-40B4-BE49-F238E27FC236}">
                    <a16:creationId xmlns:a16="http://schemas.microsoft.com/office/drawing/2014/main" id="{7AE0CD2C-CD57-47B1-B505-80D106A80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57763" y="2895601"/>
                <a:ext cx="52388" cy="195263"/>
              </a:xfrm>
              <a:custGeom>
                <a:avLst/>
                <a:gdLst>
                  <a:gd name="T0" fmla="*/ 14 w 14"/>
                  <a:gd name="T1" fmla="*/ 0 h 52"/>
                  <a:gd name="T2" fmla="*/ 14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14" y="0"/>
                    </a:moveTo>
                    <a:cubicBezTo>
                      <a:pt x="0" y="15"/>
                      <a:pt x="0" y="34"/>
                      <a:pt x="14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5" name="Freeform 260">
                <a:extLst>
                  <a:ext uri="{FF2B5EF4-FFF2-40B4-BE49-F238E27FC236}">
                    <a16:creationId xmlns:a16="http://schemas.microsoft.com/office/drawing/2014/main" id="{872A3131-C536-4756-B975-DACC55DF3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8088" y="2895601"/>
                <a:ext cx="52388" cy="195263"/>
              </a:xfrm>
              <a:custGeom>
                <a:avLst/>
                <a:gdLst>
                  <a:gd name="T0" fmla="*/ 0 w 14"/>
                  <a:gd name="T1" fmla="*/ 0 h 52"/>
                  <a:gd name="T2" fmla="*/ 0 w 14"/>
                  <a:gd name="T3" fmla="*/ 5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</a:cxnLst>
                <a:rect l="0" t="0" r="r" b="b"/>
                <a:pathLst>
                  <a:path w="14" h="52">
                    <a:moveTo>
                      <a:pt x="0" y="0"/>
                    </a:moveTo>
                    <a:cubicBezTo>
                      <a:pt x="14" y="15"/>
                      <a:pt x="14" y="34"/>
                      <a:pt x="0" y="52"/>
                    </a:cubicBezTo>
                  </a:path>
                </a:pathLst>
              </a:cu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6" name="Line 261">
                <a:extLst>
                  <a:ext uri="{FF2B5EF4-FFF2-40B4-BE49-F238E27FC236}">
                    <a16:creationId xmlns:a16="http://schemas.microsoft.com/office/drawing/2014/main" id="{8D6C92E4-36B6-469D-8D9D-7E821A2B6A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3044826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7" name="Line 262">
                <a:extLst>
                  <a:ext uri="{FF2B5EF4-FFF2-40B4-BE49-F238E27FC236}">
                    <a16:creationId xmlns:a16="http://schemas.microsoft.com/office/drawing/2014/main" id="{B9D7D31E-100C-4875-91DB-E3AA306D1C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2363" y="2940051"/>
                <a:ext cx="165100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8" name="Line 263">
                <a:extLst>
                  <a:ext uri="{FF2B5EF4-FFF2-40B4-BE49-F238E27FC236}">
                    <a16:creationId xmlns:a16="http://schemas.microsoft.com/office/drawing/2014/main" id="{29CE937B-2D75-4864-AD7D-EE0DA1EBAD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16488" y="2992438"/>
                <a:ext cx="195263" cy="0"/>
              </a:xfrm>
              <a:prstGeom prst="line">
                <a:avLst/>
              </a:prstGeom>
              <a:noFill/>
              <a:ln w="14288" cap="flat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9" name="Oval 264">
                <a:extLst>
                  <a:ext uri="{FF2B5EF4-FFF2-40B4-BE49-F238E27FC236}">
                    <a16:creationId xmlns:a16="http://schemas.microsoft.com/office/drawing/2014/main" id="{5C237BA8-A5D9-4E6F-B526-E971485780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4100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0" name="Oval 265">
                <a:extLst>
                  <a:ext uri="{FF2B5EF4-FFF2-40B4-BE49-F238E27FC236}">
                    <a16:creationId xmlns:a16="http://schemas.microsoft.com/office/drawing/2014/main" id="{661A5EFA-ECB7-4C9D-A8BD-1FACE7EBBD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76813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1" name="Oval 266">
                <a:extLst>
                  <a:ext uri="{FF2B5EF4-FFF2-40B4-BE49-F238E27FC236}">
                    <a16:creationId xmlns:a16="http://schemas.microsoft.com/office/drawing/2014/main" id="{6503CA85-38C3-44D1-94CA-34EA501E4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9525" y="3105151"/>
                <a:ext cx="74613" cy="76200"/>
              </a:xfrm>
              <a:prstGeom prst="ellipse">
                <a:avLst/>
              </a:pr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2" name="Freeform 267">
                <a:extLst>
                  <a:ext uri="{FF2B5EF4-FFF2-40B4-BE49-F238E27FC236}">
                    <a16:creationId xmlns:a16="http://schemas.microsoft.com/office/drawing/2014/main" id="{AE3AF176-184A-4597-B23C-A8ECB6945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41875" y="3181351"/>
                <a:ext cx="344488" cy="60325"/>
              </a:xfrm>
              <a:custGeom>
                <a:avLst/>
                <a:gdLst>
                  <a:gd name="T0" fmla="*/ 76 w 92"/>
                  <a:gd name="T1" fmla="*/ 0 h 16"/>
                  <a:gd name="T2" fmla="*/ 61 w 92"/>
                  <a:gd name="T3" fmla="*/ 11 h 16"/>
                  <a:gd name="T4" fmla="*/ 46 w 92"/>
                  <a:gd name="T5" fmla="*/ 0 h 16"/>
                  <a:gd name="T6" fmla="*/ 31 w 92"/>
                  <a:gd name="T7" fmla="*/ 11 h 16"/>
                  <a:gd name="T8" fmla="*/ 16 w 92"/>
                  <a:gd name="T9" fmla="*/ 0 h 16"/>
                  <a:gd name="T10" fmla="*/ 0 w 92"/>
                  <a:gd name="T11" fmla="*/ 16 h 16"/>
                  <a:gd name="T12" fmla="*/ 92 w 92"/>
                  <a:gd name="T13" fmla="*/ 16 h 16"/>
                  <a:gd name="T14" fmla="*/ 76 w 92"/>
                  <a:gd name="T15" fmla="*/ 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2" h="16">
                    <a:moveTo>
                      <a:pt x="76" y="0"/>
                    </a:moveTo>
                    <a:cubicBezTo>
                      <a:pt x="69" y="0"/>
                      <a:pt x="63" y="4"/>
                      <a:pt x="61" y="11"/>
                    </a:cubicBezTo>
                    <a:cubicBezTo>
                      <a:pt x="59" y="4"/>
                      <a:pt x="53" y="0"/>
                      <a:pt x="46" y="0"/>
                    </a:cubicBezTo>
                    <a:cubicBezTo>
                      <a:pt x="39" y="0"/>
                      <a:pt x="33" y="4"/>
                      <a:pt x="31" y="11"/>
                    </a:cubicBezTo>
                    <a:cubicBezTo>
                      <a:pt x="29" y="4"/>
                      <a:pt x="23" y="0"/>
                      <a:pt x="16" y="0"/>
                    </a:cubicBezTo>
                    <a:cubicBezTo>
                      <a:pt x="7" y="0"/>
                      <a:pt x="0" y="8"/>
                      <a:pt x="0" y="16"/>
                    </a:cubicBezTo>
                    <a:cubicBezTo>
                      <a:pt x="92" y="16"/>
                      <a:pt x="92" y="16"/>
                      <a:pt x="92" y="16"/>
                    </a:cubicBezTo>
                    <a:cubicBezTo>
                      <a:pt x="92" y="8"/>
                      <a:pt x="85" y="0"/>
                      <a:pt x="76" y="0"/>
                    </a:cubicBezTo>
                    <a:close/>
                  </a:path>
                </a:pathLst>
              </a:custGeom>
              <a:noFill/>
              <a:ln w="14288" cap="rnd">
                <a:solidFill>
                  <a:schemeClr val="bg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64F8879-D01A-46C0-82F4-C2574F518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767541" y="4359276"/>
            <a:ext cx="1594605" cy="1843559"/>
            <a:chOff x="9695998" y="4529789"/>
            <a:chExt cx="1729395" cy="2305719"/>
          </a:xfrm>
        </p:grpSpPr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62109C55-9EBC-4778-80D4-D55D22307915}"/>
                </a:ext>
              </a:extLst>
            </p:cNvPr>
            <p:cNvSpPr txBox="1"/>
            <p:nvPr/>
          </p:nvSpPr>
          <p:spPr>
            <a:xfrm>
              <a:off x="9695998" y="4529789"/>
              <a:ext cx="1729395" cy="30794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>
                  <a:solidFill>
                    <a:srgbClr val="002060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Decision Making</a:t>
              </a:r>
            </a:p>
          </p:txBody>
        </p:sp>
        <p:sp>
          <p:nvSpPr>
            <p:cNvPr id="332" name="Rectangle 331">
              <a:extLst>
                <a:ext uri="{FF2B5EF4-FFF2-40B4-BE49-F238E27FC236}">
                  <a16:creationId xmlns:a16="http://schemas.microsoft.com/office/drawing/2014/main" id="{779BDC05-BA31-44EF-B695-331F1F3CEBCA}"/>
                </a:ext>
              </a:extLst>
            </p:cNvPr>
            <p:cNvSpPr/>
            <p:nvPr/>
          </p:nvSpPr>
          <p:spPr>
            <a:xfrm>
              <a:off x="9695998" y="4987830"/>
              <a:ext cx="1729394" cy="1847678"/>
            </a:xfrm>
            <a:prstGeom prst="rect">
              <a:avLst/>
            </a:prstGeom>
          </p:spPr>
          <p:txBody>
            <a:bodyPr wrap="square" lIns="0" tIns="0" rIns="0" bIns="0">
              <a:spAutoFit/>
            </a:bodyPr>
            <a:lstStyle/>
            <a:p>
              <a:r>
                <a:rPr lang="en-US" sz="1600" i="1" dirty="0">
                  <a:solidFill>
                    <a:srgbClr val="002060"/>
                  </a:solidFill>
                  <a:latin typeface="+mj-lt"/>
                  <a:cs typeface="Segoe UI" panose="020B0502040204020203" pitchFamily="34" charset="0"/>
                </a:rPr>
                <a:t>Compare total cost and benefits to determine if recruitment efforts are financially justified</a:t>
              </a:r>
            </a:p>
          </p:txBody>
        </p: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46969EBC-E8D3-4914-9A82-8E88F816E77E}"/>
              </a:ext>
            </a:extLst>
          </p:cNvPr>
          <p:cNvSpPr/>
          <p:nvPr/>
        </p:nvSpPr>
        <p:spPr>
          <a:xfrm>
            <a:off x="4297327" y="5850468"/>
            <a:ext cx="3597344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HUMAN RESOURCES </a:t>
            </a:r>
            <a:endParaRPr lang="en-US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439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8336C4B5-E15C-4086-8FF8-C33A0737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resources slide 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5264A13-2CF6-4653-9A8E-AE29B6F25F8E}"/>
              </a:ext>
            </a:extLst>
          </p:cNvPr>
          <p:cNvSpPr txBox="1"/>
          <p:nvPr/>
        </p:nvSpPr>
        <p:spPr>
          <a:xfrm>
            <a:off x="1152018" y="491201"/>
            <a:ext cx="9814791" cy="11597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Benefit Analysis of Selection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6D12FB3-2E0E-4392-B30A-8FABD5597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-12700" y="1794009"/>
            <a:ext cx="12204700" cy="2514602"/>
            <a:chOff x="-12700" y="2162907"/>
            <a:chExt cx="12204700" cy="2514602"/>
          </a:xfrm>
        </p:grpSpPr>
        <p:pic>
          <p:nvPicPr>
            <p:cNvPr id="2" name="Picture 1" descr="A group of people sitting at a desk&#10;">
              <a:extLst>
                <a:ext uri="{FF2B5EF4-FFF2-40B4-BE49-F238E27FC236}">
                  <a16:creationId xmlns:a16="http://schemas.microsoft.com/office/drawing/2014/main" id="{2D62790E-5C31-4474-BE12-F50234A0C7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04"/>
            <a:stretch/>
          </p:blipFill>
          <p:spPr>
            <a:xfrm>
              <a:off x="-12700" y="2162908"/>
              <a:ext cx="12192000" cy="2514601"/>
            </a:xfrm>
            <a:prstGeom prst="rect">
              <a:avLst/>
            </a:prstGeom>
          </p:spPr>
        </p:pic>
        <p:sp>
          <p:nvSpPr>
            <p:cNvPr id="3" name="Rectangle 2" descr="This is an image of a desk with laptop computers and people working.">
              <a:extLst>
                <a:ext uri="{FF2B5EF4-FFF2-40B4-BE49-F238E27FC236}">
                  <a16:creationId xmlns:a16="http://schemas.microsoft.com/office/drawing/2014/main" id="{53AEFB1F-87BB-40C6-9BC7-E1CE0AC0AC1B}"/>
                </a:ext>
              </a:extLst>
            </p:cNvPr>
            <p:cNvSpPr/>
            <p:nvPr/>
          </p:nvSpPr>
          <p:spPr>
            <a:xfrm>
              <a:off x="0" y="2162907"/>
              <a:ext cx="12192000" cy="2514601"/>
            </a:xfrm>
            <a:prstGeom prst="rect">
              <a:avLst/>
            </a:prstGeom>
            <a:gradFill>
              <a:gsLst>
                <a:gs pos="1000">
                  <a:srgbClr val="7CEFD8">
                    <a:alpha val="79000"/>
                  </a:srgbClr>
                </a:gs>
                <a:gs pos="61000">
                  <a:srgbClr val="6672E4">
                    <a:alpha val="84000"/>
                  </a:srgbClr>
                </a:gs>
                <a:gs pos="98000">
                  <a:srgbClr val="882BE5">
                    <a:alpha val="66000"/>
                  </a:srgbClr>
                </a:gs>
              </a:gsLst>
              <a:lin ang="5400000" scaled="1"/>
            </a:gradFill>
            <a:ln w="12700" cap="flat">
              <a:noFill/>
              <a:prstDash val="solid"/>
              <a:miter lim="800000"/>
              <a:headEnd/>
              <a:tailEnd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CFBA714-94A9-4CEA-9D73-2E90A898B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2826" y="2694293"/>
              <a:ext cx="1431828" cy="1431827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B48CA9-382A-48A4-B5F2-BBE91C08FD62}"/>
                </a:ext>
              </a:extLst>
            </p:cNvPr>
            <p:cNvSpPr/>
            <p:nvPr/>
          </p:nvSpPr>
          <p:spPr>
            <a:xfrm>
              <a:off x="1737814" y="3936470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0BBE89-8E4D-448A-8F53-F45437DD24BB}"/>
                </a:ext>
              </a:extLst>
            </p:cNvPr>
            <p:cNvSpPr/>
            <p:nvPr/>
          </p:nvSpPr>
          <p:spPr>
            <a:xfrm>
              <a:off x="1782422" y="3981078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C02C732-8960-4820-B185-F087E030DAAA}"/>
                </a:ext>
              </a:extLst>
            </p:cNvPr>
            <p:cNvSpPr txBox="1"/>
            <p:nvPr/>
          </p:nvSpPr>
          <p:spPr>
            <a:xfrm>
              <a:off x="1210469" y="3189004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45%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02FFA3-53E3-4FFD-922C-CCB9EFEA5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845077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EB5F512-613A-44CC-ACE3-5B63ACC24F3F}"/>
                </a:ext>
              </a:extLst>
            </p:cNvPr>
            <p:cNvSpPr/>
            <p:nvPr/>
          </p:nvSpPr>
          <p:spPr>
            <a:xfrm>
              <a:off x="5016340" y="288173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DD030F3-5250-4104-9D3A-3BDB421469D0}"/>
                </a:ext>
              </a:extLst>
            </p:cNvPr>
            <p:cNvSpPr/>
            <p:nvPr/>
          </p:nvSpPr>
          <p:spPr>
            <a:xfrm>
              <a:off x="5060947" y="2926346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CC8C601-FB40-4573-87B3-B1126A610542}"/>
                </a:ext>
              </a:extLst>
            </p:cNvPr>
            <p:cNvSpPr txBox="1"/>
            <p:nvPr/>
          </p:nvSpPr>
          <p:spPr>
            <a:xfrm>
              <a:off x="4202720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10%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AA6EBCD-B27A-4FC4-87A8-ED6638C5545A}"/>
                </a:ext>
              </a:extLst>
            </p:cNvPr>
            <p:cNvSpPr/>
            <p:nvPr/>
          </p:nvSpPr>
          <p:spPr>
            <a:xfrm>
              <a:off x="6798890" y="2719313"/>
              <a:ext cx="1431828" cy="1431826"/>
            </a:xfrm>
            <a:prstGeom prst="ellipse">
              <a:avLst/>
            </a:prstGeom>
            <a:solidFill>
              <a:schemeClr val="bg1">
                <a:alpha val="19000"/>
              </a:schemeClr>
            </a:solidFill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63F2913C-4436-40AC-9048-54405BD23C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798890" y="2719313"/>
              <a:ext cx="1431827" cy="1431826"/>
            </a:xfrm>
            <a:prstGeom prst="arc">
              <a:avLst>
                <a:gd name="adj1" fmla="val 16200000"/>
                <a:gd name="adj2" fmla="val 755116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9703755-0B67-41E7-B72A-5A3A54730479}"/>
                </a:ext>
              </a:extLst>
            </p:cNvPr>
            <p:cNvSpPr/>
            <p:nvPr/>
          </p:nvSpPr>
          <p:spPr>
            <a:xfrm>
              <a:off x="8110117" y="3485949"/>
              <a:ext cx="239688" cy="239688"/>
            </a:xfrm>
            <a:prstGeom prst="ellipse">
              <a:avLst/>
            </a:prstGeom>
            <a:solidFill>
              <a:srgbClr val="8335E5">
                <a:alpha val="3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668F955-7C8C-4C69-AA19-CD562C2DFDCC}"/>
                </a:ext>
              </a:extLst>
            </p:cNvPr>
            <p:cNvSpPr/>
            <p:nvPr/>
          </p:nvSpPr>
          <p:spPr>
            <a:xfrm>
              <a:off x="8154725" y="3530557"/>
              <a:ext cx="150473" cy="150473"/>
            </a:xfrm>
            <a:prstGeom prst="ellipse">
              <a:avLst/>
            </a:prstGeom>
            <a:solidFill>
              <a:srgbClr val="8335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C436978-7B84-4F27-8A32-574050B29AD0}"/>
                </a:ext>
              </a:extLst>
            </p:cNvPr>
            <p:cNvSpPr txBox="1"/>
            <p:nvPr/>
          </p:nvSpPr>
          <p:spPr>
            <a:xfrm>
              <a:off x="7216076" y="3189005"/>
              <a:ext cx="716542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+mj-lt"/>
                </a:rPr>
                <a:t>35%</a:t>
              </a: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5E89B9B-4C47-402B-9C75-47765E1F7593}"/>
                </a:ext>
              </a:extLst>
            </p:cNvPr>
            <p:cNvGrpSpPr/>
            <p:nvPr/>
          </p:nvGrpSpPr>
          <p:grpSpPr>
            <a:xfrm>
              <a:off x="9871788" y="2706779"/>
              <a:ext cx="1431828" cy="1456895"/>
              <a:chOff x="7168469" y="2677815"/>
              <a:chExt cx="1431828" cy="1456895"/>
            </a:xfrm>
          </p:grpSpPr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2C4BAC1-CFE0-4BB6-AB1E-3D97B9D3C37C}"/>
                  </a:ext>
                </a:extLst>
              </p:cNvPr>
              <p:cNvGrpSpPr/>
              <p:nvPr/>
            </p:nvGrpSpPr>
            <p:grpSpPr>
              <a:xfrm>
                <a:off x="7168469" y="2677815"/>
                <a:ext cx="1431828" cy="1456895"/>
                <a:chOff x="7168469" y="2677815"/>
                <a:chExt cx="1431828" cy="1456895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52EBF013-87F7-4305-9CC9-737BE16F0D9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8" cy="1431826"/>
                </a:xfrm>
                <a:prstGeom prst="ellipse">
                  <a:avLst/>
                </a:prstGeom>
                <a:solidFill>
                  <a:schemeClr val="bg1">
                    <a:alpha val="19000"/>
                  </a:schemeClr>
                </a:solidFill>
                <a:ln w="3810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" name="Arc 53">
                  <a:extLst>
                    <a:ext uri="{FF2B5EF4-FFF2-40B4-BE49-F238E27FC236}">
                      <a16:creationId xmlns:a16="http://schemas.microsoft.com/office/drawing/2014/main" id="{2CC348C5-CD52-4041-A9DC-8F47C9D04352}"/>
                    </a:ext>
                  </a:extLst>
                </p:cNvPr>
                <p:cNvSpPr/>
                <p:nvPr/>
              </p:nvSpPr>
              <p:spPr>
                <a:xfrm>
                  <a:off x="7168469" y="2702884"/>
                  <a:ext cx="1431827" cy="1431826"/>
                </a:xfrm>
                <a:prstGeom prst="arc">
                  <a:avLst>
                    <a:gd name="adj1" fmla="val 16200000"/>
                    <a:gd name="adj2" fmla="val 17724961"/>
                  </a:avLst>
                </a:prstGeom>
                <a:ln w="38100">
                  <a:gradFill>
                    <a:gsLst>
                      <a:gs pos="0">
                        <a:srgbClr val="7BEBD8"/>
                      </a:gs>
                      <a:gs pos="8000">
                        <a:srgbClr val="6B8DE1"/>
                      </a:gs>
                      <a:gs pos="100000">
                        <a:srgbClr val="8335E5"/>
                      </a:gs>
                    </a:gsLst>
                    <a:lin ang="5400000" scaled="1"/>
                  </a:gra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83CA45F-7535-4D5F-A010-B7B38ED57BC7}"/>
                    </a:ext>
                  </a:extLst>
                </p:cNvPr>
                <p:cNvSpPr/>
                <p:nvPr/>
              </p:nvSpPr>
              <p:spPr>
                <a:xfrm>
                  <a:off x="8095353" y="2677815"/>
                  <a:ext cx="239688" cy="239687"/>
                </a:xfrm>
                <a:prstGeom prst="ellipse">
                  <a:avLst/>
                </a:prstGeom>
                <a:solidFill>
                  <a:srgbClr val="8335E5">
                    <a:alpha val="35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43FCBFAE-6E88-440A-ACEC-41E289885112}"/>
                    </a:ext>
                  </a:extLst>
                </p:cNvPr>
                <p:cNvSpPr/>
                <p:nvPr/>
              </p:nvSpPr>
              <p:spPr>
                <a:xfrm>
                  <a:off x="8139961" y="2722422"/>
                  <a:ext cx="150473" cy="150473"/>
                </a:xfrm>
                <a:prstGeom prst="ellipse">
                  <a:avLst/>
                </a:prstGeom>
                <a:solidFill>
                  <a:srgbClr val="8335E5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F4B3FC-E555-4F37-BC12-4940EF773A7E}"/>
                  </a:ext>
                </a:extLst>
              </p:cNvPr>
              <p:cNvSpPr txBox="1"/>
              <p:nvPr/>
            </p:nvSpPr>
            <p:spPr>
              <a:xfrm>
                <a:off x="7526112" y="3160041"/>
                <a:ext cx="71654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en-US" sz="3200" b="1" dirty="0">
                    <a:solidFill>
                      <a:schemeClr val="bg1"/>
                    </a:solidFill>
                    <a:latin typeface="+mj-lt"/>
                  </a:rPr>
                  <a:t>10%</a:t>
                </a:r>
              </a:p>
            </p:txBody>
          </p:sp>
        </p:grp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CAE87D92-1F07-49DE-BFD7-F74BD728BD31}"/>
                </a:ext>
              </a:extLst>
            </p:cNvPr>
            <p:cNvSpPr/>
            <p:nvPr/>
          </p:nvSpPr>
          <p:spPr>
            <a:xfrm>
              <a:off x="3843489" y="2720981"/>
              <a:ext cx="1431827" cy="1431826"/>
            </a:xfrm>
            <a:prstGeom prst="arc">
              <a:avLst>
                <a:gd name="adj1" fmla="val 16200000"/>
                <a:gd name="adj2" fmla="val 19003948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45B3FF71-3684-4143-BA68-D4583307C956}"/>
                </a:ext>
              </a:extLst>
            </p:cNvPr>
            <p:cNvSpPr/>
            <p:nvPr/>
          </p:nvSpPr>
          <p:spPr>
            <a:xfrm>
              <a:off x="852826" y="2694293"/>
              <a:ext cx="1431827" cy="1431826"/>
            </a:xfrm>
            <a:prstGeom prst="arc">
              <a:avLst>
                <a:gd name="adj1" fmla="val 16200000"/>
                <a:gd name="adj2" fmla="val 3850353"/>
              </a:avLst>
            </a:prstGeom>
            <a:ln w="38100">
              <a:gradFill>
                <a:gsLst>
                  <a:gs pos="0">
                    <a:srgbClr val="7BEBD8"/>
                  </a:gs>
                  <a:gs pos="8000">
                    <a:srgbClr val="6B8DE1"/>
                  </a:gs>
                  <a:gs pos="100000">
                    <a:srgbClr val="8335E5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9929E06-4AB9-4598-A963-82CCC18A3FF2}"/>
              </a:ext>
            </a:extLst>
          </p:cNvPr>
          <p:cNvSpPr txBox="1"/>
          <p:nvPr/>
        </p:nvSpPr>
        <p:spPr>
          <a:xfrm>
            <a:off x="282850" y="4841786"/>
            <a:ext cx="257179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Employee Performance 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58B9C9-A63C-4AE4-8EB4-544F3A70C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329338" y="5277685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DF162EE-A4BE-4D4C-9A3C-51FC2F765D81}"/>
              </a:ext>
            </a:extLst>
          </p:cNvPr>
          <p:cNvSpPr txBox="1">
            <a:spLocks/>
          </p:cNvSpPr>
          <p:nvPr/>
        </p:nvSpPr>
        <p:spPr>
          <a:xfrm>
            <a:off x="241881" y="5454662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Potential improvement in employee performance and productivity due to effective selection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0754C1-4097-4CDA-B3CB-7304331CBBB9}"/>
              </a:ext>
            </a:extLst>
          </p:cNvPr>
          <p:cNvSpPr txBox="1"/>
          <p:nvPr/>
        </p:nvSpPr>
        <p:spPr>
          <a:xfrm>
            <a:off x="3578741" y="4841787"/>
            <a:ext cx="196451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Reduced Turnover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30765C-622F-4015-90C6-297DE00BB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321589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2AC3065-20B0-4A63-89FA-B10AD6D1363C}"/>
              </a:ext>
            </a:extLst>
          </p:cNvPr>
          <p:cNvSpPr txBox="1">
            <a:spLocks/>
          </p:cNvSpPr>
          <p:nvPr/>
        </p:nvSpPr>
        <p:spPr>
          <a:xfrm>
            <a:off x="3234132" y="5454663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Calculate cost savings with reduced turnover when better fit candidate are selected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005B0B-E5FC-472B-962B-C2258039F3B2}"/>
              </a:ext>
            </a:extLst>
          </p:cNvPr>
          <p:cNvSpPr txBox="1"/>
          <p:nvPr/>
        </p:nvSpPr>
        <p:spPr>
          <a:xfrm>
            <a:off x="6941164" y="4841787"/>
            <a:ext cx="126637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Cost Saving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81AB32-AC63-443B-8ADA-AAB7C9723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4945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5BA86B7F-9A89-4AB5-BADE-64D7C6E5C868}"/>
              </a:ext>
            </a:extLst>
          </p:cNvPr>
          <p:cNvSpPr txBox="1">
            <a:spLocks/>
          </p:cNvSpPr>
          <p:nvPr/>
        </p:nvSpPr>
        <p:spPr>
          <a:xfrm>
            <a:off x="6247488" y="5454663"/>
            <a:ext cx="2653720" cy="1062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Saving in training costs when selected candidate requires less training and onboarding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B6FBDF-4663-4A5D-A2B3-B90DCEBBA233}"/>
              </a:ext>
            </a:extLst>
          </p:cNvPr>
          <p:cNvSpPr txBox="1"/>
          <p:nvPr/>
        </p:nvSpPr>
        <p:spPr>
          <a:xfrm>
            <a:off x="9189002" y="4841787"/>
            <a:ext cx="2797433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b="1" dirty="0">
                <a:latin typeface="Segoe UI" panose="020B0502040204020203" pitchFamily="34" charset="0"/>
                <a:cs typeface="Segoe UI" panose="020B0502040204020203" pitchFamily="34" charset="0"/>
              </a:rPr>
              <a:t>Improved Team Dynamics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8F561C8-B2FA-4D2D-9122-39870DF54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0348300" y="5277686"/>
            <a:ext cx="478805" cy="0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EB976B3E-89DE-4833-94D4-23A4F14582CA}"/>
              </a:ext>
            </a:extLst>
          </p:cNvPr>
          <p:cNvSpPr txBox="1">
            <a:spLocks/>
          </p:cNvSpPr>
          <p:nvPr/>
        </p:nvSpPr>
        <p:spPr>
          <a:xfrm>
            <a:off x="9260843" y="5454663"/>
            <a:ext cx="2653720" cy="14314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4000" indent="-2340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Selecting candidates fitting well may lead to improved collaboration and reduced conflicts</a:t>
            </a:r>
          </a:p>
        </p:txBody>
      </p:sp>
    </p:spTree>
    <p:extLst>
      <p:ext uri="{BB962C8B-B14F-4D97-AF65-F5344CB8AC3E}">
        <p14:creationId xmlns:p14="http://schemas.microsoft.com/office/powerpoint/2010/main" val="136218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3668227_win32_fixed" id="{17DD1A52-D3DE-4BC7-AB4E-5ED952CBB3F4}" vid="{D8C85220-06A0-4E3D-954C-BC12E2647B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16AB37-D7B9-4507-B21E-5D459905C6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AA17EA8-7A9B-4350-B9C2-AA100F76C2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0622C-5D03-4258-98D9-CB4F18C7FA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resources, from 24Slides</Template>
  <TotalTime>93</TotalTime>
  <Words>494</Words>
  <Application>Microsoft Office PowerPoint</Application>
  <PresentationFormat>Widescreen</PresentationFormat>
  <Paragraphs>121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Office Theme</vt:lpstr>
      <vt:lpstr>Human resources slide 1</vt:lpstr>
      <vt:lpstr>Human resources slide 2</vt:lpstr>
      <vt:lpstr>Human resources slide 4</vt:lpstr>
      <vt:lpstr>Human resources slide 4</vt:lpstr>
      <vt:lpstr>Human resources slide 7</vt:lpstr>
      <vt:lpstr>Human resources slide 7</vt:lpstr>
      <vt:lpstr>Human resources slide 4</vt:lpstr>
      <vt:lpstr>Human resources slide 4</vt:lpstr>
      <vt:lpstr>Human resources slide 7</vt:lpstr>
      <vt:lpstr>Human resources slide 7</vt:lpstr>
      <vt:lpstr>Human resources 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Human resources slide 1</dc:title>
  <dc:creator>Subhechhya Tuladhar</dc:creator>
  <cp:lastModifiedBy>Subhechhya Tuladhar</cp:lastModifiedBy>
  <cp:revision>20</cp:revision>
  <dcterms:created xsi:type="dcterms:W3CDTF">2023-09-29T01:38:21Z</dcterms:created>
  <dcterms:modified xsi:type="dcterms:W3CDTF">2023-09-29T03:12:19Z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