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3" r:id="rId3"/>
  </p:sldMasterIdLst>
  <p:notesMasterIdLst>
    <p:notesMasterId r:id="rId40"/>
  </p:notesMasterIdLst>
  <p:sldIdLst>
    <p:sldId id="257" r:id="rId4"/>
    <p:sldId id="263" r:id="rId5"/>
    <p:sldId id="264" r:id="rId6"/>
    <p:sldId id="262" r:id="rId7"/>
    <p:sldId id="305" r:id="rId8"/>
    <p:sldId id="307" r:id="rId9"/>
    <p:sldId id="308" r:id="rId10"/>
    <p:sldId id="309" r:id="rId11"/>
    <p:sldId id="310" r:id="rId12"/>
    <p:sldId id="311" r:id="rId13"/>
    <p:sldId id="312" r:id="rId14"/>
    <p:sldId id="318" r:id="rId15"/>
    <p:sldId id="313" r:id="rId16"/>
    <p:sldId id="319" r:id="rId17"/>
    <p:sldId id="314" r:id="rId18"/>
    <p:sldId id="315" r:id="rId19"/>
    <p:sldId id="316" r:id="rId20"/>
    <p:sldId id="317" r:id="rId21"/>
    <p:sldId id="320" r:id="rId22"/>
    <p:sldId id="321" r:id="rId23"/>
    <p:sldId id="323" r:id="rId24"/>
    <p:sldId id="334" r:id="rId25"/>
    <p:sldId id="322" r:id="rId26"/>
    <p:sldId id="324" r:id="rId27"/>
    <p:sldId id="325" r:id="rId28"/>
    <p:sldId id="326" r:id="rId29"/>
    <p:sldId id="327" r:id="rId30"/>
    <p:sldId id="306" r:id="rId31"/>
    <p:sldId id="304" r:id="rId32"/>
    <p:sldId id="329" r:id="rId33"/>
    <p:sldId id="331" r:id="rId34"/>
    <p:sldId id="330" r:id="rId35"/>
    <p:sldId id="333" r:id="rId36"/>
    <p:sldId id="332" r:id="rId37"/>
    <p:sldId id="328" r:id="rId38"/>
    <p:sldId id="28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3636"/>
    <a:srgbClr val="5B9BD5"/>
    <a:srgbClr val="324147"/>
    <a:srgbClr val="12747A"/>
    <a:srgbClr val="37262D"/>
    <a:srgbClr val="3AC0C3"/>
    <a:srgbClr val="ED217C"/>
    <a:srgbClr val="4B2929"/>
    <a:srgbClr val="3E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1589-3B00-4E30-8267-6079CAD85F0A}" type="datetimeFigureOut">
              <a:rPr lang="en-US" smtClean="0"/>
              <a:t>2024-03-15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BF059-13DD-426D-A89C-05A0FA328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42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6D63E6-8B0D-4B83-BC50-7EBBF9EA9495}"/>
              </a:ext>
            </a:extLst>
          </p:cNvPr>
          <p:cNvSpPr/>
          <p:nvPr userDrawn="1"/>
        </p:nvSpPr>
        <p:spPr>
          <a:xfrm>
            <a:off x="0" y="0"/>
            <a:ext cx="1012054" cy="6858000"/>
          </a:xfrm>
          <a:prstGeom prst="rect">
            <a:avLst/>
          </a:prstGeom>
          <a:solidFill>
            <a:srgbClr val="324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07BFE-BB38-4E04-81CE-E9881FA9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26/11/2022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093A3-160E-4F76-A450-12DD86A7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#datasat22 #datasatParma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A9A43-1B87-49B3-B920-D215CE2B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D2D0-B13C-4321-9997-FB2024A0C95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15F2CB-A6F3-4282-A3D8-DDB04FA18C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6732" y="4989225"/>
            <a:ext cx="4478535" cy="12517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AD6537-5565-44FD-93C6-BA26921A3C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195" y="0"/>
            <a:ext cx="6260409" cy="233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369" y="381375"/>
            <a:ext cx="11429264" cy="6095252"/>
          </a:xfrm>
        </p:spPr>
        <p:txBody>
          <a:bodyPr anchor="ctr"/>
          <a:lstStyle>
            <a:lvl1pPr algn="r">
              <a:defRPr sz="5684" b="0" i="0" cap="none">
                <a:solidFill>
                  <a:srgbClr val="FF6600"/>
                </a:solidFill>
                <a:latin typeface="+mj-lt"/>
                <a:cs typeface="Arial"/>
              </a:defRPr>
            </a:lvl1pPr>
          </a:lstStyle>
          <a:p>
            <a:r>
              <a:rPr lang="en-US" b="1" dirty="0">
                <a:solidFill>
                  <a:srgbClr val="303030"/>
                </a:solidFill>
                <a:latin typeface="spinnaker"/>
              </a:rPr>
              <a:t>Section Title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CE72D2-B265-223C-DCE8-789AE37C03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9959" y="2262516"/>
            <a:ext cx="6260409" cy="233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7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45411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090822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636232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181643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9925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7120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119" y="381380"/>
            <a:ext cx="11429516" cy="6095255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45411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090822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636232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181643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6620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092" y="1523822"/>
            <a:ext cx="5712351" cy="4952814"/>
          </a:xfrm>
        </p:spPr>
        <p:txBody>
          <a:bodyPr rIns="180000">
            <a:normAutofit/>
          </a:bodyPr>
          <a:lstStyle>
            <a:lvl1pPr>
              <a:defRPr sz="2652"/>
            </a:lvl1pPr>
            <a:lvl2pPr>
              <a:defRPr sz="2273"/>
            </a:lvl2pPr>
            <a:lvl3pPr>
              <a:defRPr sz="1894"/>
            </a:lvl3pPr>
            <a:lvl4pPr>
              <a:defRPr sz="1705"/>
            </a:lvl4pPr>
            <a:lvl5pPr>
              <a:defRPr sz="1705"/>
            </a:lvl5pPr>
            <a:lvl6pPr>
              <a:defRPr sz="2148"/>
            </a:lvl6pPr>
            <a:lvl7pPr>
              <a:defRPr sz="2148"/>
            </a:lvl7pPr>
            <a:lvl8pPr>
              <a:defRPr sz="2148"/>
            </a:lvl8pPr>
            <a:lvl9pPr>
              <a:defRPr sz="214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841" y="1523822"/>
            <a:ext cx="5713792" cy="4952814"/>
          </a:xfrm>
        </p:spPr>
        <p:txBody>
          <a:bodyPr lIns="180000">
            <a:normAutofit/>
          </a:bodyPr>
          <a:lstStyle>
            <a:lvl1pPr>
              <a:defRPr sz="2652"/>
            </a:lvl1pPr>
            <a:lvl2pPr>
              <a:defRPr sz="2273"/>
            </a:lvl2pPr>
            <a:lvl3pPr>
              <a:defRPr sz="1894"/>
            </a:lvl3pPr>
            <a:lvl4pPr>
              <a:defRPr sz="1705"/>
            </a:lvl4pPr>
            <a:lvl5pPr>
              <a:defRPr sz="1705"/>
            </a:lvl5pPr>
            <a:lvl6pPr>
              <a:defRPr sz="2148"/>
            </a:lvl6pPr>
            <a:lvl7pPr>
              <a:defRPr sz="2148"/>
            </a:lvl7pPr>
            <a:lvl8pPr>
              <a:defRPr sz="2148"/>
            </a:lvl8pPr>
            <a:lvl9pPr>
              <a:defRPr sz="214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3368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957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_no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1324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588"/>
            <a:ext cx="12192000" cy="15748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5121120"/>
            <a:ext cx="12192000" cy="173688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95549" y="5187980"/>
            <a:ext cx="6770824" cy="113015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589" y="462499"/>
            <a:ext cx="1395876" cy="833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95555" y="2221021"/>
            <a:ext cx="8782049" cy="2019362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 dirty="0" err="1"/>
              <a:t>titolo</a:t>
            </a:r>
            <a:r>
              <a:rPr lang="en-US" dirty="0"/>
              <a:t> </a:t>
            </a:r>
            <a:r>
              <a:rPr lang="en-US" dirty="0" err="1"/>
              <a:t>sessione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9590760" y="6488668"/>
            <a:ext cx="2601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www.xedotnet.org</a:t>
            </a:r>
            <a:endParaRPr lang="it-IT" sz="1600" b="0" dirty="0">
              <a:solidFill>
                <a:schemeClr val="tx1">
                  <a:lumMod val="75000"/>
                  <a:lumOff val="2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100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5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8749" y="4350817"/>
            <a:ext cx="6770824" cy="113015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49" y="681184"/>
            <a:ext cx="1395876" cy="83317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2698751" y="2215338"/>
            <a:ext cx="7810224" cy="2019362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 dirty="0" err="1"/>
              <a:t>titolo</a:t>
            </a:r>
            <a:r>
              <a:rPr lang="en-US" dirty="0"/>
              <a:t> </a:t>
            </a:r>
            <a:r>
              <a:rPr lang="en-US" dirty="0" err="1"/>
              <a:t>sessione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698749" y="5786382"/>
            <a:ext cx="2601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xedotnet.org</a:t>
            </a:r>
            <a:endParaRPr lang="it-IT" sz="1600" b="0" dirty="0">
              <a:solidFill>
                <a:schemeClr val="tx1">
                  <a:lumMod val="75000"/>
                  <a:lumOff val="2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277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57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Segoe UI" panose="020B0502040204020203" pitchFamily="34" charset="0"/>
                <a:ea typeface="Tahoma" charset="0"/>
                <a:cs typeface="Segoe UI" panose="020B0502040204020203" pitchFamily="34" charset="0"/>
              </a:defRPr>
            </a:lvl1pPr>
            <a:lvl2pPr>
              <a:defRPr sz="2200">
                <a:latin typeface="Segoe UI" panose="020B0502040204020203" pitchFamily="34" charset="0"/>
                <a:ea typeface="Tahoma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ea typeface="Tahoma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ea typeface="Tahoma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ea typeface="Tahoma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4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A75F4EB-79F8-4DD1-AD0C-AB822B6E78D6}"/>
              </a:ext>
            </a:extLst>
          </p:cNvPr>
          <p:cNvSpPr/>
          <p:nvPr userDrawn="1"/>
        </p:nvSpPr>
        <p:spPr>
          <a:xfrm>
            <a:off x="6604986" y="0"/>
            <a:ext cx="5587014" cy="1272433"/>
          </a:xfrm>
          <a:prstGeom prst="rect">
            <a:avLst/>
          </a:prstGeom>
          <a:solidFill>
            <a:srgbClr val="324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1E53F3-1A36-433C-B5FB-AE6B32F65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26/11/2022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A27D0-CBC6-4B8B-8273-0A4E9355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#datasat22 #datasatParma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F4F3B-AC57-4655-AA75-10893893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D2D0-B13C-4321-9997-FB2024A0C95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1190C9-C861-453D-AAEC-FEA91E8C4C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9208" y="2071462"/>
            <a:ext cx="3747281" cy="10473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EB202B-9131-4F8D-A8D5-D01FF85B1A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45965" y="3695224"/>
            <a:ext cx="3097719" cy="85594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7CB0894-0075-4ED7-8D8B-E943D3FB3974}"/>
              </a:ext>
            </a:extLst>
          </p:cNvPr>
          <p:cNvSpPr txBox="1"/>
          <p:nvPr userDrawn="1"/>
        </p:nvSpPr>
        <p:spPr>
          <a:xfrm>
            <a:off x="7013359" y="136525"/>
            <a:ext cx="4740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Sponsor &amp; Org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2BA1970-B9FD-4552-A941-7BFA3D9EE73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127" y="545302"/>
            <a:ext cx="3415131" cy="7271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D05FFC5-3F77-440B-A91C-130F3410EAE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03235" y="1391950"/>
            <a:ext cx="1985529" cy="948966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D38A2708-4976-4552-8D94-1C8BCF768B8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931" y="1624750"/>
            <a:ext cx="3481016" cy="2070473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CB36890B-9C40-42C7-8A94-006CD879AAF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47" y="4266585"/>
            <a:ext cx="3581400" cy="2013437"/>
          </a:xfrm>
          <a:prstGeom prst="rect">
            <a:avLst/>
          </a:prstGeom>
        </p:spPr>
      </p:pic>
      <p:pic>
        <p:nvPicPr>
          <p:cNvPr id="22" name="Picture 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6DBED3D-0019-459E-AA5B-6BAD51FCC5F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209" y="4914549"/>
            <a:ext cx="1845022" cy="717508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ED8375CF-1FB3-4117-8556-FB70ABD82CE3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60227" y="2858515"/>
            <a:ext cx="1671546" cy="11287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0EE8F88-0F10-4A41-9616-129E9A215DA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4989" y="3422907"/>
            <a:ext cx="3155715" cy="1156025"/>
          </a:xfrm>
          <a:prstGeom prst="rect">
            <a:avLst/>
          </a:prstGeom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4FFA1B73-7A62-4054-951B-E1E4957B97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714" y="4401847"/>
            <a:ext cx="2490570" cy="96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3">
            <a:extLst>
              <a:ext uri="{FF2B5EF4-FFF2-40B4-BE49-F238E27FC236}">
                <a16:creationId xmlns:a16="http://schemas.microsoft.com/office/drawing/2014/main" id="{5545FF07-415A-4E59-9976-3D51B625541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19691" y="5648610"/>
            <a:ext cx="4026274" cy="55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984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637619"/>
            <a:ext cx="12192000" cy="3582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36063"/>
            <a:ext cx="10515600" cy="218908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7" name="TextBox 6"/>
          <p:cNvSpPr txBox="1"/>
          <p:nvPr userDrawn="1"/>
        </p:nvSpPr>
        <p:spPr>
          <a:xfrm rot="5400000">
            <a:off x="8241452" y="-1857662"/>
            <a:ext cx="2492990" cy="808033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it-IT" sz="15000" b="1">
                <a:solidFill>
                  <a:schemeClr val="bg1"/>
                </a:solidFill>
              </a:rPr>
              <a:t>DEMO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5220385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C822517-6B5E-46B5-82D1-870E280B81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19" y="180000"/>
            <a:ext cx="1025328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7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50"/>
            <a:ext cx="10515600" cy="2852737"/>
          </a:xfrm>
        </p:spPr>
        <p:txBody>
          <a:bodyPr anchor="t">
            <a:normAutofit/>
          </a:bodyPr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420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560233"/>
            <a:ext cx="10515600" cy="1002254"/>
          </a:xfrm>
        </p:spPr>
        <p:txBody>
          <a:bodyPr anchor="t">
            <a:normAutofit/>
          </a:bodyPr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21425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851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4201"/>
            <a:ext cx="10515600" cy="8764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587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626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74992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44269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22/02/16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4269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42699"/>
            <a:ext cx="2743200" cy="365125"/>
          </a:xfrm>
          <a:prstGeom prst="rect">
            <a:avLst/>
          </a:prstGeom>
        </p:spPr>
        <p:txBody>
          <a:bodyPr/>
          <a:lstStyle/>
          <a:p>
            <a:fld id="{73596CAA-4918-C948-9174-A306043AD8ED}" type="slidenum">
              <a:rPr lang="it-IT" smtClean="0"/>
              <a:t>‹#›</a:t>
            </a:fld>
            <a:endParaRPr lang="it-IT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83422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82214"/>
            <a:ext cx="3932237" cy="125573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82214"/>
            <a:ext cx="6172200" cy="458677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824807"/>
            <a:ext cx="3932237" cy="30441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26860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rgbClr val="5C2D91"/>
          </a:solidFill>
          <a:ln>
            <a:solidFill>
              <a:srgbClr val="5C2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76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AFE1-3AF3-48CA-9D41-EA5BC2017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076" y="365125"/>
            <a:ext cx="1027072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26DDBB-0FD9-48CD-A22A-7DA32A67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26/11/2022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AED11-26A1-4655-9F8C-8AF8D6C0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#datasat22 #datasatParma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1200-A2B6-4716-AC81-825E445B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D2D0-B13C-4321-9997-FB2024A0C95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85CEE6-BAD5-4E23-9176-CBEA4AF55C22}"/>
              </a:ext>
            </a:extLst>
          </p:cNvPr>
          <p:cNvSpPr/>
          <p:nvPr userDrawn="1"/>
        </p:nvSpPr>
        <p:spPr>
          <a:xfrm>
            <a:off x="0" y="0"/>
            <a:ext cx="1012054" cy="6858000"/>
          </a:xfrm>
          <a:prstGeom prst="rect">
            <a:avLst/>
          </a:prstGeom>
          <a:solidFill>
            <a:srgbClr val="324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D83B2-AC13-4887-B704-C33EA39D8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054" y="1825625"/>
            <a:ext cx="1034174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05AD8-DAC4-45F3-9014-9AA6CBE51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26/11/2022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F3603-26FF-4216-8ED5-7CD9FED2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#datasat22 #datasatParma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4159A-445A-4BD1-B823-B9BF3C10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D2D0-B13C-4321-9997-FB2024A0C95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711B7-B622-4F17-9D62-6502F241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052" y="365125"/>
            <a:ext cx="1034174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2BBA6-FE03-4BDD-A77F-CE1F342740B8}"/>
              </a:ext>
            </a:extLst>
          </p:cNvPr>
          <p:cNvSpPr/>
          <p:nvPr userDrawn="1"/>
        </p:nvSpPr>
        <p:spPr>
          <a:xfrm>
            <a:off x="0" y="0"/>
            <a:ext cx="1012054" cy="6858000"/>
          </a:xfrm>
          <a:prstGeom prst="rect">
            <a:avLst/>
          </a:prstGeom>
          <a:solidFill>
            <a:srgbClr val="324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2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33FD-3F6C-4B3A-BF57-62724AD4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E0DBE-49FF-4ED4-8F63-3A0785576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69694-5CF3-4B81-A59E-BE3E035A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26/11/2022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DE83A-EE05-44F4-9A57-270D0043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#datasat22 #datasatParma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6F282-6AE7-4678-A5FF-DD7C6227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D2D0-B13C-4321-9997-FB2024A0C95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350C0B-8243-448F-ABB4-7CCF64C903C0}"/>
              </a:ext>
            </a:extLst>
          </p:cNvPr>
          <p:cNvSpPr/>
          <p:nvPr userDrawn="1"/>
        </p:nvSpPr>
        <p:spPr>
          <a:xfrm>
            <a:off x="0" y="0"/>
            <a:ext cx="12192000" cy="1589103"/>
          </a:xfrm>
          <a:prstGeom prst="rect">
            <a:avLst/>
          </a:prstGeom>
          <a:solidFill>
            <a:srgbClr val="324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Ringraziamen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C7D4D9-FED1-4815-AC89-60AD8ED9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26/11/2022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87A8C-5CF3-49A5-8074-FACA9E25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#datasat22 #datasatParma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36F9A-1FBA-4EFC-A3E6-BB5EB4667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D2D0-B13C-4321-9997-FB2024A0C95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60CEF-FD6A-42C2-8E96-4B935219B495}"/>
              </a:ext>
            </a:extLst>
          </p:cNvPr>
          <p:cNvSpPr txBox="1"/>
          <p:nvPr userDrawn="1"/>
        </p:nvSpPr>
        <p:spPr>
          <a:xfrm>
            <a:off x="7688062" y="1819922"/>
            <a:ext cx="45039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>
                <a:solidFill>
                  <a:srgbClr val="37262D"/>
                </a:solidFill>
                <a:latin typeface="+mn-lt"/>
              </a:rPr>
              <a:t>Grazie</a:t>
            </a:r>
            <a:r>
              <a:rPr lang="en-US" sz="8000" dirty="0">
                <a:solidFill>
                  <a:srgbClr val="37262D"/>
                </a:solidFill>
                <a:latin typeface="+mn-lt"/>
              </a:rPr>
              <a:t>!!!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9C6D1-4736-4079-8EE3-7C3AFF059121}"/>
              </a:ext>
            </a:extLst>
          </p:cNvPr>
          <p:cNvSpPr/>
          <p:nvPr userDrawn="1"/>
        </p:nvSpPr>
        <p:spPr>
          <a:xfrm>
            <a:off x="0" y="0"/>
            <a:ext cx="1012054" cy="6858000"/>
          </a:xfrm>
          <a:prstGeom prst="rect">
            <a:avLst/>
          </a:prstGeom>
          <a:solidFill>
            <a:srgbClr val="324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EC65B0-596E-4354-9BB7-BA4F193C9E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6732" y="4989225"/>
            <a:ext cx="4478535" cy="12517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14B781-AACB-4E04-8A74-4C4227AE11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195" y="154719"/>
            <a:ext cx="6260409" cy="233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8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8749" y="4350817"/>
            <a:ext cx="6770824" cy="113015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49" y="681184"/>
            <a:ext cx="1395876" cy="83317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2698751" y="2215338"/>
            <a:ext cx="7810224" cy="2019362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 dirty="0" err="1"/>
              <a:t>titolo</a:t>
            </a:r>
            <a:r>
              <a:rPr lang="en-US" dirty="0"/>
              <a:t> </a:t>
            </a:r>
            <a:r>
              <a:rPr lang="en-US" dirty="0" err="1"/>
              <a:t>sessione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698749" y="5786382"/>
            <a:ext cx="2601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xedotnet.org</a:t>
            </a:r>
            <a:endParaRPr lang="it-IT" sz="1600" b="0" dirty="0">
              <a:solidFill>
                <a:schemeClr val="tx1">
                  <a:lumMod val="75000"/>
                  <a:lumOff val="2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573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57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Segoe UI" panose="020B0502040204020203" pitchFamily="34" charset="0"/>
                <a:ea typeface="Tahoma" charset="0"/>
                <a:cs typeface="Segoe UI" panose="020B0502040204020203" pitchFamily="34" charset="0"/>
              </a:defRPr>
            </a:lvl1pPr>
            <a:lvl2pPr>
              <a:defRPr sz="2200">
                <a:latin typeface="Segoe UI" panose="020B0502040204020203" pitchFamily="34" charset="0"/>
                <a:ea typeface="Tahoma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ea typeface="Tahoma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ea typeface="Tahoma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ea typeface="Tahoma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5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0898" y="4000227"/>
            <a:ext cx="11429747" cy="2476408"/>
          </a:xfrm>
        </p:spPr>
        <p:txBody>
          <a:bodyPr anchor="b">
            <a:noAutofit/>
          </a:bodyPr>
          <a:lstStyle>
            <a:lvl1pPr algn="l">
              <a:defRPr sz="5684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b="1" dirty="0">
                <a:solidFill>
                  <a:srgbClr val="303030"/>
                </a:solidFill>
                <a:latin typeface="spinnaker"/>
              </a:rPr>
              <a:t>Presentation 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2208" y="381615"/>
            <a:ext cx="11429264" cy="1142442"/>
          </a:xfrm>
        </p:spPr>
        <p:txBody>
          <a:bodyPr anchor="t">
            <a:noAutofit/>
          </a:bodyPr>
          <a:lstStyle>
            <a:lvl1pPr algn="l">
              <a:defRPr lang="en-US" sz="3788" b="0" kern="1200" dirty="0" smtClean="0">
                <a:solidFill>
                  <a:srgbClr val="FF6600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b="1" dirty="0">
                <a:solidFill>
                  <a:srgbClr val="303030"/>
                </a:solidFill>
                <a:latin typeface="spinnaker"/>
              </a:rPr>
              <a:t>Speaker Name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3AEEB72-1F7E-6C4B-4FA1-DD021A755B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2990" y="1571823"/>
            <a:ext cx="8114801" cy="247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6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16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F47D7D-8517-4AB9-A613-DA288BA4C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D2F20-3B78-42FB-881B-8E03E68E2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1A2B4-BA7D-4BC4-B378-E25BEB2B9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12747A"/>
                </a:solidFill>
              </a:defRPr>
            </a:lvl1pPr>
          </a:lstStyle>
          <a:p>
            <a:r>
              <a:rPr lang="en-US" dirty="0"/>
              <a:t>26/11/2022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7DDFA-CCED-49E0-8E5D-9CE417F53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12747A"/>
                </a:solidFill>
              </a:defRPr>
            </a:lvl1pPr>
          </a:lstStyle>
          <a:p>
            <a:r>
              <a:rPr lang="en-US" dirty="0"/>
              <a:t>#datasat22 #datasatParma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645E7-30FF-483A-AB86-5D0B1565B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1D2D0-B13C-4321-9997-FB2024A0C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7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0" r:id="rId4"/>
    <p:sldLayoutId id="2147483651" r:id="rId5"/>
    <p:sldLayoutId id="2147483655" r:id="rId6"/>
    <p:sldLayoutId id="2147483681" r:id="rId7"/>
    <p:sldLayoutId id="214748368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2083" y="381377"/>
            <a:ext cx="11429516" cy="76198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lvl="0" indent="0" algn="l" defTabSz="545411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119" y="1523763"/>
            <a:ext cx="11429516" cy="495286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680074" y="1220313"/>
            <a:ext cx="184731" cy="422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48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EB4B11-29FF-0FEF-9A12-B4AD667FEF9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164" y="6045090"/>
            <a:ext cx="1025328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3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xStyles>
    <p:titleStyle>
      <a:lvl1pPr algn="l" defTabSz="545411" rtl="0" eaLnBrk="1" latinLnBrk="0" hangingPunct="1">
        <a:spcBef>
          <a:spcPct val="0"/>
        </a:spcBef>
        <a:buNone/>
        <a:defRPr lang="en-US" sz="3788" b="1" kern="1200" dirty="0">
          <a:solidFill>
            <a:srgbClr val="303030"/>
          </a:solidFill>
          <a:latin typeface="spinnaker"/>
          <a:ea typeface="+mn-ea"/>
          <a:cs typeface="+mn-cs"/>
        </a:defRPr>
      </a:lvl1pPr>
    </p:titleStyle>
    <p:bodyStyle>
      <a:lvl1pPr marL="0" indent="0" algn="l" defTabSz="545411" rtl="0" eaLnBrk="1" latinLnBrk="0" hangingPunct="1">
        <a:spcBef>
          <a:spcPct val="20000"/>
        </a:spcBef>
        <a:buFont typeface="Wingdings" charset="2"/>
        <a:buNone/>
        <a:defRPr sz="3410" kern="1200">
          <a:solidFill>
            <a:schemeClr val="tx2"/>
          </a:solidFill>
          <a:latin typeface="spinnaker"/>
          <a:ea typeface="+mn-ea"/>
          <a:cs typeface="+mn-cs"/>
        </a:defRPr>
      </a:lvl1pPr>
      <a:lvl2pPr marL="545411" indent="0" algn="l" defTabSz="545411" rtl="0" eaLnBrk="1" latinLnBrk="0" hangingPunct="1">
        <a:spcBef>
          <a:spcPct val="20000"/>
        </a:spcBef>
        <a:buFont typeface="Wingdings" charset="2"/>
        <a:buNone/>
        <a:defRPr sz="3031" kern="1200">
          <a:solidFill>
            <a:schemeClr val="tx2"/>
          </a:solidFill>
          <a:latin typeface="spinnaker"/>
          <a:ea typeface="+mn-ea"/>
          <a:cs typeface="+mn-cs"/>
        </a:defRPr>
      </a:lvl2pPr>
      <a:lvl3pPr marL="1090822" indent="0" algn="l" defTabSz="545411" rtl="0" eaLnBrk="1" latinLnBrk="0" hangingPunct="1">
        <a:spcBef>
          <a:spcPct val="20000"/>
        </a:spcBef>
        <a:buFont typeface="Wingdings" charset="2"/>
        <a:buNone/>
        <a:defRPr sz="2273" kern="1200">
          <a:solidFill>
            <a:schemeClr val="tx2"/>
          </a:solidFill>
          <a:latin typeface="spinnaker"/>
          <a:ea typeface="+mn-ea"/>
          <a:cs typeface="+mn-cs"/>
        </a:defRPr>
      </a:lvl3pPr>
      <a:lvl4pPr marL="1636232" indent="0" algn="l" defTabSz="545411" rtl="0" eaLnBrk="1" latinLnBrk="0" hangingPunct="1">
        <a:spcBef>
          <a:spcPct val="20000"/>
        </a:spcBef>
        <a:buFont typeface="Wingdings" charset="2"/>
        <a:buNone/>
        <a:defRPr sz="2273" kern="1200">
          <a:solidFill>
            <a:schemeClr val="tx2"/>
          </a:solidFill>
          <a:latin typeface="spinnaker"/>
          <a:ea typeface="+mn-ea"/>
          <a:cs typeface="+mn-cs"/>
        </a:defRPr>
      </a:lvl4pPr>
      <a:lvl5pPr marL="2181643" indent="0" algn="l" defTabSz="545411" rtl="0" eaLnBrk="1" latinLnBrk="0" hangingPunct="1">
        <a:spcBef>
          <a:spcPct val="20000"/>
        </a:spcBef>
        <a:buFont typeface="Wingdings" charset="2"/>
        <a:buNone/>
        <a:defRPr sz="1894" kern="1200">
          <a:solidFill>
            <a:schemeClr val="tx2"/>
          </a:solidFill>
          <a:latin typeface="spinnaker"/>
          <a:ea typeface="+mn-ea"/>
          <a:cs typeface="+mn-cs"/>
        </a:defRPr>
      </a:lvl5pPr>
      <a:lvl6pPr marL="2999758" indent="-272704" algn="l" defTabSz="545411" rtl="0" eaLnBrk="1" latinLnBrk="0" hangingPunct="1">
        <a:spcBef>
          <a:spcPct val="20000"/>
        </a:spcBef>
        <a:buFont typeface="Arial"/>
        <a:buChar char="•"/>
        <a:defRPr sz="2387" kern="1200">
          <a:solidFill>
            <a:schemeClr val="tx1"/>
          </a:solidFill>
          <a:latin typeface="+mn-lt"/>
          <a:ea typeface="+mn-ea"/>
          <a:cs typeface="+mn-cs"/>
        </a:defRPr>
      </a:lvl6pPr>
      <a:lvl7pPr marL="3545166" indent="-272704" algn="l" defTabSz="545411" rtl="0" eaLnBrk="1" latinLnBrk="0" hangingPunct="1">
        <a:spcBef>
          <a:spcPct val="20000"/>
        </a:spcBef>
        <a:buFont typeface="Arial"/>
        <a:buChar char="•"/>
        <a:defRPr sz="2387" kern="1200">
          <a:solidFill>
            <a:schemeClr val="tx1"/>
          </a:solidFill>
          <a:latin typeface="+mn-lt"/>
          <a:ea typeface="+mn-ea"/>
          <a:cs typeface="+mn-cs"/>
        </a:defRPr>
      </a:lvl7pPr>
      <a:lvl8pPr marL="4090575" indent="-272704" algn="l" defTabSz="545411" rtl="0" eaLnBrk="1" latinLnBrk="0" hangingPunct="1">
        <a:spcBef>
          <a:spcPct val="20000"/>
        </a:spcBef>
        <a:buFont typeface="Arial"/>
        <a:buChar char="•"/>
        <a:defRPr sz="2387" kern="1200">
          <a:solidFill>
            <a:schemeClr val="tx1"/>
          </a:solidFill>
          <a:latin typeface="+mn-lt"/>
          <a:ea typeface="+mn-ea"/>
          <a:cs typeface="+mn-cs"/>
        </a:defRPr>
      </a:lvl8pPr>
      <a:lvl9pPr marL="4635986" indent="-272704" algn="l" defTabSz="545411" rtl="0" eaLnBrk="1" latinLnBrk="0" hangingPunct="1">
        <a:spcBef>
          <a:spcPct val="20000"/>
        </a:spcBef>
        <a:buFont typeface="Arial"/>
        <a:buChar char="•"/>
        <a:defRPr sz="23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5411" rtl="0" eaLnBrk="1" latinLnBrk="0" hangingPunct="1">
        <a:defRPr sz="2148" kern="1200">
          <a:solidFill>
            <a:schemeClr val="tx1"/>
          </a:solidFill>
          <a:latin typeface="+mn-lt"/>
          <a:ea typeface="+mn-ea"/>
          <a:cs typeface="+mn-cs"/>
        </a:defRPr>
      </a:lvl1pPr>
      <a:lvl2pPr marL="545411" algn="l" defTabSz="545411" rtl="0" eaLnBrk="1" latinLnBrk="0" hangingPunct="1">
        <a:defRPr sz="2148" kern="1200">
          <a:solidFill>
            <a:schemeClr val="tx1"/>
          </a:solidFill>
          <a:latin typeface="+mn-lt"/>
          <a:ea typeface="+mn-ea"/>
          <a:cs typeface="+mn-cs"/>
        </a:defRPr>
      </a:lvl2pPr>
      <a:lvl3pPr marL="1090822" algn="l" defTabSz="545411" rtl="0" eaLnBrk="1" latinLnBrk="0" hangingPunct="1">
        <a:defRPr sz="2148" kern="1200">
          <a:solidFill>
            <a:schemeClr val="tx1"/>
          </a:solidFill>
          <a:latin typeface="+mn-lt"/>
          <a:ea typeface="+mn-ea"/>
          <a:cs typeface="+mn-cs"/>
        </a:defRPr>
      </a:lvl3pPr>
      <a:lvl4pPr marL="1636232" algn="l" defTabSz="545411" rtl="0" eaLnBrk="1" latinLnBrk="0" hangingPunct="1">
        <a:defRPr sz="2148" kern="1200">
          <a:solidFill>
            <a:schemeClr val="tx1"/>
          </a:solidFill>
          <a:latin typeface="+mn-lt"/>
          <a:ea typeface="+mn-ea"/>
          <a:cs typeface="+mn-cs"/>
        </a:defRPr>
      </a:lvl4pPr>
      <a:lvl5pPr marL="2181643" algn="l" defTabSz="545411" rtl="0" eaLnBrk="1" latinLnBrk="0" hangingPunct="1">
        <a:defRPr sz="2148" kern="1200">
          <a:solidFill>
            <a:schemeClr val="tx1"/>
          </a:solidFill>
          <a:latin typeface="+mn-lt"/>
          <a:ea typeface="+mn-ea"/>
          <a:cs typeface="+mn-cs"/>
        </a:defRPr>
      </a:lvl5pPr>
      <a:lvl6pPr marL="2727050" algn="l" defTabSz="545411" rtl="0" eaLnBrk="1" latinLnBrk="0" hangingPunct="1">
        <a:defRPr sz="2148" kern="1200">
          <a:solidFill>
            <a:schemeClr val="tx1"/>
          </a:solidFill>
          <a:latin typeface="+mn-lt"/>
          <a:ea typeface="+mn-ea"/>
          <a:cs typeface="+mn-cs"/>
        </a:defRPr>
      </a:lvl6pPr>
      <a:lvl7pPr marL="3272462" algn="l" defTabSz="545411" rtl="0" eaLnBrk="1" latinLnBrk="0" hangingPunct="1">
        <a:defRPr sz="2148" kern="1200">
          <a:solidFill>
            <a:schemeClr val="tx1"/>
          </a:solidFill>
          <a:latin typeface="+mn-lt"/>
          <a:ea typeface="+mn-ea"/>
          <a:cs typeface="+mn-cs"/>
        </a:defRPr>
      </a:lvl7pPr>
      <a:lvl8pPr marL="3817872" algn="l" defTabSz="545411" rtl="0" eaLnBrk="1" latinLnBrk="0" hangingPunct="1">
        <a:defRPr sz="2148" kern="1200">
          <a:solidFill>
            <a:schemeClr val="tx1"/>
          </a:solidFill>
          <a:latin typeface="+mn-lt"/>
          <a:ea typeface="+mn-ea"/>
          <a:cs typeface="+mn-cs"/>
        </a:defRPr>
      </a:lvl8pPr>
      <a:lvl9pPr marL="4363281" algn="l" defTabSz="545411" rtl="0" eaLnBrk="1" latinLnBrk="0" hangingPunct="1">
        <a:defRPr sz="21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44">
          <p15:clr>
            <a:srgbClr val="F26B43"/>
          </p15:clr>
        </p15:guide>
        <p15:guide id="2" pos="3629">
          <p15:clr>
            <a:srgbClr val="F26B43"/>
          </p15:clr>
        </p15:guide>
        <p15:guide id="3" pos="7031">
          <p15:clr>
            <a:srgbClr val="F26B43"/>
          </p15:clr>
        </p15:guide>
        <p15:guide id="4" pos="227">
          <p15:clr>
            <a:srgbClr val="F26B43"/>
          </p15:clr>
        </p15:guide>
        <p15:guide id="5" orient="horz" pos="204">
          <p15:clr>
            <a:srgbClr val="F26B43"/>
          </p15:clr>
        </p15:guide>
        <p15:guide id="7" orient="horz" pos="613">
          <p15:clr>
            <a:srgbClr val="F26B43"/>
          </p15:clr>
        </p15:guide>
        <p15:guide id="8" orient="horz" pos="818">
          <p15:clr>
            <a:srgbClr val="F26B43"/>
          </p15:clr>
        </p15:guide>
        <p15:guide id="9" orient="horz" pos="3471">
          <p15:clr>
            <a:srgbClr val="F26B43"/>
          </p15:clr>
        </p15:guide>
        <p15:guide id="10" orient="horz" pos="1837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403708"/>
            <a:ext cx="12192000" cy="458988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10882"/>
            <a:ext cx="10515600" cy="506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972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1127"/>
            <a:ext cx="9677400" cy="889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96F913-CF78-4C66-9047-75F424230F6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19" y="124581"/>
            <a:ext cx="1025328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6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DB3635"/>
          </a:solidFill>
          <a:latin typeface="Tahoma" charset="0"/>
          <a:ea typeface="Tahoma" charset="0"/>
          <a:cs typeface="Tahom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entOzarULTD/SQL-Server-First-Responder-Kit" TargetMode="External"/><Relationship Id="rId2" Type="http://schemas.openxmlformats.org/officeDocument/2006/relationships/hyperlink" Target="https://glennsqlperformance.com/resources/" TargetMode="Externa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qmonitor.quantumdatis.com/" TargetMode="Externa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orkloadtools.com/" TargetMode="Externa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hyperlink" Target="https://twitter.com/spaghettidba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://spaghettidba.com/" TargetMode="Externa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4.png"/><Relationship Id="rId5" Type="http://schemas.openxmlformats.org/officeDocument/2006/relationships/image" Target="../media/image23.gif"/><Relationship Id="rId4" Type="http://schemas.openxmlformats.org/officeDocument/2006/relationships/image" Target="../media/image2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aghettidba/WorkloadTools/releases" TargetMode="External"/><Relationship Id="rId2" Type="http://schemas.openxmlformats.org/officeDocument/2006/relationships/hyperlink" Target="https://github.com/spaghettidba/WorkloadTools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spaghettidba.com/tag/workloadtools/" TargetMode="External"/><Relationship Id="rId5" Type="http://schemas.openxmlformats.org/officeDocument/2006/relationships/hyperlink" Target="https://github.com/spaghettidba/WorkloadTools/issues" TargetMode="External"/><Relationship Id="rId4" Type="http://schemas.openxmlformats.org/officeDocument/2006/relationships/hyperlink" Target="https://github.com/spaghettidba/WorkloadTools/wiki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EEA5573-E50B-412D-973C-4430CA248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0588" y="4089213"/>
            <a:ext cx="6770824" cy="1130151"/>
          </a:xfrm>
        </p:spPr>
        <p:txBody>
          <a:bodyPr/>
          <a:lstStyle/>
          <a:p>
            <a:r>
              <a:rPr lang="it-IT" dirty="0"/>
              <a:t>Gianluca Sartori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7C693EC-98D8-48DA-9BB2-A2152A7CA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888" y="2060522"/>
            <a:ext cx="7810224" cy="2019362"/>
          </a:xfrm>
        </p:spPr>
        <p:txBody>
          <a:bodyPr/>
          <a:lstStyle/>
          <a:p>
            <a:pPr algn="ctr"/>
            <a:r>
              <a:rPr lang="it-IT" sz="5400" b="1" dirty="0"/>
              <a:t>LA MIA APPLICAZIONE E’ LENTA: E ADESSO?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5931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86C2FD-CD7D-21ED-DD15-D9CFE5A95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Wait Statistics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DMV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sys.dm_os_wait_stats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Computes wait time spent waiting for resources</a:t>
            </a:r>
          </a:p>
          <a:p>
            <a:r>
              <a:rPr lang="en-US" dirty="0">
                <a:sym typeface="Wingdings" panose="05000000000000000000" pitchFamily="2" charset="2"/>
              </a:rPr>
              <a:t>Cumulative wait time (since instance startup)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Great point to start assessing the situation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Allows to identify issues based on their symptoms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Shows which areas need attention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Not all wait classes are meaningful or performance related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A6627-765C-311E-4973-FF72C6D9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Data – Wait Statistics</a:t>
            </a:r>
          </a:p>
        </p:txBody>
      </p:sp>
    </p:spTree>
    <p:extLst>
      <p:ext uri="{BB962C8B-B14F-4D97-AF65-F5344CB8AC3E}">
        <p14:creationId xmlns:p14="http://schemas.microsoft.com/office/powerpoint/2010/main" val="3870155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0C60B7-8BC3-0CD5-EDD5-C752E5D9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Data – Wait Statistics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7E0FDF-610B-ED12-F8B8-15B7F9C72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883"/>
            <a:ext cx="10515600" cy="45415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Common Wait Classes</a:t>
            </a:r>
          </a:p>
        </p:txBody>
      </p:sp>
      <p:graphicFrame>
        <p:nvGraphicFramePr>
          <p:cNvPr id="9" name="Tabella 4">
            <a:extLst>
              <a:ext uri="{FF2B5EF4-FFF2-40B4-BE49-F238E27FC236}">
                <a16:creationId xmlns:a16="http://schemas.microsoft.com/office/drawing/2014/main" id="{B19F100D-21C7-E56E-1A49-A24933A1B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651509"/>
              </p:ext>
            </p:extLst>
          </p:nvPr>
        </p:nvGraphicFramePr>
        <p:xfrm>
          <a:off x="838200" y="1565034"/>
          <a:ext cx="10515600" cy="4228611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923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3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8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686">
                <a:tc>
                  <a:txBody>
                    <a:bodyPr/>
                    <a:lstStyle/>
                    <a:p>
                      <a:pPr algn="ctr"/>
                      <a:r>
                        <a:rPr lang="it-IT" sz="1500" b="1" dirty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Resource</a:t>
                      </a:r>
                    </a:p>
                  </a:txBody>
                  <a:tcPr marL="113160" marR="113160" marT="56573" marB="56573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dirty="0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Class</a:t>
                      </a:r>
                    </a:p>
                  </a:txBody>
                  <a:tcPr marL="113160" marR="113160" marT="56573" marB="56573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dirty="0" err="1">
                          <a:solidFill>
                            <a:schemeClr val="tx1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Example</a:t>
                      </a:r>
                      <a:endParaRPr lang="it-IT" sz="1500" b="1" dirty="0">
                        <a:solidFill>
                          <a:schemeClr val="tx1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113160" marR="113160" marT="56573" marB="56573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768">
                <a:tc>
                  <a:txBody>
                    <a:bodyPr/>
                    <a:lstStyle/>
                    <a:p>
                      <a:pPr algn="l"/>
                      <a:r>
                        <a:rPr lang="it-IT" sz="1500" b="1" i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/>
                          <a:cs typeface="Arial"/>
                        </a:rPr>
                        <a:t>Locking</a:t>
                      </a:r>
                      <a:endParaRPr lang="it-IT" sz="1500" b="1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/>
                        <a:cs typeface="Arial"/>
                      </a:endParaRPr>
                    </a:p>
                  </a:txBody>
                  <a:tcPr marL="113160" marR="113160" marT="56573" marB="5657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5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/>
                          <a:cs typeface="Arial-BoldMT"/>
                        </a:rPr>
                        <a:t>LCK_*</a:t>
                      </a:r>
                    </a:p>
                  </a:txBody>
                  <a:tcPr marL="113160" marR="113160" marT="56573" marB="5657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5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/>
                          <a:cs typeface="Arial-BoldMT"/>
                        </a:rPr>
                        <a:t>LCK_M_S</a:t>
                      </a:r>
                    </a:p>
                    <a:p>
                      <a:pPr algn="l"/>
                      <a:r>
                        <a:rPr lang="it-IT" sz="15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/>
                          <a:cs typeface="Arial-BoldMT"/>
                        </a:rPr>
                        <a:t>LCK_M_X</a:t>
                      </a:r>
                    </a:p>
                  </a:txBody>
                  <a:tcPr marL="113160" marR="113160" marT="56573" marB="5657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048">
                <a:tc>
                  <a:txBody>
                    <a:bodyPr/>
                    <a:lstStyle/>
                    <a:p>
                      <a:pPr algn="l"/>
                      <a:r>
                        <a:rPr lang="it-IT" sz="1500" b="1" i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/>
                          <a:cs typeface="Arial"/>
                        </a:rPr>
                        <a:t>Latching</a:t>
                      </a:r>
                      <a:endParaRPr lang="it-IT" sz="1500" b="1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/>
                        <a:cs typeface="Arial"/>
                      </a:endParaRPr>
                    </a:p>
                  </a:txBody>
                  <a:tcPr marL="113160" marR="113160" marT="56573" marB="5657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500" dirty="0">
                          <a:latin typeface="Segoe UI Light"/>
                        </a:rPr>
                        <a:t>LATCH_*</a:t>
                      </a:r>
                    </a:p>
                    <a:p>
                      <a:pPr algn="l"/>
                      <a:r>
                        <a:rPr lang="it-IT" sz="15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/>
                          <a:cs typeface="Arial"/>
                        </a:rPr>
                        <a:t>PAGELATCH_*</a:t>
                      </a:r>
                      <a:endParaRPr lang="it-IT" sz="15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/>
                        <a:cs typeface="Arial-BoldMT"/>
                      </a:endParaRPr>
                    </a:p>
                  </a:txBody>
                  <a:tcPr marL="113160" marR="113160" marT="56573" marB="5657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5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/>
                          <a:cs typeface="Arial-BoldMT"/>
                        </a:rPr>
                        <a:t>LATCH_EX</a:t>
                      </a:r>
                    </a:p>
                    <a:p>
                      <a:pPr algn="l"/>
                      <a:r>
                        <a:rPr lang="it-IT" sz="15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/>
                          <a:cs typeface="Arial-BoldMT"/>
                        </a:rPr>
                        <a:t>PAGELATCH_UP</a:t>
                      </a:r>
                    </a:p>
                  </a:txBody>
                  <a:tcPr marL="113160" marR="113160" marT="56573" marB="5657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62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500" b="1" dirty="0">
                          <a:latin typeface="Segoe UI Light"/>
                        </a:rPr>
                        <a:t>I/O</a:t>
                      </a:r>
                      <a:endParaRPr lang="it-IT" sz="1500" b="1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/>
                        <a:cs typeface="Arial"/>
                      </a:endParaRPr>
                    </a:p>
                  </a:txBody>
                  <a:tcPr marL="113160" marR="113160" marT="56573" marB="56573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500" dirty="0">
                          <a:latin typeface="Segoe UI Light"/>
                        </a:rPr>
                        <a:t>PAGEIOLATCH_*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5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/>
                          <a:cs typeface="Arial-BoldMT"/>
                        </a:rPr>
                        <a:t>*_COMPLETION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5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/>
                          <a:cs typeface="Arial-BoldMT"/>
                        </a:rPr>
                        <a:t>WRITELOG</a:t>
                      </a:r>
                    </a:p>
                  </a:txBody>
                  <a:tcPr marL="113160" marR="113160" marT="56573" marB="56573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5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/>
                          <a:cs typeface="Arial-BoldMT"/>
                        </a:rPr>
                        <a:t>PAGEIOLATCH_SH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5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/>
                          <a:cs typeface="Arial-BoldMT"/>
                        </a:rPr>
                        <a:t>IO_COMPLETION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5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/>
                          <a:cs typeface="Arial-BoldMT"/>
                        </a:rPr>
                        <a:t>ASYNC_IO_COMPLETION</a:t>
                      </a:r>
                    </a:p>
                  </a:txBody>
                  <a:tcPr marL="113160" marR="113160" marT="56573" marB="5657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81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500" b="1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/>
                          <a:cs typeface="Arial"/>
                        </a:rPr>
                        <a:t>CPU</a:t>
                      </a:r>
                    </a:p>
                  </a:txBody>
                  <a:tcPr marL="113160" marR="113160" marT="56573" marB="56573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500" dirty="0">
                          <a:latin typeface="Segoe UI Light"/>
                        </a:rPr>
                        <a:t>THREADPOOL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5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/>
                          <a:cs typeface="Arial-BoldMT"/>
                        </a:rPr>
                        <a:t>SOS_SCHEDULER_YIELD</a:t>
                      </a:r>
                    </a:p>
                  </a:txBody>
                  <a:tcPr marL="113160" marR="113160" marT="56573" marB="56573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5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/>
                        <a:cs typeface="Arial-BoldMT"/>
                      </a:endParaRPr>
                    </a:p>
                  </a:txBody>
                  <a:tcPr marL="113160" marR="113160" marT="56573" marB="5657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500" b="1" dirty="0">
                          <a:latin typeface="Segoe UI Light"/>
                        </a:rPr>
                        <a:t>Network</a:t>
                      </a:r>
                      <a:endParaRPr lang="it-IT" sz="1500" b="1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/>
                        <a:cs typeface="Arial"/>
                      </a:endParaRPr>
                    </a:p>
                  </a:txBody>
                  <a:tcPr marL="113160" marR="113160" marT="56573" marB="56573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500" dirty="0">
                          <a:latin typeface="Segoe UI Light"/>
                        </a:rPr>
                        <a:t>ASYNC_NETWORK_IO</a:t>
                      </a:r>
                      <a:endParaRPr lang="it-IT" sz="15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/>
                        <a:cs typeface="Arial-BoldMT"/>
                      </a:endParaRPr>
                    </a:p>
                  </a:txBody>
                  <a:tcPr marL="113160" marR="113160" marT="56573" marB="56573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5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/>
                        <a:cs typeface="Arial-BoldMT"/>
                      </a:endParaRPr>
                    </a:p>
                  </a:txBody>
                  <a:tcPr marL="113160" marR="113160" marT="56573" marB="5657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1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500" b="1" i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/>
                          <a:cs typeface="Arial"/>
                        </a:rPr>
                        <a:t>Parallelism</a:t>
                      </a:r>
                      <a:endParaRPr lang="it-IT" sz="1500" b="1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/>
                        <a:cs typeface="Arial"/>
                      </a:endParaRPr>
                    </a:p>
                  </a:txBody>
                  <a:tcPr marL="113160" marR="113160" marT="56573" marB="56573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5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/>
                          <a:cs typeface="Arial-BoldMT"/>
                        </a:rPr>
                        <a:t>CXPACKET</a:t>
                      </a:r>
                    </a:p>
                  </a:txBody>
                  <a:tcPr marL="113160" marR="113160" marT="56573" marB="56573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5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/>
                        <a:cs typeface="Arial-BoldMT"/>
                      </a:endParaRPr>
                    </a:p>
                  </a:txBody>
                  <a:tcPr marL="113160" marR="113160" marT="56573" marB="56573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759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B66526-6AB7-D896-3B34-476619B1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Statistics</a:t>
            </a:r>
          </a:p>
        </p:txBody>
      </p:sp>
    </p:spTree>
    <p:extLst>
      <p:ext uri="{BB962C8B-B14F-4D97-AF65-F5344CB8AC3E}">
        <p14:creationId xmlns:p14="http://schemas.microsoft.com/office/powerpoint/2010/main" val="38165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14A7AA-EE74-B6C8-144C-F81B4610A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Performance Counters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Resource specific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Disk</a:t>
            </a:r>
          </a:p>
          <a:p>
            <a:pPr lvl="1"/>
            <a:endParaRPr lang="en-US" dirty="0"/>
          </a:p>
          <a:p>
            <a:r>
              <a:rPr lang="en-US" dirty="0"/>
              <a:t>SQL Server specific</a:t>
            </a:r>
          </a:p>
          <a:p>
            <a:pPr lvl="1"/>
            <a:r>
              <a:rPr lang="en-US" dirty="0"/>
              <a:t>Batches / sec</a:t>
            </a:r>
          </a:p>
          <a:p>
            <a:pPr lvl="1"/>
            <a:r>
              <a:rPr lang="en-US" dirty="0"/>
              <a:t>Transactions / sec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Which performance counters?</a:t>
            </a:r>
          </a:p>
          <a:p>
            <a:pPr lvl="1"/>
            <a:r>
              <a:rPr lang="en-US" dirty="0"/>
              <a:t>586 counters in SQL Server 2019!!!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E8DA35-5181-DBCD-4877-BFF43177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Data – Performance Counters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A3C8801-1F75-9FE5-7F7F-40C2A002D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10316" y="1905000"/>
            <a:ext cx="3048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877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B66526-6AB7-D896-3B34-476619B1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Counters</a:t>
            </a:r>
          </a:p>
        </p:txBody>
      </p:sp>
    </p:spTree>
    <p:extLst>
      <p:ext uri="{BB962C8B-B14F-4D97-AF65-F5344CB8AC3E}">
        <p14:creationId xmlns:p14="http://schemas.microsoft.com/office/powerpoint/2010/main" val="331353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DBFDE8-ABDD-5B9A-2446-81A5FF1E0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DMVs</a:t>
            </a:r>
          </a:p>
          <a:p>
            <a:r>
              <a:rPr lang="it-IT" dirty="0" err="1">
                <a:latin typeface="Segoe UI Light" pitchFamily="34" charset="0"/>
              </a:rPr>
              <a:t>sys.dm_os</a:t>
            </a:r>
            <a:r>
              <a:rPr lang="it-IT" dirty="0">
                <a:latin typeface="Segoe UI Light" pitchFamily="34" charset="0"/>
              </a:rPr>
              <a:t>_...		</a:t>
            </a:r>
            <a:r>
              <a:rPr lang="it-IT" sz="1800" dirty="0">
                <a:latin typeface="Segoe UI Light" pitchFamily="34" charset="0"/>
              </a:rPr>
              <a:t>OS information, </a:t>
            </a:r>
            <a:r>
              <a:rPr lang="it-IT" sz="1800" dirty="0" err="1">
                <a:latin typeface="Segoe UI Light" pitchFamily="34" charset="0"/>
              </a:rPr>
              <a:t>memory</a:t>
            </a:r>
            <a:r>
              <a:rPr lang="it-IT" sz="1800" dirty="0">
                <a:latin typeface="Segoe UI Light" pitchFamily="34" charset="0"/>
              </a:rPr>
              <a:t>, performance</a:t>
            </a:r>
          </a:p>
          <a:p>
            <a:r>
              <a:rPr lang="it-IT" dirty="0" err="1">
                <a:latin typeface="Segoe UI Light" pitchFamily="34" charset="0"/>
              </a:rPr>
              <a:t>sys.dm_io</a:t>
            </a:r>
            <a:r>
              <a:rPr lang="it-IT" dirty="0">
                <a:latin typeface="Segoe UI Light" pitchFamily="34" charset="0"/>
              </a:rPr>
              <a:t>_...			</a:t>
            </a:r>
            <a:r>
              <a:rPr lang="it-IT" sz="1800" dirty="0">
                <a:latin typeface="Segoe UI Light" pitchFamily="34" charset="0"/>
              </a:rPr>
              <a:t>Disk performance</a:t>
            </a:r>
          </a:p>
          <a:p>
            <a:r>
              <a:rPr lang="it-IT" dirty="0" err="1"/>
              <a:t>sys.dm_exec</a:t>
            </a:r>
            <a:r>
              <a:rPr lang="it-IT" dirty="0"/>
              <a:t>_...		</a:t>
            </a:r>
            <a:r>
              <a:rPr lang="it-IT" sz="1800" dirty="0"/>
              <a:t>Sessions, </a:t>
            </a:r>
            <a:r>
              <a:rPr lang="it-IT" sz="1800" dirty="0" err="1"/>
              <a:t>requests</a:t>
            </a:r>
            <a:r>
              <a:rPr lang="it-IT" sz="1800" dirty="0"/>
              <a:t>, connections</a:t>
            </a:r>
          </a:p>
          <a:p>
            <a:r>
              <a:rPr lang="it-IT" dirty="0" err="1"/>
              <a:t>sys.dm_db</a:t>
            </a:r>
            <a:r>
              <a:rPr lang="it-IT" dirty="0"/>
              <a:t>…		</a:t>
            </a:r>
            <a:r>
              <a:rPr lang="it-IT" sz="1800" dirty="0"/>
              <a:t>Database info</a:t>
            </a:r>
          </a:p>
          <a:p>
            <a:r>
              <a:rPr lang="it-IT" dirty="0" err="1"/>
              <a:t>sys.dm_tran</a:t>
            </a:r>
            <a:r>
              <a:rPr lang="it-IT" dirty="0"/>
              <a:t>…		</a:t>
            </a:r>
            <a:r>
              <a:rPr lang="it-IT" sz="1800" dirty="0" err="1"/>
              <a:t>Transactions</a:t>
            </a:r>
            <a:r>
              <a:rPr lang="it-IT" sz="1800" dirty="0"/>
              <a:t>, </a:t>
            </a:r>
            <a:r>
              <a:rPr lang="it-IT" sz="1800" dirty="0" err="1"/>
              <a:t>locks</a:t>
            </a:r>
            <a:endParaRPr lang="it-IT" sz="1800" dirty="0"/>
          </a:p>
          <a:p>
            <a:endParaRPr lang="it-IT" dirty="0"/>
          </a:p>
          <a:p>
            <a:r>
              <a:rPr lang="it-IT" dirty="0"/>
              <a:t>sys.dm_...			</a:t>
            </a:r>
            <a:r>
              <a:rPr lang="it-IT" sz="1800" dirty="0"/>
              <a:t>Audits, broker, CDC, CLR, </a:t>
            </a:r>
            <a:r>
              <a:rPr lang="it-IT" sz="1800" dirty="0" err="1"/>
              <a:t>FileStream</a:t>
            </a:r>
            <a:r>
              <a:rPr lang="it-IT" sz="1800" dirty="0"/>
              <a:t>,</a:t>
            </a:r>
          </a:p>
          <a:p>
            <a:pPr marL="2743200" lvl="6" indent="0">
              <a:buNone/>
            </a:pPr>
            <a:r>
              <a:rPr lang="it-IT" dirty="0">
                <a:solidFill>
                  <a:srgbClr val="595959"/>
                </a:solidFill>
                <a:latin typeface="Segoe UI Light"/>
                <a:ea typeface="MS PGothic" pitchFamily="34" charset="-128"/>
              </a:rPr>
              <a:t>	FTS, HADR, </a:t>
            </a:r>
            <a:r>
              <a:rPr lang="it-IT" dirty="0" err="1">
                <a:solidFill>
                  <a:srgbClr val="595959"/>
                </a:solidFill>
                <a:latin typeface="Segoe UI Light"/>
                <a:ea typeface="MS PGothic" pitchFamily="34" charset="-128"/>
              </a:rPr>
              <a:t>Repl</a:t>
            </a:r>
            <a:r>
              <a:rPr lang="it-IT" dirty="0">
                <a:solidFill>
                  <a:srgbClr val="595959"/>
                </a:solidFill>
                <a:latin typeface="Segoe UI Light"/>
                <a:ea typeface="MS PGothic" pitchFamily="34" charset="-128"/>
              </a:rPr>
              <a:t>, Resource </a:t>
            </a:r>
            <a:r>
              <a:rPr lang="it-IT" dirty="0" err="1">
                <a:solidFill>
                  <a:srgbClr val="595959"/>
                </a:solidFill>
                <a:latin typeface="Segoe UI Light"/>
                <a:ea typeface="MS PGothic" pitchFamily="34" charset="-128"/>
              </a:rPr>
              <a:t>Governor</a:t>
            </a:r>
            <a:r>
              <a:rPr lang="it-IT" dirty="0">
                <a:solidFill>
                  <a:srgbClr val="595959"/>
                </a:solidFill>
                <a:latin typeface="Segoe UI Light"/>
                <a:ea typeface="MS PGothic" pitchFamily="34" charset="-128"/>
              </a:rPr>
              <a:t>,</a:t>
            </a:r>
          </a:p>
          <a:p>
            <a:pPr marL="2743200" lvl="6" indent="0">
              <a:buNone/>
            </a:pPr>
            <a:r>
              <a:rPr lang="it-IT" dirty="0">
                <a:solidFill>
                  <a:srgbClr val="595959"/>
                </a:solidFill>
                <a:latin typeface="Segoe UI Light"/>
                <a:ea typeface="MS PGothic" pitchFamily="34" charset="-128"/>
              </a:rPr>
              <a:t>	Extended Events</a:t>
            </a:r>
          </a:p>
          <a:p>
            <a:pPr marL="2743200" lvl="6" indent="0">
              <a:buNone/>
            </a:pPr>
            <a:endParaRPr lang="it-IT" dirty="0">
              <a:latin typeface="Segoe UI Light" pitchFamily="34" charset="0"/>
            </a:endParaRPr>
          </a:p>
          <a:p>
            <a:pPr marL="0" indent="0">
              <a:buNone/>
            </a:pPr>
            <a:r>
              <a:rPr lang="it-IT" u="sng" dirty="0">
                <a:latin typeface="Segoe UI Light" pitchFamily="34" charset="0"/>
              </a:rPr>
              <a:t>Not </a:t>
            </a:r>
            <a:r>
              <a:rPr lang="it-IT" u="sng" dirty="0" err="1">
                <a:latin typeface="Segoe UI Light" pitchFamily="34" charset="0"/>
              </a:rPr>
              <a:t>all</a:t>
            </a:r>
            <a:r>
              <a:rPr lang="it-IT" u="sng" dirty="0">
                <a:latin typeface="Segoe UI Light" pitchFamily="34" charset="0"/>
              </a:rPr>
              <a:t> </a:t>
            </a:r>
            <a:r>
              <a:rPr lang="it-IT" u="sng" dirty="0" err="1">
                <a:latin typeface="Segoe UI Light" pitchFamily="34" charset="0"/>
              </a:rPr>
              <a:t>DMVs</a:t>
            </a:r>
            <a:r>
              <a:rPr lang="it-IT" u="sng" dirty="0">
                <a:latin typeface="Segoe UI Light" pitchFamily="34" charset="0"/>
              </a:rPr>
              <a:t> are </a:t>
            </a:r>
            <a:r>
              <a:rPr lang="it-IT" u="sng" dirty="0" err="1">
                <a:latin typeface="Segoe UI Light" pitchFamily="34" charset="0"/>
              </a:rPr>
              <a:t>about</a:t>
            </a:r>
            <a:r>
              <a:rPr lang="it-IT" u="sng" dirty="0">
                <a:latin typeface="Segoe UI Light" pitchFamily="34" charset="0"/>
              </a:rPr>
              <a:t> performance</a:t>
            </a:r>
          </a:p>
          <a:p>
            <a:pPr lvl="1"/>
            <a:endParaRPr lang="it-IT" dirty="0">
              <a:latin typeface="Segoe UI Light" pitchFamily="34" charset="0"/>
            </a:endParaRPr>
          </a:p>
          <a:p>
            <a:pPr lvl="1"/>
            <a:endParaRPr lang="it-IT" dirty="0">
              <a:latin typeface="Segoe UI Light" pitchFamily="34" charset="0"/>
            </a:endParaRPr>
          </a:p>
          <a:p>
            <a:pPr eaLnBrk="1" hangingPunct="1"/>
            <a:endParaRPr lang="it-IT" dirty="0">
              <a:latin typeface="Segoe UI Light" pitchFamily="34" charset="0"/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4A8474-81F7-A1B8-7CBF-7C396E157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Data - DMVs</a:t>
            </a:r>
          </a:p>
        </p:txBody>
      </p:sp>
    </p:spTree>
    <p:extLst>
      <p:ext uri="{BB962C8B-B14F-4D97-AF65-F5344CB8AC3E}">
        <p14:creationId xmlns:p14="http://schemas.microsoft.com/office/powerpoint/2010/main" val="249463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6FB7C3-8007-B0E6-B408-FE024C495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Which DMVs?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280 DMVs in SQL Server 2019!!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it-IT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it-IT" dirty="0">
                <a:solidFill>
                  <a:prstClr val="black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8080"/>
                </a:solidFill>
                <a:latin typeface="Consolas"/>
              </a:rPr>
              <a:t>name</a:t>
            </a:r>
            <a:endParaRPr lang="it-IT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it-IT" dirty="0">
                <a:solidFill>
                  <a:srgbClr val="808080"/>
                </a:solidFill>
                <a:latin typeface="Consolas"/>
              </a:rPr>
              <a:t>      ,</a:t>
            </a:r>
            <a:r>
              <a:rPr lang="it-IT" dirty="0" err="1">
                <a:solidFill>
                  <a:srgbClr val="008080"/>
                </a:solidFill>
                <a:latin typeface="Consolas"/>
              </a:rPr>
              <a:t>type_desc</a:t>
            </a:r>
            <a:endParaRPr lang="it-IT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it-IT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it-IT" dirty="0">
                <a:solidFill>
                  <a:prstClr val="black"/>
                </a:solidFill>
                <a:latin typeface="Consolas"/>
              </a:rPr>
              <a:t> 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sys</a:t>
            </a:r>
            <a:r>
              <a:rPr lang="it-IT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it-IT" dirty="0" err="1">
                <a:solidFill>
                  <a:srgbClr val="008000"/>
                </a:solidFill>
                <a:latin typeface="Consolas"/>
              </a:rPr>
              <a:t>all_objects</a:t>
            </a:r>
            <a:endParaRPr lang="it-IT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it-IT" dirty="0">
                <a:solidFill>
                  <a:srgbClr val="0000FF"/>
                </a:solidFill>
                <a:latin typeface="Consolas"/>
              </a:rPr>
              <a:t>WHERE</a:t>
            </a:r>
            <a:r>
              <a:rPr lang="it-IT" dirty="0">
                <a:solidFill>
                  <a:prstClr val="black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8080"/>
                </a:solidFill>
                <a:latin typeface="Consolas"/>
              </a:rPr>
              <a:t>name</a:t>
            </a:r>
            <a:r>
              <a:rPr lang="it-IT" dirty="0">
                <a:solidFill>
                  <a:prstClr val="black"/>
                </a:solidFill>
                <a:latin typeface="Consolas"/>
              </a:rPr>
              <a:t> </a:t>
            </a:r>
            <a:r>
              <a:rPr lang="it-IT" dirty="0">
                <a:solidFill>
                  <a:srgbClr val="808080"/>
                </a:solidFill>
                <a:latin typeface="Consolas"/>
              </a:rPr>
              <a:t>LIKE</a:t>
            </a:r>
            <a:r>
              <a:rPr lang="it-IT" dirty="0">
                <a:solidFill>
                  <a:prstClr val="black"/>
                </a:solidFill>
                <a:latin typeface="Consolas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/>
              </a:rPr>
              <a:t>'dm[_]%'</a:t>
            </a:r>
            <a:endParaRPr lang="it-IT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it-IT" dirty="0">
                <a:solidFill>
                  <a:srgbClr val="0000FF"/>
                </a:solidFill>
                <a:latin typeface="Consolas"/>
              </a:rPr>
              <a:t>ORDER</a:t>
            </a:r>
            <a:r>
              <a:rPr lang="it-IT" dirty="0">
                <a:solidFill>
                  <a:prstClr val="black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it-IT" dirty="0">
                <a:solidFill>
                  <a:prstClr val="black"/>
                </a:solidFill>
                <a:latin typeface="Consolas"/>
              </a:rPr>
              <a:t> </a:t>
            </a:r>
            <a:r>
              <a:rPr lang="it-IT" dirty="0">
                <a:solidFill>
                  <a:srgbClr val="008080"/>
                </a:solidFill>
                <a:latin typeface="Consolas"/>
              </a:rPr>
              <a:t>name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34E811-F402-D153-B720-A0055DA8F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Data - DMVs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1D557-1BFA-623A-5B9A-77232B38B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063" y="1596000"/>
            <a:ext cx="5381236" cy="3592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09C925-E60E-2AD9-96A0-AB2A7FC70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565" y="1302176"/>
            <a:ext cx="5508734" cy="279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4269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9C0999-C8EA-81D5-79A0-FE15A146E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How do you survive with hundreds of performance counters and DMVs?</a:t>
            </a:r>
          </a:p>
          <a:p>
            <a:endParaRPr lang="it-IT" dirty="0"/>
          </a:p>
          <a:p>
            <a:r>
              <a:rPr lang="it-IT" dirty="0"/>
              <a:t>Glenn </a:t>
            </a:r>
            <a:r>
              <a:rPr lang="it-IT" dirty="0" err="1"/>
              <a:t>Berry’s</a:t>
            </a:r>
            <a:r>
              <a:rPr lang="it-IT" dirty="0"/>
              <a:t> </a:t>
            </a:r>
            <a:r>
              <a:rPr lang="it-IT" dirty="0" err="1"/>
              <a:t>Diagnostic</a:t>
            </a:r>
            <a:r>
              <a:rPr lang="it-IT" dirty="0"/>
              <a:t> Information Queries</a:t>
            </a:r>
          </a:p>
          <a:p>
            <a:pPr marL="355600" indent="0">
              <a:buNone/>
            </a:pPr>
            <a:r>
              <a:rPr lang="en-US" dirty="0">
                <a:hlinkClick r:id="rId2"/>
              </a:rPr>
              <a:t>https://glennsqlperformance.com/resources/</a:t>
            </a:r>
            <a:r>
              <a:rPr lang="en-US" dirty="0"/>
              <a:t> </a:t>
            </a:r>
            <a:endParaRPr lang="it-IT" dirty="0"/>
          </a:p>
          <a:p>
            <a:pPr eaLnBrk="1" hangingPunct="1"/>
            <a:endParaRPr lang="it-IT" dirty="0"/>
          </a:p>
          <a:p>
            <a:pPr eaLnBrk="1" hangingPunct="1"/>
            <a:r>
              <a:rPr lang="it-IT" dirty="0"/>
              <a:t>Brent </a:t>
            </a:r>
            <a:r>
              <a:rPr lang="it-IT" dirty="0" err="1"/>
              <a:t>Ozar’s</a:t>
            </a:r>
            <a:r>
              <a:rPr lang="it-IT" dirty="0"/>
              <a:t> </a:t>
            </a:r>
            <a:r>
              <a:rPr lang="it-IT" dirty="0" err="1"/>
              <a:t>sp_Blitz</a:t>
            </a:r>
            <a:endParaRPr lang="it-IT" dirty="0"/>
          </a:p>
          <a:p>
            <a:pPr marL="355600" indent="0">
              <a:buNone/>
            </a:pPr>
            <a:r>
              <a:rPr lang="it-IT" dirty="0">
                <a:hlinkClick r:id="rId3"/>
              </a:rPr>
              <a:t>https://github.com/BrentOzarULTD/SQL-Server-First-Responder-Kit</a:t>
            </a:r>
            <a:r>
              <a:rPr lang="it-IT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E1BBBA-4FEC-71BE-5914-67CBF372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Data - Tools</a:t>
            </a:r>
          </a:p>
        </p:txBody>
      </p:sp>
    </p:spTree>
    <p:extLst>
      <p:ext uri="{BB962C8B-B14F-4D97-AF65-F5344CB8AC3E}">
        <p14:creationId xmlns:p14="http://schemas.microsoft.com/office/powerpoint/2010/main" val="1920886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B66526-6AB7-D896-3B34-476619B1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Glenn Berry’s Diagnostic Queries</a:t>
            </a:r>
          </a:p>
        </p:txBody>
      </p:sp>
    </p:spTree>
    <p:extLst>
      <p:ext uri="{BB962C8B-B14F-4D97-AF65-F5344CB8AC3E}">
        <p14:creationId xmlns:p14="http://schemas.microsoft.com/office/powerpoint/2010/main" val="1665123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DCE57-4C8F-9100-9872-C814C0D93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Purpose: </a:t>
            </a:r>
          </a:p>
          <a:p>
            <a:pPr lvl="1"/>
            <a:r>
              <a:rPr lang="en-US" sz="2400" dirty="0"/>
              <a:t>Identify resource intensive queries</a:t>
            </a:r>
          </a:p>
          <a:p>
            <a:pPr lvl="1"/>
            <a:r>
              <a:rPr lang="en-US" sz="2400" dirty="0"/>
              <a:t>Aggregate / filter workload by database, application, login…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Tools:</a:t>
            </a:r>
          </a:p>
          <a:p>
            <a:pPr lvl="1"/>
            <a:r>
              <a:rPr lang="en-US" sz="2400" dirty="0"/>
              <a:t>Query Stats</a:t>
            </a:r>
          </a:p>
          <a:p>
            <a:pPr lvl="1"/>
            <a:r>
              <a:rPr lang="en-US" sz="2400" dirty="0"/>
              <a:t>Query Store</a:t>
            </a:r>
          </a:p>
          <a:p>
            <a:pPr lvl="1"/>
            <a:r>
              <a:rPr lang="en-US" sz="2400" dirty="0" err="1"/>
              <a:t>SqlTrace</a:t>
            </a:r>
            <a:endParaRPr lang="en-US" sz="2400" dirty="0"/>
          </a:p>
          <a:p>
            <a:pPr lvl="1"/>
            <a:r>
              <a:rPr lang="en-US" sz="2400" dirty="0"/>
              <a:t>Extended Events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C01651-EEF2-36D0-DBC2-5FD4BE83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Data – Workload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D802E-10FD-17E6-78A7-C9A9CFE44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687" y="2863574"/>
            <a:ext cx="7098681" cy="3079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709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B4B28A-C01D-936B-EED8-3FBFB2184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/>
              <a:t>Un ringraziamento agli sponsor</a:t>
            </a:r>
          </a:p>
        </p:txBody>
      </p:sp>
      <p:pic>
        <p:nvPicPr>
          <p:cNvPr id="15" name="Picture 14" descr="A picture containing text, font, logo, graphics&#10;&#10;Description automatically generated">
            <a:extLst>
              <a:ext uri="{FF2B5EF4-FFF2-40B4-BE49-F238E27FC236}">
                <a16:creationId xmlns:a16="http://schemas.microsoft.com/office/drawing/2014/main" id="{63BBBE7D-2AD8-5525-4000-3C932D983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56" y="2272484"/>
            <a:ext cx="5386944" cy="2273710"/>
          </a:xfrm>
          <a:prstGeom prst="rect">
            <a:avLst/>
          </a:prstGeom>
        </p:spPr>
      </p:pic>
      <p:pic>
        <p:nvPicPr>
          <p:cNvPr id="13" name="Picture 12" descr="A picture containing font, text, white, typography&#10;&#10;Description automatically generated">
            <a:extLst>
              <a:ext uri="{FF2B5EF4-FFF2-40B4-BE49-F238E27FC236}">
                <a16:creationId xmlns:a16="http://schemas.microsoft.com/office/drawing/2014/main" id="{65A64639-515C-C48B-AF2D-EACCF7A32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071" y="2718765"/>
            <a:ext cx="4488729" cy="138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24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2CB86D-702F-EB02-6EB0-6465C432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Gives</a:t>
            </a:r>
            <a:r>
              <a:rPr lang="it-IT" dirty="0"/>
              <a:t> overall </a:t>
            </a:r>
            <a:r>
              <a:rPr lang="it-IT" dirty="0" err="1"/>
              <a:t>description</a:t>
            </a:r>
            <a:r>
              <a:rPr lang="it-IT" dirty="0"/>
              <a:t> of the server </a:t>
            </a:r>
            <a:r>
              <a:rPr lang="it-IT" dirty="0" err="1"/>
              <a:t>workload</a:t>
            </a:r>
            <a:endParaRPr lang="it-IT" dirty="0"/>
          </a:p>
          <a:p>
            <a:r>
              <a:rPr lang="it-IT" dirty="0"/>
              <a:t>Has </a:t>
            </a:r>
            <a:r>
              <a:rPr lang="it-IT" dirty="0" err="1"/>
              <a:t>been</a:t>
            </a:r>
            <a:r>
              <a:rPr lang="it-IT" dirty="0"/>
              <a:t> in the product for a </a:t>
            </a:r>
            <a:r>
              <a:rPr lang="it-IT" dirty="0" err="1"/>
              <a:t>very</a:t>
            </a:r>
            <a:r>
              <a:rPr lang="it-IT" dirty="0"/>
              <a:t> long time (2005 in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form</a:t>
            </a:r>
            <a:r>
              <a:rPr lang="it-IT" dirty="0"/>
              <a:t>)</a:t>
            </a:r>
          </a:p>
          <a:p>
            <a:r>
              <a:rPr lang="it-IT" dirty="0"/>
              <a:t>Can be </a:t>
            </a:r>
            <a:r>
              <a:rPr lang="it-IT" dirty="0" err="1"/>
              <a:t>queried</a:t>
            </a:r>
            <a:r>
              <a:rPr lang="it-IT" dirty="0"/>
              <a:t> with </a:t>
            </a:r>
            <a:r>
              <a:rPr lang="it-IT" dirty="0" err="1"/>
              <a:t>DMVs</a:t>
            </a:r>
            <a:r>
              <a:rPr lang="it-IT" dirty="0"/>
              <a:t>:</a:t>
            </a:r>
          </a:p>
          <a:p>
            <a:pPr marL="457200" lvl="1" indent="0">
              <a:buNone/>
            </a:pPr>
            <a:r>
              <a:rPr lang="it-IT" dirty="0" err="1">
                <a:solidFill>
                  <a:srgbClr val="DA3636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sys.dm_exec_query_stats</a:t>
            </a:r>
            <a:endParaRPr lang="it-IT" dirty="0">
              <a:solidFill>
                <a:srgbClr val="DA3636"/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457200" lvl="1" indent="0">
              <a:buNone/>
            </a:pPr>
            <a:r>
              <a:rPr lang="it-IT" dirty="0" err="1">
                <a:solidFill>
                  <a:srgbClr val="DA3636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sys.dm_exec</a:t>
            </a:r>
            <a:r>
              <a:rPr lang="it-IT" dirty="0">
                <a:solidFill>
                  <a:srgbClr val="DA3636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_...</a:t>
            </a:r>
            <a:endParaRPr lang="it-IT" dirty="0">
              <a:solidFill>
                <a:srgbClr val="DA3636"/>
              </a:solidFill>
            </a:endParaRPr>
          </a:p>
          <a:p>
            <a:r>
              <a:rPr lang="it-IT" dirty="0" err="1"/>
              <a:t>Lives</a:t>
            </a:r>
            <a:r>
              <a:rPr lang="it-IT" dirty="0"/>
              <a:t> in the cache</a:t>
            </a:r>
          </a:p>
          <a:p>
            <a:pPr lvl="1"/>
            <a:r>
              <a:rPr lang="it-IT" dirty="0"/>
              <a:t>Not </a:t>
            </a:r>
            <a:r>
              <a:rPr lang="it-IT" dirty="0" err="1"/>
              <a:t>persisted</a:t>
            </a:r>
            <a:endParaRPr lang="it-IT" dirty="0"/>
          </a:p>
          <a:p>
            <a:pPr lvl="1"/>
            <a:r>
              <a:rPr lang="it-IT" dirty="0"/>
              <a:t>Does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survive</a:t>
            </a:r>
            <a:r>
              <a:rPr lang="it-IT" dirty="0"/>
              <a:t> server </a:t>
            </a:r>
            <a:r>
              <a:rPr lang="it-IT" dirty="0" err="1"/>
              <a:t>restarts</a:t>
            </a:r>
            <a:endParaRPr lang="it-IT" dirty="0"/>
          </a:p>
          <a:p>
            <a:pPr lvl="1"/>
            <a:r>
              <a:rPr lang="it-IT" dirty="0"/>
              <a:t>Not </a:t>
            </a:r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cached</a:t>
            </a:r>
            <a:r>
              <a:rPr lang="it-IT" dirty="0"/>
              <a:t> (e.g. RECOMPILE)</a:t>
            </a:r>
          </a:p>
          <a:p>
            <a:r>
              <a:rPr lang="it-IT" dirty="0"/>
              <a:t>Cumulative </a:t>
            </a:r>
            <a:r>
              <a:rPr lang="it-IT" dirty="0" err="1"/>
              <a:t>stats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1° </a:t>
            </a:r>
            <a:r>
              <a:rPr lang="it-IT" dirty="0" err="1"/>
              <a:t>appearance</a:t>
            </a:r>
            <a:r>
              <a:rPr lang="it-IT" dirty="0"/>
              <a:t> in the cache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AC741F-B5D6-61B5-A001-2C25D05D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Data – Query Stats</a:t>
            </a:r>
          </a:p>
        </p:txBody>
      </p:sp>
    </p:spTree>
    <p:extLst>
      <p:ext uri="{BB962C8B-B14F-4D97-AF65-F5344CB8AC3E}">
        <p14:creationId xmlns:p14="http://schemas.microsoft.com/office/powerpoint/2010/main" val="3903734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B66526-6AB7-D896-3B34-476619B1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Stats</a:t>
            </a:r>
          </a:p>
        </p:txBody>
      </p:sp>
    </p:spTree>
    <p:extLst>
      <p:ext uri="{BB962C8B-B14F-4D97-AF65-F5344CB8AC3E}">
        <p14:creationId xmlns:p14="http://schemas.microsoft.com/office/powerpoint/2010/main" val="3398281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2C106-2B07-55FE-1F1B-373B190E3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Stats, Performance Counters, Wait Stats </a:t>
            </a:r>
            <a:r>
              <a:rPr lang="en-US" dirty="0" err="1"/>
              <a:t>etc</a:t>
            </a:r>
            <a:r>
              <a:rPr lang="en-US" dirty="0"/>
              <a:t>… is not persisted</a:t>
            </a:r>
          </a:p>
          <a:p>
            <a:r>
              <a:rPr lang="en-US" dirty="0"/>
              <a:t>If you want persistence you need a monitoring tool</a:t>
            </a:r>
          </a:p>
          <a:p>
            <a:endParaRPr lang="en-US" dirty="0"/>
          </a:p>
          <a:p>
            <a:r>
              <a:rPr lang="en-US" dirty="0"/>
              <a:t>Example: </a:t>
            </a:r>
            <a:r>
              <a:rPr lang="en-US" b="1" dirty="0" err="1">
                <a:hlinkClick r:id="rId2"/>
              </a:rPr>
              <a:t>QMonitor</a:t>
            </a:r>
            <a:endParaRPr lang="en-US" b="1" dirty="0"/>
          </a:p>
          <a:p>
            <a:pPr lvl="1"/>
            <a:r>
              <a:rPr lang="en-US" dirty="0"/>
              <a:t>Cloud based</a:t>
            </a:r>
          </a:p>
          <a:p>
            <a:pPr lvl="1"/>
            <a:r>
              <a:rPr lang="en-US" dirty="0"/>
              <a:t>Lightweight</a:t>
            </a:r>
          </a:p>
          <a:p>
            <a:pPr lvl="1"/>
            <a:r>
              <a:rPr lang="en-US" dirty="0"/>
              <a:t>Web based</a:t>
            </a:r>
          </a:p>
          <a:p>
            <a:pPr lvl="1"/>
            <a:r>
              <a:rPr lang="en-US" dirty="0"/>
              <a:t>Subscription model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CC4790-49F8-EC9A-A39E-0491105F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Data - Persistence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CDB458-843E-F543-F881-69BDEBC33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980" y="2212541"/>
            <a:ext cx="7037324" cy="41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52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F46364-ACD2-6563-73A4-8C6717CA0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Gives</a:t>
            </a:r>
            <a:r>
              <a:rPr lang="it-IT" dirty="0"/>
              <a:t> overall </a:t>
            </a:r>
            <a:r>
              <a:rPr lang="it-IT" dirty="0" err="1"/>
              <a:t>description</a:t>
            </a:r>
            <a:r>
              <a:rPr lang="it-IT" dirty="0"/>
              <a:t> of the database </a:t>
            </a:r>
            <a:r>
              <a:rPr lang="it-IT" dirty="0" err="1"/>
              <a:t>workload</a:t>
            </a:r>
            <a:endParaRPr lang="it-IT" dirty="0"/>
          </a:p>
          <a:p>
            <a:r>
              <a:rPr lang="it-IT" dirty="0" err="1"/>
              <a:t>Since</a:t>
            </a:r>
            <a:r>
              <a:rPr lang="it-IT" dirty="0"/>
              <a:t> SQL Server 2016</a:t>
            </a:r>
          </a:p>
          <a:p>
            <a:r>
              <a:rPr lang="it-IT" dirty="0" err="1"/>
              <a:t>Persisted</a:t>
            </a:r>
            <a:r>
              <a:rPr lang="it-IT" dirty="0"/>
              <a:t> in the database</a:t>
            </a:r>
          </a:p>
          <a:p>
            <a:pPr lvl="1"/>
            <a:r>
              <a:rPr lang="it-IT" dirty="0" err="1"/>
              <a:t>Survives</a:t>
            </a:r>
            <a:r>
              <a:rPr lang="it-IT" dirty="0"/>
              <a:t> server </a:t>
            </a:r>
            <a:r>
              <a:rPr lang="it-IT" dirty="0" err="1"/>
              <a:t>restart</a:t>
            </a:r>
            <a:endParaRPr lang="it-IT" dirty="0"/>
          </a:p>
          <a:p>
            <a:pPr lvl="1"/>
            <a:r>
              <a:rPr lang="it-IT" dirty="0" err="1"/>
              <a:t>Survives</a:t>
            </a:r>
            <a:r>
              <a:rPr lang="it-IT" dirty="0"/>
              <a:t> cache flush</a:t>
            </a:r>
          </a:p>
          <a:p>
            <a:r>
              <a:rPr lang="it-IT" dirty="0"/>
              <a:t>Not cumulative, </a:t>
            </a:r>
            <a:r>
              <a:rPr lang="it-IT" dirty="0" err="1"/>
              <a:t>allows</a:t>
            </a:r>
            <a:r>
              <a:rPr lang="it-IT" dirty="0"/>
              <a:t> time </a:t>
            </a:r>
            <a:r>
              <a:rPr lang="it-IT" dirty="0" err="1"/>
              <a:t>series</a:t>
            </a:r>
            <a:r>
              <a:rPr lang="it-IT" dirty="0"/>
              <a:t> </a:t>
            </a:r>
            <a:r>
              <a:rPr lang="it-IT" dirty="0" err="1"/>
              <a:t>analysis</a:t>
            </a:r>
            <a:endParaRPr lang="it-IT" dirty="0"/>
          </a:p>
          <a:p>
            <a:r>
              <a:rPr lang="it-IT" dirty="0"/>
              <a:t>Not </a:t>
            </a:r>
            <a:r>
              <a:rPr lang="it-IT" dirty="0" err="1"/>
              <a:t>enabled</a:t>
            </a:r>
            <a:r>
              <a:rPr lang="it-IT" dirty="0"/>
              <a:t> by default (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from SQL Server 2022)</a:t>
            </a:r>
          </a:p>
          <a:p>
            <a:r>
              <a:rPr lang="it-IT" dirty="0"/>
              <a:t>Can be </a:t>
            </a:r>
            <a:r>
              <a:rPr lang="it-IT" dirty="0" err="1"/>
              <a:t>disabled</a:t>
            </a:r>
            <a:endParaRPr lang="it-IT" dirty="0"/>
          </a:p>
          <a:p>
            <a:r>
              <a:rPr lang="it-IT" dirty="0" err="1"/>
              <a:t>Can’t</a:t>
            </a:r>
            <a:r>
              <a:rPr lang="it-IT" dirty="0"/>
              <a:t> slice or aggregate by </a:t>
            </a:r>
            <a:r>
              <a:rPr lang="it-IT" dirty="0" err="1"/>
              <a:t>application</a:t>
            </a:r>
            <a:r>
              <a:rPr lang="it-IT" dirty="0"/>
              <a:t>, login, </a:t>
            </a:r>
            <a:r>
              <a:rPr lang="it-IT" dirty="0" err="1"/>
              <a:t>host</a:t>
            </a:r>
            <a:r>
              <a:rPr lang="it-IT" dirty="0"/>
              <a:t>…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9B202F-D64F-E9C5-0812-FC6323C8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Data – Query Store</a:t>
            </a:r>
          </a:p>
        </p:txBody>
      </p:sp>
    </p:spTree>
    <p:extLst>
      <p:ext uri="{BB962C8B-B14F-4D97-AF65-F5344CB8AC3E}">
        <p14:creationId xmlns:p14="http://schemas.microsoft.com/office/powerpoint/2010/main" val="2004092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B66526-6AB7-D896-3B34-476619B1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Store</a:t>
            </a:r>
          </a:p>
        </p:txBody>
      </p:sp>
    </p:spTree>
    <p:extLst>
      <p:ext uri="{BB962C8B-B14F-4D97-AF65-F5344CB8AC3E}">
        <p14:creationId xmlns:p14="http://schemas.microsoft.com/office/powerpoint/2010/main" val="874029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9B202F-D64F-E9C5-0812-FC6323C8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662"/>
            <a:ext cx="10515600" cy="876499"/>
          </a:xfrm>
        </p:spPr>
        <p:txBody>
          <a:bodyPr/>
          <a:lstStyle/>
          <a:p>
            <a:r>
              <a:rPr lang="en-US" dirty="0"/>
              <a:t>Troubleshooting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96832-BF02-C758-E77A-192C5CEEF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8" y="1133406"/>
            <a:ext cx="5157787" cy="823912"/>
          </a:xfrm>
        </p:spPr>
        <p:txBody>
          <a:bodyPr/>
          <a:lstStyle/>
          <a:p>
            <a:r>
              <a:rPr lang="en-US" dirty="0"/>
              <a:t>SQL Trace / Profiler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F46364-ACD2-6563-73A4-8C6717CA0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8" y="1957318"/>
            <a:ext cx="5157787" cy="3684588"/>
          </a:xfrm>
        </p:spPr>
        <p:txBody>
          <a:bodyPr>
            <a:normAutofit/>
          </a:bodyPr>
          <a:lstStyle/>
          <a:p>
            <a:r>
              <a:rPr lang="it-IT" sz="2200" dirty="0" err="1"/>
              <a:t>Provides</a:t>
            </a:r>
            <a:r>
              <a:rPr lang="it-IT" sz="2200" dirty="0"/>
              <a:t> events to </a:t>
            </a:r>
            <a:r>
              <a:rPr lang="it-IT" sz="2200" dirty="0" err="1"/>
              <a:t>capture</a:t>
            </a:r>
            <a:r>
              <a:rPr lang="it-IT" sz="2200" dirty="0"/>
              <a:t> query activity</a:t>
            </a:r>
          </a:p>
          <a:p>
            <a:r>
              <a:rPr lang="it-IT" sz="2200" dirty="0" err="1"/>
              <a:t>Provides</a:t>
            </a:r>
            <a:r>
              <a:rPr lang="it-IT" sz="2200" dirty="0"/>
              <a:t> </a:t>
            </a:r>
            <a:r>
              <a:rPr lang="it-IT" sz="2200" dirty="0" err="1"/>
              <a:t>attributes</a:t>
            </a:r>
            <a:r>
              <a:rPr lang="it-IT" sz="2200" dirty="0"/>
              <a:t> for fine-</a:t>
            </a:r>
            <a:r>
              <a:rPr lang="it-IT" sz="2200" dirty="0" err="1"/>
              <a:t>grained</a:t>
            </a:r>
            <a:r>
              <a:rPr lang="it-IT" sz="2200" dirty="0"/>
              <a:t> </a:t>
            </a:r>
            <a:r>
              <a:rPr lang="it-IT" sz="2200" dirty="0" err="1"/>
              <a:t>analysis</a:t>
            </a:r>
            <a:endParaRPr lang="it-IT" sz="2200" dirty="0"/>
          </a:p>
          <a:p>
            <a:r>
              <a:rPr lang="it-IT" sz="2200" dirty="0"/>
              <a:t>Can </a:t>
            </a:r>
            <a:r>
              <a:rPr lang="it-IT" sz="2200" dirty="0" err="1"/>
              <a:t>have</a:t>
            </a:r>
            <a:r>
              <a:rPr lang="it-IT" sz="2200" dirty="0"/>
              <a:t> </a:t>
            </a:r>
            <a:r>
              <a:rPr lang="it-IT" sz="2200" dirty="0" err="1"/>
              <a:t>noticeable</a:t>
            </a:r>
            <a:r>
              <a:rPr lang="it-IT" sz="2200" dirty="0"/>
              <a:t> impact on performance</a:t>
            </a:r>
          </a:p>
          <a:p>
            <a:r>
              <a:rPr lang="it-IT" sz="2200" dirty="0"/>
              <a:t>Does </a:t>
            </a:r>
            <a:r>
              <a:rPr lang="it-IT" sz="2200" dirty="0" err="1"/>
              <a:t>not</a:t>
            </a:r>
            <a:r>
              <a:rPr lang="it-IT" sz="2200" dirty="0"/>
              <a:t> work with Azure SQL Database or </a:t>
            </a:r>
            <a:r>
              <a:rPr lang="it-IT" sz="2200" dirty="0" err="1"/>
              <a:t>Managed</a:t>
            </a:r>
            <a:r>
              <a:rPr lang="it-IT" sz="2200" dirty="0"/>
              <a:t> </a:t>
            </a:r>
            <a:r>
              <a:rPr lang="it-IT" sz="2200" dirty="0" err="1"/>
              <a:t>Instance</a:t>
            </a:r>
            <a:endParaRPr lang="it-IT" sz="2200" dirty="0"/>
          </a:p>
          <a:p>
            <a:r>
              <a:rPr lang="it-IT" sz="2200" dirty="0" err="1"/>
              <a:t>Needs</a:t>
            </a:r>
            <a:r>
              <a:rPr lang="it-IT" sz="2200" dirty="0"/>
              <a:t> to </a:t>
            </a:r>
            <a:r>
              <a:rPr lang="it-IT" sz="2200" dirty="0" err="1"/>
              <a:t>write</a:t>
            </a:r>
            <a:r>
              <a:rPr lang="it-IT" sz="2200" dirty="0"/>
              <a:t> data to file / </a:t>
            </a:r>
            <a:r>
              <a:rPr lang="it-IT" sz="2200" dirty="0" err="1"/>
              <a:t>table</a:t>
            </a:r>
            <a:r>
              <a:rPr lang="it-IT" sz="2200" dirty="0"/>
              <a:t> to </a:t>
            </a:r>
            <a:r>
              <a:rPr lang="it-IT" sz="2200" dirty="0" err="1"/>
              <a:t>analyze</a:t>
            </a:r>
            <a:endParaRPr lang="it-IT" sz="2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AE860E-E1C6-2C4F-3FA8-9F7DDE748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3406"/>
            <a:ext cx="5183188" cy="823912"/>
          </a:xfrm>
        </p:spPr>
        <p:txBody>
          <a:bodyPr/>
          <a:lstStyle/>
          <a:p>
            <a:r>
              <a:rPr lang="en-US" dirty="0"/>
              <a:t>Extended Events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A58912-3ABD-6A0B-8FC8-315655379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1957318"/>
            <a:ext cx="5183188" cy="3684588"/>
          </a:xfrm>
        </p:spPr>
        <p:txBody>
          <a:bodyPr>
            <a:normAutofit/>
          </a:bodyPr>
          <a:lstStyle/>
          <a:p>
            <a:r>
              <a:rPr lang="it-IT" sz="2200" dirty="0" err="1"/>
              <a:t>Everything</a:t>
            </a:r>
            <a:r>
              <a:rPr lang="it-IT" sz="2200" dirty="0"/>
              <a:t> </a:t>
            </a:r>
            <a:r>
              <a:rPr lang="it-IT" sz="2200" dirty="0" err="1"/>
              <a:t>available</a:t>
            </a:r>
            <a:r>
              <a:rPr lang="it-IT" sz="2200" dirty="0"/>
              <a:t> in </a:t>
            </a:r>
            <a:r>
              <a:rPr lang="it-IT" sz="2200" dirty="0" err="1"/>
              <a:t>SQLTrace</a:t>
            </a:r>
            <a:r>
              <a:rPr lang="it-IT" sz="2200" dirty="0"/>
              <a:t> and (</a:t>
            </a:r>
            <a:r>
              <a:rPr lang="it-IT" sz="2200" dirty="0" err="1"/>
              <a:t>much</a:t>
            </a:r>
            <a:r>
              <a:rPr lang="it-IT" sz="2200" dirty="0"/>
              <a:t>) more</a:t>
            </a:r>
          </a:p>
          <a:p>
            <a:r>
              <a:rPr lang="it-IT" sz="2200" dirty="0" err="1"/>
              <a:t>Lightweight</a:t>
            </a:r>
            <a:r>
              <a:rPr lang="it-IT" sz="2200" dirty="0"/>
              <a:t> </a:t>
            </a:r>
            <a:r>
              <a:rPr lang="it-IT" sz="2200" dirty="0" err="1"/>
              <a:t>capture</a:t>
            </a:r>
            <a:r>
              <a:rPr lang="it-IT" sz="2200" dirty="0"/>
              <a:t> </a:t>
            </a:r>
            <a:r>
              <a:rPr lang="it-IT" sz="2200" dirty="0" err="1"/>
              <a:t>technology</a:t>
            </a:r>
            <a:endParaRPr lang="it-IT" sz="2200" dirty="0"/>
          </a:p>
          <a:p>
            <a:r>
              <a:rPr lang="it-IT" sz="2200" dirty="0" err="1"/>
              <a:t>Allows</a:t>
            </a:r>
            <a:r>
              <a:rPr lang="it-IT" sz="2200" dirty="0"/>
              <a:t> streaming events </a:t>
            </a:r>
            <a:r>
              <a:rPr lang="it-IT" sz="2200" dirty="0" err="1"/>
              <a:t>directly</a:t>
            </a:r>
            <a:r>
              <a:rPr lang="it-IT" sz="2200" dirty="0"/>
              <a:t> (no </a:t>
            </a:r>
            <a:r>
              <a:rPr lang="it-IT" sz="2200" dirty="0" err="1"/>
              <a:t>need</a:t>
            </a:r>
            <a:r>
              <a:rPr lang="it-IT" sz="2200" dirty="0"/>
              <a:t> for files)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51494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F6FB2B-C35A-6312-493B-8BC4274A3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Open Source tools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https://workloadtools.com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Takes care of all aspects of benchmarking</a:t>
            </a:r>
          </a:p>
          <a:p>
            <a:pPr lvl="1"/>
            <a:r>
              <a:rPr lang="en-US" dirty="0"/>
              <a:t>Workload capture</a:t>
            </a:r>
          </a:p>
          <a:p>
            <a:pPr lvl="1"/>
            <a:r>
              <a:rPr lang="en-US" dirty="0"/>
              <a:t>Workload analysis</a:t>
            </a:r>
          </a:p>
          <a:p>
            <a:pPr lvl="1"/>
            <a:r>
              <a:rPr lang="en-US" dirty="0"/>
              <a:t>Workload replay</a:t>
            </a:r>
          </a:p>
          <a:p>
            <a:endParaRPr lang="en-US" dirty="0"/>
          </a:p>
          <a:p>
            <a:r>
              <a:rPr lang="en-US" dirty="0"/>
              <a:t>Works against Azure SQL Database</a:t>
            </a:r>
          </a:p>
          <a:p>
            <a:r>
              <a:rPr lang="en-US" dirty="0"/>
              <a:t>Can do real-time capture and replay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A9178F1-A464-35DB-0EF1-55398500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- </a:t>
            </a:r>
            <a:r>
              <a:rPr lang="en-US" dirty="0" err="1"/>
              <a:t>WorkloadTools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419161-4F96-6B33-B21B-9AD3E0DC8EAB}"/>
              </a:ext>
            </a:extLst>
          </p:cNvPr>
          <p:cNvSpPr txBox="1"/>
          <p:nvPr/>
        </p:nvSpPr>
        <p:spPr>
          <a:xfrm rot="19781085">
            <a:off x="7659027" y="2189766"/>
            <a:ext cx="3890002" cy="15256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4657" dirty="0">
                <a:solidFill>
                  <a:srgbClr val="DA3636"/>
                </a:solidFill>
                <a:latin typeface="Franklin Gothic Heavy" panose="020B0903020102020204" pitchFamily="34" charset="0"/>
              </a:rPr>
              <a:t>UNIQUE FEATURES!!!!</a:t>
            </a:r>
            <a:endParaRPr lang="en-US" sz="4657" dirty="0">
              <a:solidFill>
                <a:srgbClr val="DA3636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B070E4D-0F94-6F39-D92C-2F63287D3D40}"/>
              </a:ext>
            </a:extLst>
          </p:cNvPr>
          <p:cNvSpPr/>
          <p:nvPr/>
        </p:nvSpPr>
        <p:spPr>
          <a:xfrm rot="3479457">
            <a:off x="6935903" y="3461469"/>
            <a:ext cx="268596" cy="1847283"/>
          </a:xfrm>
          <a:prstGeom prst="downArrow">
            <a:avLst>
              <a:gd name="adj1" fmla="val 50000"/>
              <a:gd name="adj2" fmla="val 87586"/>
            </a:avLst>
          </a:prstGeom>
          <a:solidFill>
            <a:srgbClr val="C00000"/>
          </a:solidFill>
          <a:ln w="12700" cap="flat" cmpd="sng" algn="ctr">
            <a:solidFill>
              <a:srgbClr val="DA363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677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905" kern="0">
              <a:solidFill>
                <a:srgbClr val="DA3636"/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4245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B66526-6AB7-D896-3B34-476619B1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WorkloadTools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007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Tuning Performance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C44FB8-DACE-309B-A669-3A62937319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50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452" y="753312"/>
            <a:ext cx="6872760" cy="5653709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 bwMode="auto">
          <a:xfrm rot="10800000">
            <a:off x="11210211" y="1242421"/>
            <a:ext cx="563239" cy="5164600"/>
          </a:xfrm>
          <a:prstGeom prst="downArrow">
            <a:avLst/>
          </a:prstGeom>
          <a:solidFill>
            <a:srgbClr val="DD5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it-IT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91663" y="766502"/>
            <a:ext cx="1400337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Easier</a:t>
            </a:r>
            <a:endParaRPr lang="it-IT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3606161" y="1242421"/>
            <a:ext cx="563239" cy="5164600"/>
          </a:xfrm>
          <a:prstGeom prst="downArrow">
            <a:avLst/>
          </a:prstGeom>
          <a:solidFill>
            <a:srgbClr val="107C1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it-IT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30669" y="766502"/>
            <a:ext cx="1914221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More </a:t>
            </a:r>
            <a:r>
              <a:rPr lang="it-IT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effective</a:t>
            </a:r>
            <a:endParaRPr lang="it-IT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8F47F1-E380-430D-B881-ED0156DAE27D}"/>
              </a:ext>
            </a:extLst>
          </p:cNvPr>
          <p:cNvSpPr/>
          <p:nvPr/>
        </p:nvSpPr>
        <p:spPr>
          <a:xfrm>
            <a:off x="4562389" y="3136348"/>
            <a:ext cx="6405217" cy="21645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3">
            <a:extLst>
              <a:ext uri="{FF2B5EF4-FFF2-40B4-BE49-F238E27FC236}">
                <a16:creationId xmlns:a16="http://schemas.microsoft.com/office/drawing/2014/main" id="{DA3D1DD2-C56A-4DB4-C080-4E98E4E303B4}"/>
              </a:ext>
            </a:extLst>
          </p:cNvPr>
          <p:cNvSpPr txBox="1">
            <a:spLocks/>
          </p:cNvSpPr>
          <p:nvPr/>
        </p:nvSpPr>
        <p:spPr>
          <a:xfrm>
            <a:off x="457198" y="1762539"/>
            <a:ext cx="3081131" cy="43636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b="1" dirty="0"/>
              <a:t>GOALS</a:t>
            </a:r>
          </a:p>
          <a:p>
            <a:r>
              <a:rPr lang="it-IT" sz="2400" dirty="0"/>
              <a:t>Reduce Resource </a:t>
            </a:r>
            <a:r>
              <a:rPr lang="it-IT" sz="2400" dirty="0" err="1"/>
              <a:t>Usage</a:t>
            </a:r>
            <a:endParaRPr lang="it-IT" sz="2400" dirty="0"/>
          </a:p>
          <a:p>
            <a:r>
              <a:rPr lang="it-IT" sz="2400" dirty="0"/>
              <a:t>Reduce Waits</a:t>
            </a:r>
          </a:p>
        </p:txBody>
      </p:sp>
    </p:spTree>
    <p:extLst>
      <p:ext uri="{BB962C8B-B14F-4D97-AF65-F5344CB8AC3E}">
        <p14:creationId xmlns:p14="http://schemas.microsoft.com/office/powerpoint/2010/main" val="194045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58C3B4-C699-C7D1-4044-1B262549011B}"/>
              </a:ext>
            </a:extLst>
          </p:cNvPr>
          <p:cNvSpPr txBox="1">
            <a:spLocks/>
          </p:cNvSpPr>
          <p:nvPr/>
        </p:nvSpPr>
        <p:spPr>
          <a:xfrm>
            <a:off x="464481" y="347867"/>
            <a:ext cx="10228359" cy="68189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545411">
              <a:defRPr/>
            </a:pPr>
            <a:r>
              <a:rPr lang="en-US" sz="3785" b="1" dirty="0">
                <a:solidFill>
                  <a:srgbClr val="414A54"/>
                </a:solidFill>
                <a:latin typeface="spinnaker"/>
              </a:rPr>
              <a:t>Gianluca Sartori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A40CC1FE-2402-AE41-9941-6A209DC2A0B6}"/>
              </a:ext>
            </a:extLst>
          </p:cNvPr>
          <p:cNvSpPr txBox="1">
            <a:spLocks/>
          </p:cNvSpPr>
          <p:nvPr/>
        </p:nvSpPr>
        <p:spPr>
          <a:xfrm>
            <a:off x="464482" y="1360616"/>
            <a:ext cx="10228359" cy="40696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45411">
              <a:defRPr/>
            </a:pPr>
            <a:r>
              <a:rPr lang="en-US" sz="2400" dirty="0">
                <a:solidFill>
                  <a:srgbClr val="414A54"/>
                </a:solidFill>
                <a:latin typeface="spinnaker"/>
              </a:rPr>
              <a:t>Founder at </a:t>
            </a:r>
            <a:r>
              <a:rPr lang="en-US" sz="2400" dirty="0" err="1">
                <a:solidFill>
                  <a:srgbClr val="414A54"/>
                </a:solidFill>
                <a:latin typeface="spinnaker"/>
              </a:rPr>
              <a:t>Quantumdatis</a:t>
            </a:r>
            <a:endParaRPr lang="en-US" sz="2400" dirty="0">
              <a:solidFill>
                <a:srgbClr val="414A54"/>
              </a:solidFill>
              <a:latin typeface="spinnaker"/>
            </a:endParaRPr>
          </a:p>
          <a:p>
            <a:pPr defTabSz="545411">
              <a:defRPr/>
            </a:pPr>
            <a:endParaRPr lang="en-US" sz="2400" dirty="0">
              <a:solidFill>
                <a:srgbClr val="414A54"/>
              </a:solidFill>
              <a:latin typeface="spinnaker"/>
            </a:endParaRPr>
          </a:p>
          <a:p>
            <a:pPr defTabSz="545411">
              <a:defRPr/>
            </a:pPr>
            <a:r>
              <a:rPr lang="en-US" sz="2400" dirty="0">
                <a:solidFill>
                  <a:srgbClr val="414A54"/>
                </a:solidFill>
                <a:latin typeface="spinnaker"/>
              </a:rPr>
              <a:t>Data Platform MVP</a:t>
            </a:r>
          </a:p>
          <a:p>
            <a:pPr defTabSz="545411">
              <a:defRPr/>
            </a:pPr>
            <a:endParaRPr lang="en-US" sz="2400" dirty="0">
              <a:solidFill>
                <a:srgbClr val="414A54"/>
              </a:solidFill>
              <a:latin typeface="spinnaker"/>
            </a:endParaRPr>
          </a:p>
          <a:p>
            <a:pPr defTabSz="545411">
              <a:defRPr/>
            </a:pPr>
            <a:r>
              <a:rPr lang="en-US" sz="2400" dirty="0">
                <a:solidFill>
                  <a:srgbClr val="414A54"/>
                </a:solidFill>
                <a:latin typeface="spinnaker"/>
              </a:rPr>
              <a:t>Works with SQL Server since version 7</a:t>
            </a:r>
          </a:p>
          <a:p>
            <a:pPr defTabSz="545411">
              <a:defRPr/>
            </a:pPr>
            <a:endParaRPr lang="en-US" sz="2400" dirty="0">
              <a:solidFill>
                <a:srgbClr val="414A54"/>
              </a:solidFill>
              <a:latin typeface="spinnaker"/>
            </a:endParaRPr>
          </a:p>
          <a:p>
            <a:pPr defTabSz="545411">
              <a:defRPr/>
            </a:pPr>
            <a:r>
              <a:rPr lang="en-US" sz="2400" dirty="0">
                <a:solidFill>
                  <a:srgbClr val="414A54"/>
                </a:solidFill>
                <a:latin typeface="spinnaker"/>
              </a:rPr>
              <a:t>DBA @ Scuderia Ferrari</a:t>
            </a:r>
          </a:p>
          <a:p>
            <a:pPr defTabSz="545411">
              <a:defRPr/>
            </a:pPr>
            <a:endParaRPr lang="en-US" sz="2400" dirty="0">
              <a:solidFill>
                <a:srgbClr val="414A54"/>
              </a:solidFill>
              <a:latin typeface="spinnaker"/>
            </a:endParaRPr>
          </a:p>
          <a:p>
            <a:pPr defTabSz="545411">
              <a:defRPr/>
            </a:pPr>
            <a:r>
              <a:rPr lang="en-US" sz="2400" dirty="0">
                <a:solidFill>
                  <a:srgbClr val="414A54"/>
                </a:solidFill>
                <a:latin typeface="spinnaker"/>
              </a:rPr>
              <a:t>Blog: 	</a:t>
            </a:r>
            <a:r>
              <a:rPr lang="en-US" sz="2400" dirty="0">
                <a:solidFill>
                  <a:srgbClr val="414A54"/>
                </a:solidFill>
                <a:latin typeface="spinnaker"/>
                <a:hlinkClick r:id="rId2"/>
              </a:rPr>
              <a:t>spaghettidba.com</a:t>
            </a:r>
            <a:endParaRPr lang="en-US" sz="2400" dirty="0">
              <a:solidFill>
                <a:srgbClr val="414A54"/>
              </a:solidFill>
              <a:latin typeface="spinnaker"/>
            </a:endParaRPr>
          </a:p>
          <a:p>
            <a:pPr defTabSz="545411">
              <a:defRPr/>
            </a:pPr>
            <a:r>
              <a:rPr lang="en-US" sz="2400" dirty="0">
                <a:solidFill>
                  <a:srgbClr val="414A54"/>
                </a:solidFill>
                <a:latin typeface="spinnaker"/>
              </a:rPr>
              <a:t>Twitter: 	</a:t>
            </a:r>
            <a:r>
              <a:rPr lang="en-US" sz="2400" dirty="0">
                <a:solidFill>
                  <a:srgbClr val="414A54"/>
                </a:solidFill>
                <a:latin typeface="spinnaker"/>
                <a:hlinkClick r:id="rId3"/>
              </a:rPr>
              <a:t>@spaghettidba</a:t>
            </a:r>
            <a:endParaRPr lang="en-US" sz="2400" dirty="0">
              <a:solidFill>
                <a:srgbClr val="414A54"/>
              </a:solidFill>
              <a:latin typeface="spinnaker"/>
            </a:endParaRPr>
          </a:p>
        </p:txBody>
      </p:sp>
      <p:pic>
        <p:nvPicPr>
          <p:cNvPr id="6" name="Immagine 2">
            <a:extLst>
              <a:ext uri="{FF2B5EF4-FFF2-40B4-BE49-F238E27FC236}">
                <a16:creationId xmlns:a16="http://schemas.microsoft.com/office/drawing/2014/main" id="{141BCBCE-0D6C-8767-5723-8C5C95675C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568" y="3502527"/>
            <a:ext cx="1162017" cy="7947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8AF41B-B31C-B7A5-B33A-5F1364DE6D3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418" y="4821874"/>
            <a:ext cx="842290" cy="8537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FCBC47-2E71-941C-96AD-AF00160291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396" y="2332850"/>
            <a:ext cx="1677210" cy="67669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4654279-3841-A9AD-C40D-8E1C1B63DAE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58773" y="1354563"/>
            <a:ext cx="2931599" cy="40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03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B5AEF-5966-B09C-A196-4481E261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2121D-B3EA-C197-6C85-238907EA4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performance tuning plan needs a goal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Tuning measures must improve performance</a:t>
            </a:r>
          </a:p>
          <a:p>
            <a:pPr>
              <a:buFontTx/>
              <a:buChar char="-"/>
            </a:pPr>
            <a:r>
              <a:rPr lang="en-US" dirty="0"/>
              <a:t>Compared to what?</a:t>
            </a:r>
          </a:p>
          <a:p>
            <a:pPr marL="0" indent="0">
              <a:buNone/>
            </a:pPr>
            <a:r>
              <a:rPr lang="en-US" dirty="0"/>
              <a:t>Performance gains must be measurable</a:t>
            </a:r>
          </a:p>
          <a:p>
            <a:pPr marL="0" indent="0">
              <a:buNone/>
            </a:pPr>
            <a:r>
              <a:rPr lang="en-US" dirty="0"/>
              <a:t>- Compared to what?</a:t>
            </a:r>
          </a:p>
          <a:p>
            <a:pPr marL="0" indent="0">
              <a:buNone/>
            </a:pPr>
            <a:r>
              <a:rPr lang="en-US" dirty="0"/>
              <a:t>Must not introduce regressions</a:t>
            </a:r>
          </a:p>
          <a:p>
            <a:pPr marL="0" indent="0">
              <a:buNone/>
            </a:pPr>
            <a:r>
              <a:rPr lang="en-US" dirty="0"/>
              <a:t>- Compared to what?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ttangolo 1">
            <a:extLst>
              <a:ext uri="{FF2B5EF4-FFF2-40B4-BE49-F238E27FC236}">
                <a16:creationId xmlns:a16="http://schemas.microsoft.com/office/drawing/2014/main" id="{FDD8DFB1-43D0-A1B1-FDE6-60010A6FC7FD}"/>
              </a:ext>
            </a:extLst>
          </p:cNvPr>
          <p:cNvSpPr/>
          <p:nvPr/>
        </p:nvSpPr>
        <p:spPr>
          <a:xfrm>
            <a:off x="4338458" y="4930667"/>
            <a:ext cx="3417903" cy="119848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it-IT" sz="6000" b="1" dirty="0">
                <a:solidFill>
                  <a:schemeClr val="bg1"/>
                </a:solidFill>
                <a:latin typeface="Segoe UI Light" pitchFamily="34" charset="0"/>
              </a:rPr>
              <a:t>BASELINE</a:t>
            </a:r>
          </a:p>
        </p:txBody>
      </p:sp>
      <p:sp>
        <p:nvSpPr>
          <p:cNvPr id="5" name="Freccia a destra 2">
            <a:extLst>
              <a:ext uri="{FF2B5EF4-FFF2-40B4-BE49-F238E27FC236}">
                <a16:creationId xmlns:a16="http://schemas.microsoft.com/office/drawing/2014/main" id="{B9839398-95A7-76CB-8A45-98A3797BDA81}"/>
              </a:ext>
            </a:extLst>
          </p:cNvPr>
          <p:cNvSpPr/>
          <p:nvPr/>
        </p:nvSpPr>
        <p:spPr>
          <a:xfrm>
            <a:off x="2589557" y="5285773"/>
            <a:ext cx="1748901" cy="488271"/>
          </a:xfrm>
          <a:prstGeom prst="rightArrow">
            <a:avLst/>
          </a:prstGeom>
          <a:solidFill>
            <a:srgbClr val="FF33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reccia a destra 7">
            <a:extLst>
              <a:ext uri="{FF2B5EF4-FFF2-40B4-BE49-F238E27FC236}">
                <a16:creationId xmlns:a16="http://schemas.microsoft.com/office/drawing/2014/main" id="{2B30F8BF-1B8C-0CCD-A4C1-72618811D926}"/>
              </a:ext>
            </a:extLst>
          </p:cNvPr>
          <p:cNvSpPr/>
          <p:nvPr/>
        </p:nvSpPr>
        <p:spPr>
          <a:xfrm rot="10800000">
            <a:off x="7756361" y="5285774"/>
            <a:ext cx="1748901" cy="488271"/>
          </a:xfrm>
          <a:prstGeom prst="rightArrow">
            <a:avLst/>
          </a:prstGeom>
          <a:solidFill>
            <a:srgbClr val="FF33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032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DF29FD-3D67-8766-D482-4C0791F32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one baseline enough?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6C22E3-F0DB-6311-D057-F6B363BF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Performance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EE268A2-C61C-4DE1-7061-2E24C6DB6909}"/>
              </a:ext>
            </a:extLst>
          </p:cNvPr>
          <p:cNvSpPr txBox="1">
            <a:spLocks/>
          </p:cNvSpPr>
          <p:nvPr/>
        </p:nvSpPr>
        <p:spPr>
          <a:xfrm>
            <a:off x="2025373" y="1644545"/>
            <a:ext cx="8278427" cy="43623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>
              <a:latin typeface="Segoe UI Light" pitchFamily="34" charset="0"/>
            </a:endParaRPr>
          </a:p>
          <a:p>
            <a:endParaRPr lang="it-IT">
              <a:latin typeface="Segoe UI Light" pitchFamily="34" charset="0"/>
            </a:endParaRPr>
          </a:p>
          <a:p>
            <a:pPr lvl="1"/>
            <a:endParaRPr lang="it-IT">
              <a:latin typeface="Segoe UI Light" pitchFamily="34" charset="0"/>
            </a:endParaRPr>
          </a:p>
          <a:p>
            <a:endParaRPr lang="it-IT" dirty="0">
              <a:latin typeface="Segoe UI Light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D43AFA5-541B-8AB4-282F-38181A93C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124" y="1790262"/>
            <a:ext cx="765810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89224D9A-F20D-07FE-6D2D-B18FF550D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124" y="3100735"/>
            <a:ext cx="76581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26FF34A0-6501-5071-F125-9C0372B4E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124" y="4663945"/>
            <a:ext cx="76581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551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B1D7A2-7E64-79E5-8A30-C969E0C8E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Tuning Cycle</a:t>
            </a:r>
          </a:p>
        </p:txBody>
      </p:sp>
      <p:pic>
        <p:nvPicPr>
          <p:cNvPr id="4" name="Immagine 2">
            <a:extLst>
              <a:ext uri="{FF2B5EF4-FFF2-40B4-BE49-F238E27FC236}">
                <a16:creationId xmlns:a16="http://schemas.microsoft.com/office/drawing/2014/main" id="{D99E4897-C39A-55D5-12F4-2A4540CC5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386" y="1111250"/>
            <a:ext cx="9247228" cy="506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33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CC7715-7AB4-C886-6E15-BCC27314B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Goals</a:t>
            </a:r>
          </a:p>
          <a:p>
            <a:r>
              <a:rPr lang="en-US" dirty="0"/>
              <a:t>Reduce Execution Time</a:t>
            </a:r>
          </a:p>
          <a:p>
            <a:r>
              <a:rPr lang="en-US" dirty="0"/>
              <a:t>Reduce CPU Time</a:t>
            </a:r>
          </a:p>
          <a:p>
            <a:r>
              <a:rPr lang="en-US" dirty="0"/>
              <a:t>Reduce Logical Reads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Tools</a:t>
            </a:r>
          </a:p>
          <a:p>
            <a:r>
              <a:rPr lang="en-US" dirty="0"/>
              <a:t>Estimated Execution Plan</a:t>
            </a:r>
          </a:p>
          <a:p>
            <a:r>
              <a:rPr lang="en-US" dirty="0"/>
              <a:t>Actual Execution Plan</a:t>
            </a:r>
          </a:p>
          <a:p>
            <a:r>
              <a:rPr lang="en-US" dirty="0"/>
              <a:t>IO Statistics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E7801E-A075-C42C-6207-17CD5A6C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queries</a:t>
            </a:r>
          </a:p>
        </p:txBody>
      </p:sp>
      <p:pic>
        <p:nvPicPr>
          <p:cNvPr id="1026" name="Picture 2" descr="7 Secret Tips to Improve Oracle Database Performance">
            <a:extLst>
              <a:ext uri="{FF2B5EF4-FFF2-40B4-BE49-F238E27FC236}">
                <a16:creationId xmlns:a16="http://schemas.microsoft.com/office/drawing/2014/main" id="{471C20E2-B6E9-6B8D-E694-E9C59C0B2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770" y="1285875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464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B66526-6AB7-D896-3B34-476619B1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a Query</a:t>
            </a:r>
          </a:p>
        </p:txBody>
      </p:sp>
    </p:spTree>
    <p:extLst>
      <p:ext uri="{BB962C8B-B14F-4D97-AF65-F5344CB8AC3E}">
        <p14:creationId xmlns:p14="http://schemas.microsoft.com/office/powerpoint/2010/main" val="16331728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C520-7EEC-F359-4238-BCA26C82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94499-3A24-951A-E2EF-3FE441562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WorkloadTools</a:t>
            </a:r>
            <a:r>
              <a:rPr lang="en-US" b="1" dirty="0"/>
              <a:t> on GitHub</a:t>
            </a:r>
          </a:p>
          <a:p>
            <a:pPr lvl="1"/>
            <a:r>
              <a:rPr lang="en-US" dirty="0">
                <a:hlinkClick r:id="rId2"/>
              </a:rPr>
              <a:t>https://github.com/spaghettidba/WorkloadTools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https://github.com/spaghettidba/WorkloadTools/releases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https://github.com/spaghettidba/WorkloadTools/wiki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5"/>
              </a:rPr>
              <a:t>https://github.com/spaghettidba/WorkloadTools/issues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 err="1"/>
              <a:t>WorkloadTools</a:t>
            </a:r>
            <a:r>
              <a:rPr lang="en-US" b="1" dirty="0"/>
              <a:t> blog posts</a:t>
            </a:r>
          </a:p>
          <a:p>
            <a:pPr lvl="1"/>
            <a:r>
              <a:rPr lang="en-US" dirty="0">
                <a:hlinkClick r:id="rId6"/>
              </a:rPr>
              <a:t>https://spaghettidba.com/tag/workloadtools/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12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5" y="1855428"/>
            <a:ext cx="11168743" cy="431713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it-IT" sz="3938" dirty="0" err="1">
                <a:latin typeface="+mj-lt"/>
              </a:rPr>
              <a:t>Questions</a:t>
            </a:r>
            <a:r>
              <a:rPr lang="it-IT" sz="3938" dirty="0">
                <a:latin typeface="+mj-lt"/>
              </a:rPr>
              <a:t>? Ask me!</a:t>
            </a:r>
          </a:p>
          <a:p>
            <a:pPr algn="ctr"/>
            <a:r>
              <a:rPr lang="it-IT" sz="3938" dirty="0">
                <a:solidFill>
                  <a:srgbClr val="DA3636"/>
                </a:solidFill>
                <a:latin typeface="+mj-lt"/>
              </a:rPr>
              <a:t>spaghettidba@sqlconsulting.it</a:t>
            </a:r>
          </a:p>
          <a:p>
            <a:pPr algn="ctr"/>
            <a:endParaRPr lang="it-IT" sz="3938" dirty="0">
              <a:solidFill>
                <a:srgbClr val="F79646"/>
              </a:solidFill>
              <a:latin typeface="+mj-lt"/>
            </a:endParaRPr>
          </a:p>
          <a:p>
            <a:pPr algn="ctr"/>
            <a:r>
              <a:rPr lang="it-IT" sz="3938" dirty="0" err="1">
                <a:latin typeface="+mj-lt"/>
              </a:rPr>
              <a:t>Get</a:t>
            </a:r>
            <a:r>
              <a:rPr lang="it-IT" sz="3938" dirty="0">
                <a:latin typeface="+mj-lt"/>
              </a:rPr>
              <a:t> slides and demos from GitHub:</a:t>
            </a:r>
          </a:p>
          <a:p>
            <a:pPr algn="ctr"/>
            <a:r>
              <a:rPr lang="it-IT" sz="3938" dirty="0">
                <a:solidFill>
                  <a:srgbClr val="DA3636"/>
                </a:solidFill>
                <a:latin typeface="+mj-lt"/>
              </a:rPr>
              <a:t>https://github.com/spaghettidba/CodeSamples</a:t>
            </a:r>
          </a:p>
          <a:p>
            <a:endParaRPr lang="en-US" sz="2148" dirty="0"/>
          </a:p>
          <a:p>
            <a:endParaRPr lang="en-US" sz="2148" dirty="0"/>
          </a:p>
          <a:p>
            <a:endParaRPr lang="en-US" sz="2148" dirty="0"/>
          </a:p>
        </p:txBody>
      </p:sp>
    </p:spTree>
    <p:extLst>
      <p:ext uri="{BB962C8B-B14F-4D97-AF65-F5344CB8AC3E}">
        <p14:creationId xmlns:p14="http://schemas.microsoft.com/office/powerpoint/2010/main" val="287009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1315" indent="-511315" defTabSz="455924">
              <a:spcBef>
                <a:spcPts val="0"/>
              </a:spcBef>
            </a:pPr>
            <a:r>
              <a:rPr lang="en-US" sz="2800" dirty="0"/>
              <a:t>A performance tuning methodology</a:t>
            </a:r>
          </a:p>
          <a:p>
            <a:pPr marL="511315" indent="-511315" defTabSz="455924">
              <a:spcBef>
                <a:spcPts val="0"/>
              </a:spcBef>
            </a:pPr>
            <a:endParaRPr lang="en-US" sz="2800" dirty="0"/>
          </a:p>
          <a:p>
            <a:pPr marL="511315" indent="-511315" defTabSz="455924">
              <a:spcBef>
                <a:spcPts val="0"/>
              </a:spcBef>
            </a:pPr>
            <a:r>
              <a:rPr lang="en-US" sz="2800" dirty="0"/>
              <a:t>How to perform a Health Check</a:t>
            </a:r>
          </a:p>
          <a:p>
            <a:pPr marL="968515" lvl="1" indent="-511315" defTabSz="455924">
              <a:spcBef>
                <a:spcPts val="0"/>
              </a:spcBef>
            </a:pPr>
            <a:r>
              <a:rPr lang="en-US" sz="2600" dirty="0"/>
              <a:t>What to collect</a:t>
            </a:r>
          </a:p>
          <a:p>
            <a:pPr marL="968515" lvl="1" indent="-511315" defTabSz="455924">
              <a:spcBef>
                <a:spcPts val="0"/>
              </a:spcBef>
            </a:pPr>
            <a:r>
              <a:rPr lang="en-US" sz="2600" dirty="0"/>
              <a:t>How to collect</a:t>
            </a:r>
          </a:p>
          <a:p>
            <a:pPr marL="968515" lvl="1" indent="-511315" defTabSz="455924">
              <a:spcBef>
                <a:spcPts val="0"/>
              </a:spcBef>
            </a:pPr>
            <a:endParaRPr lang="en-US" sz="2600" dirty="0"/>
          </a:p>
          <a:p>
            <a:pPr marL="511315" indent="-511315" defTabSz="455924">
              <a:spcBef>
                <a:spcPts val="0"/>
              </a:spcBef>
            </a:pPr>
            <a:r>
              <a:rPr lang="en-US" sz="2800" dirty="0"/>
              <a:t>Tuning Performance</a:t>
            </a:r>
          </a:p>
          <a:p>
            <a:pPr marL="968515" lvl="1" indent="-511315" defTabSz="455924">
              <a:spcBef>
                <a:spcPts val="0"/>
              </a:spcBef>
            </a:pPr>
            <a:endParaRPr lang="en-US" sz="2600" dirty="0"/>
          </a:p>
          <a:p>
            <a:pPr marL="0" indent="0" defTabSz="455924">
              <a:buNone/>
            </a:pP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6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performance tuning </a:t>
            </a:r>
            <a:r>
              <a:rPr lang="it-IT" dirty="0" err="1"/>
              <a:t>methodology</a:t>
            </a:r>
            <a:endParaRPr lang="it-IT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C44FB8-DACE-309B-A669-3A62937319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4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671BFB-E857-D341-3381-38DBACAAD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is a complex product</a:t>
            </a:r>
          </a:p>
          <a:p>
            <a:r>
              <a:rPr lang="en-US" dirty="0"/>
              <a:t>Many levers to pull</a:t>
            </a:r>
          </a:p>
          <a:p>
            <a:r>
              <a:rPr lang="en-US" dirty="0"/>
              <a:t>No easy turbo button</a:t>
            </a:r>
          </a:p>
          <a:p>
            <a:r>
              <a:rPr lang="en-US" dirty="0"/>
              <a:t>It is easy to get overwhelmed</a:t>
            </a:r>
          </a:p>
          <a:p>
            <a:endParaRPr lang="en-US" dirty="0"/>
          </a:p>
          <a:p>
            <a:r>
              <a:rPr lang="en-US" dirty="0"/>
              <a:t>Needs a reproducible methodology</a:t>
            </a:r>
          </a:p>
          <a:p>
            <a:r>
              <a:rPr lang="en-US" dirty="0"/>
              <a:t>Mere guidelines, you can use your own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CE49E7-3098-0F29-60CA-32DB207D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methodology?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09F0F04-1A91-06A6-49AA-615871AB9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525" y="1918686"/>
            <a:ext cx="1714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422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4F5545-ECE7-CA07-BBEB-A1E8B8CC7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Check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51156D-5676-DB21-8F33-51069C43445D}"/>
              </a:ext>
            </a:extLst>
          </p:cNvPr>
          <p:cNvSpPr/>
          <p:nvPr/>
        </p:nvSpPr>
        <p:spPr>
          <a:xfrm>
            <a:off x="1736035" y="2138017"/>
            <a:ext cx="2071756" cy="9685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Capture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539BDB-0661-DD9A-9257-D3D1812DEC67}"/>
              </a:ext>
            </a:extLst>
          </p:cNvPr>
          <p:cNvSpPr/>
          <p:nvPr/>
        </p:nvSpPr>
        <p:spPr>
          <a:xfrm>
            <a:off x="4470400" y="2138017"/>
            <a:ext cx="2071756" cy="9685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FAAE4A-5413-F3DF-AB4E-344129EA133A}"/>
              </a:ext>
            </a:extLst>
          </p:cNvPr>
          <p:cNvSpPr/>
          <p:nvPr/>
        </p:nvSpPr>
        <p:spPr>
          <a:xfrm>
            <a:off x="7134087" y="2138017"/>
            <a:ext cx="2071756" cy="9685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 Plan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D857E7-B28D-CD64-5974-08A5411E458A}"/>
              </a:ext>
            </a:extLst>
          </p:cNvPr>
          <p:cNvSpPr/>
          <p:nvPr/>
        </p:nvSpPr>
        <p:spPr>
          <a:xfrm>
            <a:off x="7134087" y="3988902"/>
            <a:ext cx="2071756" cy="9685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Modifications</a:t>
            </a:r>
          </a:p>
          <a:p>
            <a:pPr algn="ctr"/>
            <a:r>
              <a:rPr lang="en-US" dirty="0"/>
              <a:t>In Test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BACC78-C02B-719B-8E3B-65FC044D7209}"/>
              </a:ext>
            </a:extLst>
          </p:cNvPr>
          <p:cNvSpPr/>
          <p:nvPr/>
        </p:nvSpPr>
        <p:spPr>
          <a:xfrm>
            <a:off x="4470400" y="3984486"/>
            <a:ext cx="2071756" cy="9685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 in Production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7D0DF9-F4ED-87A2-CDED-C1E9B0ECDB83}"/>
              </a:ext>
            </a:extLst>
          </p:cNvPr>
          <p:cNvSpPr/>
          <p:nvPr/>
        </p:nvSpPr>
        <p:spPr>
          <a:xfrm>
            <a:off x="1736035" y="3984485"/>
            <a:ext cx="2071756" cy="9685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 Regularly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942F-B15E-6AF4-252F-4F1DA9DAEE2B}"/>
              </a:ext>
            </a:extLst>
          </p:cNvPr>
          <p:cNvSpPr/>
          <p:nvPr/>
        </p:nvSpPr>
        <p:spPr>
          <a:xfrm>
            <a:off x="5318540" y="5366577"/>
            <a:ext cx="2071756" cy="968513"/>
          </a:xfrm>
          <a:prstGeom prst="rect">
            <a:avLst/>
          </a:prstGeom>
          <a:solidFill>
            <a:srgbClr val="DA36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Performance Baseline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967E19-C78A-FBE7-BEEB-2B32E3ABB11E}"/>
              </a:ext>
            </a:extLst>
          </p:cNvPr>
          <p:cNvSpPr/>
          <p:nvPr/>
        </p:nvSpPr>
        <p:spPr>
          <a:xfrm>
            <a:off x="5742609" y="326887"/>
            <a:ext cx="2071756" cy="968513"/>
          </a:xfrm>
          <a:prstGeom prst="rect">
            <a:avLst/>
          </a:prstGeom>
          <a:solidFill>
            <a:srgbClr val="DA36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Practices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CF6C9-E092-8F04-86D3-325F94D975FF}"/>
              </a:ext>
            </a:extLst>
          </p:cNvPr>
          <p:cNvCxnSpPr>
            <a:cxnSpLocks/>
          </p:cNvCxnSpPr>
          <p:nvPr/>
        </p:nvCxnSpPr>
        <p:spPr>
          <a:xfrm flipH="1">
            <a:off x="5866296" y="1260061"/>
            <a:ext cx="578678" cy="811696"/>
          </a:xfrm>
          <a:prstGeom prst="straightConnector1">
            <a:avLst/>
          </a:prstGeom>
          <a:ln w="38100">
            <a:solidFill>
              <a:srgbClr val="DA36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CF29FD-F32E-5410-022D-46B6C89DE259}"/>
              </a:ext>
            </a:extLst>
          </p:cNvPr>
          <p:cNvCxnSpPr>
            <a:cxnSpLocks/>
          </p:cNvCxnSpPr>
          <p:nvPr/>
        </p:nvCxnSpPr>
        <p:spPr>
          <a:xfrm flipV="1">
            <a:off x="7328452" y="4933120"/>
            <a:ext cx="556591" cy="911089"/>
          </a:xfrm>
          <a:prstGeom prst="straightConnector1">
            <a:avLst/>
          </a:prstGeom>
          <a:ln w="38100">
            <a:solidFill>
              <a:srgbClr val="DA36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2FB1EB-B5B9-6EEE-C0A8-D07F84F6AB3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169965" y="3106530"/>
            <a:ext cx="0" cy="882372"/>
          </a:xfrm>
          <a:prstGeom prst="straightConnector1">
            <a:avLst/>
          </a:prstGeom>
          <a:ln w="3810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4D43CF-B24D-28C2-DCCD-9A36C6DA20F4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 flipV="1">
            <a:off x="6542156" y="4468743"/>
            <a:ext cx="591931" cy="4416"/>
          </a:xfrm>
          <a:prstGeom prst="straightConnector1">
            <a:avLst/>
          </a:prstGeom>
          <a:ln w="3810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8ACC2D8-0DE8-6824-B575-1561E38CE124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 flipV="1">
            <a:off x="3807791" y="4468742"/>
            <a:ext cx="662609" cy="1"/>
          </a:xfrm>
          <a:prstGeom prst="straightConnector1">
            <a:avLst/>
          </a:prstGeom>
          <a:ln w="3810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212B5F-4292-F54E-716A-9D010119ADB2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2771913" y="3106530"/>
            <a:ext cx="0" cy="877955"/>
          </a:xfrm>
          <a:prstGeom prst="straightConnector1">
            <a:avLst/>
          </a:prstGeom>
          <a:ln w="3810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99FAD96-F870-921E-7E2A-18A1460DCB1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807791" y="2622274"/>
            <a:ext cx="662609" cy="0"/>
          </a:xfrm>
          <a:prstGeom prst="straightConnector1">
            <a:avLst/>
          </a:prstGeom>
          <a:ln w="3810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2C9EB74-1F4B-5DB8-6B7E-8CAEB5BE6D6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542156" y="2622274"/>
            <a:ext cx="591931" cy="0"/>
          </a:xfrm>
          <a:prstGeom prst="straightConnector1">
            <a:avLst/>
          </a:prstGeom>
          <a:ln w="3810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BD5C294-9483-09A5-F5BA-47A40024373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073426" y="2622274"/>
            <a:ext cx="662609" cy="0"/>
          </a:xfrm>
          <a:prstGeom prst="straightConnector1">
            <a:avLst/>
          </a:prstGeom>
          <a:ln w="38100">
            <a:solidFill>
              <a:srgbClr val="5B9BD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58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D4750C-4740-3858-A4B8-D13D8CD1B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Data about the “patient”</a:t>
            </a:r>
          </a:p>
          <a:p>
            <a:r>
              <a:rPr lang="en-US" dirty="0"/>
              <a:t>Windows </a:t>
            </a:r>
          </a:p>
          <a:p>
            <a:pPr lvl="1"/>
            <a:r>
              <a:rPr lang="en-US" dirty="0"/>
              <a:t>Version</a:t>
            </a:r>
          </a:p>
          <a:p>
            <a:pPr lvl="1"/>
            <a:r>
              <a:rPr lang="en-US" dirty="0"/>
              <a:t>Hardware</a:t>
            </a:r>
          </a:p>
          <a:p>
            <a:pPr lvl="2"/>
            <a:r>
              <a:rPr lang="en-US" dirty="0"/>
              <a:t>CPU</a:t>
            </a:r>
          </a:p>
          <a:p>
            <a:pPr lvl="2"/>
            <a:r>
              <a:rPr lang="en-US" dirty="0"/>
              <a:t>RAM</a:t>
            </a:r>
          </a:p>
          <a:p>
            <a:pPr lvl="2"/>
            <a:r>
              <a:rPr lang="en-US" dirty="0"/>
              <a:t>Disk</a:t>
            </a:r>
          </a:p>
          <a:p>
            <a:pPr lvl="2"/>
            <a:endParaRPr lang="en-US" dirty="0"/>
          </a:p>
          <a:p>
            <a:r>
              <a:rPr lang="en-US" dirty="0"/>
              <a:t>SQL Server</a:t>
            </a:r>
          </a:p>
          <a:p>
            <a:pPr lvl="1"/>
            <a:r>
              <a:rPr lang="en-US" dirty="0"/>
              <a:t>Version</a:t>
            </a:r>
          </a:p>
          <a:p>
            <a:pPr lvl="1"/>
            <a:r>
              <a:rPr lang="en-US" dirty="0"/>
              <a:t>Configuration options</a:t>
            </a:r>
          </a:p>
          <a:p>
            <a:pPr lvl="1"/>
            <a:r>
              <a:rPr lang="en-US" dirty="0"/>
              <a:t>Number and size of databases</a:t>
            </a:r>
          </a:p>
          <a:p>
            <a:pPr lvl="1"/>
            <a:r>
              <a:rPr lang="en-US" dirty="0"/>
              <a:t>Files placement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E30DDF-1A59-1BB4-DDC6-86DD2150A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Data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823B7B3-EB13-4E51-4589-7E4D2665C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288" y="1267792"/>
            <a:ext cx="3978312" cy="4761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549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E13639-A7E9-96AB-FEB2-E699EB6DC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to capture?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Wait Stats</a:t>
            </a:r>
          </a:p>
          <a:p>
            <a:r>
              <a:rPr lang="en-US" dirty="0"/>
              <a:t>Performance Counters</a:t>
            </a:r>
          </a:p>
          <a:p>
            <a:r>
              <a:rPr lang="en-US" dirty="0"/>
              <a:t>Dynamic Management Views</a:t>
            </a:r>
          </a:p>
          <a:p>
            <a:r>
              <a:rPr lang="en-US" dirty="0"/>
              <a:t>Workload Stats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9640F1-0950-1BA1-1EC0-4C389AA58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Data</a:t>
            </a:r>
          </a:p>
        </p:txBody>
      </p:sp>
      <p:pic>
        <p:nvPicPr>
          <p:cNvPr id="4" name="Picture 2" descr="C:\Users\gsartori\AppData\Local\Temp\$$_C2F1\large.jpg">
            <a:extLst>
              <a:ext uri="{FF2B5EF4-FFF2-40B4-BE49-F238E27FC236}">
                <a16:creationId xmlns:a16="http://schemas.microsoft.com/office/drawing/2014/main" id="{3C521AA5-DABF-4CE8-79C6-932B21B7FC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2" t="9957" r="15586" b="17063"/>
          <a:stretch/>
        </p:blipFill>
        <p:spPr bwMode="auto">
          <a:xfrm>
            <a:off x="5676900" y="1384761"/>
            <a:ext cx="5355745" cy="42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308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22.potx" id="{AE2CA45C-5443-4D91-9742-40C8535B7CCC}" vid="{410CAF7A-A083-4A21-9B12-1B7BCAB15C01}"/>
    </a:ext>
  </a:extLst>
</a:theme>
</file>

<file path=ppt/theme/theme2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XE-Template.potx" id="{826CB00D-3868-4A30-99B8-DADF96298EAA}" vid="{BE623192-46CF-4F45-A458-E5D9928CD81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DS22</Template>
  <TotalTime>652</TotalTime>
  <Words>1007</Words>
  <Application>Microsoft Office PowerPoint</Application>
  <PresentationFormat>Widescreen</PresentationFormat>
  <Paragraphs>271</Paragraphs>
  <Slides>36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51" baseType="lpstr">
      <vt:lpstr>Arial</vt:lpstr>
      <vt:lpstr>Calibri</vt:lpstr>
      <vt:lpstr>Calibri Light</vt:lpstr>
      <vt:lpstr>Cascadia Mono</vt:lpstr>
      <vt:lpstr>Consolas</vt:lpstr>
      <vt:lpstr>Franklin Gothic Heavy</vt:lpstr>
      <vt:lpstr>Segoe UI</vt:lpstr>
      <vt:lpstr>Segoe UI Light</vt:lpstr>
      <vt:lpstr>spinnaker</vt:lpstr>
      <vt:lpstr>Tahoma</vt:lpstr>
      <vt:lpstr>Trebuchet MS</vt:lpstr>
      <vt:lpstr>Wingdings</vt:lpstr>
      <vt:lpstr>Office Theme</vt:lpstr>
      <vt:lpstr>SQLSatOslo 2016</vt:lpstr>
      <vt:lpstr>Tema di Office</vt:lpstr>
      <vt:lpstr>LA MIA APPLICAZIONE E’ LENTA: E ADESSO?</vt:lpstr>
      <vt:lpstr>Un ringraziamento agli sponsor</vt:lpstr>
      <vt:lpstr>PowerPoint Presentation</vt:lpstr>
      <vt:lpstr>Agenda</vt:lpstr>
      <vt:lpstr>A performance tuning methodology</vt:lpstr>
      <vt:lpstr>Why a methodology?</vt:lpstr>
      <vt:lpstr>Health Check</vt:lpstr>
      <vt:lpstr>Capture Data</vt:lpstr>
      <vt:lpstr>Capture Data</vt:lpstr>
      <vt:lpstr>Capture Data – Wait Statistics</vt:lpstr>
      <vt:lpstr>Capture Data – Wait Statistics</vt:lpstr>
      <vt:lpstr>Wait Statistics</vt:lpstr>
      <vt:lpstr>Capture Data – Performance Counters</vt:lpstr>
      <vt:lpstr>Performance Counters</vt:lpstr>
      <vt:lpstr>Capture Data - DMVs</vt:lpstr>
      <vt:lpstr>Capture Data - DMVs</vt:lpstr>
      <vt:lpstr>Capture Data - Tools</vt:lpstr>
      <vt:lpstr>Glenn Berry’s Diagnostic Queries</vt:lpstr>
      <vt:lpstr>Capture Data – Workload Statistics</vt:lpstr>
      <vt:lpstr>Capture Data – Query Stats</vt:lpstr>
      <vt:lpstr>Query Stats</vt:lpstr>
      <vt:lpstr>Capture Data - Persistence</vt:lpstr>
      <vt:lpstr>Capture Data – Query Store</vt:lpstr>
      <vt:lpstr>Query Store</vt:lpstr>
      <vt:lpstr>Troubleshooting</vt:lpstr>
      <vt:lpstr>Troubleshooting - WorkloadTools</vt:lpstr>
      <vt:lpstr>WorkloadTools</vt:lpstr>
      <vt:lpstr>Tuning Performance</vt:lpstr>
      <vt:lpstr>PowerPoint Presentation</vt:lpstr>
      <vt:lpstr>Tuning Performance</vt:lpstr>
      <vt:lpstr>Tuning Performance</vt:lpstr>
      <vt:lpstr>Performance Tuning Cycle</vt:lpstr>
      <vt:lpstr>Tuning queries</vt:lpstr>
      <vt:lpstr>Tuning a Query</vt:lpstr>
      <vt:lpstr>Resources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Gianluca Sartori</dc:creator>
  <cp:lastModifiedBy>Gianluca Sartori</cp:lastModifiedBy>
  <cp:revision>15</cp:revision>
  <dcterms:created xsi:type="dcterms:W3CDTF">2022-11-25T22:11:42Z</dcterms:created>
  <dcterms:modified xsi:type="dcterms:W3CDTF">2024-03-15T19:30:20Z</dcterms:modified>
</cp:coreProperties>
</file>