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6" r:id="rId10"/>
    <p:sldId id="263" r:id="rId11"/>
    <p:sldId id="267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151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31E0-3DF2-A459-588C-ACA9EFC5F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86432-EAC1-B81B-BF3E-6464312B9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97F86-B375-55C5-2504-96AA0AA3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6323E-4398-413F-9700-6D669A3AA259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029B2-2708-F3DB-B860-12209C45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12251-2CD0-22C5-5EF7-1DE2484D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A435-BC14-4A8E-A449-2DCF08C8A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0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9157-5EBB-9EF9-1B93-E698DB2E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5E1E4-AC70-2BC4-C8A7-A163064C3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D80EE-3B34-4B5C-1FD2-62BD61B17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6323E-4398-413F-9700-6D669A3AA259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A0BE1-CAEA-D50D-BEA1-4A6385FF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8EC63-5A5F-C3E4-7DBE-8EC38E405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A435-BC14-4A8E-A449-2DCF08C8A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00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F5D30A-EA7C-B769-44EC-1F02A5377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BD6B8-FDC7-7326-2908-95F8D3808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1E340-E7AF-9DB4-9BB0-EE8BB85F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6323E-4398-413F-9700-6D669A3AA259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C7AC7-EFF0-0901-4DAD-26DA4101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6DB3C-C530-F841-40BB-17B8A342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A435-BC14-4A8E-A449-2DCF08C8A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766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7B9E9-680E-8B68-1A0B-E2695A99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873FD-0D68-775C-6B8F-9B70FBD970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EFA4B-B042-A97C-25BF-11FA36C8B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6323E-4398-413F-9700-6D669A3AA259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95D1D-5DA9-BF23-DE1D-BEAA7334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50A10-4A10-BBB9-0307-29F30235C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A435-BC14-4A8E-A449-2DCF08C8A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40CC6-F5DF-055F-1BDA-1C11D5D4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0AD50-C073-F06E-088D-71CAD9C72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78099-604D-9071-6452-C702AB00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6323E-4398-413F-9700-6D669A3AA259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4BBAB-6D13-4C89-15EC-BB18CD47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685BF-B2DC-D9E0-F849-B4363A23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A435-BC14-4A8E-A449-2DCF08C8A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16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43C45-3513-C0CF-FFE7-EC594C93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F1209-EB83-DBE5-D23E-C019F85F7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2C1D0-CE71-C6D9-2BE5-DAEAD3A7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6323E-4398-413F-9700-6D669A3AA259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B9952-466C-781F-0D12-580BA3FC4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860CE-502A-CCFA-39E6-36FF4ECB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A435-BC14-4A8E-A449-2DCF08C8A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4F9F-89AB-436A-4953-718A61C6C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9149F-048D-6698-7C52-F9139E764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C5A4B-F5AA-5488-F88F-980561BDF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F81D6-0393-549E-67B7-22F94E34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6323E-4398-413F-9700-6D669A3AA259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3499C-1F41-78EF-5138-E8EFDB21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E46FB-CA18-CA64-987A-135DA3F5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A435-BC14-4A8E-A449-2DCF08C8A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63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E433-C2E5-21B0-64BE-5D8F4CE24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B1333-AC84-AA7B-C3AC-6B0CD8BA7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B7938-E5EA-3213-A16B-9CDE5D7DB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26E623-47EC-69F0-934F-8DC9E3C94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94587-9269-37E6-8C68-31994A47D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3EB76A-6B4E-1FB3-9CAB-909D82AD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6323E-4398-413F-9700-6D669A3AA259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D9072E-D551-1760-AA6C-9E05AFB83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B78CB6-24E5-C0DC-09E4-DB1FC820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A435-BC14-4A8E-A449-2DCF08C8A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56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D906-343F-FD86-BB3C-EE4EE9E64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BF0803-7AE5-6BCE-15BB-D1991B76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6323E-4398-413F-9700-6D669A3AA259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1F490-7FA2-CC13-D221-7FF092A4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B112E-72D1-FC4F-3582-05ED9F28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A435-BC14-4A8E-A449-2DCF08C8A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53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2B05EC-2784-FBFA-0FEC-F69D418F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6323E-4398-413F-9700-6D669A3AA259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CFC3FA-C9ED-9271-0724-6DB16F06C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29B15-0C30-81A1-DE93-397224A7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A435-BC14-4A8E-A449-2DCF08C8A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46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58A4-B012-0DDB-699F-954A835E4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40364-8122-3069-1399-9E010F89D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45618-B031-202C-8355-161295F20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6985F-FC34-1A75-5757-AD269F8A1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6323E-4398-413F-9700-6D669A3AA259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F2346-51D0-E213-E7A6-CCA78474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5A034-F1AE-9593-8D03-1A27284F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A435-BC14-4A8E-A449-2DCF08C8A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06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808B8-68D0-C1C6-B5A5-329523D85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CD511-DF7D-04FE-DEBE-F936F0725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7DDF8-39D5-C3FB-3BF0-DF065712C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565A6-7476-77FA-CF3B-044BE2D04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6323E-4398-413F-9700-6D669A3AA259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3ED26-1DE8-972E-3D20-1B24B1599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A8E93-09F4-1810-B032-4AD8FF126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A435-BC14-4A8E-A449-2DCF08C8A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56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F4916-CE1C-CCA3-EC77-BFA790492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538CB-7081-7A1B-01E1-0E6F5B9C6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8A150-64AC-4102-0FD2-0A71FB52F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06323E-4398-413F-9700-6D669A3AA259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5079D-4D32-C4F9-51CB-20D422577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25C15-B944-7334-2707-0CD6B6884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A3A435-BC14-4A8E-A449-2DCF08C8AEB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D7C013-051E-636F-F832-C3C691A6806E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630738" y="6642100"/>
            <a:ext cx="29591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Restricted Information - Copyright SMART Photonics B.V.</a:t>
            </a:r>
          </a:p>
        </p:txBody>
      </p:sp>
    </p:spTree>
    <p:extLst>
      <p:ext uri="{BB962C8B-B14F-4D97-AF65-F5344CB8AC3E}">
        <p14:creationId xmlns:p14="http://schemas.microsoft.com/office/powerpoint/2010/main" val="173101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38727-067A-CE78-2427-2B1E96FD3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7400">
                <a:solidFill>
                  <a:srgbClr val="FFFFFF"/>
                </a:solidFill>
              </a:rPr>
              <a:t>Monte Carlo Simulation for Etching Thickness Analysis</a:t>
            </a:r>
            <a:endParaRPr lang="en-GB" sz="7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EBA93-5EA5-18E0-4941-DC090ACAD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en-US" sz="1400">
                <a:solidFill>
                  <a:srgbClr val="FFFFFF"/>
                </a:solidFill>
              </a:rPr>
              <a:t>Overview of the simulation process for analyzing etching thickness in semiconductor manufacturing.</a:t>
            </a:r>
            <a:endParaRPr lang="en-GB" sz="140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424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5CAF-D3D6-D01D-BBCF-AF63FAE7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Area Under Remaining Normal Distribution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0DAAE-C457-37E5-E9DA-6D809A0F7B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Calculates the area under the remaining normal distribution curve for a given value.</a:t>
            </a:r>
          </a:p>
          <a:p>
            <a:r>
              <a:rPr lang="en-US"/>
              <a:t>This function helps quantify the proportion of material below a specific threshold after etching.</a:t>
            </a: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59C47D-1E4B-14F9-1DA0-0A85DFD457F3}"/>
              </a:ext>
            </a:extLst>
          </p:cNvPr>
          <p:cNvSpPr/>
          <p:nvPr/>
        </p:nvSpPr>
        <p:spPr>
          <a:xfrm>
            <a:off x="3556000" y="3636963"/>
            <a:ext cx="5080000" cy="254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>
                <a:latin typeface="Cordia New" panose="020B0502040204020203" pitchFamily="34" charset="-34"/>
                <a:cs typeface="Cordia New" panose="020B0502040204020203" pitchFamily="34" charset="-34"/>
              </a:rPr>
              <a:t>def calculate_area_remaining(value, material='SiO2'):</a:t>
            </a:r>
          </a:p>
          <a:p>
            <a:r>
              <a:rPr lang="en-GB">
                <a:latin typeface="Cordia New" panose="020B0502040204020203" pitchFamily="34" charset="-34"/>
                <a:cs typeface="Cordia New" panose="020B0502040204020203" pitchFamily="34" charset="-34"/>
              </a:rPr>
              <a:t>    mean = mean_remaining_SiO2 if material == 'SiO2' else mean_remaining_SiNx</a:t>
            </a:r>
          </a:p>
          <a:p>
            <a:r>
              <a:rPr lang="en-GB">
                <a:latin typeface="Cordia New" panose="020B0502040204020203" pitchFamily="34" charset="-34"/>
                <a:cs typeface="Cordia New" panose="020B0502040204020203" pitchFamily="34" charset="-34"/>
              </a:rPr>
              <a:t>    std = np.std(remaining_SiO2) if material == 'SiO2' else np.std(remaining_SiNx)</a:t>
            </a:r>
          </a:p>
          <a:p>
            <a:r>
              <a:rPr lang="en-GB">
                <a:latin typeface="Cordia New" panose="020B0502040204020203" pitchFamily="34" charset="-34"/>
                <a:cs typeface="Cordia New" panose="020B0502040204020203" pitchFamily="34" charset="-34"/>
              </a:rPr>
              <a:t>    cdf_value = norm.cdf(value, mean, std)</a:t>
            </a:r>
          </a:p>
        </p:txBody>
      </p:sp>
    </p:spTree>
    <p:extLst>
      <p:ext uri="{BB962C8B-B14F-4D97-AF65-F5344CB8AC3E}">
        <p14:creationId xmlns:p14="http://schemas.microsoft.com/office/powerpoint/2010/main" val="4154627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ormal distribution&#10;&#10;Description automatically generated">
            <a:extLst>
              <a:ext uri="{FF2B5EF4-FFF2-40B4-BE49-F238E27FC236}">
                <a16:creationId xmlns:a16="http://schemas.microsoft.com/office/drawing/2014/main" id="{E0DA4860-FCF3-225C-A918-FDF8580B5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66" y="714370"/>
            <a:ext cx="5457834" cy="3274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green and red line graph&#10;&#10;Description automatically generated">
            <a:extLst>
              <a:ext uri="{FF2B5EF4-FFF2-40B4-BE49-F238E27FC236}">
                <a16:creationId xmlns:a16="http://schemas.microsoft.com/office/drawing/2014/main" id="{9B26702A-2F50-6116-6B65-7887D6B56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68929"/>
            <a:ext cx="5457834" cy="3274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9502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7938-FBB4-CA21-6392-51E6FAB5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Summary and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2354B-3AD0-7B72-E52C-C58BDDDB0D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Summarizes the results of the etching process after running the simulation, including mean and standard deviation of remaining thicknesses.</a:t>
            </a:r>
          </a:p>
          <a:p>
            <a:r>
              <a:rPr lang="en-US" dirty="0"/>
              <a:t>The results provide an overview of the impact of variability in parameters on the final outcome.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7023C4-38CB-8692-98C9-D8A1A330F32B}"/>
              </a:ext>
            </a:extLst>
          </p:cNvPr>
          <p:cNvSpPr/>
          <p:nvPr/>
        </p:nvSpPr>
        <p:spPr>
          <a:xfrm>
            <a:off x="3556000" y="4001294"/>
            <a:ext cx="5080000" cy="254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>
                <a:latin typeface="Cordia New" panose="020B0502040204020203" pitchFamily="34" charset="-34"/>
                <a:cs typeface="Cordia New" panose="020B0502040204020203" pitchFamily="34" charset="-34"/>
              </a:rPr>
              <a:t>After etching for {etch_time:.2f} minutes:</a:t>
            </a:r>
          </a:p>
          <a:p>
            <a:r>
              <a:rPr lang="en-GB">
                <a:latin typeface="Cordia New" panose="020B0502040204020203" pitchFamily="34" charset="-34"/>
                <a:cs typeface="Cordia New" panose="020B0502040204020203" pitchFamily="34" charset="-34"/>
              </a:rPr>
              <a:t>Remaining SiO2 thickness: {mean_remaining_SiO2:.2f} nm ± {np.std(remaining_SiO2):.2f} nm</a:t>
            </a:r>
          </a:p>
          <a:p>
            <a:r>
              <a:rPr lang="en-GB">
                <a:latin typeface="Cordia New" panose="020B0502040204020203" pitchFamily="34" charset="-34"/>
                <a:cs typeface="Cordia New" panose="020B0502040204020203" pitchFamily="34" charset="-34"/>
              </a:rPr>
              <a:t>Remaining SiNx thickness: {mean_remaining_SiNx:.2f} nm ± {np.std(remaining_SiNx):.2f} nm</a:t>
            </a:r>
          </a:p>
        </p:txBody>
      </p:sp>
    </p:spTree>
    <p:extLst>
      <p:ext uri="{BB962C8B-B14F-4D97-AF65-F5344CB8AC3E}">
        <p14:creationId xmlns:p14="http://schemas.microsoft.com/office/powerpoint/2010/main" val="2470636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D1F73B-9CCD-E652-BC0D-1646D804E6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2" t="1939" r="1145" b="2498"/>
          <a:stretch/>
        </p:blipFill>
        <p:spPr>
          <a:xfrm>
            <a:off x="4290291" y="2636982"/>
            <a:ext cx="3611418" cy="1584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6A1894-1FB7-E3E8-37AA-D0B1D4B28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784" y="5181573"/>
            <a:ext cx="7030431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7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F028-9971-1F5F-7753-1AD16253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Imports and User Input Function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EA1C1-9AFD-69F3-0FEC-E287D9FD15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Imports necessary libraries (numpy, matplotlib, tkinter, etc.) and defines a function to get user input through a GUI.</a:t>
            </a:r>
          </a:p>
          <a:p>
            <a:r>
              <a:rPr lang="en-US"/>
              <a:t>This part ensures the required libraries are available and user inputs are properly taken for the simulation.</a:t>
            </a: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1D0299-3014-31CC-2D0A-F7C7E87E7566}"/>
              </a:ext>
            </a:extLst>
          </p:cNvPr>
          <p:cNvSpPr/>
          <p:nvPr/>
        </p:nvSpPr>
        <p:spPr>
          <a:xfrm>
            <a:off x="3556000" y="3636963"/>
            <a:ext cx="5080000" cy="254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>
                <a:latin typeface="Cordia New" panose="020B0502040204020203" pitchFamily="34" charset="-34"/>
                <a:cs typeface="Cordia New" panose="020B0502040204020203" pitchFamily="34" charset="-34"/>
              </a:rPr>
              <a:t>import numpy as np</a:t>
            </a:r>
          </a:p>
          <a:p>
            <a:r>
              <a:rPr lang="en-GB">
                <a:latin typeface="Cordia New" panose="020B0502040204020203" pitchFamily="34" charset="-34"/>
                <a:cs typeface="Cordia New" panose="020B0502040204020203" pitchFamily="34" charset="-34"/>
              </a:rPr>
              <a:t>import matplotlib.pyplot as plt</a:t>
            </a:r>
          </a:p>
          <a:p>
            <a:r>
              <a:rPr lang="en-GB">
                <a:latin typeface="Cordia New" panose="020B0502040204020203" pitchFamily="34" charset="-34"/>
                <a:cs typeface="Cordia New" panose="020B0502040204020203" pitchFamily="34" charset="-34"/>
              </a:rPr>
              <a:t>from scipy.stats import norm</a:t>
            </a:r>
          </a:p>
          <a:p>
            <a:r>
              <a:rPr lang="en-GB">
                <a:latin typeface="Cordia New" panose="020B0502040204020203" pitchFamily="34" charset="-34"/>
                <a:cs typeface="Cordia New" panose="020B0502040204020203" pitchFamily="34" charset="-34"/>
              </a:rPr>
              <a:t>import tkinter as tk</a:t>
            </a:r>
          </a:p>
          <a:p>
            <a:r>
              <a:rPr lang="en-GB">
                <a:latin typeface="Cordia New" panose="020B0502040204020203" pitchFamily="34" charset="-34"/>
                <a:cs typeface="Cordia New" panose="020B0502040204020203" pitchFamily="34" charset="-34"/>
              </a:rPr>
              <a:t>from tkinter import simpledialog, messagebox</a:t>
            </a:r>
            <a:endParaRPr lang="en-GB" dirty="0">
              <a:latin typeface="Cordia New" panose="020B0502040204020203" pitchFamily="34" charset="-34"/>
              <a:cs typeface="Cordia New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8160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5F29-9B4D-2679-A393-5BD649DB9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User Input Dialog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1D6CB-AEE6-56FA-9CFD-02D9E37B6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Defines the function 'get_user_inputs()' to prompt the user for inputs such as etch rate, thickness, and other parameters.</a:t>
            </a:r>
          </a:p>
          <a:p>
            <a:r>
              <a:rPr lang="en-US"/>
              <a:t>This function ensures user-specific parameters are inputted for the Monte Carlo simulation.</a:t>
            </a: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C72E78-6110-3D80-5827-3F498A7561D9}"/>
              </a:ext>
            </a:extLst>
          </p:cNvPr>
          <p:cNvSpPr/>
          <p:nvPr/>
        </p:nvSpPr>
        <p:spPr>
          <a:xfrm>
            <a:off x="3556000" y="3636963"/>
            <a:ext cx="5080000" cy="254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>
                <a:latin typeface="Cordia New" panose="020B0502040204020203" pitchFamily="34" charset="-34"/>
                <a:cs typeface="Cordia New" panose="020B0502040204020203" pitchFamily="34" charset="-34"/>
              </a:rPr>
              <a:t>def get_user_inputs():</a:t>
            </a:r>
          </a:p>
          <a:p>
            <a:r>
              <a:rPr lang="en-GB">
                <a:latin typeface="Cordia New" panose="020B0502040204020203" pitchFamily="34" charset="-34"/>
                <a:cs typeface="Cordia New" panose="020B0502040204020203" pitchFamily="34" charset="-34"/>
              </a:rPr>
              <a:t>    root = tk.Tk()</a:t>
            </a:r>
          </a:p>
          <a:p>
            <a:r>
              <a:rPr lang="en-GB">
                <a:latin typeface="Cordia New" panose="020B0502040204020203" pitchFamily="34" charset="-34"/>
                <a:cs typeface="Cordia New" panose="020B0502040204020203" pitchFamily="34" charset="-34"/>
              </a:rPr>
              <a:t>    root.withdraw()  # Hide the root window</a:t>
            </a:r>
          </a:p>
          <a:p>
            <a:r>
              <a:rPr lang="en-GB">
                <a:latin typeface="Cordia New" panose="020B0502040204020203" pitchFamily="34" charset="-34"/>
                <a:cs typeface="Cordia New" panose="020B0502040204020203" pitchFamily="34" charset="-34"/>
              </a:rPr>
              <a:t>    input_dialog = tk.Toplevel()</a:t>
            </a:r>
          </a:p>
          <a:p>
            <a:r>
              <a:rPr lang="en-GB">
                <a:latin typeface="Cordia New" panose="020B0502040204020203" pitchFamily="34" charset="-34"/>
                <a:cs typeface="Cordia New" panose="020B0502040204020203" pitchFamily="34" charset="-34"/>
              </a:rPr>
              <a:t>    input_dialog.title('Enter Etching Parameters')</a:t>
            </a:r>
            <a:endParaRPr lang="en-GB" dirty="0">
              <a:latin typeface="Cordia New" panose="020B0502040204020203" pitchFamily="34" charset="-34"/>
              <a:cs typeface="Cordia New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5439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3F0CEE-9D41-BD73-D0BC-6D921BB073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t="797" r="416"/>
          <a:stretch/>
        </p:blipFill>
        <p:spPr>
          <a:xfrm>
            <a:off x="4355184" y="1335734"/>
            <a:ext cx="3481632" cy="41865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831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CCEF-E878-0160-5B14-222F24BC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Main Code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9A737-E206-F550-EBFA-5A5C30777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Defines the main code that initializes the inputs and sets the Monte Carlo simulation parameters.</a:t>
            </a:r>
          </a:p>
          <a:p>
            <a:r>
              <a:rPr lang="en-US" dirty="0"/>
              <a:t>This part sets up the initial values and retrieves user inputs needed for the simulation.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47AB82-189E-0D95-348A-3D8A963151E3}"/>
              </a:ext>
            </a:extLst>
          </p:cNvPr>
          <p:cNvSpPr/>
          <p:nvPr/>
        </p:nvSpPr>
        <p:spPr>
          <a:xfrm>
            <a:off x="3556000" y="3636963"/>
            <a:ext cx="5080000" cy="254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rdia New" panose="020B0502040204020203" pitchFamily="34" charset="-34"/>
                <a:cs typeface="Cordia New" panose="020B0502040204020203" pitchFamily="34" charset="-34"/>
              </a:rPr>
              <a:t>if __name__ == '__main__':</a:t>
            </a:r>
          </a:p>
          <a:p>
            <a:r>
              <a:rPr lang="en-US" dirty="0">
                <a:latin typeface="Cordia New" panose="020B0502040204020203" pitchFamily="34" charset="-34"/>
                <a:cs typeface="Cordia New" panose="020B0502040204020203" pitchFamily="34" charset="-34"/>
              </a:rPr>
              <a:t>    inputs = </a:t>
            </a:r>
            <a:r>
              <a:rPr lang="en-US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get_user_inputs</a:t>
            </a:r>
            <a:r>
              <a:rPr lang="en-US" dirty="0">
                <a:latin typeface="Cordia New" panose="020B0502040204020203" pitchFamily="34" charset="-34"/>
                <a:cs typeface="Cordia New" panose="020B0502040204020203" pitchFamily="34" charset="-34"/>
              </a:rPr>
              <a:t>()</a:t>
            </a:r>
          </a:p>
          <a:p>
            <a:r>
              <a:rPr lang="en-US" dirty="0">
                <a:latin typeface="Cordia New" panose="020B0502040204020203" pitchFamily="34" charset="-34"/>
                <a:cs typeface="Cordia New" panose="020B0502040204020203" pitchFamily="34" charset="-34"/>
              </a:rPr>
              <a:t>    </a:t>
            </a:r>
            <a:r>
              <a:rPr lang="en-US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num_samples</a:t>
            </a:r>
            <a:r>
              <a:rPr lang="en-US" dirty="0">
                <a:latin typeface="Cordia New" panose="020B0502040204020203" pitchFamily="34" charset="-34"/>
                <a:cs typeface="Cordia New" panose="020B0502040204020203" pitchFamily="34" charset="-34"/>
              </a:rPr>
              <a:t> = inputs['</a:t>
            </a:r>
            <a:r>
              <a:rPr lang="en-US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num_samples</a:t>
            </a:r>
            <a:r>
              <a:rPr lang="en-US" dirty="0">
                <a:latin typeface="Cordia New" panose="020B0502040204020203" pitchFamily="34" charset="-34"/>
                <a:cs typeface="Cordia New" panose="020B0502040204020203" pitchFamily="34" charset="-34"/>
              </a:rPr>
              <a:t>']</a:t>
            </a:r>
          </a:p>
          <a:p>
            <a:r>
              <a:rPr lang="en-US" dirty="0">
                <a:latin typeface="Cordia New" panose="020B0502040204020203" pitchFamily="34" charset="-34"/>
                <a:cs typeface="Cordia New" panose="020B0502040204020203" pitchFamily="34" charset="-34"/>
              </a:rPr>
              <a:t>    thickness_SiO2_mean = inputs['thickness_SiO2_mean']</a:t>
            </a:r>
            <a:endParaRPr lang="en-GB" dirty="0">
              <a:latin typeface="Cordia New" panose="020B0502040204020203" pitchFamily="34" charset="-34"/>
              <a:cs typeface="Cordia New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4308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BDE33-8559-5571-C8D5-861226A9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Generate Random Samples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356A3-E592-E8A3-54AC-8E32223F8D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Defines the function to generate random samples for thickness and etch rate based on user inputted mean and standard deviation.</a:t>
            </a:r>
          </a:p>
          <a:p>
            <a:r>
              <a:rPr lang="en-US"/>
              <a:t>This function uses a normal distribution to simulate variations in etching parameters.</a:t>
            </a: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1EC732-E292-A988-520F-E5A3A2A9C93B}"/>
              </a:ext>
            </a:extLst>
          </p:cNvPr>
          <p:cNvSpPr/>
          <p:nvPr/>
        </p:nvSpPr>
        <p:spPr>
          <a:xfrm>
            <a:off x="3556000" y="3952875"/>
            <a:ext cx="5080000" cy="254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>
                <a:latin typeface="Cordia New" panose="020B0502040204020203" pitchFamily="34" charset="-34"/>
                <a:cs typeface="Cordia New" panose="020B0502040204020203" pitchFamily="34" charset="-34"/>
              </a:rPr>
              <a:t>def generate_random_samples(mean, std, num_samples):</a:t>
            </a:r>
          </a:p>
          <a:p>
            <a:r>
              <a:rPr lang="en-US">
                <a:latin typeface="Cordia New" panose="020B0502040204020203" pitchFamily="34" charset="-34"/>
                <a:cs typeface="Cordia New" panose="020B0502040204020203" pitchFamily="34" charset="-34"/>
              </a:rPr>
              <a:t>    return np.random.normal(mean, std, num_samples)</a:t>
            </a:r>
            <a:endParaRPr lang="en-GB">
              <a:latin typeface="Cordia New" panose="020B0502040204020203" pitchFamily="34" charset="-34"/>
              <a:cs typeface="Cordia New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9706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153F9-8995-63CE-2817-58D7CE1E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Calculate Remaining Thickness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10C51-E136-3077-244B-F64E24AF46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Defines the function to calculate the remaining thickness after the etching process.</a:t>
            </a:r>
          </a:p>
          <a:p>
            <a:r>
              <a:rPr lang="en-US"/>
              <a:t>This function helps in determining the etched amount and calculates the remaining material thickness.</a:t>
            </a: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70CA88-72F5-A490-3576-0ABE7FC67B88}"/>
              </a:ext>
            </a:extLst>
          </p:cNvPr>
          <p:cNvSpPr/>
          <p:nvPr/>
        </p:nvSpPr>
        <p:spPr>
          <a:xfrm>
            <a:off x="3556000" y="3636963"/>
            <a:ext cx="5080000" cy="254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>
                <a:latin typeface="Cordia New" panose="020B0502040204020203" pitchFamily="34" charset="-34"/>
                <a:cs typeface="Cordia New" panose="020B0502040204020203" pitchFamily="34" charset="-34"/>
              </a:rPr>
              <a:t>def calculate_remaining_thickness(initial_thickness, etch_rate, etch_time):</a:t>
            </a:r>
          </a:p>
          <a:p>
            <a:r>
              <a:rPr lang="en-US">
                <a:latin typeface="Cordia New" panose="020B0502040204020203" pitchFamily="34" charset="-34"/>
                <a:cs typeface="Cordia New" panose="020B0502040204020203" pitchFamily="34" charset="-34"/>
              </a:rPr>
              <a:t>    etched_amount = etch_rate * etch_time</a:t>
            </a:r>
          </a:p>
          <a:p>
            <a:r>
              <a:rPr lang="en-US">
                <a:latin typeface="Cordia New" panose="020B0502040204020203" pitchFamily="34" charset="-34"/>
                <a:cs typeface="Cordia New" panose="020B0502040204020203" pitchFamily="34" charset="-34"/>
              </a:rPr>
              <a:t>    return np.maximum(initial_thickness - etched_amount, 0)</a:t>
            </a:r>
            <a:endParaRPr lang="en-GB">
              <a:latin typeface="Cordia New" panose="020B0502040204020203" pitchFamily="34" charset="-34"/>
              <a:cs typeface="Cordia New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19544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D4DC-3619-B1F3-63C3-D36ED45C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Plotting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5D4B9-2E53-E0FF-0845-9F38BE345A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Defines functions to plot histograms and bar charts for visualizing the distribution of remaining thicknesses.</a:t>
            </a:r>
          </a:p>
          <a:p>
            <a:r>
              <a:rPr lang="en-US"/>
              <a:t>These plots provide insights into the distribution and variation in the etching process outcomes.</a:t>
            </a: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969E74-3946-86B5-6A9A-B81B421BB51E}"/>
              </a:ext>
            </a:extLst>
          </p:cNvPr>
          <p:cNvSpPr/>
          <p:nvPr/>
        </p:nvSpPr>
        <p:spPr>
          <a:xfrm>
            <a:off x="3556000" y="3636963"/>
            <a:ext cx="5080000" cy="254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>
                <a:latin typeface="Cordia New" panose="020B0502040204020203" pitchFamily="34" charset="-34"/>
                <a:cs typeface="Cordia New" panose="020B0502040204020203" pitchFamily="34" charset="-34"/>
              </a:rPr>
              <a:t>def plot_histogram(ax, data, bins, color, label, title, xlabel, ylabel, mean_line=None):</a:t>
            </a:r>
          </a:p>
          <a:p>
            <a:r>
              <a:rPr lang="en-GB">
                <a:latin typeface="Cordia New" panose="020B0502040204020203" pitchFamily="34" charset="-34"/>
                <a:cs typeface="Cordia New" panose="020B0502040204020203" pitchFamily="34" charset="-34"/>
              </a:rPr>
              <a:t>    ax.hist(data, bins=bins, alpha=0.5, color=color, label=label)</a:t>
            </a:r>
          </a:p>
          <a:p>
            <a:r>
              <a:rPr lang="en-GB">
                <a:latin typeface="Cordia New" panose="020B0502040204020203" pitchFamily="34" charset="-34"/>
                <a:cs typeface="Cordia New" panose="020B0502040204020203" pitchFamily="34" charset="-34"/>
              </a:rPr>
              <a:t>    if mean_line is not None:</a:t>
            </a:r>
          </a:p>
          <a:p>
            <a:r>
              <a:rPr lang="en-GB">
                <a:latin typeface="Cordia New" panose="020B0502040204020203" pitchFamily="34" charset="-34"/>
                <a:cs typeface="Cordia New" panose="020B0502040204020203" pitchFamily="34" charset="-34"/>
              </a:rPr>
              <a:t>        ax.axvline(mean_line, color='red', linestyle='--', label=f'Mean: {mean_line:.1f} nm')</a:t>
            </a:r>
          </a:p>
        </p:txBody>
      </p:sp>
    </p:spTree>
    <p:extLst>
      <p:ext uri="{BB962C8B-B14F-4D97-AF65-F5344CB8AC3E}">
        <p14:creationId xmlns:p14="http://schemas.microsoft.com/office/powerpoint/2010/main" val="3009360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740E8150-4FDB-995F-1424-50C4BC635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545042"/>
            <a:ext cx="5191125" cy="2883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67C637DD-1092-7F4E-B4BB-A80315641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5191125" cy="2883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927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736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Cordia New</vt:lpstr>
      <vt:lpstr>Office Theme</vt:lpstr>
      <vt:lpstr>Monte Carlo Simulation for Etching Thickness Analysis</vt:lpstr>
      <vt:lpstr>Imports and User Input Function</vt:lpstr>
      <vt:lpstr>User Input Dialog</vt:lpstr>
      <vt:lpstr>PowerPoint Presentation</vt:lpstr>
      <vt:lpstr>Main Code Setup</vt:lpstr>
      <vt:lpstr>Generate Random Samples</vt:lpstr>
      <vt:lpstr>Calculate Remaining Thickness</vt:lpstr>
      <vt:lpstr>Plotting Results</vt:lpstr>
      <vt:lpstr>PowerPoint Presentation</vt:lpstr>
      <vt:lpstr>Area Under Remaining Normal Distribution</vt:lpstr>
      <vt:lpstr>PowerPoint Presentation</vt:lpstr>
      <vt:lpstr>Summary and Results</vt:lpstr>
      <vt:lpstr>PowerPoint Presentation</vt:lpstr>
    </vt:vector>
  </TitlesOfParts>
  <Company>SMART Photonics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Cosimo Spagnolo</dc:creator>
  <cp:lastModifiedBy>Cosimo Spagnolo</cp:lastModifiedBy>
  <cp:revision>4</cp:revision>
  <dcterms:created xsi:type="dcterms:W3CDTF">2024-10-19T16:58:22Z</dcterms:created>
  <dcterms:modified xsi:type="dcterms:W3CDTF">2024-10-19T17:15:45Z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9061dd0-11b8-441f-9cd5-5fbf2e24c6c6_Enabled">
    <vt:lpwstr>true</vt:lpwstr>
  </property>
  <property fmtid="{D5CDD505-2E9C-101B-9397-08002B2CF9AE}" pid="3" name="MSIP_Label_a9061dd0-11b8-441f-9cd5-5fbf2e24c6c6_SetDate">
    <vt:lpwstr>2024-10-19T17:00:38Z</vt:lpwstr>
  </property>
  <property fmtid="{D5CDD505-2E9C-101B-9397-08002B2CF9AE}" pid="4" name="MSIP_Label_a9061dd0-11b8-441f-9cd5-5fbf2e24c6c6_Method">
    <vt:lpwstr>Privileged</vt:lpwstr>
  </property>
  <property fmtid="{D5CDD505-2E9C-101B-9397-08002B2CF9AE}" pid="5" name="MSIP_Label_a9061dd0-11b8-441f-9cd5-5fbf2e24c6c6_Name">
    <vt:lpwstr>Restricted</vt:lpwstr>
  </property>
  <property fmtid="{D5CDD505-2E9C-101B-9397-08002B2CF9AE}" pid="6" name="MSIP_Label_a9061dd0-11b8-441f-9cd5-5fbf2e24c6c6_SiteId">
    <vt:lpwstr>81c4b23b-ac87-4995-8adb-3c0f8f45c8ac</vt:lpwstr>
  </property>
  <property fmtid="{D5CDD505-2E9C-101B-9397-08002B2CF9AE}" pid="7" name="MSIP_Label_a9061dd0-11b8-441f-9cd5-5fbf2e24c6c6_ActionId">
    <vt:lpwstr>74f21f44-6fcb-4cba-a4db-23cbd852e7b6</vt:lpwstr>
  </property>
  <property fmtid="{D5CDD505-2E9C-101B-9397-08002B2CF9AE}" pid="8" name="MSIP_Label_a9061dd0-11b8-441f-9cd5-5fbf2e24c6c6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Restricted Information - Copyright SMART Photonics B.V.</vt:lpwstr>
  </property>
</Properties>
</file>