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733" r:id="rId2"/>
    <p:sldId id="273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C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435BA6-A767-4019-A35B-E2CC2D61E6A8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4B85556C-A6E4-4CC2-A575-7C633A1F11B0}">
      <dgm:prSet phldrT="[文本]" custT="1"/>
      <dgm:spPr/>
      <dgm:t>
        <a:bodyPr/>
        <a:lstStyle/>
        <a:p>
          <a:endParaRPr lang="zh-CN" altLang="en-US" sz="2400" dirty="0"/>
        </a:p>
      </dgm:t>
    </dgm:pt>
    <dgm:pt modelId="{ED72B1DE-3666-4C9F-A987-11F7ED54394E}" type="parTrans" cxnId="{22BA1741-58A1-4056-84A5-2BEFB1B0EABC}">
      <dgm:prSet/>
      <dgm:spPr/>
      <dgm:t>
        <a:bodyPr/>
        <a:lstStyle/>
        <a:p>
          <a:endParaRPr lang="zh-CN" altLang="en-US"/>
        </a:p>
      </dgm:t>
    </dgm:pt>
    <dgm:pt modelId="{DF5EBDAD-6D9C-45B4-B895-F22B8FE8BC63}" type="sibTrans" cxnId="{22BA1741-58A1-4056-84A5-2BEFB1B0EABC}">
      <dgm:prSet/>
      <dgm:spPr/>
      <dgm:t>
        <a:bodyPr/>
        <a:lstStyle/>
        <a:p>
          <a:endParaRPr lang="zh-CN" altLang="en-US"/>
        </a:p>
      </dgm:t>
    </dgm:pt>
    <dgm:pt modelId="{E65C9EA3-E909-40DC-AD09-194D9FAF40F4}">
      <dgm:prSet phldrT="[文本]"/>
      <dgm:spPr/>
      <dgm:t>
        <a:bodyPr/>
        <a:lstStyle/>
        <a:p>
          <a:endParaRPr lang="en-US" altLang="zh-CN" dirty="0"/>
        </a:p>
      </dgm:t>
    </dgm:pt>
    <dgm:pt modelId="{95FAD1E3-6782-4422-AFD8-A8526C3F760F}" type="parTrans" cxnId="{180864C7-A171-4D29-B0D3-DD491C8E43C7}">
      <dgm:prSet/>
      <dgm:spPr/>
      <dgm:t>
        <a:bodyPr/>
        <a:lstStyle/>
        <a:p>
          <a:endParaRPr lang="zh-CN" altLang="en-US"/>
        </a:p>
      </dgm:t>
    </dgm:pt>
    <dgm:pt modelId="{A5EFA03B-F1B3-489A-941D-616D07F43E6B}" type="sibTrans" cxnId="{180864C7-A171-4D29-B0D3-DD491C8E43C7}">
      <dgm:prSet/>
      <dgm:spPr/>
      <dgm:t>
        <a:bodyPr/>
        <a:lstStyle/>
        <a:p>
          <a:endParaRPr lang="zh-CN" altLang="en-US"/>
        </a:p>
      </dgm:t>
    </dgm:pt>
    <dgm:pt modelId="{CBEA58CA-5B8A-4257-B638-9182E50D72A7}" type="pres">
      <dgm:prSet presAssocID="{AE435BA6-A767-4019-A35B-E2CC2D61E6A8}" presName="compositeShape" presStyleCnt="0">
        <dgm:presLayoutVars>
          <dgm:chMax val="7"/>
          <dgm:dir/>
          <dgm:resizeHandles val="exact"/>
        </dgm:presLayoutVars>
      </dgm:prSet>
      <dgm:spPr/>
    </dgm:pt>
    <dgm:pt modelId="{E01C1C3F-B295-413C-9873-6E3C09AEDF8C}" type="pres">
      <dgm:prSet presAssocID="{4B85556C-A6E4-4CC2-A575-7C633A1F11B0}" presName="circ1" presStyleLbl="vennNode1" presStyleIdx="0" presStyleCnt="2" custScaleX="157485" custScaleY="100547" custLinFactNeighborY="1067"/>
      <dgm:spPr/>
    </dgm:pt>
    <dgm:pt modelId="{BECFFB60-D84D-406E-AAF5-09AD3DAD0E1D}" type="pres">
      <dgm:prSet presAssocID="{4B85556C-A6E4-4CC2-A575-7C633A1F11B0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F4FE7E1-AB69-4B4F-8A47-2F260F48F161}" type="pres">
      <dgm:prSet presAssocID="{E65C9EA3-E909-40DC-AD09-194D9FAF40F4}" presName="circ2" presStyleLbl="vennNode1" presStyleIdx="1" presStyleCnt="2" custScaleX="118796" custLinFactNeighborX="26333" custLinFactNeighborY="31609"/>
      <dgm:spPr/>
    </dgm:pt>
    <dgm:pt modelId="{7AA24A6F-B34A-4ED7-B3D3-B0B89D147A80}" type="pres">
      <dgm:prSet presAssocID="{E65C9EA3-E909-40DC-AD09-194D9FAF40F4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E3A13610-F601-4719-92B6-0D94852DBCE6}" type="presOf" srcId="{4B85556C-A6E4-4CC2-A575-7C633A1F11B0}" destId="{E01C1C3F-B295-413C-9873-6E3C09AEDF8C}" srcOrd="0" destOrd="0" presId="urn:microsoft.com/office/officeart/2005/8/layout/venn1"/>
    <dgm:cxn modelId="{157A2A2A-8D04-4F50-9AD2-FA87F8027A70}" type="presOf" srcId="{E65C9EA3-E909-40DC-AD09-194D9FAF40F4}" destId="{7AA24A6F-B34A-4ED7-B3D3-B0B89D147A80}" srcOrd="1" destOrd="0" presId="urn:microsoft.com/office/officeart/2005/8/layout/venn1"/>
    <dgm:cxn modelId="{22BA1741-58A1-4056-84A5-2BEFB1B0EABC}" srcId="{AE435BA6-A767-4019-A35B-E2CC2D61E6A8}" destId="{4B85556C-A6E4-4CC2-A575-7C633A1F11B0}" srcOrd="0" destOrd="0" parTransId="{ED72B1DE-3666-4C9F-A987-11F7ED54394E}" sibTransId="{DF5EBDAD-6D9C-45B4-B895-F22B8FE8BC63}"/>
    <dgm:cxn modelId="{FF742298-F730-4726-A1B5-D37A51920CB8}" type="presOf" srcId="{AE435BA6-A767-4019-A35B-E2CC2D61E6A8}" destId="{CBEA58CA-5B8A-4257-B638-9182E50D72A7}" srcOrd="0" destOrd="0" presId="urn:microsoft.com/office/officeart/2005/8/layout/venn1"/>
    <dgm:cxn modelId="{475EC0B3-8866-473A-8D54-561CE3329423}" type="presOf" srcId="{4B85556C-A6E4-4CC2-A575-7C633A1F11B0}" destId="{BECFFB60-D84D-406E-AAF5-09AD3DAD0E1D}" srcOrd="1" destOrd="0" presId="urn:microsoft.com/office/officeart/2005/8/layout/venn1"/>
    <dgm:cxn modelId="{180864C7-A171-4D29-B0D3-DD491C8E43C7}" srcId="{AE435BA6-A767-4019-A35B-E2CC2D61E6A8}" destId="{E65C9EA3-E909-40DC-AD09-194D9FAF40F4}" srcOrd="1" destOrd="0" parTransId="{95FAD1E3-6782-4422-AFD8-A8526C3F760F}" sibTransId="{A5EFA03B-F1B3-489A-941D-616D07F43E6B}"/>
    <dgm:cxn modelId="{B14496D6-88D0-451A-BF03-B9DBFE1E238F}" type="presOf" srcId="{E65C9EA3-E909-40DC-AD09-194D9FAF40F4}" destId="{0F4FE7E1-AB69-4B4F-8A47-2F260F48F161}" srcOrd="0" destOrd="0" presId="urn:microsoft.com/office/officeart/2005/8/layout/venn1"/>
    <dgm:cxn modelId="{67032114-8F6A-42CB-899A-71306C1EFAD9}" type="presParOf" srcId="{CBEA58CA-5B8A-4257-B638-9182E50D72A7}" destId="{E01C1C3F-B295-413C-9873-6E3C09AEDF8C}" srcOrd="0" destOrd="0" presId="urn:microsoft.com/office/officeart/2005/8/layout/venn1"/>
    <dgm:cxn modelId="{75AC070A-D3E9-414D-BF4D-D83233B1F7BE}" type="presParOf" srcId="{CBEA58CA-5B8A-4257-B638-9182E50D72A7}" destId="{BECFFB60-D84D-406E-AAF5-09AD3DAD0E1D}" srcOrd="1" destOrd="0" presId="urn:microsoft.com/office/officeart/2005/8/layout/venn1"/>
    <dgm:cxn modelId="{FC8AEC78-3BA2-455D-AC81-057A8E1A7889}" type="presParOf" srcId="{CBEA58CA-5B8A-4257-B638-9182E50D72A7}" destId="{0F4FE7E1-AB69-4B4F-8A47-2F260F48F161}" srcOrd="2" destOrd="0" presId="urn:microsoft.com/office/officeart/2005/8/layout/venn1"/>
    <dgm:cxn modelId="{36432C8E-D0A6-4333-A5ED-2372F6DC6766}" type="presParOf" srcId="{CBEA58CA-5B8A-4257-B638-9182E50D72A7}" destId="{7AA24A6F-B34A-4ED7-B3D3-B0B89D147A80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1C1C3F-B295-413C-9873-6E3C09AEDF8C}">
      <dsp:nvSpPr>
        <dsp:cNvPr id="0" name=""/>
        <dsp:cNvSpPr/>
      </dsp:nvSpPr>
      <dsp:spPr>
        <a:xfrm>
          <a:off x="237748" y="0"/>
          <a:ext cx="5316768" cy="33945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 dirty="0"/>
        </a:p>
      </dsp:txBody>
      <dsp:txXfrm>
        <a:off x="980180" y="400285"/>
        <a:ext cx="3065524" cy="2593942"/>
      </dsp:txXfrm>
    </dsp:sp>
    <dsp:sp modelId="{0F4FE7E1-AB69-4B4F-8A47-2F260F48F161}">
      <dsp:nvSpPr>
        <dsp:cNvPr id="0" name=""/>
        <dsp:cNvSpPr/>
      </dsp:nvSpPr>
      <dsp:spPr>
        <a:xfrm>
          <a:off x="3561765" y="18466"/>
          <a:ext cx="4010609" cy="337604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6500" kern="1200" dirty="0"/>
        </a:p>
      </dsp:txBody>
      <dsp:txXfrm>
        <a:off x="4699911" y="416574"/>
        <a:ext cx="2312423" cy="25798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6F2B4F-913F-417E-AC27-5A086286C009}" type="datetimeFigureOut">
              <a:rPr lang="zh-CN" altLang="en-US" smtClean="0"/>
              <a:t>2023/8/25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307863-4A46-4D5C-9C27-C93FB3C12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590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9568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3231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1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1550089" y="863157"/>
            <a:ext cx="10318623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6833366C-F485-4B9F-89F5-27A807162B12}"/>
              </a:ext>
            </a:extLst>
          </p:cNvPr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0D966C-9DD4-4144-A316-29077EB905B4}"/>
              </a:ext>
            </a:extLst>
          </p:cNvPr>
          <p:cNvSpPr/>
          <p:nvPr userDrawn="1"/>
        </p:nvSpPr>
        <p:spPr>
          <a:xfrm>
            <a:off x="318632" y="0"/>
            <a:ext cx="1048735" cy="8731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833366C-F485-4B9F-89F5-27A807162B12}"/>
              </a:ext>
            </a:extLst>
          </p:cNvPr>
          <p:cNvSpPr/>
          <p:nvPr userDrawn="1"/>
        </p:nvSpPr>
        <p:spPr>
          <a:xfrm>
            <a:off x="318631" y="6188075"/>
            <a:ext cx="10844339" cy="6699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10D966C-9DD4-4144-A316-29077EB905B4}"/>
              </a:ext>
            </a:extLst>
          </p:cNvPr>
          <p:cNvSpPr/>
          <p:nvPr userDrawn="1"/>
        </p:nvSpPr>
        <p:spPr>
          <a:xfrm>
            <a:off x="1378908" y="-1612"/>
            <a:ext cx="167082" cy="87473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7818" y="347339"/>
            <a:ext cx="1969223" cy="432990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1366474" y="-17822"/>
            <a:ext cx="0" cy="107941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 userDrawn="1"/>
        </p:nvCxnSpPr>
        <p:spPr>
          <a:xfrm>
            <a:off x="11155416" y="6119786"/>
            <a:ext cx="0" cy="76063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组合 83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85" name="组合 84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100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102" name="组合 101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107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8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" name="组合 102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104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6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6" name="组合 85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87" name="组合 86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98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8" name="组合 87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96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7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9" name="组合 88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93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5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0" name="组合 89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91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43862133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４-一段一图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6833366C-F485-4B9F-89F5-27A807162B12}"/>
              </a:ext>
            </a:extLst>
          </p:cNvPr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833366C-F485-4B9F-89F5-27A807162B12}"/>
              </a:ext>
            </a:extLst>
          </p:cNvPr>
          <p:cNvSpPr/>
          <p:nvPr userDrawn="1"/>
        </p:nvSpPr>
        <p:spPr>
          <a:xfrm>
            <a:off x="318631" y="6188075"/>
            <a:ext cx="10844339" cy="6699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6632" y="6351003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 userDrawn="1"/>
        </p:nvCxnSpPr>
        <p:spPr>
          <a:xfrm>
            <a:off x="11155416" y="6188075"/>
            <a:ext cx="0" cy="66558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9575" y="6269038"/>
            <a:ext cx="18176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标题 11">
            <a:extLst>
              <a:ext uri="{FF2B5EF4-FFF2-40B4-BE49-F238E27FC236}">
                <a16:creationId xmlns:a16="http://schemas.microsoft.com/office/drawing/2014/main" id="{B751A2AD-C679-48C2-AFF3-1AB781A3D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7600" y="3016800"/>
            <a:ext cx="8643848" cy="7017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>
              <a:defRPr lang="zh-CN" altLang="en-US" sz="4400" b="1" baseline="0">
                <a:solidFill>
                  <a:srgbClr val="006C3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0067790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４-一段一图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10185149" y="863157"/>
            <a:ext cx="168356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6833366C-F485-4B9F-89F5-27A807162B12}"/>
              </a:ext>
            </a:extLst>
          </p:cNvPr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 userDrawn="1"/>
        </p:nvCxnSpPr>
        <p:spPr>
          <a:xfrm>
            <a:off x="11155416" y="6188075"/>
            <a:ext cx="0" cy="66558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101715" y="214313"/>
            <a:ext cx="1864408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6399310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5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749863" y="24906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33"/>
          <a:stretch/>
        </p:blipFill>
        <p:spPr>
          <a:xfrm>
            <a:off x="11282579" y="252089"/>
            <a:ext cx="432990" cy="432990"/>
          </a:xfrm>
          <a:prstGeom prst="rect">
            <a:avLst/>
          </a:prstGeom>
        </p:spPr>
      </p:pic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1375EC85-F9E6-44D2-9F15-53B5B6F75476}"/>
              </a:ext>
            </a:extLst>
          </p:cNvPr>
          <p:cNvCxnSpPr>
            <a:cxnSpLocks/>
          </p:cNvCxnSpPr>
          <p:nvPr userDrawn="1"/>
        </p:nvCxnSpPr>
        <p:spPr>
          <a:xfrm>
            <a:off x="442913" y="821731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70DEE229-ACC1-4297-A1E3-DEA16F9B9C28}"/>
              </a:ext>
            </a:extLst>
          </p:cNvPr>
          <p:cNvCxnSpPr>
            <a:cxnSpLocks/>
          </p:cNvCxnSpPr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 userDrawn="1"/>
        </p:nvGrpSpPr>
        <p:grpSpPr>
          <a:xfrm>
            <a:off x="-511603" y="253621"/>
            <a:ext cx="1221064" cy="438825"/>
            <a:chOff x="-529708" y="381991"/>
            <a:chExt cx="1221064" cy="438825"/>
          </a:xfrm>
        </p:grpSpPr>
        <p:sp>
          <p:nvSpPr>
            <p:cNvPr id="58" name="梯形 57">
              <a:extLst>
                <a:ext uri="{FF2B5EF4-FFF2-40B4-BE49-F238E27FC236}">
                  <a16:creationId xmlns:a16="http://schemas.microsoft.com/office/drawing/2014/main" id="{5065A524-15E6-4769-B9ED-7868E19ADB1E}"/>
                </a:ext>
              </a:extLst>
            </p:cNvPr>
            <p:cNvSpPr/>
            <p:nvPr userDrawn="1"/>
          </p:nvSpPr>
          <p:spPr>
            <a:xfrm rot="16200000">
              <a:off x="-107121" y="-40596"/>
              <a:ext cx="375890" cy="1221064"/>
            </a:xfrm>
            <a:prstGeom prst="trapezoid">
              <a:avLst>
                <a:gd name="adj" fmla="val 7230"/>
              </a:avLst>
            </a:prstGeom>
            <a:gradFill>
              <a:gsLst>
                <a:gs pos="100000">
                  <a:schemeClr val="accent1"/>
                </a:gs>
                <a:gs pos="0">
                  <a:schemeClr val="accent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梯形 58">
              <a:extLst>
                <a:ext uri="{FF2B5EF4-FFF2-40B4-BE49-F238E27FC236}">
                  <a16:creationId xmlns:a16="http://schemas.microsoft.com/office/drawing/2014/main" id="{AC403C93-604F-4B72-B919-463ACA49C29B}"/>
                </a:ext>
              </a:extLst>
            </p:cNvPr>
            <p:cNvSpPr/>
            <p:nvPr userDrawn="1"/>
          </p:nvSpPr>
          <p:spPr>
            <a:xfrm rot="16200000">
              <a:off x="-79397" y="146495"/>
              <a:ext cx="267255" cy="1058332"/>
            </a:xfrm>
            <a:prstGeom prst="trapezoid">
              <a:avLst>
                <a:gd name="adj" fmla="val 723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梯形 59">
              <a:extLst>
                <a:ext uri="{FF2B5EF4-FFF2-40B4-BE49-F238E27FC236}">
                  <a16:creationId xmlns:a16="http://schemas.microsoft.com/office/drawing/2014/main" id="{AC403C93-604F-4B72-B919-463ACA49C29B}"/>
                </a:ext>
              </a:extLst>
            </p:cNvPr>
            <p:cNvSpPr/>
            <p:nvPr userDrawn="1"/>
          </p:nvSpPr>
          <p:spPr>
            <a:xfrm rot="16200000">
              <a:off x="-95133" y="158023"/>
              <a:ext cx="267255" cy="1058332"/>
            </a:xfrm>
            <a:prstGeom prst="trapezoid">
              <a:avLst>
                <a:gd name="adj" fmla="val 7230"/>
              </a:avLst>
            </a:prstGeom>
            <a:gradFill flip="none" rotWithShape="1">
              <a:gsLst>
                <a:gs pos="100000">
                  <a:schemeClr val="accent4"/>
                </a:gs>
                <a:gs pos="0">
                  <a:schemeClr val="accent4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62" name="组合 61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77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79" name="组合 78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84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0" name="组合 79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81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3" name="组合 62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64" name="组合 63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75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5" name="组合 64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73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6" name="组合 65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70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1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2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7" name="组合 66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68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9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640684040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5-一段一图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70DEE229-ACC1-4297-A1E3-DEA16F9B9C28}"/>
              </a:ext>
            </a:extLst>
          </p:cNvPr>
          <p:cNvCxnSpPr>
            <a:cxnSpLocks/>
          </p:cNvCxnSpPr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组合 60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62" name="组合 61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77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79" name="组合 78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84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0" name="组合 79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81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3" name="组合 62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64" name="组合 63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75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5" name="组合 64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73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6" name="组合 65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70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1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2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7" name="组合 66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68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9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36" name="标题 11">
            <a:extLst>
              <a:ext uri="{FF2B5EF4-FFF2-40B4-BE49-F238E27FC236}">
                <a16:creationId xmlns:a16="http://schemas.microsoft.com/office/drawing/2014/main" id="{C0F4148E-045B-44EE-8A4E-88B14DCC5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7600" y="3016800"/>
            <a:ext cx="8643848" cy="7017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>
              <a:defRPr lang="zh-CN" altLang="en-US" sz="4400" b="1" baseline="0">
                <a:solidFill>
                  <a:srgbClr val="006C3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432498772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5-一段一图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文本框 60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86" name="图片 8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33"/>
          <a:stretch/>
        </p:blipFill>
        <p:spPr>
          <a:xfrm>
            <a:off x="11282579" y="252089"/>
            <a:ext cx="432990" cy="43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092146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6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 userDrawn="1"/>
        </p:nvSpPr>
        <p:spPr>
          <a:xfrm>
            <a:off x="442912" y="-82551"/>
            <a:ext cx="11306175" cy="9087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>
            <a:off x="442913" y="0"/>
            <a:ext cx="11306175" cy="826158"/>
          </a:xfrm>
          <a:prstGeom prst="rect">
            <a:avLst/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1"/>
          <p:cNvSpPr>
            <a:spLocks noGrp="1"/>
          </p:cNvSpPr>
          <p:nvPr>
            <p:ph type="title"/>
          </p:nvPr>
        </p:nvSpPr>
        <p:spPr>
          <a:xfrm>
            <a:off x="1173494" y="249067"/>
            <a:ext cx="8048203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7" name="文本框 6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70DEE229-ACC1-4297-A1E3-DEA16F9B9C28}"/>
              </a:ext>
            </a:extLst>
          </p:cNvPr>
          <p:cNvCxnSpPr>
            <a:cxnSpLocks/>
          </p:cNvCxnSpPr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90168" y="252089"/>
            <a:ext cx="1969223" cy="432990"/>
          </a:xfrm>
          <a:prstGeom prst="rect">
            <a:avLst/>
          </a:prstGeom>
        </p:spPr>
      </p:pic>
      <p:grpSp>
        <p:nvGrpSpPr>
          <p:cNvPr id="46" name="组合 45"/>
          <p:cNvGrpSpPr/>
          <p:nvPr userDrawn="1"/>
        </p:nvGrpSpPr>
        <p:grpSpPr>
          <a:xfrm>
            <a:off x="637534" y="199773"/>
            <a:ext cx="463263" cy="481001"/>
            <a:chOff x="598941" y="128599"/>
            <a:chExt cx="463263" cy="481001"/>
          </a:xfrm>
        </p:grpSpPr>
        <p:sp>
          <p:nvSpPr>
            <p:cNvPr id="45" name="矩形 44"/>
            <p:cNvSpPr/>
            <p:nvPr userDrawn="1"/>
          </p:nvSpPr>
          <p:spPr>
            <a:xfrm>
              <a:off x="701671" y="249067"/>
              <a:ext cx="360533" cy="36053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 userDrawn="1"/>
          </p:nvSpPr>
          <p:spPr>
            <a:xfrm>
              <a:off x="701671" y="247801"/>
              <a:ext cx="275115" cy="2565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 userDrawn="1"/>
          </p:nvSpPr>
          <p:spPr>
            <a:xfrm>
              <a:off x="598941" y="128599"/>
              <a:ext cx="360533" cy="3605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37" name="组合 36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60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62" name="组合 61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67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" name="组合 62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64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9" name="组合 38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58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56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7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53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51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158401346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6-一段一图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70DEE229-ACC1-4297-A1E3-DEA16F9B9C28}"/>
              </a:ext>
            </a:extLst>
          </p:cNvPr>
          <p:cNvCxnSpPr>
            <a:cxnSpLocks/>
          </p:cNvCxnSpPr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37" name="组合 36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60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62" name="组合 61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67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" name="组合 62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64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9" name="组合 38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58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56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7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53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51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69" name="标题 11">
            <a:extLst>
              <a:ext uri="{FF2B5EF4-FFF2-40B4-BE49-F238E27FC236}">
                <a16:creationId xmlns:a16="http://schemas.microsoft.com/office/drawing/2014/main" id="{0D0682F6-A194-4FB3-8EF2-674B6164F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7600" y="3016800"/>
            <a:ext cx="8643848" cy="7017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>
              <a:defRPr lang="zh-CN" altLang="en-US" sz="4400" b="1" baseline="0">
                <a:solidFill>
                  <a:srgbClr val="006C3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95320498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6-一段一图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 userDrawn="1"/>
        </p:nvSpPr>
        <p:spPr>
          <a:xfrm>
            <a:off x="9402184" y="-82800"/>
            <a:ext cx="2346903" cy="907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 userDrawn="1"/>
        </p:nvSpPr>
        <p:spPr>
          <a:xfrm>
            <a:off x="9402184" y="0"/>
            <a:ext cx="2346904" cy="826158"/>
          </a:xfrm>
          <a:prstGeom prst="rect">
            <a:avLst/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9" name="图片 3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90168" y="252089"/>
            <a:ext cx="1969223" cy="43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496261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7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/>
          <p:cNvSpPr/>
          <p:nvPr userDrawn="1"/>
        </p:nvSpPr>
        <p:spPr>
          <a:xfrm>
            <a:off x="658714" y="482300"/>
            <a:ext cx="748201" cy="484094"/>
          </a:xfrm>
          <a:prstGeom prst="parallelogram">
            <a:avLst>
              <a:gd name="adj" fmla="val 71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 userDrawn="1"/>
        </p:nvSpPr>
        <p:spPr>
          <a:xfrm>
            <a:off x="442912" y="-82800"/>
            <a:ext cx="11306175" cy="846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>
            <a:off x="442913" y="0"/>
            <a:ext cx="11306175" cy="762658"/>
          </a:xfrm>
          <a:prstGeom prst="rect">
            <a:avLst/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1"/>
          <p:cNvSpPr>
            <a:spLocks noGrp="1"/>
          </p:cNvSpPr>
          <p:nvPr>
            <p:ph type="title"/>
          </p:nvPr>
        </p:nvSpPr>
        <p:spPr>
          <a:xfrm>
            <a:off x="1173494" y="185567"/>
            <a:ext cx="8048203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7" name="文本框 6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70DEE229-ACC1-4297-A1E3-DEA16F9B9C28}"/>
              </a:ext>
            </a:extLst>
          </p:cNvPr>
          <p:cNvCxnSpPr>
            <a:cxnSpLocks/>
          </p:cNvCxnSpPr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90168" y="188589"/>
            <a:ext cx="1969223" cy="432990"/>
          </a:xfrm>
          <a:prstGeom prst="rect">
            <a:avLst/>
          </a:prstGeom>
        </p:spPr>
      </p:pic>
      <p:sp>
        <p:nvSpPr>
          <p:cNvPr id="43" name="矩形 42"/>
          <p:cNvSpPr/>
          <p:nvPr userDrawn="1"/>
        </p:nvSpPr>
        <p:spPr>
          <a:xfrm>
            <a:off x="648385" y="0"/>
            <a:ext cx="413819" cy="966395"/>
          </a:xfrm>
          <a:prstGeom prst="rect">
            <a:avLst/>
          </a:prstGeom>
          <a:ln>
            <a:noFill/>
          </a:ln>
          <a:effectLst>
            <a:outerShdw blurRad="127000" dist="25400" dir="5400000" sx="102000" sy="102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35" name="组合 34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55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57" name="组合 56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62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9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6" name="组合 35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53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9" name="组合 38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51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48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" name="组合 43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45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54051975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7-一段一图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70DEE229-ACC1-4297-A1E3-DEA16F9B9C28}"/>
              </a:ext>
            </a:extLst>
          </p:cNvPr>
          <p:cNvCxnSpPr>
            <a:cxnSpLocks/>
          </p:cNvCxnSpPr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35" name="组合 34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55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57" name="组合 56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62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9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6" name="组合 35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53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9" name="组合 38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51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48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" name="组合 43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45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64" name="标题 11">
            <a:extLst>
              <a:ext uri="{FF2B5EF4-FFF2-40B4-BE49-F238E27FC236}">
                <a16:creationId xmlns:a16="http://schemas.microsoft.com/office/drawing/2014/main" id="{FDDD1B7B-042D-4B1B-81C1-5A7085CDF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7600" y="3016800"/>
            <a:ext cx="8643848" cy="7017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>
              <a:defRPr lang="zh-CN" altLang="en-US" sz="4400" b="1" baseline="0">
                <a:solidFill>
                  <a:srgbClr val="006C3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78456778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1-一段一图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6833366C-F485-4B9F-89F5-27A807162B12}"/>
              </a:ext>
            </a:extLst>
          </p:cNvPr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833366C-F485-4B9F-89F5-27A807162B12}"/>
              </a:ext>
            </a:extLst>
          </p:cNvPr>
          <p:cNvSpPr/>
          <p:nvPr userDrawn="1"/>
        </p:nvSpPr>
        <p:spPr>
          <a:xfrm>
            <a:off x="318631" y="6188075"/>
            <a:ext cx="10844339" cy="6699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 userDrawn="1"/>
        </p:nvCxnSpPr>
        <p:spPr>
          <a:xfrm>
            <a:off x="11155416" y="6119786"/>
            <a:ext cx="0" cy="76063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组合 83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85" name="组合 84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100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102" name="组合 101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107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8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" name="组合 102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104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6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6" name="组合 85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87" name="组合 86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98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8" name="组合 87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96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7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9" name="组合 88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93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5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0" name="组合 89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91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37" name="标题 11">
            <a:extLst>
              <a:ext uri="{FF2B5EF4-FFF2-40B4-BE49-F238E27FC236}">
                <a16:creationId xmlns:a16="http://schemas.microsoft.com/office/drawing/2014/main" id="{F740B2F3-F46E-47AE-8C0D-F561C0D52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7600" y="3016800"/>
            <a:ext cx="8643848" cy="7017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>
              <a:defRPr lang="zh-CN" altLang="en-US" sz="4400" b="1" baseline="0">
                <a:solidFill>
                  <a:srgbClr val="006C3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9256536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7-一段一图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9385300" y="-82550"/>
            <a:ext cx="2363787" cy="84520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9385300" y="0"/>
            <a:ext cx="2363788" cy="762658"/>
          </a:xfrm>
          <a:prstGeom prst="rect">
            <a:avLst/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90168" y="188589"/>
            <a:ext cx="1969223" cy="43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58098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8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833366C-F485-4B9F-89F5-27A807162B12}"/>
              </a:ext>
            </a:extLst>
          </p:cNvPr>
          <p:cNvSpPr/>
          <p:nvPr userDrawn="1"/>
        </p:nvSpPr>
        <p:spPr>
          <a:xfrm>
            <a:off x="318632" y="6188075"/>
            <a:ext cx="11550080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127000" dist="38100" dir="16200000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10D966C-9DD4-4144-A316-29077EB905B4}"/>
              </a:ext>
            </a:extLst>
          </p:cNvPr>
          <p:cNvSpPr/>
          <p:nvPr userDrawn="1"/>
        </p:nvSpPr>
        <p:spPr>
          <a:xfrm>
            <a:off x="318632" y="0"/>
            <a:ext cx="11550080" cy="8731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1270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标题 11"/>
          <p:cNvSpPr>
            <a:spLocks noGrp="1"/>
          </p:cNvSpPr>
          <p:nvPr>
            <p:ph type="title"/>
          </p:nvPr>
        </p:nvSpPr>
        <p:spPr>
          <a:xfrm>
            <a:off x="541539" y="247495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11" name="文本框 10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4050" y="131404"/>
            <a:ext cx="2243119" cy="627854"/>
          </a:xfrm>
          <a:prstGeom prst="rect">
            <a:avLst/>
          </a:prstGeom>
        </p:spPr>
      </p:pic>
      <p:grpSp>
        <p:nvGrpSpPr>
          <p:cNvPr id="37" name="组合 36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38" name="组合 37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54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61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7" name="组合 56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8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9" name="组合 38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52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3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50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47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" name="组合 43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45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183078310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8-一段一图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833366C-F485-4B9F-89F5-27A807162B12}"/>
              </a:ext>
            </a:extLst>
          </p:cNvPr>
          <p:cNvSpPr/>
          <p:nvPr userDrawn="1"/>
        </p:nvSpPr>
        <p:spPr>
          <a:xfrm>
            <a:off x="318632" y="6188075"/>
            <a:ext cx="11550080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127000" dist="38100" dir="16200000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文本框 10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37" name="组合 36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38" name="组合 37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54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61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7" name="组合 56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8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9" name="组合 38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52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3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50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47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" name="组合 43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45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32" name="标题 11">
            <a:extLst>
              <a:ext uri="{FF2B5EF4-FFF2-40B4-BE49-F238E27FC236}">
                <a16:creationId xmlns:a16="http://schemas.microsoft.com/office/drawing/2014/main" id="{A87381B5-231A-44CC-994D-B480CB6C3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7600" y="3016800"/>
            <a:ext cx="8643848" cy="7017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>
              <a:defRPr lang="zh-CN" altLang="en-US" sz="4400" b="1" baseline="0">
                <a:solidFill>
                  <a:srgbClr val="006C3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7745157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8-一段一图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833366C-F485-4B9F-89F5-27A807162B12}"/>
              </a:ext>
            </a:extLst>
          </p:cNvPr>
          <p:cNvSpPr/>
          <p:nvPr userDrawn="1"/>
        </p:nvSpPr>
        <p:spPr>
          <a:xfrm>
            <a:off x="11144922" y="6188075"/>
            <a:ext cx="723790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127000" dist="38100" dir="16200000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10D966C-9DD4-4144-A316-29077EB905B4}"/>
              </a:ext>
            </a:extLst>
          </p:cNvPr>
          <p:cNvSpPr/>
          <p:nvPr userDrawn="1"/>
        </p:nvSpPr>
        <p:spPr>
          <a:xfrm>
            <a:off x="9488246" y="0"/>
            <a:ext cx="2380466" cy="8731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1270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4050" y="131404"/>
            <a:ext cx="2243119" cy="62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397466"/>
      </p:ext>
    </p:extLst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01706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 xmlns:p14="http://schemas.microsoft.com/office/powerpoint/2010/main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1-一段一图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6833366C-F485-4B9F-89F5-27A807162B12}"/>
              </a:ext>
            </a:extLst>
          </p:cNvPr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7818" y="347339"/>
            <a:ext cx="1969223" cy="432990"/>
          </a:xfrm>
          <a:prstGeom prst="rect">
            <a:avLst/>
          </a:prstGeom>
        </p:spPr>
      </p:pic>
      <p:cxnSp>
        <p:nvCxnSpPr>
          <p:cNvPr id="5" name="直接连接符 4"/>
          <p:cNvCxnSpPr/>
          <p:nvPr userDrawn="1"/>
        </p:nvCxnSpPr>
        <p:spPr>
          <a:xfrm>
            <a:off x="11155416" y="6133167"/>
            <a:ext cx="0" cy="75617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607198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2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577850" y="24906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90193" y="252089"/>
            <a:ext cx="1969223" cy="432990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-9524" y="122428"/>
            <a:ext cx="559928" cy="699303"/>
            <a:chOff x="-9524" y="122428"/>
            <a:chExt cx="559928" cy="699303"/>
          </a:xfrm>
        </p:grpSpPr>
        <p:sp>
          <p:nvSpPr>
            <p:cNvPr id="85" name="任意多边形: 形状 56">
              <a:extLst>
                <a:ext uri="{FF2B5EF4-FFF2-40B4-BE49-F238E27FC236}">
                  <a16:creationId xmlns:a16="http://schemas.microsoft.com/office/drawing/2014/main" id="{77A3E9FF-E8D6-4864-AD9A-BC3E704158E7}"/>
                </a:ext>
              </a:extLst>
            </p:cNvPr>
            <p:cNvSpPr/>
            <p:nvPr userDrawn="1"/>
          </p:nvSpPr>
          <p:spPr>
            <a:xfrm>
              <a:off x="-9524" y="122428"/>
              <a:ext cx="559928" cy="699303"/>
            </a:xfrm>
            <a:custGeom>
              <a:avLst/>
              <a:gdLst>
                <a:gd name="connsiteX0" fmla="*/ 0 w 436410"/>
                <a:gd name="connsiteY0" fmla="*/ 0 h 895350"/>
                <a:gd name="connsiteX1" fmla="*/ 436410 w 436410"/>
                <a:gd name="connsiteY1" fmla="*/ 0 h 895350"/>
                <a:gd name="connsiteX2" fmla="*/ 250915 w 436410"/>
                <a:gd name="connsiteY2" fmla="*/ 895350 h 895350"/>
                <a:gd name="connsiteX3" fmla="*/ 0 w 436410"/>
                <a:gd name="connsiteY3" fmla="*/ 895350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6410" h="895350">
                  <a:moveTo>
                    <a:pt x="0" y="0"/>
                  </a:moveTo>
                  <a:lnTo>
                    <a:pt x="436410" y="0"/>
                  </a:lnTo>
                  <a:lnTo>
                    <a:pt x="250915" y="895350"/>
                  </a:lnTo>
                  <a:lnTo>
                    <a:pt x="0" y="8953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任意多边形: 形状 57">
              <a:extLst>
                <a:ext uri="{FF2B5EF4-FFF2-40B4-BE49-F238E27FC236}">
                  <a16:creationId xmlns:a16="http://schemas.microsoft.com/office/drawing/2014/main" id="{0B39D90D-B980-4ADB-95FB-F043B008E76D}"/>
                </a:ext>
              </a:extLst>
            </p:cNvPr>
            <p:cNvSpPr/>
            <p:nvPr userDrawn="1"/>
          </p:nvSpPr>
          <p:spPr>
            <a:xfrm>
              <a:off x="417309" y="379233"/>
              <a:ext cx="96622" cy="221903"/>
            </a:xfrm>
            <a:custGeom>
              <a:avLst/>
              <a:gdLst>
                <a:gd name="connsiteX0" fmla="*/ 144879 w 185359"/>
                <a:gd name="connsiteY0" fmla="*/ 0 h 699303"/>
                <a:gd name="connsiteX1" fmla="*/ 185359 w 185359"/>
                <a:gd name="connsiteY1" fmla="*/ 0 h 699303"/>
                <a:gd name="connsiteX2" fmla="*/ 40480 w 185359"/>
                <a:gd name="connsiteY2" fmla="*/ 699303 h 699303"/>
                <a:gd name="connsiteX3" fmla="*/ 0 w 185359"/>
                <a:gd name="connsiteY3" fmla="*/ 699303 h 699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359" h="699303">
                  <a:moveTo>
                    <a:pt x="144879" y="0"/>
                  </a:moveTo>
                  <a:lnTo>
                    <a:pt x="185359" y="0"/>
                  </a:lnTo>
                  <a:lnTo>
                    <a:pt x="40480" y="699303"/>
                  </a:lnTo>
                  <a:lnTo>
                    <a:pt x="0" y="699303"/>
                  </a:lnTo>
                  <a:close/>
                </a:path>
              </a:pathLst>
            </a:custGeom>
            <a:solidFill>
              <a:schemeClr val="accent4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1375EC85-F9E6-44D2-9F15-53B5B6F75476}"/>
              </a:ext>
            </a:extLst>
          </p:cNvPr>
          <p:cNvCxnSpPr>
            <a:cxnSpLocks/>
          </p:cNvCxnSpPr>
          <p:nvPr userDrawn="1"/>
        </p:nvCxnSpPr>
        <p:spPr>
          <a:xfrm>
            <a:off x="442913" y="821731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CE6666C3-355D-4A5C-A830-6BBD90D5F1FE}"/>
              </a:ext>
            </a:extLst>
          </p:cNvPr>
          <p:cNvSpPr/>
          <p:nvPr userDrawn="1"/>
        </p:nvSpPr>
        <p:spPr>
          <a:xfrm>
            <a:off x="12146281" y="336478"/>
            <a:ext cx="45719" cy="2659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70DEE229-ACC1-4297-A1E3-DEA16F9B9C28}"/>
              </a:ext>
            </a:extLst>
          </p:cNvPr>
          <p:cNvCxnSpPr>
            <a:cxnSpLocks/>
          </p:cNvCxnSpPr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组合 82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84" name="组合 83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104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106" name="组合 105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111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2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7" name="组合 106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108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9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9" name="组合 88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91" name="组合 90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102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2" name="组合 91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100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3" name="组合 92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97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4" name="组合 93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95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6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447590531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2-一段一图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70DEE229-ACC1-4297-A1E3-DEA16F9B9C28}"/>
              </a:ext>
            </a:extLst>
          </p:cNvPr>
          <p:cNvCxnSpPr>
            <a:cxnSpLocks/>
          </p:cNvCxnSpPr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组合 82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84" name="组合 83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104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106" name="组合 105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111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2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7" name="组合 106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108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9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9" name="组合 88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91" name="组合 90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102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2" name="组合 91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100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3" name="组合 92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97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4" name="组合 93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95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6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36" name="标题 11">
            <a:extLst>
              <a:ext uri="{FF2B5EF4-FFF2-40B4-BE49-F238E27FC236}">
                <a16:creationId xmlns:a16="http://schemas.microsoft.com/office/drawing/2014/main" id="{C75E756C-98CD-4DE4-BB41-9C72D0D63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7600" y="3016800"/>
            <a:ext cx="8643848" cy="7017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>
              <a:defRPr lang="zh-CN" altLang="en-US" sz="4400" b="1" baseline="0">
                <a:solidFill>
                  <a:srgbClr val="006C3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997994446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2-一段一图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CE6666C3-355D-4A5C-A830-6BBD90D5F1FE}"/>
              </a:ext>
            </a:extLst>
          </p:cNvPr>
          <p:cNvSpPr/>
          <p:nvPr userDrawn="1"/>
        </p:nvSpPr>
        <p:spPr>
          <a:xfrm>
            <a:off x="12146281" y="336478"/>
            <a:ext cx="45719" cy="2659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90193" y="252089"/>
            <a:ext cx="1969223" cy="43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400241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3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: 形状 77">
            <a:extLst>
              <a:ext uri="{FF2B5EF4-FFF2-40B4-BE49-F238E27FC236}">
                <a16:creationId xmlns:a16="http://schemas.microsoft.com/office/drawing/2014/main" id="{234BC7E1-028A-4463-99ED-1994A3ADEC14}"/>
              </a:ext>
            </a:extLst>
          </p:cNvPr>
          <p:cNvSpPr/>
          <p:nvPr userDrawn="1"/>
        </p:nvSpPr>
        <p:spPr>
          <a:xfrm>
            <a:off x="10114068" y="210207"/>
            <a:ext cx="2789025" cy="573228"/>
          </a:xfrm>
          <a:custGeom>
            <a:avLst/>
            <a:gdLst>
              <a:gd name="connsiteX0" fmla="*/ 83399 w 1678507"/>
              <a:gd name="connsiteY0" fmla="*/ 0 h 573228"/>
              <a:gd name="connsiteX1" fmla="*/ 1678507 w 1678507"/>
              <a:gd name="connsiteY1" fmla="*/ 0 h 573228"/>
              <a:gd name="connsiteX2" fmla="*/ 1678507 w 1678507"/>
              <a:gd name="connsiteY2" fmla="*/ 573228 h 573228"/>
              <a:gd name="connsiteX3" fmla="*/ 0 w 1678507"/>
              <a:gd name="connsiteY3" fmla="*/ 573228 h 573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8507" h="573228">
                <a:moveTo>
                  <a:pt x="83399" y="0"/>
                </a:moveTo>
                <a:lnTo>
                  <a:pt x="1678507" y="0"/>
                </a:lnTo>
                <a:lnTo>
                  <a:pt x="1678507" y="573228"/>
                </a:lnTo>
                <a:lnTo>
                  <a:pt x="0" y="5732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平行四边形 3">
            <a:extLst>
              <a:ext uri="{FF2B5EF4-FFF2-40B4-BE49-F238E27FC236}">
                <a16:creationId xmlns:a16="http://schemas.microsoft.com/office/drawing/2014/main" id="{91BC6857-420C-4F20-ABBF-78DDE1D9F36B}"/>
              </a:ext>
            </a:extLst>
          </p:cNvPr>
          <p:cNvSpPr/>
          <p:nvPr userDrawn="1"/>
        </p:nvSpPr>
        <p:spPr>
          <a:xfrm>
            <a:off x="198120" y="302341"/>
            <a:ext cx="746398" cy="342128"/>
          </a:xfrm>
          <a:prstGeom prst="parallelogram">
            <a:avLst>
              <a:gd name="adj" fmla="val 25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71" name="文本框 70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70DEE229-ACC1-4297-A1E3-DEA16F9B9C28}"/>
              </a:ext>
            </a:extLst>
          </p:cNvPr>
          <p:cNvCxnSpPr>
            <a:cxnSpLocks/>
          </p:cNvCxnSpPr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标题 11"/>
          <p:cNvSpPr>
            <a:spLocks noGrp="1"/>
          </p:cNvSpPr>
          <p:nvPr>
            <p:ph type="title"/>
          </p:nvPr>
        </p:nvSpPr>
        <p:spPr>
          <a:xfrm>
            <a:off x="949325" y="24906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pic>
        <p:nvPicPr>
          <p:cNvPr id="98" name="图片 9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7475" y="241566"/>
            <a:ext cx="1819275" cy="509219"/>
          </a:xfrm>
          <a:prstGeom prst="rect">
            <a:avLst/>
          </a:prstGeom>
        </p:spPr>
      </p:pic>
      <p:grpSp>
        <p:nvGrpSpPr>
          <p:cNvPr id="33" name="组合 32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34" name="组合 33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49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51" name="组合 50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56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7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3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5" name="组合 34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47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45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42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4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9" name="组合 38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40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185017661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3-一段一图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70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70DEE229-ACC1-4297-A1E3-DEA16F9B9C28}"/>
              </a:ext>
            </a:extLst>
          </p:cNvPr>
          <p:cNvCxnSpPr>
            <a:cxnSpLocks/>
          </p:cNvCxnSpPr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标题 11"/>
          <p:cNvSpPr>
            <a:spLocks noGrp="1"/>
          </p:cNvSpPr>
          <p:nvPr>
            <p:ph type="title"/>
          </p:nvPr>
        </p:nvSpPr>
        <p:spPr>
          <a:xfrm>
            <a:off x="1767600" y="3016800"/>
            <a:ext cx="8643848" cy="7017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>
              <a:defRPr lang="zh-CN" altLang="en-US" sz="4400" b="1" baseline="0">
                <a:solidFill>
                  <a:srgbClr val="006C3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grpSp>
        <p:nvGrpSpPr>
          <p:cNvPr id="33" name="组合 32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34" name="组合 33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49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51" name="组合 50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56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7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3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5" name="组合 34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47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45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42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4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9" name="组合 38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40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708754209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４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1366474" y="863157"/>
            <a:ext cx="10502238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6833366C-F485-4B9F-89F5-27A807162B12}"/>
              </a:ext>
            </a:extLst>
          </p:cNvPr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0D966C-9DD4-4144-A316-29077EB905B4}"/>
              </a:ext>
            </a:extLst>
          </p:cNvPr>
          <p:cNvSpPr/>
          <p:nvPr userDrawn="1"/>
        </p:nvSpPr>
        <p:spPr>
          <a:xfrm>
            <a:off x="318632" y="0"/>
            <a:ext cx="1048735" cy="87312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1368806" y="34431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833366C-F485-4B9F-89F5-27A807162B12}"/>
              </a:ext>
            </a:extLst>
          </p:cNvPr>
          <p:cNvSpPr/>
          <p:nvPr userDrawn="1"/>
        </p:nvSpPr>
        <p:spPr>
          <a:xfrm>
            <a:off x="318631" y="6188075"/>
            <a:ext cx="10844339" cy="6699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6632" y="6351003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 userDrawn="1"/>
        </p:nvCxnSpPr>
        <p:spPr>
          <a:xfrm>
            <a:off x="11155416" y="6188075"/>
            <a:ext cx="0" cy="66558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101715" y="214313"/>
            <a:ext cx="1864408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图片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9575" y="6269038"/>
            <a:ext cx="18176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0540434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07D9317-7C4B-477D-9FCD-CD5482370328}" type="datetimeFigureOut">
              <a:rPr lang="zh-CN" altLang="en-US"/>
              <a:pPr>
                <a:defRPr/>
              </a:pPr>
              <a:t>2023/8/25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C0B3BC9-7090-482A-AB63-1945A9C9F1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999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</p:sldLayoutIdLst>
  <p:transition spd="med"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信号与系统</a:t>
            </a:r>
            <a:r>
              <a:rPr lang="en-US" altLang="zh-CN" dirty="0"/>
              <a:t>》</a:t>
            </a:r>
            <a:r>
              <a:rPr lang="zh-CN" altLang="en-US" dirty="0"/>
              <a:t>和</a:t>
            </a:r>
            <a:r>
              <a:rPr lang="en-US" altLang="zh-CN" dirty="0"/>
              <a:t>《</a:t>
            </a:r>
            <a:r>
              <a:rPr lang="zh-CN" altLang="en-US" dirty="0"/>
              <a:t>数字信号处理</a:t>
            </a:r>
            <a:r>
              <a:rPr lang="en-US" altLang="zh-CN" dirty="0"/>
              <a:t>》</a:t>
            </a:r>
            <a:r>
              <a:rPr lang="zh-CN" altLang="en-US" dirty="0"/>
              <a:t>的区别与联系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CFFC922-C1F3-419D-B1E7-D7E0BBB372A6}"/>
              </a:ext>
            </a:extLst>
          </p:cNvPr>
          <p:cNvSpPr txBox="1"/>
          <p:nvPr/>
        </p:nvSpPr>
        <p:spPr>
          <a:xfrm>
            <a:off x="1137295" y="1745927"/>
            <a:ext cx="2656114" cy="5055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spc="300" dirty="0">
                <a:solidFill>
                  <a:prstClr val="white"/>
                </a:solidFill>
                <a:latin typeface="微软雅黑"/>
                <a:ea typeface="微软雅黑"/>
              </a:rPr>
              <a:t>区别</a:t>
            </a:r>
            <a:endParaRPr kumimoji="0" lang="zh-CN" altLang="en-US" sz="2800" b="1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EA7A3F5-CFFF-4208-B73C-4E1C3F9C5A16}"/>
              </a:ext>
            </a:extLst>
          </p:cNvPr>
          <p:cNvSpPr txBox="1"/>
          <p:nvPr/>
        </p:nvSpPr>
        <p:spPr>
          <a:xfrm>
            <a:off x="1137295" y="2890713"/>
            <a:ext cx="4572000" cy="3245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rPr>
              <a:t>总结论点</a:t>
            </a:r>
            <a:r>
              <a:rPr kumimoji="0" lang="en-US" altLang="zh-CN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1800" b="1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0702481-5665-4A69-8FB5-75A4186979DC}"/>
              </a:ext>
            </a:extLst>
          </p:cNvPr>
          <p:cNvCxnSpPr>
            <a:cxnSpLocks/>
          </p:cNvCxnSpPr>
          <p:nvPr/>
        </p:nvCxnSpPr>
        <p:spPr>
          <a:xfrm>
            <a:off x="1193644" y="2524184"/>
            <a:ext cx="55963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D5527BE9-EF01-4B40-B64F-26EC7A145FB4}"/>
              </a:ext>
            </a:extLst>
          </p:cNvPr>
          <p:cNvSpPr txBox="1"/>
          <p:nvPr/>
        </p:nvSpPr>
        <p:spPr>
          <a:xfrm>
            <a:off x="1137295" y="3297444"/>
            <a:ext cx="4572000" cy="6083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just" defTabSz="914400" rtl="0" eaLnBrk="1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rPr>
              <a:t>这里可以输入一段话充分解释这个论点。如果只有这一个小论点，把下面的删除掉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EA7A3F5-CFFF-4208-B73C-4E1C3F9C5A16}"/>
              </a:ext>
            </a:extLst>
          </p:cNvPr>
          <p:cNvSpPr txBox="1"/>
          <p:nvPr/>
        </p:nvSpPr>
        <p:spPr>
          <a:xfrm>
            <a:off x="1137295" y="4206653"/>
            <a:ext cx="4572000" cy="3245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rPr>
              <a:t>总结论点</a:t>
            </a:r>
            <a:r>
              <a:rPr kumimoji="0" lang="en-US" altLang="zh-CN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1800" b="1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5527BE9-EF01-4B40-B64F-26EC7A145FB4}"/>
              </a:ext>
            </a:extLst>
          </p:cNvPr>
          <p:cNvSpPr txBox="1"/>
          <p:nvPr/>
        </p:nvSpPr>
        <p:spPr>
          <a:xfrm>
            <a:off x="1137295" y="4613384"/>
            <a:ext cx="4572000" cy="6401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just" defTabSz="914400" rtl="0" eaLnBrk="1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rPr>
              <a:t>这里可以输入一段话充分解释这个论点。如果只有这一个小论点，把下面的删除掉</a:t>
            </a:r>
          </a:p>
        </p:txBody>
      </p:sp>
      <p:sp>
        <p:nvSpPr>
          <p:cNvPr id="32" name="文本框 31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1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AF45AF04-8377-AA4C-4E81-BB99FF8779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420228"/>
              </p:ext>
            </p:extLst>
          </p:nvPr>
        </p:nvGraphicFramePr>
        <p:xfrm>
          <a:off x="263524" y="1904373"/>
          <a:ext cx="7572375" cy="33945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4633882C-5E59-3023-0B7E-719EA650AD8C}"/>
              </a:ext>
            </a:extLst>
          </p:cNvPr>
          <p:cNvSpPr txBox="1"/>
          <p:nvPr/>
        </p:nvSpPr>
        <p:spPr>
          <a:xfrm>
            <a:off x="1955175" y="2040629"/>
            <a:ext cx="143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信号与系统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C2279BF-BE2E-EFE1-4E27-A72A728FB47D}"/>
              </a:ext>
            </a:extLst>
          </p:cNvPr>
          <p:cNvSpPr txBox="1"/>
          <p:nvPr/>
        </p:nvSpPr>
        <p:spPr>
          <a:xfrm>
            <a:off x="4925296" y="2079027"/>
            <a:ext cx="177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数字信号处理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AD72339-BBD9-40BF-80C3-94136A001B35}"/>
              </a:ext>
            </a:extLst>
          </p:cNvPr>
          <p:cNvSpPr txBox="1"/>
          <p:nvPr/>
        </p:nvSpPr>
        <p:spPr>
          <a:xfrm>
            <a:off x="1129668" y="2610517"/>
            <a:ext cx="255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连续系统的时域分析</a:t>
            </a:r>
            <a:endParaRPr lang="en-US" altLang="zh-CN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A235CF1-ACE8-4C26-2C93-F2D39036F4BD}"/>
              </a:ext>
            </a:extLst>
          </p:cNvPr>
          <p:cNvSpPr txBox="1"/>
          <p:nvPr/>
        </p:nvSpPr>
        <p:spPr>
          <a:xfrm>
            <a:off x="675371" y="3153337"/>
            <a:ext cx="255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离散系统的时域分析</a:t>
            </a:r>
            <a:endParaRPr lang="en-US" altLang="zh-CN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9938F20-5FCE-6264-37F8-742497305412}"/>
              </a:ext>
            </a:extLst>
          </p:cNvPr>
          <p:cNvSpPr txBox="1"/>
          <p:nvPr/>
        </p:nvSpPr>
        <p:spPr>
          <a:xfrm>
            <a:off x="819295" y="3663043"/>
            <a:ext cx="255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傅里叶变换</a:t>
            </a:r>
            <a:endParaRPr lang="en-US" altLang="zh-CN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C73CAE2-DA51-A65E-FAE7-BD6E0A21562B}"/>
              </a:ext>
            </a:extLst>
          </p:cNvPr>
          <p:cNvSpPr txBox="1"/>
          <p:nvPr/>
        </p:nvSpPr>
        <p:spPr>
          <a:xfrm>
            <a:off x="1242210" y="4169740"/>
            <a:ext cx="255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拉普拉斯变换</a:t>
            </a:r>
            <a:endParaRPr lang="en-US" altLang="zh-CN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843546F-D535-63DB-9F71-11B13DC03A66}"/>
              </a:ext>
            </a:extLst>
          </p:cNvPr>
          <p:cNvSpPr txBox="1"/>
          <p:nvPr/>
        </p:nvSpPr>
        <p:spPr>
          <a:xfrm>
            <a:off x="2147695" y="4697518"/>
            <a:ext cx="255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系统函数</a:t>
            </a:r>
            <a:endParaRPr lang="en-US" altLang="zh-CN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9E15F96-8DBE-6467-0525-14F836400DE2}"/>
              </a:ext>
            </a:extLst>
          </p:cNvPr>
          <p:cNvSpPr txBox="1"/>
          <p:nvPr/>
        </p:nvSpPr>
        <p:spPr>
          <a:xfrm>
            <a:off x="3931508" y="3059028"/>
            <a:ext cx="255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离散傅里叶变换</a:t>
            </a:r>
            <a:endParaRPr lang="en-US" altLang="zh-CN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03975CA-834D-B796-869F-18AC8E4FA294}"/>
              </a:ext>
            </a:extLst>
          </p:cNvPr>
          <p:cNvSpPr txBox="1"/>
          <p:nvPr/>
        </p:nvSpPr>
        <p:spPr>
          <a:xfrm>
            <a:off x="4369166" y="3707615"/>
            <a:ext cx="255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Z</a:t>
            </a:r>
            <a:r>
              <a:rPr lang="zh-CN" altLang="en-US" b="1" dirty="0"/>
              <a:t>变换</a:t>
            </a:r>
            <a:endParaRPr lang="en-US" altLang="zh-CN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1E99EE5-8846-E9B6-490F-5FE6B7F27262}"/>
              </a:ext>
            </a:extLst>
          </p:cNvPr>
          <p:cNvSpPr txBox="1"/>
          <p:nvPr/>
        </p:nvSpPr>
        <p:spPr>
          <a:xfrm>
            <a:off x="5700751" y="2725177"/>
            <a:ext cx="255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快速傅里叶变换</a:t>
            </a:r>
            <a:endParaRPr lang="en-US" altLang="zh-CN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F1A9E5B-56C0-82CB-F810-881653A033F8}"/>
              </a:ext>
            </a:extLst>
          </p:cNvPr>
          <p:cNvSpPr txBox="1"/>
          <p:nvPr/>
        </p:nvSpPr>
        <p:spPr>
          <a:xfrm>
            <a:off x="6057908" y="3424264"/>
            <a:ext cx="255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插值、抽取</a:t>
            </a:r>
            <a:endParaRPr lang="en-US" altLang="zh-CN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6FFB5FE-8D8E-8E61-E20B-2C9138983846}"/>
              </a:ext>
            </a:extLst>
          </p:cNvPr>
          <p:cNvSpPr txBox="1"/>
          <p:nvPr/>
        </p:nvSpPr>
        <p:spPr>
          <a:xfrm>
            <a:off x="5644766" y="4185042"/>
            <a:ext cx="255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数字滤波器</a:t>
            </a:r>
            <a:endParaRPr lang="en-US" altLang="zh-CN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80140A1-EC4A-2F79-4D44-8F2F216609DE}"/>
              </a:ext>
            </a:extLst>
          </p:cNvPr>
          <p:cNvSpPr txBox="1"/>
          <p:nvPr/>
        </p:nvSpPr>
        <p:spPr>
          <a:xfrm>
            <a:off x="8156576" y="1954883"/>
            <a:ext cx="37719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《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信号与系统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》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是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《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数字信号处理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》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的基础，从傅里叶变换深入到拉普拉斯变换，最后再过渡到离散与的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z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变换。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《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数字信号处理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》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重点研究离散信号系统处理，本质上是连续信号抽样后的问题，而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《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信号与系统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》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重点在研究连续信号系统，并且引入离散系统。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《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数字信号处理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》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中重点在于频谱分析和数字滤波器的设计，主要在于应用。</a:t>
            </a:r>
          </a:p>
        </p:txBody>
      </p:sp>
    </p:spTree>
    <p:extLst>
      <p:ext uri="{BB962C8B-B14F-4D97-AF65-F5344CB8AC3E}">
        <p14:creationId xmlns:p14="http://schemas.microsoft.com/office/powerpoint/2010/main" val="340556430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</p:spPr>
        <p:txBody>
          <a:bodyPr/>
          <a:lstStyle/>
          <a:p>
            <a:r>
              <a:rPr lang="en-US" altLang="zh-CN" dirty="0" err="1"/>
              <a:t>MatLab</a:t>
            </a:r>
            <a:r>
              <a:rPr lang="zh-CN" altLang="en-US" dirty="0"/>
              <a:t>、</a:t>
            </a:r>
            <a:r>
              <a:rPr lang="en-US" altLang="zh-CN" dirty="0"/>
              <a:t>Python</a:t>
            </a:r>
            <a:r>
              <a:rPr lang="zh-CN" altLang="en-US" dirty="0"/>
              <a:t>、</a:t>
            </a:r>
            <a:r>
              <a:rPr lang="en-US" altLang="zh-CN" dirty="0" err="1"/>
              <a:t>Mworks</a:t>
            </a:r>
            <a:r>
              <a:rPr lang="zh-CN" altLang="en-US" dirty="0"/>
              <a:t>对课程学习的帮助</a:t>
            </a:r>
          </a:p>
        </p:txBody>
      </p:sp>
      <p:sp>
        <p:nvSpPr>
          <p:cNvPr id="45" name="文本框 44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2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AD4A17F-A90E-E949-C0C9-E3F2493693E8}"/>
              </a:ext>
            </a:extLst>
          </p:cNvPr>
          <p:cNvSpPr txBox="1"/>
          <p:nvPr/>
        </p:nvSpPr>
        <p:spPr>
          <a:xfrm>
            <a:off x="423862" y="1361718"/>
            <a:ext cx="113442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有丰富的绘图和可视化功能，使我们能够直观地观察信号的变换、滤波、频谱分析等过程。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我们可以使用这些工具编写代码来实现数字滤波器、快速傅里叶变换（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</a:rPr>
              <a:t>FFT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）等，从而加深对算法原理的理解。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支持交互式编程，使我们能够实时调整参数并观察结果。这对于调试算法、观察信号处理效果以及探索不同参数设置的影响非常有帮助。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这些工具有丰富的文档、教程和社区支持，我们可以在遇到问题时查阅文档或向社区寻求帮助。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这些工具可以用于实际项目开发，让我们将所学应用到实际场景中。我们可以设计和实现数字信号处理算法，解决实际问题，从而实际应用能力。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总之，</a:t>
            </a: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</a:rPr>
              <a:t>Matlab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、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Python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、</a:t>
            </a: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</a:rPr>
              <a:t>MWorks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等工具为学习数字信号处理提供了强大的支持和平台，帮助我们更好地理解概念，实践算法，解决问题，并在实际应用中发挥作用。这些工具不仅提高了学习效率，还培养了我们在工程和科学领域中所需的技能。</a:t>
            </a:r>
          </a:p>
        </p:txBody>
      </p:sp>
    </p:spTree>
    <p:extLst>
      <p:ext uri="{BB962C8B-B14F-4D97-AF65-F5344CB8AC3E}">
        <p14:creationId xmlns:p14="http://schemas.microsoft.com/office/powerpoint/2010/main" val="518738495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内页​​">
  <a:themeElements>
    <a:clrScheme name="自定义 34">
      <a:dk1>
        <a:sysClr val="windowText" lastClr="000000"/>
      </a:dk1>
      <a:lt1>
        <a:sysClr val="window" lastClr="FFFFFF"/>
      </a:lt1>
      <a:dk2>
        <a:srgbClr val="006C39"/>
      </a:dk2>
      <a:lt2>
        <a:srgbClr val="FFFFFF"/>
      </a:lt2>
      <a:accent1>
        <a:srgbClr val="006C39"/>
      </a:accent1>
      <a:accent2>
        <a:srgbClr val="3F3F3F"/>
      </a:accent2>
      <a:accent3>
        <a:srgbClr val="A2A2A2"/>
      </a:accent3>
      <a:accent4>
        <a:srgbClr val="A13F0B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383</Words>
  <Application>Microsoft Office PowerPoint</Application>
  <PresentationFormat>宽屏</PresentationFormat>
  <Paragraphs>37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微软雅黑</vt:lpstr>
      <vt:lpstr>Arial</vt:lpstr>
      <vt:lpstr>Century Gothic</vt:lpstr>
      <vt:lpstr>Wingdings</vt:lpstr>
      <vt:lpstr>内页​​</vt:lpstr>
      <vt:lpstr>《信号与系统》和《数字信号处理》的区别与联系</vt:lpstr>
      <vt:lpstr>MatLab、Python、Mworks对课程学习的帮助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《信号与系统》和《数字信号处理》的区别与联系</dc:title>
  <dc:creator>家琦 彭</dc:creator>
  <cp:lastModifiedBy>家琦 彭</cp:lastModifiedBy>
  <cp:revision>4</cp:revision>
  <dcterms:created xsi:type="dcterms:W3CDTF">2023-08-24T09:46:14Z</dcterms:created>
  <dcterms:modified xsi:type="dcterms:W3CDTF">2023-08-25T02:47:34Z</dcterms:modified>
</cp:coreProperties>
</file>