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6" r:id="rId4"/>
  </p:sldMasterIdLst>
  <p:notesMasterIdLst>
    <p:notesMasterId r:id="rId6"/>
  </p:notesMasterIdLst>
  <p:sldIdLst>
    <p:sldId id="256" r:id="rId5"/>
    <p:sldId id="257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9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4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5" Type="http://schemas.openxmlformats.org/officeDocument/2006/relationships/theme" Target="../theme/theme3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12850" y="2567305"/>
            <a:ext cx="4368165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第</a:t>
            </a:r>
            <a:r>
              <a:rPr lang="en-US" altLang="zh-CN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1</a:t>
            </a:r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章</a:t>
            </a:r>
            <a:endParaRPr lang="zh-CN" altLang="en-US" sz="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2596515"/>
            <a:ext cx="5455285" cy="75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信号处理概况</a:t>
            </a:r>
            <a:endParaRPr lang="zh-CN" altLang="en-US" sz="2800" spc="300" dirty="0">
              <a:latin typeface="微软雅黑" panose="020B0503020204020204" charset="-122"/>
            </a:endParaRPr>
          </a:p>
          <a:p>
            <a:pPr algn="ctr"/>
            <a:endParaRPr lang="zh-CN" altLang="en-US" sz="2800" spc="300" dirty="0">
              <a:latin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8610" y="3552825"/>
            <a:ext cx="475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Overview of signal processing</a:t>
            </a:r>
            <a:endParaRPr lang="en-US" altLang="zh-CN" b="1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02190" y="2567305"/>
            <a:ext cx="0" cy="1135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95365" y="3352800"/>
            <a:ext cx="3521710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引言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013" y="2023473"/>
            <a:ext cx="2487168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1500" spc="300" dirty="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rPr>
              <a:t>“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68913" y="1897299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82935" y="5319567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112546" y="4240329"/>
            <a:ext cx="163232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1500" spc="300" dirty="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rPr>
              <a:t>”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36190" y="2687955"/>
            <a:ext cx="7393305" cy="1844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accent1"/>
                </a:solidFill>
                <a:latin typeface="+mn-ea"/>
              </a:rPr>
              <a:t>信号处理是一种处理和分析信号的技术和方法。信号可以是任何随时间变化的数据，如声音、图像、视频等。信号处理的目标是从原始信号中提取有用的信息，进行分析、处理、传输或压缩，以便更好地理解信号的特性或实现特定的应用。</a:t>
            </a:r>
            <a:endParaRPr lang="zh-CN" altLang="en-US" sz="2000" b="1" spc="300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引言</a:t>
            </a:r>
            <a:endParaRPr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" name="任意多边形 2"/>
          <p:cNvSpPr/>
          <p:nvPr>
            <p:custDataLst>
              <p:tags r:id="rId1"/>
            </p:custDataLst>
          </p:nvPr>
        </p:nvSpPr>
        <p:spPr>
          <a:xfrm flipH="1">
            <a:off x="3454400" y="1633855"/>
            <a:ext cx="810895" cy="15989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820" h="5239">
                <a:moveTo>
                  <a:pt x="2620" y="0"/>
                </a:moveTo>
                <a:cubicBezTo>
                  <a:pt x="2676" y="0"/>
                  <a:pt x="2732" y="2"/>
                  <a:pt x="2788" y="5"/>
                </a:cubicBezTo>
                <a:lnTo>
                  <a:pt x="2820" y="8"/>
                </a:lnTo>
                <a:lnTo>
                  <a:pt x="2818" y="8"/>
                </a:lnTo>
                <a:cubicBezTo>
                  <a:pt x="1465" y="111"/>
                  <a:pt x="400" y="1241"/>
                  <a:pt x="400" y="2620"/>
                </a:cubicBezTo>
                <a:cubicBezTo>
                  <a:pt x="400" y="3998"/>
                  <a:pt x="1465" y="5128"/>
                  <a:pt x="2818" y="5231"/>
                </a:cubicBezTo>
                <a:lnTo>
                  <a:pt x="2820" y="5231"/>
                </a:lnTo>
                <a:lnTo>
                  <a:pt x="2788" y="5234"/>
                </a:lnTo>
                <a:cubicBezTo>
                  <a:pt x="2732" y="5237"/>
                  <a:pt x="2676" y="5239"/>
                  <a:pt x="2620" y="5239"/>
                </a:cubicBezTo>
                <a:cubicBezTo>
                  <a:pt x="1173" y="5239"/>
                  <a:pt x="0" y="4066"/>
                  <a:pt x="0" y="2620"/>
                </a:cubicBezTo>
                <a:cubicBezTo>
                  <a:pt x="0" y="1173"/>
                  <a:pt x="1173" y="0"/>
                  <a:pt x="2620" y="0"/>
                </a:cubicBezTo>
                <a:close/>
              </a:path>
            </a:pathLst>
          </a:custGeom>
          <a:solidFill>
            <a:srgbClr val="AFB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62000" y="1983105"/>
            <a:ext cx="2904490" cy="1032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just">
              <a:lnSpc>
                <a:spcPct val="130000"/>
              </a:lnSpc>
              <a:buClrTx/>
              <a:buSzTx/>
              <a:buFontTx/>
            </a:pPr>
            <a:r>
              <a:rPr lang="zh-CN" altLang="en-US" sz="1400" spc="110">
                <a:solidFill>
                  <a:schemeClr val="bg2">
                    <a:lumMod val="25000"/>
                  </a:schemeClr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MATLAB信号处理工具箱主要用途是对已产生的信号进行分析和处理，包括滤波、去重、频率分析等，是一种专业性很强的领域型工具箱。</a:t>
            </a:r>
            <a:endParaRPr lang="zh-CN" altLang="en-US" sz="1400" spc="110">
              <a:solidFill>
                <a:schemeClr val="bg2">
                  <a:lumMod val="25000"/>
                </a:schemeClr>
              </a:solidFill>
              <a:uFillTx/>
              <a:latin typeface="汉仪文黑-55简" panose="00020600040101010101" charset="-122"/>
              <a:ea typeface="汉仪文黑-55简" panose="00020600040101010101" charset="-122"/>
              <a:sym typeface="汉仪文黑-55简" panose="00020600040101010101" charset="-122"/>
            </a:endParaRPr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 flipH="1">
            <a:off x="7116445" y="1633855"/>
            <a:ext cx="810895" cy="15989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820" h="5239">
                <a:moveTo>
                  <a:pt x="2620" y="0"/>
                </a:moveTo>
                <a:cubicBezTo>
                  <a:pt x="2676" y="0"/>
                  <a:pt x="2732" y="2"/>
                  <a:pt x="2788" y="5"/>
                </a:cubicBezTo>
                <a:lnTo>
                  <a:pt x="2820" y="8"/>
                </a:lnTo>
                <a:lnTo>
                  <a:pt x="2818" y="8"/>
                </a:lnTo>
                <a:cubicBezTo>
                  <a:pt x="1465" y="111"/>
                  <a:pt x="400" y="1241"/>
                  <a:pt x="400" y="2620"/>
                </a:cubicBezTo>
                <a:cubicBezTo>
                  <a:pt x="400" y="3998"/>
                  <a:pt x="1465" y="5128"/>
                  <a:pt x="2818" y="5231"/>
                </a:cubicBezTo>
                <a:lnTo>
                  <a:pt x="2820" y="5231"/>
                </a:lnTo>
                <a:lnTo>
                  <a:pt x="2788" y="5234"/>
                </a:lnTo>
                <a:cubicBezTo>
                  <a:pt x="2732" y="5237"/>
                  <a:pt x="2676" y="5239"/>
                  <a:pt x="2620" y="5239"/>
                </a:cubicBezTo>
                <a:cubicBezTo>
                  <a:pt x="1173" y="5239"/>
                  <a:pt x="0" y="4066"/>
                  <a:pt x="0" y="2620"/>
                </a:cubicBezTo>
                <a:cubicBezTo>
                  <a:pt x="0" y="1173"/>
                  <a:pt x="1173" y="0"/>
                  <a:pt x="2620" y="0"/>
                </a:cubicBezTo>
                <a:close/>
              </a:path>
            </a:pathLst>
          </a:custGeom>
          <a:solidFill>
            <a:srgbClr val="607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478020" y="1983740"/>
            <a:ext cx="2822575" cy="1249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just">
              <a:lnSpc>
                <a:spcPct val="130000"/>
              </a:lnSpc>
              <a:buClrTx/>
              <a:buSzTx/>
              <a:buFontTx/>
            </a:pPr>
            <a:r>
              <a:rPr sz="1400" spc="110">
                <a:solidFill>
                  <a:schemeClr val="bg2">
                    <a:lumMod val="25000"/>
                  </a:schemeClr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目前除了MATLAB的一些专业性很强的工具箱还无法被替代，MATLAB的大部分常用功能都可以在Python世界中找到相应的扩展库。</a:t>
            </a:r>
            <a:endParaRPr sz="1400" spc="110">
              <a:solidFill>
                <a:schemeClr val="bg2">
                  <a:lumMod val="25000"/>
                </a:schemeClr>
              </a:solidFill>
              <a:uFillTx/>
              <a:latin typeface="汉仪文黑-55简" panose="00020600040101010101" charset="-122"/>
              <a:ea typeface="汉仪文黑-55简" panose="00020600040101010101" charset="-122"/>
              <a:sym typeface="汉仪文黑-55简" panose="00020600040101010101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5"/>
            </p:custDataLst>
          </p:nvPr>
        </p:nvSpPr>
        <p:spPr>
          <a:xfrm flipH="1">
            <a:off x="10758805" y="1633855"/>
            <a:ext cx="810895" cy="15989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820" h="5239">
                <a:moveTo>
                  <a:pt x="2620" y="0"/>
                </a:moveTo>
                <a:cubicBezTo>
                  <a:pt x="2676" y="0"/>
                  <a:pt x="2732" y="2"/>
                  <a:pt x="2788" y="5"/>
                </a:cubicBezTo>
                <a:lnTo>
                  <a:pt x="2820" y="8"/>
                </a:lnTo>
                <a:lnTo>
                  <a:pt x="2818" y="8"/>
                </a:lnTo>
                <a:cubicBezTo>
                  <a:pt x="1465" y="111"/>
                  <a:pt x="400" y="1241"/>
                  <a:pt x="400" y="2620"/>
                </a:cubicBezTo>
                <a:cubicBezTo>
                  <a:pt x="400" y="3998"/>
                  <a:pt x="1465" y="5128"/>
                  <a:pt x="2818" y="5231"/>
                </a:cubicBezTo>
                <a:lnTo>
                  <a:pt x="2820" y="5231"/>
                </a:lnTo>
                <a:lnTo>
                  <a:pt x="2788" y="5234"/>
                </a:lnTo>
                <a:cubicBezTo>
                  <a:pt x="2732" y="5237"/>
                  <a:pt x="2676" y="5239"/>
                  <a:pt x="2620" y="5239"/>
                </a:cubicBezTo>
                <a:cubicBezTo>
                  <a:pt x="1173" y="5239"/>
                  <a:pt x="0" y="4066"/>
                  <a:pt x="0" y="2620"/>
                </a:cubicBezTo>
                <a:cubicBezTo>
                  <a:pt x="0" y="1173"/>
                  <a:pt x="1173" y="0"/>
                  <a:pt x="2620" y="0"/>
                </a:cubicBezTo>
                <a:close/>
              </a:path>
            </a:pathLst>
          </a:cu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8041005" y="1960245"/>
            <a:ext cx="3029585" cy="1272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just">
              <a:lnSpc>
                <a:spcPct val="130000"/>
              </a:lnSpc>
              <a:buClrTx/>
              <a:buSzTx/>
              <a:buFontTx/>
            </a:pPr>
            <a:r>
              <a:rPr lang="zh-CN" altLang="en-US" sz="1400" spc="110">
                <a:solidFill>
                  <a:schemeClr val="bg2">
                    <a:lumMod val="25000"/>
                  </a:schemeClr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MWORKS.Syslab信号处理工具箱是一个功能强大的软件包，旨在为工程师等研究人员提供一套全面的工具，用于处理和分析各种类型的信号数据。</a:t>
            </a:r>
            <a:endParaRPr lang="zh-CN" altLang="en-US" sz="1400" spc="110">
              <a:solidFill>
                <a:schemeClr val="bg2">
                  <a:lumMod val="25000"/>
                </a:schemeClr>
              </a:solidFill>
              <a:uFillTx/>
              <a:latin typeface="汉仪文黑-55简" panose="00020600040101010101" charset="-122"/>
              <a:ea typeface="汉仪文黑-55简" panose="00020600040101010101" charset="-122"/>
              <a:sym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762000" y="1536065"/>
            <a:ext cx="2989580" cy="44767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110">
                <a:solidFill>
                  <a:srgbClr val="385723"/>
                </a:solidFill>
                <a:effectLst/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MATLAB信号处理工具箱</a:t>
            </a:r>
            <a:endParaRPr lang="zh-CN" altLang="en-US" b="1" spc="110">
              <a:solidFill>
                <a:srgbClr val="385723"/>
              </a:solidFill>
              <a:effectLst/>
              <a:latin typeface="汉仪文黑-55简" panose="00020600040101010101" charset="-122"/>
              <a:ea typeface="汉仪文黑-55简" panose="0002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417695" y="1536065"/>
            <a:ext cx="2788285" cy="42354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110">
                <a:solidFill>
                  <a:srgbClr val="385723"/>
                </a:solidFill>
                <a:effectLst/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Python</a:t>
            </a:r>
            <a:r>
              <a:rPr lang="zh-CN" altLang="en-US" b="1" spc="110">
                <a:solidFill>
                  <a:srgbClr val="385723"/>
                </a:solidFill>
                <a:effectLst/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信号处理工具箱</a:t>
            </a:r>
            <a:endParaRPr lang="zh-CN" altLang="en-US" b="1" spc="110">
              <a:solidFill>
                <a:srgbClr val="385723"/>
              </a:solidFill>
              <a:effectLst/>
              <a:latin typeface="汉仪文黑-55简" panose="00020600040101010101" charset="-122"/>
              <a:ea typeface="汉仪文黑-55简" panose="0002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8041005" y="1536065"/>
            <a:ext cx="2947670" cy="42354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spc="110">
                <a:solidFill>
                  <a:srgbClr val="385723"/>
                </a:solidFill>
                <a:effectLst/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Syslab</a:t>
            </a:r>
            <a:r>
              <a:rPr lang="zh-CN" altLang="en-US" b="1" spc="110">
                <a:solidFill>
                  <a:srgbClr val="385723"/>
                </a:solidFill>
                <a:effectLst/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信号处理工具箱</a:t>
            </a:r>
            <a:endParaRPr lang="zh-CN" altLang="en-US" b="1" spc="110">
              <a:solidFill>
                <a:srgbClr val="385723"/>
              </a:solidFill>
              <a:effectLst/>
              <a:latin typeface="汉仪文黑-55简" panose="00020600040101010101" charset="-122"/>
              <a:ea typeface="汉仪文黑-55简" panose="0002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1835" y="3980180"/>
            <a:ext cx="10908665" cy="2102485"/>
          </a:xfrm>
          <a:prstGeom prst="roundRect">
            <a:avLst>
              <a:gd name="adj" fmla="val 4677"/>
            </a:avLst>
          </a:prstGeom>
          <a:noFill/>
          <a:ln w="6350">
            <a:solidFill>
              <a:srgbClr val="38572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170160" y="3853180"/>
            <a:ext cx="404495" cy="269875"/>
            <a:chOff x="1498" y="7220"/>
            <a:chExt cx="643" cy="2010"/>
          </a:xfrm>
        </p:grpSpPr>
        <p:sp>
          <p:nvSpPr>
            <p:cNvPr id="18" name="圆角矩形 17"/>
            <p:cNvSpPr/>
            <p:nvPr>
              <p:custDataLst>
                <p:tags r:id="rId10"/>
              </p:custDataLst>
            </p:nvPr>
          </p:nvSpPr>
          <p:spPr>
            <a:xfrm>
              <a:off x="1603" y="7276"/>
              <a:ext cx="538" cy="1899"/>
            </a:xfrm>
            <a:prstGeom prst="roundRect">
              <a:avLst>
                <a:gd name="adj" fmla="val 4677"/>
              </a:avLst>
            </a:prstGeom>
            <a:solidFill>
              <a:srgbClr val="AFBCA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>
              <p:custDataLst>
                <p:tags r:id="rId11"/>
              </p:custDataLst>
            </p:nvPr>
          </p:nvSpPr>
          <p:spPr>
            <a:xfrm>
              <a:off x="1498" y="7220"/>
              <a:ext cx="538" cy="2011"/>
            </a:xfrm>
            <a:prstGeom prst="roundRect">
              <a:avLst>
                <a:gd name="adj" fmla="val 4677"/>
              </a:avLst>
            </a:prstGeom>
            <a:solidFill>
              <a:srgbClr val="385723"/>
            </a:solidFill>
            <a:ln>
              <a:solidFill>
                <a:srgbClr val="38572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11835" y="4110990"/>
            <a:ext cx="11038840" cy="1640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开源软件的发展推动了行业创新和科技进步。</a:t>
            </a:r>
            <a:r>
              <a:rPr lang="en-US" altLang="zh-CN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Python</a:t>
            </a: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语言以其简洁性、易读性以及可扩展性，用于科学计算研究日益增多。</a:t>
            </a:r>
            <a:r>
              <a:rPr lang="en-US" altLang="zh-CN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Python</a:t>
            </a: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完全免费，众多开源的科学计算库都提供了</a:t>
            </a:r>
            <a:r>
              <a:rPr lang="en-US" altLang="zh-CN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Python</a:t>
            </a: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的调用接口。用户可以在任何计算机上免费安装</a:t>
            </a:r>
            <a:r>
              <a:rPr lang="en-US" altLang="zh-CN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Python</a:t>
            </a: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及其绝大多数扩展库。</a:t>
            </a:r>
            <a:r>
              <a:rPr lang="en-US" altLang="zh-CN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Python</a:t>
            </a: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标准库命名接口清晰、文档良好，很容易学习和使用。</a:t>
            </a:r>
            <a:r>
              <a:rPr lang="en-US" altLang="zh-CN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Python</a:t>
            </a: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社区提供了大量的第三方模块，使用方式与标准库类似。它们的功能无所不包，覆盖科学计算、</a:t>
            </a:r>
            <a:r>
              <a:rPr lang="en-US" altLang="zh-CN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Web</a:t>
            </a:r>
            <a:r>
              <a:rPr lang="zh-CN" altLang="en-US" b="1" spc="110">
                <a:solidFill>
                  <a:srgbClr val="385723"/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开发、数据库接口、图形系统多个领域，并且大多成熟而稳定。</a:t>
            </a:r>
            <a:endParaRPr lang="zh-CN" altLang="en-US" b="1" spc="110">
              <a:solidFill>
                <a:srgbClr val="385723"/>
              </a:solidFill>
              <a:uFillTx/>
              <a:latin typeface="汉仪文黑-55简" panose="00020600040101010101" charset="-122"/>
              <a:ea typeface="汉仪文黑-55简" panose="00020600040101010101" charset="-122"/>
              <a:sym typeface="汉仪文黑-55简" panose="00020600040101010101" charset="-122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b="1" spc="110">
                <a:solidFill>
                  <a:schemeClr val="bg2">
                    <a:lumMod val="25000"/>
                  </a:schemeClr>
                </a:solidFill>
                <a:uFillTx/>
                <a:latin typeface="汉仪文黑-55简" panose="00020600040101010101" charset="-122"/>
                <a:ea typeface="汉仪文黑-55简" panose="00020600040101010101" charset="-122"/>
                <a:sym typeface="汉仪文黑-55简" panose="00020600040101010101" charset="-122"/>
              </a:rPr>
              <a:t>                                                                                            </a:t>
            </a:r>
            <a:endParaRPr lang="en-US" altLang="zh-CN" sz="1600" b="1" spc="110">
              <a:solidFill>
                <a:schemeClr val="bg2">
                  <a:lumMod val="25000"/>
                </a:schemeClr>
              </a:solidFill>
              <a:uFillTx/>
              <a:latin typeface="汉仪文黑-55简" panose="00020600040101010101" charset="-122"/>
              <a:ea typeface="汉仪文黑-55简" panose="00020600040101010101" charset="-122"/>
              <a:sym typeface="汉仪文黑-55简" panose="00020600040101010101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MATLAB信号处理工具箱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2045" y="1321435"/>
            <a:ext cx="3797300" cy="713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spc="3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MATLAB Signal Processing Toolbox</a:t>
            </a:r>
            <a:endParaRPr lang="zh-CN" altLang="en-US" sz="20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2045" y="2438400"/>
            <a:ext cx="3797300" cy="3235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该工具箱提供了一些函数和 App，用来分析、预处理及提取均匀和非均匀采样信号的特征。该工具箱包含可用于滤波器设计和分析、重采样、平滑处理、去趋势和功率谱估计的工具，还提供了提取特征、寻找波峰和信号模式、量化信号相似性以及执行 SNR 和失真等测量的功能。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21924" y="2292934"/>
            <a:ext cx="370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9925" y="1320800"/>
            <a:ext cx="5577205" cy="45427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Python信号处理工具箱</a:t>
            </a:r>
            <a:endParaRPr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056005"/>
            <a:ext cx="9751060" cy="49180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3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4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5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6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7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8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ags/tag9.xml><?xml version="1.0" encoding="utf-8"?>
<p:tagLst xmlns:p="http://schemas.openxmlformats.org/presentationml/2006/main">
  <p:tag name="KSO_WM_DIAGRAM_VIRTUALLY_FRAME" val="{&quot;height&quot;:146.3,&quot;left&quot;:60,&quot;top&quot;:120.95,&quot;width&quot;:85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Century Gothic</vt:lpstr>
      <vt:lpstr>华文楷体</vt:lpstr>
      <vt:lpstr>黑体</vt:lpstr>
      <vt:lpstr>汉仪文黑-55简</vt:lpstr>
      <vt:lpstr>Arial Unicode MS</vt:lpstr>
      <vt:lpstr>Calibri</vt:lpstr>
      <vt:lpstr>WPS</vt:lpstr>
      <vt:lpstr>目3​​</vt:lpstr>
      <vt:lpstr>内页​​</vt:lpstr>
      <vt:lpstr>PowerPoint 演示文稿</vt:lpstr>
      <vt:lpstr>引言</vt:lpstr>
      <vt:lpstr>引言</vt:lpstr>
      <vt:lpstr>MATLAB信号处理工具箱</vt:lpstr>
      <vt:lpstr>Python信号处理工具箱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然浮生若梦</dc:creator>
  <cp:lastModifiedBy>觅渡yi</cp:lastModifiedBy>
  <cp:revision>4</cp:revision>
  <dcterms:created xsi:type="dcterms:W3CDTF">2023-08-09T12:44:00Z</dcterms:created>
  <dcterms:modified xsi:type="dcterms:W3CDTF">2024-11-22T12:19:04Z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