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3" r:id="rId4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5" Type="http://schemas.openxmlformats.org/officeDocument/2006/relationships/notesSlide" Target="../notesSlides/notesSlide5.xml"/><Relationship Id="rId34" Type="http://schemas.openxmlformats.org/officeDocument/2006/relationships/slideLayout" Target="../slideLayouts/slideLayout1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35735" y="2567305"/>
            <a:ext cx="4231005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2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zh-CN" altLang="en-US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6800850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4000" b="1" spc="300" dirty="0">
                <a:latin typeface="微软雅黑" panose="020B0503020204020204" charset="-122"/>
                <a:sym typeface="+mn-ea"/>
              </a:rPr>
              <a:t>Python</a:t>
            </a:r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编程基础</a:t>
            </a:r>
            <a:endParaRPr lang="zh-CN" altLang="en-US" sz="4000" b="1" spc="300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8610" y="3552825"/>
            <a:ext cx="615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Python programming foundation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57460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06185" y="3352800"/>
            <a:ext cx="416052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Python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开发环境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571760"/>
            <a:ext cx="10858500" cy="3913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68465" y="1671955"/>
            <a:ext cx="4622800" cy="3505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pc="300" dirty="0">
                <a:solidFill>
                  <a:schemeClr val="bg1"/>
                </a:solidFill>
              </a:rPr>
              <a:t>Jupyter Notebook</a:t>
            </a:r>
            <a:r>
              <a:rPr lang="zh-CN" altLang="en-US" spc="300" dirty="0">
                <a:solidFill>
                  <a:schemeClr val="bg1"/>
                </a:solidFill>
              </a:rPr>
              <a:t>是基于网页的用于交互计算的应用程序。其可被应用于全过程计算：开发、文档编写、运行代码和展示结果。</a:t>
            </a:r>
            <a:endParaRPr lang="zh-CN" altLang="en-US" spc="3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altLang="zh-CN" spc="300" dirty="0">
                <a:solidFill>
                  <a:schemeClr val="bg1"/>
                </a:solidFill>
              </a:rPr>
              <a:t>Jupyter Notebook</a:t>
            </a:r>
            <a:r>
              <a:rPr lang="zh-CN" altLang="en-US" spc="300" dirty="0">
                <a:solidFill>
                  <a:schemeClr val="bg1"/>
                </a:solidFill>
              </a:rPr>
              <a:t>以网页的形式打开，可以在网页页面中直接编写代码和运行代码，代码的运行结果也会直接在代码块下显示的程序。如在编程过程中需要编写说明文档，可在同一个页面中直接编写，便于作及时的说明和解释。</a:t>
            </a:r>
            <a:endParaRPr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rot="16200000" flipV="1">
            <a:off x="5958342" y="2081108"/>
            <a:ext cx="392979" cy="320783"/>
          </a:xfrm>
          <a:prstGeom prst="triangle">
            <a:avLst/>
          </a:prstGeom>
          <a:solidFill>
            <a:schemeClr val="bg1">
              <a:alpha val="82000"/>
            </a:schemeClr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1276"/>
          <p:cNvPicPr>
            <a:picLocks noChangeAspect="1"/>
          </p:cNvPicPr>
          <p:nvPr/>
        </p:nvPicPr>
        <p:blipFill>
          <a:blip r:embed="rId1"/>
          <a:srcRect b="32856"/>
          <a:stretch>
            <a:fillRect/>
          </a:stretch>
        </p:blipFill>
        <p:spPr>
          <a:xfrm>
            <a:off x="857250" y="1571625"/>
            <a:ext cx="5737225" cy="39147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Python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开发环境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914" y="2496630"/>
            <a:ext cx="11270173" cy="2398426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33135" y="2607945"/>
            <a:ext cx="5618480" cy="2192655"/>
          </a:xfrm>
          <a:prstGeom prst="rect">
            <a:avLst/>
          </a:prstGeom>
          <a:noFill/>
          <a:ln>
            <a:solidFill>
              <a:schemeClr val="bg1">
                <a:lumMod val="85000"/>
                <a:alpha val="50000"/>
              </a:schemeClr>
            </a:solidFill>
          </a:ln>
        </p:spPr>
        <p:txBody>
          <a:bodyPr wrap="square" lIns="180000" tIns="180000" rIns="180000" bIns="180000" rtlCol="0" anchor="ctr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VSCode </a:t>
            </a:r>
            <a:r>
              <a:rPr lang="zh-CN" altLang="en-US" dirty="0">
                <a:solidFill>
                  <a:schemeClr val="bg1"/>
                </a:solidFill>
              </a:rPr>
              <a:t>全称</a:t>
            </a:r>
            <a:r>
              <a:rPr lang="en-US" altLang="zh-CN" dirty="0">
                <a:solidFill>
                  <a:schemeClr val="bg1"/>
                </a:solidFill>
              </a:rPr>
              <a:t> Visual Studio Code</a:t>
            </a:r>
            <a:r>
              <a:rPr lang="zh-CN" altLang="en-US" dirty="0">
                <a:solidFill>
                  <a:schemeClr val="bg1"/>
                </a:solidFill>
              </a:rPr>
              <a:t>，是微软出的一款轻量级代码编辑器，免费、开源而且功能强大。语法方面：支持几乎所有主流程序语言，并能对语言的语法高亮、智能代码补全、自定义热键、括号匹配、代码片段、代码对比</a:t>
            </a:r>
            <a:r>
              <a:rPr lang="en-US" altLang="zh-CN" dirty="0">
                <a:solidFill>
                  <a:schemeClr val="bg1"/>
                </a:solidFill>
              </a:rPr>
              <a:t>Diff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等特性，支持插件扩展。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: 圆角 93"/>
          <p:cNvSpPr/>
          <p:nvPr/>
        </p:nvSpPr>
        <p:spPr>
          <a:xfrm>
            <a:off x="6211570" y="1924685"/>
            <a:ext cx="5048885" cy="543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zh-CN" altLang="en-US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11838" y="5034461"/>
            <a:ext cx="937250" cy="175081"/>
            <a:chOff x="10802319" y="5357813"/>
            <a:chExt cx="937250" cy="175081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0802319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899951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0997583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1095215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192847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290479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1388111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1485743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1583375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1681007" y="5357813"/>
              <a:ext cx="58562" cy="17508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1713087" y="2496631"/>
            <a:ext cx="36000" cy="2398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2120900"/>
            <a:ext cx="5193665" cy="30892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Python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开发环境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914" y="2496630"/>
            <a:ext cx="11270173" cy="2398426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61050" y="2607945"/>
            <a:ext cx="5790565" cy="2192655"/>
          </a:xfrm>
          <a:prstGeom prst="rect">
            <a:avLst/>
          </a:prstGeom>
          <a:noFill/>
          <a:ln>
            <a:solidFill>
              <a:schemeClr val="bg1">
                <a:lumMod val="85000"/>
                <a:alpha val="50000"/>
              </a:schemeClr>
            </a:solidFill>
          </a:ln>
        </p:spPr>
        <p:txBody>
          <a:bodyPr wrap="square" lIns="180000" tIns="180000" rIns="180000" bIns="180000" rtlCol="0" anchor="ctr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PyCharm</a:t>
            </a:r>
            <a:r>
              <a:rPr lang="zh-CN" altLang="en-US" dirty="0">
                <a:solidFill>
                  <a:schemeClr val="bg1"/>
                </a:solidFill>
              </a:rPr>
              <a:t>是一种</a:t>
            </a:r>
            <a:r>
              <a:rPr lang="en-US" altLang="zh-CN" dirty="0">
                <a:solidFill>
                  <a:schemeClr val="bg1"/>
                </a:solidFill>
              </a:rPr>
              <a:t>Python IDE(</a:t>
            </a:r>
            <a:r>
              <a:rPr lang="zh-CN" altLang="en-US" dirty="0">
                <a:solidFill>
                  <a:schemeClr val="bg1"/>
                </a:solidFill>
              </a:rPr>
              <a:t>集成开发环境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，带有一整套可以帮助用户在使用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语言开发时提高其效率的工具，比如调试、语法高亮、项目管理、代码跳转、智能提示、自动完成、单元测试、版本控制。此外，该</a:t>
            </a:r>
            <a:r>
              <a:rPr lang="en-US" altLang="zh-CN" dirty="0">
                <a:solidFill>
                  <a:schemeClr val="bg1"/>
                </a:solidFill>
              </a:rPr>
              <a:t>IDE</a:t>
            </a:r>
            <a:r>
              <a:rPr lang="zh-CN" altLang="en-US" dirty="0">
                <a:solidFill>
                  <a:schemeClr val="bg1"/>
                </a:solidFill>
              </a:rPr>
              <a:t>提供了一些高级功能，以用于支持</a:t>
            </a:r>
            <a:r>
              <a:rPr lang="en-US" altLang="zh-CN" dirty="0">
                <a:solidFill>
                  <a:schemeClr val="bg1"/>
                </a:solidFill>
              </a:rPr>
              <a:t>Django</a:t>
            </a:r>
            <a:r>
              <a:rPr lang="zh-CN" altLang="en-US" dirty="0">
                <a:solidFill>
                  <a:schemeClr val="bg1"/>
                </a:solidFill>
              </a:rPr>
              <a:t>框架下的专业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开发。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: 圆角 93"/>
          <p:cNvSpPr/>
          <p:nvPr/>
        </p:nvSpPr>
        <p:spPr>
          <a:xfrm>
            <a:off x="6211570" y="1924685"/>
            <a:ext cx="5048885" cy="543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zh-CN" altLang="en-US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11838" y="5034461"/>
            <a:ext cx="937250" cy="175081"/>
            <a:chOff x="10802319" y="5357813"/>
            <a:chExt cx="937250" cy="175081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0802319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899951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0997583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1095215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192847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290479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1388111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1485743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1583375" y="5357813"/>
              <a:ext cx="58562" cy="175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1681007" y="5357813"/>
              <a:ext cx="58562" cy="17508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1713087" y="2496631"/>
            <a:ext cx="36000" cy="2398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98" name="图片 198" descr="微信图片_20230410144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2152015"/>
            <a:ext cx="5100955" cy="30575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Python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编程基础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672465" y="987425"/>
            <a:ext cx="10547985" cy="6060440"/>
            <a:chOff x="1059" y="1555"/>
            <a:chExt cx="16611" cy="9544"/>
          </a:xfrm>
        </p:grpSpPr>
        <p:grpSp>
          <p:nvGrpSpPr>
            <p:cNvPr id="2" name="组合 1"/>
            <p:cNvGrpSpPr/>
            <p:nvPr/>
          </p:nvGrpSpPr>
          <p:grpSpPr>
            <a:xfrm>
              <a:off x="9424" y="1555"/>
              <a:ext cx="340" cy="7880"/>
              <a:chOff x="5984443" y="987610"/>
              <a:chExt cx="216000" cy="5003800"/>
            </a:xfrm>
          </p:grpSpPr>
          <p:cxnSp>
            <p:nvCxnSpPr>
              <p:cNvPr id="4" name="直接连接符 3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6096000" y="987610"/>
                <a:ext cx="0" cy="50038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" name="椭圆 4"/>
              <p:cNvSpPr/>
              <p:nvPr>
                <p:custDataLst>
                  <p:tags r:id="rId3"/>
                </p:custDataLst>
              </p:nvPr>
            </p:nvSpPr>
            <p:spPr>
              <a:xfrm>
                <a:off x="5984443" y="1452664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椭圆 5"/>
              <p:cNvSpPr/>
              <p:nvPr>
                <p:custDataLst>
                  <p:tags r:id="rId4"/>
                </p:custDataLst>
              </p:nvPr>
            </p:nvSpPr>
            <p:spPr>
              <a:xfrm>
                <a:off x="5984443" y="3143128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>
                <p:custDataLst>
                  <p:tags r:id="rId5"/>
                </p:custDataLst>
              </p:nvPr>
            </p:nvSpPr>
            <p:spPr>
              <a:xfrm>
                <a:off x="5984443" y="4833593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6"/>
              </p:custDataLst>
            </p:nvPr>
          </p:nvCxnSpPr>
          <p:spPr>
            <a:xfrm>
              <a:off x="8000" y="2448"/>
              <a:ext cx="320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>
              <p:custDataLst>
                <p:tags r:id="rId7"/>
              </p:custDataLst>
            </p:nvPr>
          </p:nvCxnSpPr>
          <p:spPr>
            <a:xfrm>
              <a:off x="8000" y="5120"/>
              <a:ext cx="320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8000" y="7782"/>
              <a:ext cx="320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2" name="文本框 11"/>
            <p:cNvSpPr txBox="1"/>
            <p:nvPr>
              <p:custDataLst>
                <p:tags r:id="rId9"/>
              </p:custDataLst>
            </p:nvPr>
          </p:nvSpPr>
          <p:spPr>
            <a:xfrm>
              <a:off x="1928" y="2105"/>
              <a:ext cx="5155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变量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1348" y="2955"/>
              <a:ext cx="6682" cy="14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zh-CN"/>
              </a:defPPr>
              <a:lvl1pPr algn="just">
                <a:lnSpc>
                  <a:spcPct val="130000"/>
                </a:lnSpc>
                <a:defRPr sz="1400" spc="3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语言中，变量是与某个值相关联的名字，可以用它来保存一个值，供之后的代码使用。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1"/>
              </p:custDataLst>
            </p:nvPr>
          </p:nvSpPr>
          <p:spPr>
            <a:xfrm>
              <a:off x="1928" y="4775"/>
              <a:ext cx="5155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数组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2"/>
              </p:custDataLst>
            </p:nvPr>
          </p:nvSpPr>
          <p:spPr>
            <a:xfrm>
              <a:off x="1348" y="5624"/>
              <a:ext cx="6796" cy="1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30000"/>
                </a:lnSpc>
                <a:defRPr sz="1400" spc="3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语言中，数组是一种支持多样化数据结构的容器，能够存储各种类型的元素，且具有可变类型的特性。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3"/>
              </p:custDataLst>
            </p:nvPr>
          </p:nvSpPr>
          <p:spPr>
            <a:xfrm>
              <a:off x="1928" y="7417"/>
              <a:ext cx="5155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>
              <p:custDataLst>
                <p:tags r:id="rId14"/>
              </p:custDataLst>
            </p:nvPr>
          </p:nvSpPr>
          <p:spPr>
            <a:xfrm>
              <a:off x="1059" y="8100"/>
              <a:ext cx="7316" cy="18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zh-CN"/>
              </a:defPPr>
              <a:lvl1pPr algn="just">
                <a:lnSpc>
                  <a:spcPct val="130000"/>
                </a:lnSpc>
                <a:defRPr sz="1400" spc="3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与其他科学计算语言类似，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支持各种数学函数，且支持自定义函数，对代码简洁性和复用性有很大作用。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文本框 64"/>
            <p:cNvSpPr txBox="1"/>
            <p:nvPr>
              <p:custDataLst>
                <p:tags r:id="rId15"/>
              </p:custDataLst>
            </p:nvPr>
          </p:nvSpPr>
          <p:spPr>
            <a:xfrm>
              <a:off x="12089" y="2105"/>
              <a:ext cx="5155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运算符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文本框 65"/>
            <p:cNvSpPr txBox="1"/>
            <p:nvPr>
              <p:custDataLst>
                <p:tags r:id="rId16"/>
              </p:custDataLst>
            </p:nvPr>
          </p:nvSpPr>
          <p:spPr>
            <a:xfrm>
              <a:off x="11260" y="2955"/>
              <a:ext cx="6410" cy="1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30000"/>
                </a:lnSpc>
                <a:defRPr sz="1400" spc="3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中的运算符包括算术运算符、比较运算符、逻辑运算符等，它们之间有不同的运算优先级。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17"/>
              </p:custDataLst>
            </p:nvPr>
          </p:nvSpPr>
          <p:spPr>
            <a:xfrm>
              <a:off x="12091" y="4775"/>
              <a:ext cx="515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逻辑运算语句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18"/>
              </p:custDataLst>
            </p:nvPr>
          </p:nvSpPr>
          <p:spPr>
            <a:xfrm>
              <a:off x="11326" y="5624"/>
              <a:ext cx="5918" cy="1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30000"/>
                </a:lnSpc>
                <a:defRPr sz="1400" spc="3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中的逻辑运算语句包括条件语句、循环语句和中断语句等，在编写代码时起着重要作用。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文本框 68"/>
            <p:cNvSpPr txBox="1"/>
            <p:nvPr>
              <p:custDataLst>
                <p:tags r:id="rId19"/>
              </p:custDataLst>
            </p:nvPr>
          </p:nvSpPr>
          <p:spPr>
            <a:xfrm>
              <a:off x="12089" y="7417"/>
              <a:ext cx="5155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模块和包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20"/>
              </p:custDataLst>
            </p:nvPr>
          </p:nvSpPr>
          <p:spPr>
            <a:xfrm>
              <a:off x="11215" y="8188"/>
              <a:ext cx="6296" cy="2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zh-CN"/>
              </a:defPPr>
              <a:lvl1pPr algn="just">
                <a:lnSpc>
                  <a:spcPct val="130000"/>
                </a:lnSpc>
                <a:defRPr sz="1400" spc="3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中，模块是对代码更高级的封装，而包是一个分层次的文件目录结构。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0531" y="4702"/>
              <a:ext cx="794" cy="794"/>
              <a:chOff x="7982080" y="4240456"/>
              <a:chExt cx="504000" cy="504000"/>
            </a:xfrm>
          </p:grpSpPr>
          <p:sp>
            <p:nvSpPr>
              <p:cNvPr id="72" name="椭圆 71"/>
              <p:cNvSpPr/>
              <p:nvPr>
                <p:custDataLst>
                  <p:tags r:id="rId21"/>
                </p:custDataLst>
              </p:nvPr>
            </p:nvSpPr>
            <p:spPr>
              <a:xfrm>
                <a:off x="7982080" y="4240456"/>
                <a:ext cx="504000" cy="504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3" name="Freeform 108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054080" y="4382788"/>
                <a:ext cx="360000" cy="219337"/>
              </a:xfrm>
              <a:custGeom>
                <a:avLst/>
                <a:gdLst>
                  <a:gd name="T0" fmla="*/ 126 w 128"/>
                  <a:gd name="T1" fmla="*/ 74 h 78"/>
                  <a:gd name="T2" fmla="*/ 114 w 128"/>
                  <a:gd name="T3" fmla="*/ 74 h 78"/>
                  <a:gd name="T4" fmla="*/ 114 w 128"/>
                  <a:gd name="T5" fmla="*/ 50 h 78"/>
                  <a:gd name="T6" fmla="*/ 108 w 128"/>
                  <a:gd name="T7" fmla="*/ 44 h 78"/>
                  <a:gd name="T8" fmla="*/ 94 w 128"/>
                  <a:gd name="T9" fmla="*/ 44 h 78"/>
                  <a:gd name="T10" fmla="*/ 88 w 128"/>
                  <a:gd name="T11" fmla="*/ 50 h 78"/>
                  <a:gd name="T12" fmla="*/ 88 w 128"/>
                  <a:gd name="T13" fmla="*/ 74 h 78"/>
                  <a:gd name="T14" fmla="*/ 77 w 128"/>
                  <a:gd name="T15" fmla="*/ 74 h 78"/>
                  <a:gd name="T16" fmla="*/ 77 w 128"/>
                  <a:gd name="T17" fmla="*/ 6 h 78"/>
                  <a:gd name="T18" fmla="*/ 71 w 128"/>
                  <a:gd name="T19" fmla="*/ 0 h 78"/>
                  <a:gd name="T20" fmla="*/ 57 w 128"/>
                  <a:gd name="T21" fmla="*/ 0 h 78"/>
                  <a:gd name="T22" fmla="*/ 51 w 128"/>
                  <a:gd name="T23" fmla="*/ 6 h 78"/>
                  <a:gd name="T24" fmla="*/ 51 w 128"/>
                  <a:gd name="T25" fmla="*/ 74 h 78"/>
                  <a:gd name="T26" fmla="*/ 40 w 128"/>
                  <a:gd name="T27" fmla="*/ 74 h 78"/>
                  <a:gd name="T28" fmla="*/ 40 w 128"/>
                  <a:gd name="T29" fmla="*/ 35 h 78"/>
                  <a:gd name="T30" fmla="*/ 34 w 128"/>
                  <a:gd name="T31" fmla="*/ 29 h 78"/>
                  <a:gd name="T32" fmla="*/ 20 w 128"/>
                  <a:gd name="T33" fmla="*/ 29 h 78"/>
                  <a:gd name="T34" fmla="*/ 14 w 128"/>
                  <a:gd name="T35" fmla="*/ 35 h 78"/>
                  <a:gd name="T36" fmla="*/ 14 w 128"/>
                  <a:gd name="T37" fmla="*/ 74 h 78"/>
                  <a:gd name="T38" fmla="*/ 2 w 128"/>
                  <a:gd name="T39" fmla="*/ 74 h 78"/>
                  <a:gd name="T40" fmla="*/ 0 w 128"/>
                  <a:gd name="T41" fmla="*/ 76 h 78"/>
                  <a:gd name="T42" fmla="*/ 2 w 128"/>
                  <a:gd name="T43" fmla="*/ 78 h 78"/>
                  <a:gd name="T44" fmla="*/ 126 w 128"/>
                  <a:gd name="T45" fmla="*/ 78 h 78"/>
                  <a:gd name="T46" fmla="*/ 128 w 128"/>
                  <a:gd name="T47" fmla="*/ 76 h 78"/>
                  <a:gd name="T48" fmla="*/ 126 w 128"/>
                  <a:gd name="T49" fmla="*/ 74 h 78"/>
                  <a:gd name="T50" fmla="*/ 36 w 128"/>
                  <a:gd name="T51" fmla="*/ 74 h 78"/>
                  <a:gd name="T52" fmla="*/ 18 w 128"/>
                  <a:gd name="T53" fmla="*/ 74 h 78"/>
                  <a:gd name="T54" fmla="*/ 18 w 128"/>
                  <a:gd name="T55" fmla="*/ 34 h 78"/>
                  <a:gd name="T56" fmla="*/ 36 w 128"/>
                  <a:gd name="T57" fmla="*/ 34 h 78"/>
                  <a:gd name="T58" fmla="*/ 36 w 128"/>
                  <a:gd name="T59" fmla="*/ 74 h 78"/>
                  <a:gd name="T60" fmla="*/ 73 w 128"/>
                  <a:gd name="T61" fmla="*/ 74 h 78"/>
                  <a:gd name="T62" fmla="*/ 55 w 128"/>
                  <a:gd name="T63" fmla="*/ 74 h 78"/>
                  <a:gd name="T64" fmla="*/ 55 w 128"/>
                  <a:gd name="T65" fmla="*/ 4 h 78"/>
                  <a:gd name="T66" fmla="*/ 73 w 128"/>
                  <a:gd name="T67" fmla="*/ 4 h 78"/>
                  <a:gd name="T68" fmla="*/ 73 w 128"/>
                  <a:gd name="T69" fmla="*/ 74 h 78"/>
                  <a:gd name="T70" fmla="*/ 110 w 128"/>
                  <a:gd name="T71" fmla="*/ 74 h 78"/>
                  <a:gd name="T72" fmla="*/ 92 w 128"/>
                  <a:gd name="T73" fmla="*/ 74 h 78"/>
                  <a:gd name="T74" fmla="*/ 92 w 128"/>
                  <a:gd name="T75" fmla="*/ 49 h 78"/>
                  <a:gd name="T76" fmla="*/ 110 w 128"/>
                  <a:gd name="T77" fmla="*/ 49 h 78"/>
                  <a:gd name="T78" fmla="*/ 110 w 128"/>
                  <a:gd name="T79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78">
                    <a:moveTo>
                      <a:pt x="126" y="74"/>
                    </a:moveTo>
                    <a:cubicBezTo>
                      <a:pt x="114" y="74"/>
                      <a:pt x="114" y="74"/>
                      <a:pt x="114" y="74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7"/>
                      <a:pt x="112" y="44"/>
                      <a:pt x="108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0" y="44"/>
                      <a:pt x="88" y="47"/>
                      <a:pt x="88" y="50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2"/>
                      <a:pt x="75" y="0"/>
                      <a:pt x="7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0"/>
                      <a:pt x="51" y="2"/>
                      <a:pt x="51" y="6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2"/>
                      <a:pt x="38" y="29"/>
                      <a:pt x="34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29"/>
                      <a:pt x="14" y="32"/>
                      <a:pt x="14" y="35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5"/>
                      <a:pt x="0" y="76"/>
                    </a:cubicBezTo>
                    <a:cubicBezTo>
                      <a:pt x="0" y="77"/>
                      <a:pt x="1" y="78"/>
                      <a:pt x="2" y="78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7" y="78"/>
                      <a:pt x="128" y="77"/>
                      <a:pt x="128" y="76"/>
                    </a:cubicBezTo>
                    <a:cubicBezTo>
                      <a:pt x="128" y="75"/>
                      <a:pt x="127" y="74"/>
                      <a:pt x="126" y="74"/>
                    </a:cubicBezTo>
                    <a:close/>
                    <a:moveTo>
                      <a:pt x="36" y="74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6" y="34"/>
                      <a:pt x="36" y="34"/>
                      <a:pt x="36" y="34"/>
                    </a:cubicBezTo>
                    <a:lnTo>
                      <a:pt x="36" y="74"/>
                    </a:lnTo>
                    <a:close/>
                    <a:moveTo>
                      <a:pt x="73" y="74"/>
                    </a:move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73" y="4"/>
                      <a:pt x="73" y="4"/>
                      <a:pt x="73" y="4"/>
                    </a:cubicBezTo>
                    <a:lnTo>
                      <a:pt x="73" y="74"/>
                    </a:lnTo>
                    <a:close/>
                    <a:moveTo>
                      <a:pt x="110" y="74"/>
                    </a:move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110" y="49"/>
                      <a:pt x="110" y="49"/>
                      <a:pt x="110" y="49"/>
                    </a:cubicBezTo>
                    <a:lnTo>
                      <a:pt x="11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0531" y="7400"/>
              <a:ext cx="794" cy="794"/>
              <a:chOff x="7982080" y="5312514"/>
              <a:chExt cx="504000" cy="504000"/>
            </a:xfrm>
          </p:grpSpPr>
          <p:sp>
            <p:nvSpPr>
              <p:cNvPr id="75" name="椭圆 74"/>
              <p:cNvSpPr/>
              <p:nvPr>
                <p:custDataLst>
                  <p:tags r:id="rId23"/>
                </p:custDataLst>
              </p:nvPr>
            </p:nvSpPr>
            <p:spPr>
              <a:xfrm>
                <a:off x="7982080" y="5312514"/>
                <a:ext cx="504000" cy="504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96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072080" y="5401977"/>
                <a:ext cx="324000" cy="325074"/>
              </a:xfrm>
              <a:custGeom>
                <a:avLst/>
                <a:gdLst>
                  <a:gd name="T0" fmla="*/ 64 w 128"/>
                  <a:gd name="T1" fmla="*/ 128 h 128"/>
                  <a:gd name="T2" fmla="*/ 20 w 128"/>
                  <a:gd name="T3" fmla="*/ 24 h 128"/>
                  <a:gd name="T4" fmla="*/ 48 w 128"/>
                  <a:gd name="T5" fmla="*/ 7 h 128"/>
                  <a:gd name="T6" fmla="*/ 33 w 128"/>
                  <a:gd name="T7" fmla="*/ 30 h 128"/>
                  <a:gd name="T8" fmla="*/ 21 w 128"/>
                  <a:gd name="T9" fmla="*/ 26 h 128"/>
                  <a:gd name="T10" fmla="*/ 5 w 128"/>
                  <a:gd name="T11" fmla="*/ 60 h 128"/>
                  <a:gd name="T12" fmla="*/ 16 w 128"/>
                  <a:gd name="T13" fmla="*/ 29 h 128"/>
                  <a:gd name="T14" fmla="*/ 30 w 128"/>
                  <a:gd name="T15" fmla="*/ 35 h 128"/>
                  <a:gd name="T16" fmla="*/ 24 w 128"/>
                  <a:gd name="T17" fmla="*/ 62 h 128"/>
                  <a:gd name="T18" fmla="*/ 17 w 128"/>
                  <a:gd name="T19" fmla="*/ 98 h 128"/>
                  <a:gd name="T20" fmla="*/ 9 w 128"/>
                  <a:gd name="T21" fmla="*/ 87 h 128"/>
                  <a:gd name="T22" fmla="*/ 24 w 128"/>
                  <a:gd name="T23" fmla="*/ 66 h 128"/>
                  <a:gd name="T24" fmla="*/ 30 w 128"/>
                  <a:gd name="T25" fmla="*/ 93 h 128"/>
                  <a:gd name="T26" fmla="*/ 48 w 128"/>
                  <a:gd name="T27" fmla="*/ 121 h 128"/>
                  <a:gd name="T28" fmla="*/ 20 w 128"/>
                  <a:gd name="T29" fmla="*/ 104 h 128"/>
                  <a:gd name="T30" fmla="*/ 31 w 128"/>
                  <a:gd name="T31" fmla="*/ 98 h 128"/>
                  <a:gd name="T32" fmla="*/ 49 w 128"/>
                  <a:gd name="T33" fmla="*/ 119 h 128"/>
                  <a:gd name="T34" fmla="*/ 62 w 128"/>
                  <a:gd name="T35" fmla="*/ 122 h 128"/>
                  <a:gd name="T36" fmla="*/ 37 w 128"/>
                  <a:gd name="T37" fmla="*/ 97 h 128"/>
                  <a:gd name="T38" fmla="*/ 60 w 128"/>
                  <a:gd name="T39" fmla="*/ 92 h 128"/>
                  <a:gd name="T40" fmla="*/ 62 w 128"/>
                  <a:gd name="T41" fmla="*/ 88 h 128"/>
                  <a:gd name="T42" fmla="*/ 34 w 128"/>
                  <a:gd name="T43" fmla="*/ 92 h 128"/>
                  <a:gd name="T44" fmla="*/ 29 w 128"/>
                  <a:gd name="T45" fmla="*/ 66 h 128"/>
                  <a:gd name="T46" fmla="*/ 62 w 128"/>
                  <a:gd name="T47" fmla="*/ 62 h 128"/>
                  <a:gd name="T48" fmla="*/ 34 w 128"/>
                  <a:gd name="T49" fmla="*/ 38 h 128"/>
                  <a:gd name="T50" fmla="*/ 60 w 128"/>
                  <a:gd name="T51" fmla="*/ 40 h 128"/>
                  <a:gd name="T52" fmla="*/ 62 w 128"/>
                  <a:gd name="T53" fmla="*/ 36 h 128"/>
                  <a:gd name="T54" fmla="*/ 36 w 128"/>
                  <a:gd name="T55" fmla="*/ 32 h 128"/>
                  <a:gd name="T56" fmla="*/ 60 w 128"/>
                  <a:gd name="T57" fmla="*/ 7 h 128"/>
                  <a:gd name="T58" fmla="*/ 111 w 128"/>
                  <a:gd name="T59" fmla="*/ 30 h 128"/>
                  <a:gd name="T60" fmla="*/ 119 w 128"/>
                  <a:gd name="T61" fmla="*/ 41 h 128"/>
                  <a:gd name="T62" fmla="*/ 104 w 128"/>
                  <a:gd name="T63" fmla="*/ 62 h 128"/>
                  <a:gd name="T64" fmla="*/ 98 w 128"/>
                  <a:gd name="T65" fmla="*/ 35 h 128"/>
                  <a:gd name="T66" fmla="*/ 80 w 128"/>
                  <a:gd name="T67" fmla="*/ 7 h 128"/>
                  <a:gd name="T68" fmla="*/ 108 w 128"/>
                  <a:gd name="T69" fmla="*/ 24 h 128"/>
                  <a:gd name="T70" fmla="*/ 97 w 128"/>
                  <a:gd name="T71" fmla="*/ 30 h 128"/>
                  <a:gd name="T72" fmla="*/ 79 w 128"/>
                  <a:gd name="T73" fmla="*/ 9 h 128"/>
                  <a:gd name="T74" fmla="*/ 66 w 128"/>
                  <a:gd name="T75" fmla="*/ 6 h 128"/>
                  <a:gd name="T76" fmla="*/ 91 w 128"/>
                  <a:gd name="T77" fmla="*/ 31 h 128"/>
                  <a:gd name="T78" fmla="*/ 68 w 128"/>
                  <a:gd name="T79" fmla="*/ 36 h 128"/>
                  <a:gd name="T80" fmla="*/ 66 w 128"/>
                  <a:gd name="T81" fmla="*/ 40 h 128"/>
                  <a:gd name="T82" fmla="*/ 94 w 128"/>
                  <a:gd name="T83" fmla="*/ 36 h 128"/>
                  <a:gd name="T84" fmla="*/ 99 w 128"/>
                  <a:gd name="T85" fmla="*/ 62 h 128"/>
                  <a:gd name="T86" fmla="*/ 66 w 128"/>
                  <a:gd name="T87" fmla="*/ 66 h 128"/>
                  <a:gd name="T88" fmla="*/ 94 w 128"/>
                  <a:gd name="T89" fmla="*/ 90 h 128"/>
                  <a:gd name="T90" fmla="*/ 68 w 128"/>
                  <a:gd name="T91" fmla="*/ 88 h 128"/>
                  <a:gd name="T92" fmla="*/ 66 w 128"/>
                  <a:gd name="T93" fmla="*/ 122 h 128"/>
                  <a:gd name="T94" fmla="*/ 90 w 128"/>
                  <a:gd name="T95" fmla="*/ 95 h 128"/>
                  <a:gd name="T96" fmla="*/ 80 w 128"/>
                  <a:gd name="T97" fmla="*/ 112 h 128"/>
                  <a:gd name="T98" fmla="*/ 108 w 128"/>
                  <a:gd name="T99" fmla="*/ 104 h 128"/>
                  <a:gd name="T100" fmla="*/ 80 w 128"/>
                  <a:gd name="T101" fmla="*/ 121 h 128"/>
                  <a:gd name="T102" fmla="*/ 95 w 128"/>
                  <a:gd name="T103" fmla="*/ 98 h 128"/>
                  <a:gd name="T104" fmla="*/ 107 w 128"/>
                  <a:gd name="T105" fmla="*/ 102 h 128"/>
                  <a:gd name="T106" fmla="*/ 123 w 128"/>
                  <a:gd name="T107" fmla="*/ 68 h 128"/>
                  <a:gd name="T108" fmla="*/ 112 w 128"/>
                  <a:gd name="T109" fmla="*/ 99 h 128"/>
                  <a:gd name="T110" fmla="*/ 98 w 128"/>
                  <a:gd name="T111" fmla="*/ 93 h 128"/>
                  <a:gd name="T112" fmla="*/ 104 w 128"/>
                  <a:gd name="T113" fmla="*/ 6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20" y="24"/>
                    </a:moveTo>
                    <a:cubicBezTo>
                      <a:pt x="21" y="23"/>
                      <a:pt x="21" y="23"/>
                      <a:pt x="22" y="22"/>
                    </a:cubicBezTo>
                    <a:cubicBezTo>
                      <a:pt x="27" y="17"/>
                      <a:pt x="34" y="12"/>
                      <a:pt x="41" y="9"/>
                    </a:cubicBezTo>
                    <a:cubicBezTo>
                      <a:pt x="43" y="8"/>
                      <a:pt x="46" y="7"/>
                      <a:pt x="48" y="7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3" y="15"/>
                      <a:pt x="37" y="22"/>
                      <a:pt x="33" y="3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27" y="29"/>
                      <a:pt x="24" y="28"/>
                      <a:pt x="21" y="26"/>
                    </a:cubicBezTo>
                    <a:cubicBezTo>
                      <a:pt x="19" y="25"/>
                      <a:pt x="19" y="25"/>
                      <a:pt x="19" y="25"/>
                    </a:cubicBezTo>
                    <a:lnTo>
                      <a:pt x="20" y="24"/>
                    </a:lnTo>
                    <a:close/>
                    <a:moveTo>
                      <a:pt x="5" y="60"/>
                    </a:moveTo>
                    <a:cubicBezTo>
                      <a:pt x="5" y="54"/>
                      <a:pt x="7" y="47"/>
                      <a:pt x="9" y="41"/>
                    </a:cubicBezTo>
                    <a:cubicBezTo>
                      <a:pt x="11" y="37"/>
                      <a:pt x="13" y="33"/>
                      <a:pt x="15" y="30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1" y="31"/>
                      <a:pt x="25" y="33"/>
                      <a:pt x="29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6" y="44"/>
                      <a:pt x="24" y="52"/>
                      <a:pt x="24" y="60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5" y="62"/>
                      <a:pt x="5" y="62"/>
                      <a:pt x="5" y="62"/>
                    </a:cubicBezTo>
                    <a:lnTo>
                      <a:pt x="5" y="60"/>
                    </a:lnTo>
                    <a:close/>
                    <a:moveTo>
                      <a:pt x="17" y="98"/>
                    </a:moveTo>
                    <a:cubicBezTo>
                      <a:pt x="16" y="99"/>
                      <a:pt x="16" y="99"/>
                      <a:pt x="16" y="99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3" y="95"/>
                      <a:pt x="11" y="91"/>
                      <a:pt x="9" y="87"/>
                    </a:cubicBezTo>
                    <a:cubicBezTo>
                      <a:pt x="7" y="81"/>
                      <a:pt x="5" y="74"/>
                      <a:pt x="5" y="68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76"/>
                      <a:pt x="26" y="84"/>
                      <a:pt x="29" y="92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25" y="95"/>
                      <a:pt x="21" y="97"/>
                      <a:pt x="17" y="98"/>
                    </a:cubicBezTo>
                    <a:close/>
                    <a:moveTo>
                      <a:pt x="48" y="121"/>
                    </a:moveTo>
                    <a:cubicBezTo>
                      <a:pt x="46" y="121"/>
                      <a:pt x="43" y="120"/>
                      <a:pt x="41" y="119"/>
                    </a:cubicBezTo>
                    <a:cubicBezTo>
                      <a:pt x="34" y="116"/>
                      <a:pt x="27" y="112"/>
                      <a:pt x="22" y="106"/>
                    </a:cubicBezTo>
                    <a:cubicBezTo>
                      <a:pt x="21" y="105"/>
                      <a:pt x="21" y="105"/>
                      <a:pt x="20" y="104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21" y="102"/>
                      <a:pt x="21" y="102"/>
                      <a:pt x="21" y="102"/>
                    </a:cubicBezTo>
                    <a:cubicBezTo>
                      <a:pt x="24" y="100"/>
                      <a:pt x="27" y="99"/>
                      <a:pt x="31" y="98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7" y="106"/>
                      <a:pt x="43" y="113"/>
                      <a:pt x="49" y="119"/>
                    </a:cubicBezTo>
                    <a:cubicBezTo>
                      <a:pt x="54" y="123"/>
                      <a:pt x="54" y="123"/>
                      <a:pt x="54" y="123"/>
                    </a:cubicBezTo>
                    <a:lnTo>
                      <a:pt x="48" y="121"/>
                    </a:lnTo>
                    <a:close/>
                    <a:moveTo>
                      <a:pt x="62" y="122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55" y="118"/>
                      <a:pt x="52" y="115"/>
                      <a:pt x="48" y="112"/>
                    </a:cubicBezTo>
                    <a:cubicBezTo>
                      <a:pt x="44" y="107"/>
                      <a:pt x="40" y="103"/>
                      <a:pt x="37" y="97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45" y="94"/>
                      <a:pt x="53" y="93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lnTo>
                      <a:pt x="62" y="122"/>
                    </a:lnTo>
                    <a:close/>
                    <a:moveTo>
                      <a:pt x="62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2" y="88"/>
                      <a:pt x="44" y="89"/>
                      <a:pt x="36" y="91"/>
                    </a:cubicBezTo>
                    <a:cubicBezTo>
                      <a:pt x="34" y="92"/>
                      <a:pt x="34" y="92"/>
                      <a:pt x="34" y="92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1" y="83"/>
                      <a:pt x="29" y="76"/>
                      <a:pt x="29" y="68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88"/>
                    </a:lnTo>
                    <a:close/>
                    <a:moveTo>
                      <a:pt x="62" y="62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52"/>
                      <a:pt x="31" y="45"/>
                      <a:pt x="34" y="38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9"/>
                      <a:pt x="52" y="40"/>
                      <a:pt x="60" y="40"/>
                    </a:cubicBezTo>
                    <a:cubicBezTo>
                      <a:pt x="62" y="40"/>
                      <a:pt x="62" y="40"/>
                      <a:pt x="62" y="40"/>
                    </a:cubicBezTo>
                    <a:lnTo>
                      <a:pt x="62" y="62"/>
                    </a:lnTo>
                    <a:close/>
                    <a:moveTo>
                      <a:pt x="62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3" y="35"/>
                      <a:pt x="45" y="34"/>
                      <a:pt x="38" y="33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40" y="25"/>
                      <a:pt x="44" y="21"/>
                      <a:pt x="48" y="17"/>
                    </a:cubicBezTo>
                    <a:cubicBezTo>
                      <a:pt x="52" y="13"/>
                      <a:pt x="55" y="10"/>
                      <a:pt x="60" y="7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2" y="36"/>
                    </a:lnTo>
                    <a:close/>
                    <a:moveTo>
                      <a:pt x="111" y="30"/>
                    </a:moveTo>
                    <a:cubicBezTo>
                      <a:pt x="112" y="29"/>
                      <a:pt x="112" y="29"/>
                      <a:pt x="112" y="29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5" y="33"/>
                      <a:pt x="117" y="37"/>
                      <a:pt x="119" y="41"/>
                    </a:cubicBezTo>
                    <a:cubicBezTo>
                      <a:pt x="121" y="47"/>
                      <a:pt x="123" y="54"/>
                      <a:pt x="123" y="60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52"/>
                      <a:pt x="102" y="44"/>
                      <a:pt x="98" y="36"/>
                    </a:cubicBezTo>
                    <a:cubicBezTo>
                      <a:pt x="98" y="35"/>
                      <a:pt x="98" y="35"/>
                      <a:pt x="98" y="35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3"/>
                      <a:pt x="107" y="31"/>
                      <a:pt x="111" y="30"/>
                    </a:cubicBezTo>
                    <a:close/>
                    <a:moveTo>
                      <a:pt x="80" y="7"/>
                    </a:moveTo>
                    <a:cubicBezTo>
                      <a:pt x="82" y="7"/>
                      <a:pt x="85" y="8"/>
                      <a:pt x="87" y="9"/>
                    </a:cubicBezTo>
                    <a:cubicBezTo>
                      <a:pt x="94" y="12"/>
                      <a:pt x="101" y="17"/>
                      <a:pt x="106" y="22"/>
                    </a:cubicBezTo>
                    <a:cubicBezTo>
                      <a:pt x="107" y="23"/>
                      <a:pt x="107" y="23"/>
                      <a:pt x="108" y="2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4" y="28"/>
                      <a:pt x="101" y="29"/>
                      <a:pt x="97" y="30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1" y="22"/>
                      <a:pt x="85" y="15"/>
                      <a:pt x="79" y="9"/>
                    </a:cubicBezTo>
                    <a:cubicBezTo>
                      <a:pt x="74" y="5"/>
                      <a:pt x="74" y="5"/>
                      <a:pt x="74" y="5"/>
                    </a:cubicBezTo>
                    <a:lnTo>
                      <a:pt x="80" y="7"/>
                    </a:lnTo>
                    <a:close/>
                    <a:moveTo>
                      <a:pt x="66" y="6"/>
                    </a:moveTo>
                    <a:cubicBezTo>
                      <a:pt x="68" y="7"/>
                      <a:pt x="68" y="7"/>
                      <a:pt x="68" y="7"/>
                    </a:cubicBezTo>
                    <a:cubicBezTo>
                      <a:pt x="73" y="10"/>
                      <a:pt x="76" y="13"/>
                      <a:pt x="80" y="16"/>
                    </a:cubicBezTo>
                    <a:cubicBezTo>
                      <a:pt x="84" y="21"/>
                      <a:pt x="88" y="25"/>
                      <a:pt x="91" y="31"/>
                    </a:cubicBezTo>
                    <a:cubicBezTo>
                      <a:pt x="91" y="32"/>
                      <a:pt x="91" y="32"/>
                      <a:pt x="91" y="32"/>
                    </a:cubicBezTo>
                    <a:cubicBezTo>
                      <a:pt x="90" y="33"/>
                      <a:pt x="90" y="33"/>
                      <a:pt x="90" y="33"/>
                    </a:cubicBezTo>
                    <a:cubicBezTo>
                      <a:pt x="83" y="34"/>
                      <a:pt x="75" y="35"/>
                      <a:pt x="68" y="36"/>
                    </a:cubicBezTo>
                    <a:cubicBezTo>
                      <a:pt x="66" y="36"/>
                      <a:pt x="66" y="36"/>
                      <a:pt x="66" y="36"/>
                    </a:cubicBezTo>
                    <a:lnTo>
                      <a:pt x="66" y="6"/>
                    </a:lnTo>
                    <a:close/>
                    <a:moveTo>
                      <a:pt x="66" y="40"/>
                    </a:moveTo>
                    <a:cubicBezTo>
                      <a:pt x="68" y="40"/>
                      <a:pt x="68" y="40"/>
                      <a:pt x="68" y="40"/>
                    </a:cubicBezTo>
                    <a:cubicBezTo>
                      <a:pt x="76" y="40"/>
                      <a:pt x="84" y="39"/>
                      <a:pt x="92" y="37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7" y="45"/>
                      <a:pt x="99" y="52"/>
                      <a:pt x="99" y="60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66" y="62"/>
                      <a:pt x="66" y="62"/>
                      <a:pt x="66" y="62"/>
                    </a:cubicBezTo>
                    <a:lnTo>
                      <a:pt x="66" y="40"/>
                    </a:lnTo>
                    <a:close/>
                    <a:moveTo>
                      <a:pt x="66" y="66"/>
                    </a:moveTo>
                    <a:cubicBezTo>
                      <a:pt x="99" y="66"/>
                      <a:pt x="99" y="66"/>
                      <a:pt x="99" y="66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6"/>
                      <a:pt x="97" y="83"/>
                      <a:pt x="94" y="90"/>
                    </a:cubicBezTo>
                    <a:cubicBezTo>
                      <a:pt x="94" y="91"/>
                      <a:pt x="94" y="91"/>
                      <a:pt x="94" y="91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89"/>
                      <a:pt x="76" y="88"/>
                      <a:pt x="68" y="88"/>
                    </a:cubicBezTo>
                    <a:cubicBezTo>
                      <a:pt x="66" y="88"/>
                      <a:pt x="66" y="88"/>
                      <a:pt x="66" y="88"/>
                    </a:cubicBezTo>
                    <a:lnTo>
                      <a:pt x="66" y="66"/>
                    </a:lnTo>
                    <a:close/>
                    <a:moveTo>
                      <a:pt x="66" y="122"/>
                    </a:moveTo>
                    <a:cubicBezTo>
                      <a:pt x="66" y="92"/>
                      <a:pt x="66" y="92"/>
                      <a:pt x="66" y="92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75" y="93"/>
                      <a:pt x="83" y="94"/>
                      <a:pt x="90" y="95"/>
                    </a:cubicBezTo>
                    <a:cubicBezTo>
                      <a:pt x="91" y="96"/>
                      <a:pt x="91" y="96"/>
                      <a:pt x="91" y="96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8" y="103"/>
                      <a:pt x="84" y="107"/>
                      <a:pt x="80" y="112"/>
                    </a:cubicBezTo>
                    <a:cubicBezTo>
                      <a:pt x="76" y="115"/>
                      <a:pt x="73" y="118"/>
                      <a:pt x="68" y="121"/>
                    </a:cubicBezTo>
                    <a:lnTo>
                      <a:pt x="66" y="122"/>
                    </a:lnTo>
                    <a:close/>
                    <a:moveTo>
                      <a:pt x="108" y="104"/>
                    </a:moveTo>
                    <a:cubicBezTo>
                      <a:pt x="107" y="105"/>
                      <a:pt x="107" y="105"/>
                      <a:pt x="106" y="106"/>
                    </a:cubicBezTo>
                    <a:cubicBezTo>
                      <a:pt x="101" y="112"/>
                      <a:pt x="94" y="116"/>
                      <a:pt x="87" y="119"/>
                    </a:cubicBezTo>
                    <a:cubicBezTo>
                      <a:pt x="85" y="120"/>
                      <a:pt x="82" y="121"/>
                      <a:pt x="80" y="121"/>
                    </a:cubicBezTo>
                    <a:cubicBezTo>
                      <a:pt x="74" y="123"/>
                      <a:pt x="74" y="123"/>
                      <a:pt x="74" y="123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85" y="113"/>
                      <a:pt x="91" y="106"/>
                      <a:pt x="95" y="98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7" y="98"/>
                      <a:pt x="97" y="98"/>
                      <a:pt x="97" y="98"/>
                    </a:cubicBezTo>
                    <a:cubicBezTo>
                      <a:pt x="101" y="99"/>
                      <a:pt x="104" y="100"/>
                      <a:pt x="107" y="102"/>
                    </a:cubicBezTo>
                    <a:cubicBezTo>
                      <a:pt x="109" y="103"/>
                      <a:pt x="109" y="103"/>
                      <a:pt x="109" y="103"/>
                    </a:cubicBezTo>
                    <a:lnTo>
                      <a:pt x="108" y="104"/>
                    </a:lnTo>
                    <a:close/>
                    <a:moveTo>
                      <a:pt x="123" y="68"/>
                    </a:moveTo>
                    <a:cubicBezTo>
                      <a:pt x="123" y="74"/>
                      <a:pt x="121" y="81"/>
                      <a:pt x="119" y="87"/>
                    </a:cubicBezTo>
                    <a:cubicBezTo>
                      <a:pt x="117" y="91"/>
                      <a:pt x="115" y="95"/>
                      <a:pt x="113" y="98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1" y="98"/>
                      <a:pt x="111" y="98"/>
                      <a:pt x="111" y="98"/>
                    </a:cubicBezTo>
                    <a:cubicBezTo>
                      <a:pt x="107" y="97"/>
                      <a:pt x="103" y="95"/>
                      <a:pt x="99" y="94"/>
                    </a:cubicBezTo>
                    <a:cubicBezTo>
                      <a:pt x="98" y="93"/>
                      <a:pt x="98" y="93"/>
                      <a:pt x="98" y="93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102" y="84"/>
                      <a:pt x="104" y="76"/>
                      <a:pt x="104" y="68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23" y="66"/>
                      <a:pt x="123" y="66"/>
                      <a:pt x="123" y="66"/>
                    </a:cubicBezTo>
                    <a:lnTo>
                      <a:pt x="123" y="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888" y="4705"/>
              <a:ext cx="794" cy="794"/>
              <a:chOff x="4613213" y="4247997"/>
              <a:chExt cx="504000" cy="504000"/>
            </a:xfrm>
          </p:grpSpPr>
          <p:sp>
            <p:nvSpPr>
              <p:cNvPr id="78" name="椭圆 77"/>
              <p:cNvSpPr/>
              <p:nvPr>
                <p:custDataLst>
                  <p:tags r:id="rId25"/>
                </p:custDataLst>
              </p:nvPr>
            </p:nvSpPr>
            <p:spPr>
              <a:xfrm>
                <a:off x="4613213" y="4247997"/>
                <a:ext cx="504000" cy="504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Freeform 70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03213" y="4337463"/>
                <a:ext cx="324000" cy="325068"/>
              </a:xfrm>
              <a:custGeom>
                <a:avLst/>
                <a:gdLst>
                  <a:gd name="T0" fmla="*/ 111 w 128"/>
                  <a:gd name="T1" fmla="*/ 62 h 128"/>
                  <a:gd name="T2" fmla="*/ 68 w 128"/>
                  <a:gd name="T3" fmla="*/ 17 h 128"/>
                  <a:gd name="T4" fmla="*/ 66 w 128"/>
                  <a:gd name="T5" fmla="*/ 2 h 128"/>
                  <a:gd name="T6" fmla="*/ 62 w 128"/>
                  <a:gd name="T7" fmla="*/ 2 h 128"/>
                  <a:gd name="T8" fmla="*/ 60 w 128"/>
                  <a:gd name="T9" fmla="*/ 17 h 128"/>
                  <a:gd name="T10" fmla="*/ 17 w 128"/>
                  <a:gd name="T11" fmla="*/ 62 h 128"/>
                  <a:gd name="T12" fmla="*/ 0 w 128"/>
                  <a:gd name="T13" fmla="*/ 64 h 128"/>
                  <a:gd name="T14" fmla="*/ 17 w 128"/>
                  <a:gd name="T15" fmla="*/ 66 h 128"/>
                  <a:gd name="T16" fmla="*/ 60 w 128"/>
                  <a:gd name="T17" fmla="*/ 111 h 128"/>
                  <a:gd name="T18" fmla="*/ 62 w 128"/>
                  <a:gd name="T19" fmla="*/ 126 h 128"/>
                  <a:gd name="T20" fmla="*/ 66 w 128"/>
                  <a:gd name="T21" fmla="*/ 126 h 128"/>
                  <a:gd name="T22" fmla="*/ 68 w 128"/>
                  <a:gd name="T23" fmla="*/ 111 h 128"/>
                  <a:gd name="T24" fmla="*/ 111 w 128"/>
                  <a:gd name="T25" fmla="*/ 66 h 128"/>
                  <a:gd name="T26" fmla="*/ 128 w 128"/>
                  <a:gd name="T27" fmla="*/ 64 h 128"/>
                  <a:gd name="T28" fmla="*/ 62 w 128"/>
                  <a:gd name="T29" fmla="*/ 106 h 128"/>
                  <a:gd name="T30" fmla="*/ 48 w 128"/>
                  <a:gd name="T31" fmla="*/ 103 h 128"/>
                  <a:gd name="T32" fmla="*/ 25 w 128"/>
                  <a:gd name="T33" fmla="*/ 80 h 128"/>
                  <a:gd name="T34" fmla="*/ 22 w 128"/>
                  <a:gd name="T35" fmla="*/ 66 h 128"/>
                  <a:gd name="T36" fmla="*/ 62 w 128"/>
                  <a:gd name="T37" fmla="*/ 106 h 128"/>
                  <a:gd name="T38" fmla="*/ 22 w 128"/>
                  <a:gd name="T39" fmla="*/ 62 h 128"/>
                  <a:gd name="T40" fmla="*/ 25 w 128"/>
                  <a:gd name="T41" fmla="*/ 48 h 128"/>
                  <a:gd name="T42" fmla="*/ 48 w 128"/>
                  <a:gd name="T43" fmla="*/ 25 h 128"/>
                  <a:gd name="T44" fmla="*/ 62 w 128"/>
                  <a:gd name="T45" fmla="*/ 22 h 128"/>
                  <a:gd name="T46" fmla="*/ 106 w 128"/>
                  <a:gd name="T47" fmla="*/ 68 h 128"/>
                  <a:gd name="T48" fmla="*/ 94 w 128"/>
                  <a:gd name="T49" fmla="*/ 94 h 128"/>
                  <a:gd name="T50" fmla="*/ 68 w 128"/>
                  <a:gd name="T51" fmla="*/ 106 h 128"/>
                  <a:gd name="T52" fmla="*/ 66 w 128"/>
                  <a:gd name="T53" fmla="*/ 66 h 128"/>
                  <a:gd name="T54" fmla="*/ 106 w 128"/>
                  <a:gd name="T55" fmla="*/ 68 h 128"/>
                  <a:gd name="T56" fmla="*/ 66 w 128"/>
                  <a:gd name="T57" fmla="*/ 22 h 128"/>
                  <a:gd name="T58" fmla="*/ 80 w 128"/>
                  <a:gd name="T59" fmla="*/ 25 h 128"/>
                  <a:gd name="T60" fmla="*/ 103 w 128"/>
                  <a:gd name="T61" fmla="*/ 48 h 128"/>
                  <a:gd name="T62" fmla="*/ 106 w 128"/>
                  <a:gd name="T6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111" y="62"/>
                      <a:pt x="111" y="62"/>
                      <a:pt x="111" y="62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09" y="38"/>
                      <a:pt x="90" y="19"/>
                      <a:pt x="68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38" y="19"/>
                      <a:pt x="19" y="38"/>
                      <a:pt x="17" y="60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9" y="90"/>
                      <a:pt x="38" y="109"/>
                      <a:pt x="60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90" y="109"/>
                      <a:pt x="109" y="90"/>
                      <a:pt x="111" y="68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  <a:moveTo>
                      <a:pt x="62" y="106"/>
                    </a:moveTo>
                    <a:cubicBezTo>
                      <a:pt x="60" y="106"/>
                      <a:pt x="60" y="106"/>
                      <a:pt x="60" y="106"/>
                    </a:cubicBezTo>
                    <a:cubicBezTo>
                      <a:pt x="56" y="106"/>
                      <a:pt x="52" y="105"/>
                      <a:pt x="48" y="103"/>
                    </a:cubicBezTo>
                    <a:cubicBezTo>
                      <a:pt x="43" y="101"/>
                      <a:pt x="38" y="98"/>
                      <a:pt x="34" y="94"/>
                    </a:cubicBezTo>
                    <a:cubicBezTo>
                      <a:pt x="30" y="90"/>
                      <a:pt x="27" y="85"/>
                      <a:pt x="25" y="80"/>
                    </a:cubicBezTo>
                    <a:cubicBezTo>
                      <a:pt x="23" y="76"/>
                      <a:pt x="22" y="72"/>
                      <a:pt x="22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106"/>
                    </a:lnTo>
                    <a:close/>
                    <a:moveTo>
                      <a:pt x="62" y="62"/>
                    </a:move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6"/>
                      <a:pt x="23" y="52"/>
                      <a:pt x="25" y="48"/>
                    </a:cubicBezTo>
                    <a:cubicBezTo>
                      <a:pt x="27" y="43"/>
                      <a:pt x="30" y="38"/>
                      <a:pt x="34" y="34"/>
                    </a:cubicBezTo>
                    <a:cubicBezTo>
                      <a:pt x="38" y="30"/>
                      <a:pt x="43" y="27"/>
                      <a:pt x="48" y="25"/>
                    </a:cubicBezTo>
                    <a:cubicBezTo>
                      <a:pt x="52" y="23"/>
                      <a:pt x="56" y="22"/>
                      <a:pt x="60" y="22"/>
                    </a:cubicBezTo>
                    <a:cubicBezTo>
                      <a:pt x="62" y="22"/>
                      <a:pt x="62" y="22"/>
                      <a:pt x="62" y="22"/>
                    </a:cubicBezTo>
                    <a:lnTo>
                      <a:pt x="62" y="62"/>
                    </a:lnTo>
                    <a:close/>
                    <a:moveTo>
                      <a:pt x="106" y="68"/>
                    </a:moveTo>
                    <a:cubicBezTo>
                      <a:pt x="106" y="72"/>
                      <a:pt x="105" y="76"/>
                      <a:pt x="103" y="80"/>
                    </a:cubicBezTo>
                    <a:cubicBezTo>
                      <a:pt x="101" y="85"/>
                      <a:pt x="98" y="90"/>
                      <a:pt x="94" y="94"/>
                    </a:cubicBezTo>
                    <a:cubicBezTo>
                      <a:pt x="90" y="98"/>
                      <a:pt x="85" y="101"/>
                      <a:pt x="80" y="103"/>
                    </a:cubicBezTo>
                    <a:cubicBezTo>
                      <a:pt x="76" y="105"/>
                      <a:pt x="72" y="106"/>
                      <a:pt x="68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06" y="66"/>
                      <a:pt x="106" y="66"/>
                      <a:pt x="106" y="66"/>
                    </a:cubicBezTo>
                    <a:lnTo>
                      <a:pt x="106" y="68"/>
                    </a:lnTo>
                    <a:close/>
                    <a:moveTo>
                      <a:pt x="66" y="62"/>
                    </a:moveTo>
                    <a:cubicBezTo>
                      <a:pt x="66" y="22"/>
                      <a:pt x="66" y="22"/>
                      <a:pt x="66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2" y="22"/>
                      <a:pt x="76" y="23"/>
                      <a:pt x="80" y="25"/>
                    </a:cubicBezTo>
                    <a:cubicBezTo>
                      <a:pt x="85" y="27"/>
                      <a:pt x="90" y="30"/>
                      <a:pt x="94" y="34"/>
                    </a:cubicBezTo>
                    <a:cubicBezTo>
                      <a:pt x="98" y="38"/>
                      <a:pt x="101" y="43"/>
                      <a:pt x="103" y="48"/>
                    </a:cubicBezTo>
                    <a:cubicBezTo>
                      <a:pt x="105" y="52"/>
                      <a:pt x="106" y="56"/>
                      <a:pt x="106" y="60"/>
                    </a:cubicBezTo>
                    <a:cubicBezTo>
                      <a:pt x="106" y="62"/>
                      <a:pt x="106" y="62"/>
                      <a:pt x="106" y="62"/>
                    </a:cubicBezTo>
                    <a:lnTo>
                      <a:pt x="66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0531" y="2087"/>
              <a:ext cx="794" cy="794"/>
              <a:chOff x="7982080" y="3120819"/>
              <a:chExt cx="504000" cy="504000"/>
            </a:xfrm>
          </p:grpSpPr>
          <p:sp>
            <p:nvSpPr>
              <p:cNvPr id="81" name="椭圆 80"/>
              <p:cNvSpPr/>
              <p:nvPr>
                <p:custDataLst>
                  <p:tags r:id="rId27"/>
                </p:custDataLst>
              </p:nvPr>
            </p:nvSpPr>
            <p:spPr>
              <a:xfrm>
                <a:off x="7982080" y="3120819"/>
                <a:ext cx="504000" cy="504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2" name="Freeform 73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072080" y="3190343"/>
                <a:ext cx="324000" cy="364952"/>
              </a:xfrm>
              <a:custGeom>
                <a:avLst/>
                <a:gdLst>
                  <a:gd name="T0" fmla="*/ 114 w 114"/>
                  <a:gd name="T1" fmla="*/ 95 h 128"/>
                  <a:gd name="T2" fmla="*/ 114 w 114"/>
                  <a:gd name="T3" fmla="*/ 34 h 128"/>
                  <a:gd name="T4" fmla="*/ 112 w 114"/>
                  <a:gd name="T5" fmla="*/ 32 h 128"/>
                  <a:gd name="T6" fmla="*/ 58 w 114"/>
                  <a:gd name="T7" fmla="*/ 1 h 128"/>
                  <a:gd name="T8" fmla="*/ 57 w 114"/>
                  <a:gd name="T9" fmla="*/ 0 h 128"/>
                  <a:gd name="T10" fmla="*/ 56 w 114"/>
                  <a:gd name="T11" fmla="*/ 1 h 128"/>
                  <a:gd name="T12" fmla="*/ 1 w 114"/>
                  <a:gd name="T13" fmla="*/ 32 h 128"/>
                  <a:gd name="T14" fmla="*/ 0 w 114"/>
                  <a:gd name="T15" fmla="*/ 34 h 128"/>
                  <a:gd name="T16" fmla="*/ 0 w 114"/>
                  <a:gd name="T17" fmla="*/ 94 h 128"/>
                  <a:gd name="T18" fmla="*/ 0 w 114"/>
                  <a:gd name="T19" fmla="*/ 95 h 128"/>
                  <a:gd name="T20" fmla="*/ 1 w 114"/>
                  <a:gd name="T21" fmla="*/ 97 h 128"/>
                  <a:gd name="T22" fmla="*/ 56 w 114"/>
                  <a:gd name="T23" fmla="*/ 128 h 128"/>
                  <a:gd name="T24" fmla="*/ 58 w 114"/>
                  <a:gd name="T25" fmla="*/ 128 h 128"/>
                  <a:gd name="T26" fmla="*/ 112 w 114"/>
                  <a:gd name="T27" fmla="*/ 97 h 128"/>
                  <a:gd name="T28" fmla="*/ 114 w 114"/>
                  <a:gd name="T29" fmla="*/ 95 h 128"/>
                  <a:gd name="T30" fmla="*/ 55 w 114"/>
                  <a:gd name="T31" fmla="*/ 122 h 128"/>
                  <a:gd name="T32" fmla="*/ 5 w 114"/>
                  <a:gd name="T33" fmla="*/ 93 h 128"/>
                  <a:gd name="T34" fmla="*/ 5 w 114"/>
                  <a:gd name="T35" fmla="*/ 38 h 128"/>
                  <a:gd name="T36" fmla="*/ 55 w 114"/>
                  <a:gd name="T37" fmla="*/ 67 h 128"/>
                  <a:gd name="T38" fmla="*/ 55 w 114"/>
                  <a:gd name="T39" fmla="*/ 122 h 128"/>
                  <a:gd name="T40" fmla="*/ 57 w 114"/>
                  <a:gd name="T41" fmla="*/ 63 h 128"/>
                  <a:gd name="T42" fmla="*/ 7 w 114"/>
                  <a:gd name="T43" fmla="*/ 34 h 128"/>
                  <a:gd name="T44" fmla="*/ 57 w 114"/>
                  <a:gd name="T45" fmla="*/ 5 h 128"/>
                  <a:gd name="T46" fmla="*/ 107 w 114"/>
                  <a:gd name="T47" fmla="*/ 34 h 128"/>
                  <a:gd name="T48" fmla="*/ 57 w 114"/>
                  <a:gd name="T49" fmla="*/ 63 h 128"/>
                  <a:gd name="T50" fmla="*/ 109 w 114"/>
                  <a:gd name="T51" fmla="*/ 93 h 128"/>
                  <a:gd name="T52" fmla="*/ 59 w 114"/>
                  <a:gd name="T53" fmla="*/ 122 h 128"/>
                  <a:gd name="T54" fmla="*/ 59 w 114"/>
                  <a:gd name="T55" fmla="*/ 67 h 128"/>
                  <a:gd name="T56" fmla="*/ 109 w 114"/>
                  <a:gd name="T57" fmla="*/ 38 h 128"/>
                  <a:gd name="T58" fmla="*/ 109 w 114"/>
                  <a:gd name="T59" fmla="*/ 9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4" h="128">
                    <a:moveTo>
                      <a:pt x="114" y="95"/>
                    </a:move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3"/>
                      <a:pt x="113" y="32"/>
                      <a:pt x="112" y="32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1" y="96"/>
                      <a:pt x="1" y="97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56" y="128"/>
                      <a:pt x="57" y="128"/>
                      <a:pt x="58" y="128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3" y="96"/>
                      <a:pt x="114" y="95"/>
                      <a:pt x="114" y="95"/>
                    </a:cubicBezTo>
                    <a:close/>
                    <a:moveTo>
                      <a:pt x="55" y="122"/>
                    </a:moveTo>
                    <a:cubicBezTo>
                      <a:pt x="5" y="93"/>
                      <a:pt x="5" y="93"/>
                      <a:pt x="5" y="93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5" y="122"/>
                    </a:lnTo>
                    <a:close/>
                    <a:moveTo>
                      <a:pt x="57" y="63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107" y="34"/>
                      <a:pt x="107" y="34"/>
                      <a:pt x="107" y="34"/>
                    </a:cubicBezTo>
                    <a:lnTo>
                      <a:pt x="57" y="63"/>
                    </a:lnTo>
                    <a:close/>
                    <a:moveTo>
                      <a:pt x="109" y="93"/>
                    </a:moveTo>
                    <a:cubicBezTo>
                      <a:pt x="59" y="122"/>
                      <a:pt x="59" y="122"/>
                      <a:pt x="59" y="122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109" y="38"/>
                      <a:pt x="109" y="38"/>
                      <a:pt x="109" y="38"/>
                    </a:cubicBezTo>
                    <a:lnTo>
                      <a:pt x="109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7888" y="7398"/>
              <a:ext cx="794" cy="794"/>
              <a:chOff x="4613213" y="5317762"/>
              <a:chExt cx="504000" cy="504000"/>
            </a:xfrm>
          </p:grpSpPr>
          <p:sp>
            <p:nvSpPr>
              <p:cNvPr id="84" name="椭圆 83"/>
              <p:cNvSpPr/>
              <p:nvPr>
                <p:custDataLst>
                  <p:tags r:id="rId29"/>
                </p:custDataLst>
              </p:nvPr>
            </p:nvSpPr>
            <p:spPr>
              <a:xfrm>
                <a:off x="4613213" y="5317762"/>
                <a:ext cx="504000" cy="504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85" name="组合 84"/>
              <p:cNvGrpSpPr>
                <a:grpSpLocks noChangeAspect="1"/>
              </p:cNvGrpSpPr>
              <p:nvPr/>
            </p:nvGrpSpPr>
            <p:grpSpPr>
              <a:xfrm>
                <a:off x="4775213" y="5422357"/>
                <a:ext cx="180000" cy="294810"/>
                <a:chOff x="8350250" y="5110163"/>
                <a:chExt cx="293688" cy="481012"/>
              </a:xfrm>
              <a:solidFill>
                <a:srgbClr val="FFFFFF"/>
              </a:solidFill>
            </p:grpSpPr>
            <p:sp>
              <p:nvSpPr>
                <p:cNvPr id="86" name="Freeform 52"/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350250" y="5327650"/>
                  <a:ext cx="293688" cy="263525"/>
                </a:xfrm>
                <a:custGeom>
                  <a:avLst/>
                  <a:gdLst>
                    <a:gd name="T0" fmla="*/ 69 w 78"/>
                    <a:gd name="T1" fmla="*/ 65 h 70"/>
                    <a:gd name="T2" fmla="*/ 41 w 78"/>
                    <a:gd name="T3" fmla="*/ 65 h 70"/>
                    <a:gd name="T4" fmla="*/ 41 w 78"/>
                    <a:gd name="T5" fmla="*/ 43 h 70"/>
                    <a:gd name="T6" fmla="*/ 43 w 78"/>
                    <a:gd name="T7" fmla="*/ 42 h 70"/>
                    <a:gd name="T8" fmla="*/ 78 w 78"/>
                    <a:gd name="T9" fmla="*/ 3 h 70"/>
                    <a:gd name="T10" fmla="*/ 76 w 78"/>
                    <a:gd name="T11" fmla="*/ 0 h 70"/>
                    <a:gd name="T12" fmla="*/ 74 w 78"/>
                    <a:gd name="T13" fmla="*/ 3 h 70"/>
                    <a:gd name="T14" fmla="*/ 64 w 78"/>
                    <a:gd name="T15" fmla="*/ 27 h 70"/>
                    <a:gd name="T16" fmla="*/ 39 w 78"/>
                    <a:gd name="T17" fmla="*/ 38 h 70"/>
                    <a:gd name="T18" fmla="*/ 14 w 78"/>
                    <a:gd name="T19" fmla="*/ 27 h 70"/>
                    <a:gd name="T20" fmla="*/ 4 w 78"/>
                    <a:gd name="T21" fmla="*/ 4 h 70"/>
                    <a:gd name="T22" fmla="*/ 4 w 78"/>
                    <a:gd name="T23" fmla="*/ 3 h 70"/>
                    <a:gd name="T24" fmla="*/ 2 w 78"/>
                    <a:gd name="T25" fmla="*/ 0 h 70"/>
                    <a:gd name="T26" fmla="*/ 0 w 78"/>
                    <a:gd name="T27" fmla="*/ 2 h 70"/>
                    <a:gd name="T28" fmla="*/ 0 w 78"/>
                    <a:gd name="T29" fmla="*/ 4 h 70"/>
                    <a:gd name="T30" fmla="*/ 35 w 78"/>
                    <a:gd name="T31" fmla="*/ 42 h 70"/>
                    <a:gd name="T32" fmla="*/ 37 w 78"/>
                    <a:gd name="T33" fmla="*/ 43 h 70"/>
                    <a:gd name="T34" fmla="*/ 37 w 78"/>
                    <a:gd name="T35" fmla="*/ 65 h 70"/>
                    <a:gd name="T36" fmla="*/ 9 w 78"/>
                    <a:gd name="T37" fmla="*/ 65 h 70"/>
                    <a:gd name="T38" fmla="*/ 7 w 78"/>
                    <a:gd name="T39" fmla="*/ 68 h 70"/>
                    <a:gd name="T40" fmla="*/ 9 w 78"/>
                    <a:gd name="T41" fmla="*/ 70 h 70"/>
                    <a:gd name="T42" fmla="*/ 69 w 78"/>
                    <a:gd name="T43" fmla="*/ 70 h 70"/>
                    <a:gd name="T44" fmla="*/ 71 w 78"/>
                    <a:gd name="T45" fmla="*/ 68 h 70"/>
                    <a:gd name="T46" fmla="*/ 69 w 78"/>
                    <a:gd name="T47" fmla="*/ 6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8" h="70">
                      <a:moveTo>
                        <a:pt x="69" y="65"/>
                      </a:moveTo>
                      <a:cubicBezTo>
                        <a:pt x="41" y="65"/>
                        <a:pt x="41" y="65"/>
                        <a:pt x="41" y="65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63" y="40"/>
                        <a:pt x="78" y="23"/>
                        <a:pt x="78" y="3"/>
                      </a:cubicBezTo>
                      <a:cubicBezTo>
                        <a:pt x="78" y="2"/>
                        <a:pt x="77" y="0"/>
                        <a:pt x="76" y="0"/>
                      </a:cubicBezTo>
                      <a:cubicBezTo>
                        <a:pt x="75" y="0"/>
                        <a:pt x="74" y="2"/>
                        <a:pt x="74" y="3"/>
                      </a:cubicBezTo>
                      <a:cubicBezTo>
                        <a:pt x="74" y="12"/>
                        <a:pt x="70" y="21"/>
                        <a:pt x="64" y="27"/>
                      </a:cubicBezTo>
                      <a:cubicBezTo>
                        <a:pt x="57" y="34"/>
                        <a:pt x="48" y="38"/>
                        <a:pt x="39" y="38"/>
                      </a:cubicBezTo>
                      <a:cubicBezTo>
                        <a:pt x="30" y="38"/>
                        <a:pt x="21" y="34"/>
                        <a:pt x="14" y="27"/>
                      </a:cubicBezTo>
                      <a:cubicBezTo>
                        <a:pt x="8" y="21"/>
                        <a:pt x="5" y="13"/>
                        <a:pt x="4" y="4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4"/>
                        <a:pt x="15" y="40"/>
                        <a:pt x="35" y="42"/>
                      </a:cubicBez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65"/>
                        <a:pt x="37" y="65"/>
                        <a:pt x="37" y="65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8" y="65"/>
                        <a:pt x="7" y="66"/>
                        <a:pt x="7" y="68"/>
                      </a:cubicBezTo>
                      <a:cubicBezTo>
                        <a:pt x="7" y="69"/>
                        <a:pt x="8" y="70"/>
                        <a:pt x="9" y="70"/>
                      </a:cubicBezTo>
                      <a:cubicBezTo>
                        <a:pt x="69" y="70"/>
                        <a:pt x="69" y="70"/>
                        <a:pt x="69" y="70"/>
                      </a:cubicBezTo>
                      <a:cubicBezTo>
                        <a:pt x="70" y="70"/>
                        <a:pt x="71" y="69"/>
                        <a:pt x="71" y="68"/>
                      </a:cubicBezTo>
                      <a:cubicBezTo>
                        <a:pt x="71" y="66"/>
                        <a:pt x="70" y="65"/>
                        <a:pt x="69" y="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7" name="Freeform 53"/>
                <p:cNvSpPr>
                  <a:spLocks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2638" y="5110163"/>
                  <a:ext cx="187325" cy="319088"/>
                </a:xfrm>
                <a:custGeom>
                  <a:avLst/>
                  <a:gdLst>
                    <a:gd name="T0" fmla="*/ 25 w 50"/>
                    <a:gd name="T1" fmla="*/ 85 h 85"/>
                    <a:gd name="T2" fmla="*/ 50 w 50"/>
                    <a:gd name="T3" fmla="*/ 61 h 85"/>
                    <a:gd name="T4" fmla="*/ 50 w 50"/>
                    <a:gd name="T5" fmla="*/ 25 h 85"/>
                    <a:gd name="T6" fmla="*/ 25 w 50"/>
                    <a:gd name="T7" fmla="*/ 0 h 85"/>
                    <a:gd name="T8" fmla="*/ 0 w 50"/>
                    <a:gd name="T9" fmla="*/ 25 h 85"/>
                    <a:gd name="T10" fmla="*/ 0 w 50"/>
                    <a:gd name="T11" fmla="*/ 61 h 85"/>
                    <a:gd name="T12" fmla="*/ 25 w 50"/>
                    <a:gd name="T13" fmla="*/ 85 h 85"/>
                    <a:gd name="T14" fmla="*/ 7 w 50"/>
                    <a:gd name="T15" fmla="*/ 16 h 85"/>
                    <a:gd name="T16" fmla="*/ 11 w 50"/>
                    <a:gd name="T17" fmla="*/ 10 h 85"/>
                    <a:gd name="T18" fmla="*/ 25 w 50"/>
                    <a:gd name="T19" fmla="*/ 5 h 85"/>
                    <a:gd name="T20" fmla="*/ 39 w 50"/>
                    <a:gd name="T21" fmla="*/ 10 h 85"/>
                    <a:gd name="T22" fmla="*/ 43 w 50"/>
                    <a:gd name="T23" fmla="*/ 16 h 85"/>
                    <a:gd name="T24" fmla="*/ 44 w 50"/>
                    <a:gd name="T25" fmla="*/ 18 h 85"/>
                    <a:gd name="T26" fmla="*/ 6 w 50"/>
                    <a:gd name="T27" fmla="*/ 18 h 85"/>
                    <a:gd name="T28" fmla="*/ 7 w 50"/>
                    <a:gd name="T29" fmla="*/ 16 h 85"/>
                    <a:gd name="T30" fmla="*/ 5 w 50"/>
                    <a:gd name="T31" fmla="*/ 23 h 85"/>
                    <a:gd name="T32" fmla="*/ 45 w 50"/>
                    <a:gd name="T33" fmla="*/ 23 h 85"/>
                    <a:gd name="T34" fmla="*/ 45 w 50"/>
                    <a:gd name="T35" fmla="*/ 25 h 85"/>
                    <a:gd name="T36" fmla="*/ 45 w 50"/>
                    <a:gd name="T37" fmla="*/ 33 h 85"/>
                    <a:gd name="T38" fmla="*/ 5 w 50"/>
                    <a:gd name="T39" fmla="*/ 33 h 85"/>
                    <a:gd name="T40" fmla="*/ 5 w 50"/>
                    <a:gd name="T41" fmla="*/ 23 h 85"/>
                    <a:gd name="T42" fmla="*/ 5 w 50"/>
                    <a:gd name="T43" fmla="*/ 37 h 85"/>
                    <a:gd name="T44" fmla="*/ 45 w 50"/>
                    <a:gd name="T45" fmla="*/ 37 h 85"/>
                    <a:gd name="T46" fmla="*/ 45 w 50"/>
                    <a:gd name="T47" fmla="*/ 48 h 85"/>
                    <a:gd name="T48" fmla="*/ 5 w 50"/>
                    <a:gd name="T49" fmla="*/ 48 h 85"/>
                    <a:gd name="T50" fmla="*/ 5 w 50"/>
                    <a:gd name="T51" fmla="*/ 37 h 85"/>
                    <a:gd name="T52" fmla="*/ 5 w 50"/>
                    <a:gd name="T53" fmla="*/ 61 h 85"/>
                    <a:gd name="T54" fmla="*/ 5 w 50"/>
                    <a:gd name="T55" fmla="*/ 52 h 85"/>
                    <a:gd name="T56" fmla="*/ 45 w 50"/>
                    <a:gd name="T57" fmla="*/ 52 h 85"/>
                    <a:gd name="T58" fmla="*/ 45 w 50"/>
                    <a:gd name="T59" fmla="*/ 63 h 85"/>
                    <a:gd name="T60" fmla="*/ 5 w 50"/>
                    <a:gd name="T61" fmla="*/ 63 h 85"/>
                    <a:gd name="T62" fmla="*/ 5 w 50"/>
                    <a:gd name="T63" fmla="*/ 61 h 85"/>
                    <a:gd name="T64" fmla="*/ 6 w 50"/>
                    <a:gd name="T65" fmla="*/ 67 h 85"/>
                    <a:gd name="T66" fmla="*/ 44 w 50"/>
                    <a:gd name="T67" fmla="*/ 67 h 85"/>
                    <a:gd name="T68" fmla="*/ 43 w 50"/>
                    <a:gd name="T69" fmla="*/ 69 h 85"/>
                    <a:gd name="T70" fmla="*/ 39 w 50"/>
                    <a:gd name="T71" fmla="*/ 75 h 85"/>
                    <a:gd name="T72" fmla="*/ 25 w 50"/>
                    <a:gd name="T73" fmla="*/ 81 h 85"/>
                    <a:gd name="T74" fmla="*/ 11 w 50"/>
                    <a:gd name="T75" fmla="*/ 75 h 85"/>
                    <a:gd name="T76" fmla="*/ 7 w 50"/>
                    <a:gd name="T77" fmla="*/ 69 h 85"/>
                    <a:gd name="T78" fmla="*/ 6 w 50"/>
                    <a:gd name="T79" fmla="*/ 67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0" h="85">
                      <a:moveTo>
                        <a:pt x="25" y="85"/>
                      </a:moveTo>
                      <a:cubicBezTo>
                        <a:pt x="39" y="85"/>
                        <a:pt x="50" y="74"/>
                        <a:pt x="50" y="61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74"/>
                        <a:pt x="11" y="85"/>
                        <a:pt x="25" y="85"/>
                      </a:cubicBezTo>
                      <a:close/>
                      <a:moveTo>
                        <a:pt x="7" y="16"/>
                      </a:moveTo>
                      <a:cubicBezTo>
                        <a:pt x="8" y="14"/>
                        <a:pt x="9" y="12"/>
                        <a:pt x="11" y="10"/>
                      </a:cubicBezTo>
                      <a:cubicBezTo>
                        <a:pt x="15" y="7"/>
                        <a:pt x="20" y="5"/>
                        <a:pt x="25" y="5"/>
                      </a:cubicBezTo>
                      <a:cubicBezTo>
                        <a:pt x="30" y="5"/>
                        <a:pt x="35" y="7"/>
                        <a:pt x="39" y="10"/>
                      </a:cubicBezTo>
                      <a:cubicBezTo>
                        <a:pt x="41" y="12"/>
                        <a:pt x="42" y="14"/>
                        <a:pt x="43" y="16"/>
                      </a:cubicBezTo>
                      <a:cubicBezTo>
                        <a:pt x="44" y="18"/>
                        <a:pt x="44" y="18"/>
                        <a:pt x="44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lnTo>
                        <a:pt x="7" y="16"/>
                      </a:lnTo>
                      <a:close/>
                      <a:moveTo>
                        <a:pt x="5" y="23"/>
                      </a:move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5" y="33"/>
                        <a:pt x="45" y="33"/>
                        <a:pt x="4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lnTo>
                        <a:pt x="5" y="23"/>
                      </a:lnTo>
                      <a:close/>
                      <a:moveTo>
                        <a:pt x="5" y="37"/>
                      </a:move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lnTo>
                        <a:pt x="5" y="37"/>
                      </a:lnTo>
                      <a:close/>
                      <a:moveTo>
                        <a:pt x="5" y="61"/>
                      </a:move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45" y="52"/>
                        <a:pt x="45" y="52"/>
                        <a:pt x="45" y="52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5" y="63"/>
                        <a:pt x="5" y="63"/>
                        <a:pt x="5" y="63"/>
                      </a:cubicBezTo>
                      <a:lnTo>
                        <a:pt x="5" y="61"/>
                      </a:lnTo>
                      <a:close/>
                      <a:moveTo>
                        <a:pt x="6" y="67"/>
                      </a:move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43" y="69"/>
                        <a:pt x="43" y="69"/>
                        <a:pt x="43" y="69"/>
                      </a:cubicBezTo>
                      <a:cubicBezTo>
                        <a:pt x="42" y="71"/>
                        <a:pt x="41" y="73"/>
                        <a:pt x="39" y="75"/>
                      </a:cubicBezTo>
                      <a:cubicBezTo>
                        <a:pt x="35" y="79"/>
                        <a:pt x="30" y="81"/>
                        <a:pt x="25" y="81"/>
                      </a:cubicBezTo>
                      <a:cubicBezTo>
                        <a:pt x="20" y="81"/>
                        <a:pt x="15" y="79"/>
                        <a:pt x="11" y="75"/>
                      </a:cubicBezTo>
                      <a:cubicBezTo>
                        <a:pt x="9" y="73"/>
                        <a:pt x="8" y="71"/>
                        <a:pt x="7" y="69"/>
                      </a:cubicBezTo>
                      <a:lnTo>
                        <a:pt x="6" y="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88" name="组合 87"/>
            <p:cNvGrpSpPr/>
            <p:nvPr/>
          </p:nvGrpSpPr>
          <p:grpSpPr>
            <a:xfrm>
              <a:off x="7888" y="2076"/>
              <a:ext cx="794" cy="794"/>
              <a:chOff x="4613213" y="3130275"/>
              <a:chExt cx="504000" cy="504000"/>
            </a:xfrm>
          </p:grpSpPr>
          <p:sp>
            <p:nvSpPr>
              <p:cNvPr id="89" name="椭圆 88"/>
              <p:cNvSpPr/>
              <p:nvPr>
                <p:custDataLst>
                  <p:tags r:id="rId32"/>
                </p:custDataLst>
              </p:nvPr>
            </p:nvSpPr>
            <p:spPr>
              <a:xfrm>
                <a:off x="4613213" y="3130275"/>
                <a:ext cx="504000" cy="504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105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703213" y="3237919"/>
                <a:ext cx="324000" cy="288713"/>
              </a:xfrm>
              <a:custGeom>
                <a:avLst/>
                <a:gdLst>
                  <a:gd name="T0" fmla="*/ 101 w 128"/>
                  <a:gd name="T1" fmla="*/ 41 h 114"/>
                  <a:gd name="T2" fmla="*/ 125 w 128"/>
                  <a:gd name="T3" fmla="*/ 17 h 114"/>
                  <a:gd name="T4" fmla="*/ 128 w 128"/>
                  <a:gd name="T5" fmla="*/ 10 h 114"/>
                  <a:gd name="T6" fmla="*/ 125 w 128"/>
                  <a:gd name="T7" fmla="*/ 3 h 114"/>
                  <a:gd name="T8" fmla="*/ 111 w 128"/>
                  <a:gd name="T9" fmla="*/ 3 h 114"/>
                  <a:gd name="T10" fmla="*/ 87 w 128"/>
                  <a:gd name="T11" fmla="*/ 27 h 114"/>
                  <a:gd name="T12" fmla="*/ 6 w 128"/>
                  <a:gd name="T13" fmla="*/ 27 h 114"/>
                  <a:gd name="T14" fmla="*/ 0 w 128"/>
                  <a:gd name="T15" fmla="*/ 33 h 114"/>
                  <a:gd name="T16" fmla="*/ 0 w 128"/>
                  <a:gd name="T17" fmla="*/ 108 h 114"/>
                  <a:gd name="T18" fmla="*/ 6 w 128"/>
                  <a:gd name="T19" fmla="*/ 114 h 114"/>
                  <a:gd name="T20" fmla="*/ 95 w 128"/>
                  <a:gd name="T21" fmla="*/ 114 h 114"/>
                  <a:gd name="T22" fmla="*/ 101 w 128"/>
                  <a:gd name="T23" fmla="*/ 108 h 114"/>
                  <a:gd name="T24" fmla="*/ 101 w 128"/>
                  <a:gd name="T25" fmla="*/ 41 h 114"/>
                  <a:gd name="T26" fmla="*/ 96 w 128"/>
                  <a:gd name="T27" fmla="*/ 109 h 114"/>
                  <a:gd name="T28" fmla="*/ 5 w 128"/>
                  <a:gd name="T29" fmla="*/ 109 h 114"/>
                  <a:gd name="T30" fmla="*/ 5 w 128"/>
                  <a:gd name="T31" fmla="*/ 32 h 114"/>
                  <a:gd name="T32" fmla="*/ 83 w 128"/>
                  <a:gd name="T33" fmla="*/ 32 h 114"/>
                  <a:gd name="T34" fmla="*/ 63 w 128"/>
                  <a:gd name="T35" fmla="*/ 52 h 114"/>
                  <a:gd name="T36" fmla="*/ 62 w 128"/>
                  <a:gd name="T37" fmla="*/ 54 h 114"/>
                  <a:gd name="T38" fmla="*/ 62 w 128"/>
                  <a:gd name="T39" fmla="*/ 64 h 114"/>
                  <a:gd name="T40" fmla="*/ 63 w 128"/>
                  <a:gd name="T41" fmla="*/ 66 h 114"/>
                  <a:gd name="T42" fmla="*/ 64 w 128"/>
                  <a:gd name="T43" fmla="*/ 66 h 114"/>
                  <a:gd name="T44" fmla="*/ 75 w 128"/>
                  <a:gd name="T45" fmla="*/ 66 h 114"/>
                  <a:gd name="T46" fmla="*/ 76 w 128"/>
                  <a:gd name="T47" fmla="*/ 66 h 114"/>
                  <a:gd name="T48" fmla="*/ 76 w 128"/>
                  <a:gd name="T49" fmla="*/ 66 h 114"/>
                  <a:gd name="T50" fmla="*/ 96 w 128"/>
                  <a:gd name="T51" fmla="*/ 46 h 114"/>
                  <a:gd name="T52" fmla="*/ 96 w 128"/>
                  <a:gd name="T53" fmla="*/ 109 h 114"/>
                  <a:gd name="T54" fmla="*/ 74 w 128"/>
                  <a:gd name="T55" fmla="*/ 62 h 114"/>
                  <a:gd name="T56" fmla="*/ 67 w 128"/>
                  <a:gd name="T57" fmla="*/ 62 h 114"/>
                  <a:gd name="T58" fmla="*/ 67 w 128"/>
                  <a:gd name="T59" fmla="*/ 55 h 114"/>
                  <a:gd name="T60" fmla="*/ 115 w 128"/>
                  <a:gd name="T61" fmla="*/ 6 h 114"/>
                  <a:gd name="T62" fmla="*/ 118 w 128"/>
                  <a:gd name="T63" fmla="*/ 5 h 114"/>
                  <a:gd name="T64" fmla="*/ 122 w 128"/>
                  <a:gd name="T65" fmla="*/ 6 h 114"/>
                  <a:gd name="T66" fmla="*/ 122 w 128"/>
                  <a:gd name="T67" fmla="*/ 14 h 114"/>
                  <a:gd name="T68" fmla="*/ 74 w 128"/>
                  <a:gd name="T69" fmla="*/ 6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" h="114">
                    <a:moveTo>
                      <a:pt x="101" y="41"/>
                    </a:moveTo>
                    <a:cubicBezTo>
                      <a:pt x="125" y="17"/>
                      <a:pt x="125" y="17"/>
                      <a:pt x="125" y="17"/>
                    </a:cubicBezTo>
                    <a:cubicBezTo>
                      <a:pt x="127" y="15"/>
                      <a:pt x="128" y="13"/>
                      <a:pt x="128" y="10"/>
                    </a:cubicBezTo>
                    <a:cubicBezTo>
                      <a:pt x="128" y="8"/>
                      <a:pt x="127" y="5"/>
                      <a:pt x="125" y="3"/>
                    </a:cubicBezTo>
                    <a:cubicBezTo>
                      <a:pt x="121" y="0"/>
                      <a:pt x="115" y="0"/>
                      <a:pt x="111" y="3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3" y="27"/>
                      <a:pt x="0" y="30"/>
                      <a:pt x="0" y="33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3" y="114"/>
                      <a:pt x="6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8" y="114"/>
                      <a:pt x="101" y="111"/>
                      <a:pt x="101" y="108"/>
                    </a:cubicBezTo>
                    <a:lnTo>
                      <a:pt x="101" y="41"/>
                    </a:lnTo>
                    <a:close/>
                    <a:moveTo>
                      <a:pt x="96" y="109"/>
                    </a:moveTo>
                    <a:cubicBezTo>
                      <a:pt x="5" y="109"/>
                      <a:pt x="5" y="109"/>
                      <a:pt x="5" y="109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2" y="52"/>
                      <a:pt x="62" y="53"/>
                      <a:pt x="62" y="5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5"/>
                      <a:pt x="62" y="65"/>
                      <a:pt x="63" y="66"/>
                    </a:cubicBezTo>
                    <a:cubicBezTo>
                      <a:pt x="63" y="66"/>
                      <a:pt x="64" y="66"/>
                      <a:pt x="64" y="66"/>
                    </a:cubicBezTo>
                    <a:cubicBezTo>
                      <a:pt x="75" y="66"/>
                      <a:pt x="75" y="66"/>
                      <a:pt x="75" y="66"/>
                    </a:cubicBezTo>
                    <a:cubicBezTo>
                      <a:pt x="75" y="66"/>
                      <a:pt x="76" y="66"/>
                      <a:pt x="76" y="66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96" y="46"/>
                      <a:pt x="96" y="46"/>
                      <a:pt x="96" y="46"/>
                    </a:cubicBezTo>
                    <a:lnTo>
                      <a:pt x="96" y="109"/>
                    </a:lnTo>
                    <a:close/>
                    <a:moveTo>
                      <a:pt x="74" y="62"/>
                    </a:move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6" y="5"/>
                      <a:pt x="118" y="5"/>
                      <a:pt x="118" y="5"/>
                    </a:cubicBezTo>
                    <a:cubicBezTo>
                      <a:pt x="119" y="5"/>
                      <a:pt x="121" y="5"/>
                      <a:pt x="122" y="6"/>
                    </a:cubicBezTo>
                    <a:cubicBezTo>
                      <a:pt x="124" y="8"/>
                      <a:pt x="124" y="12"/>
                      <a:pt x="122" y="14"/>
                    </a:cubicBezTo>
                    <a:lnTo>
                      <a:pt x="7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基于</a:t>
            </a:r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numpy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的数值计算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2008" y="1327952"/>
            <a:ext cx="3807349" cy="55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numpy</a:t>
            </a:r>
            <a:r>
              <a:rPr lang="zh-CN" altLang="en-US" sz="28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" y="2238375"/>
            <a:ext cx="4259580" cy="3510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Numerical 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的一种开源的数值计算扩展。这种工具可用来存储和处理大型矩阵，比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自身的嵌套列表（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nested list structure)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结构要高效得多（该结构也可以用来表示矩阵（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）），支持大量的维度数组与矩阵运算，此外也针对数组运算提供大量的数学函数库。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21924" y="1997024"/>
            <a:ext cx="3862070" cy="508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4855" y="1455420"/>
            <a:ext cx="4953000" cy="414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基于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scipy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的数值计算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2008" y="1327952"/>
            <a:ext cx="3807349" cy="55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scipy</a:t>
            </a:r>
            <a:r>
              <a:rPr lang="zh-CN" altLang="en-US" sz="28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130" y="2112010"/>
            <a:ext cx="4429125" cy="3636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是一个开源的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Python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算法库和数学工具包。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是基于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numpy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的科学计算库，用于数学、科学、工程学等领域，很多有一些高阶抽象和物理模型需要使用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包含的模块有最优化、线性代数、积分、插值、特殊函数、快速傅里叶变换、信号处理和图像处理、常微分方程求解和其他科学与工程中常用的计算。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21924" y="1997024"/>
            <a:ext cx="3862070" cy="508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330" y="1410335"/>
            <a:ext cx="4902835" cy="40373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基于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matplotlib</a:t>
            </a:r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的数值计算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2008" y="1327952"/>
            <a:ext cx="3807349" cy="55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matplotlib</a:t>
            </a:r>
            <a:r>
              <a:rPr lang="zh-CN" altLang="en-US" sz="28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1410" y="2238375"/>
            <a:ext cx="4025265" cy="3510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是用于数据可视化的最流行的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包之一。它是一个跨平台库，用于根据数组中的数据制作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图。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编写的，并使用了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的数值数学扩展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。它提供了一个面向对象的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，有助于使用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GUI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工具包在应用程序中嵌入绘图。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21924" y="1997024"/>
            <a:ext cx="3862070" cy="508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6" name="图形 98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33110" y="1455420"/>
            <a:ext cx="4953000" cy="41465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0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1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2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3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4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5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6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7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8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19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0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1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2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3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4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5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6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7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8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29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3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30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31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32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33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4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5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6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7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8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ags/tag9.xml><?xml version="1.0" encoding="utf-8"?>
<p:tagLst xmlns:p="http://schemas.openxmlformats.org/presentationml/2006/main">
  <p:tag name="KSO_WM_DIAGRAM_VIRTUALLY_FRAME" val="{&quot;height&quot;:477.2,&quot;left&quot;:52.95,&quot;top&quot;:77.75,&quot;width&quot;:830.5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WPS 演示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Century Gothic</vt:lpstr>
      <vt:lpstr>华文楷体</vt:lpstr>
      <vt:lpstr>Arial Unicode MS</vt:lpstr>
      <vt:lpstr>Calibri</vt:lpstr>
      <vt:lpstr>WPS</vt:lpstr>
      <vt:lpstr>目3​​</vt:lpstr>
      <vt:lpstr>PowerPoint 演示文稿</vt:lpstr>
      <vt:lpstr>Python开发环境</vt:lpstr>
      <vt:lpstr>Python开发环境</vt:lpstr>
      <vt:lpstr>Python开发环境</vt:lpstr>
      <vt:lpstr>Python编程基础</vt:lpstr>
      <vt:lpstr>基于numpy的数值计算</vt:lpstr>
      <vt:lpstr>基于scipy的数值计算</vt:lpstr>
      <vt:lpstr>基于matplotlib的数值计算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5</cp:revision>
  <dcterms:created xsi:type="dcterms:W3CDTF">2023-08-09T12:44:00Z</dcterms:created>
  <dcterms:modified xsi:type="dcterms:W3CDTF">2024-11-22T12:19:17Z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