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  <a:endParaRPr kumimoji="0" lang="zh-CN" altLang="en-US" sz="3600" b="1" i="0" u="none" strike="noStrike" kern="1200" cap="none" spc="6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tags" Target="../tags/tag8.xml"/><Relationship Id="rId4" Type="http://schemas.openxmlformats.org/officeDocument/2006/relationships/image" Target="../media/image14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tags" Target="../tags/tag4.xml"/><Relationship Id="rId4" Type="http://schemas.openxmlformats.org/officeDocument/2006/relationships/image" Target="../media/image10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07820" y="2567305"/>
            <a:ext cx="3295650" cy="1157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第</a:t>
            </a:r>
            <a:r>
              <a:rPr lang="en-US" altLang="zh-CN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3</a:t>
            </a:r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章</a:t>
            </a:r>
            <a:endParaRPr lang="zh-CN" altLang="en-US" sz="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4915" y="2596515"/>
            <a:ext cx="6800850" cy="7562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4000" b="1" spc="300" dirty="0">
                <a:latin typeface="微软雅黑" panose="020B0503020204020204" charset="-122"/>
                <a:sym typeface="+mn-ea"/>
              </a:rPr>
              <a:t>信号</a:t>
            </a:r>
            <a:r>
              <a:rPr lang="zh-CN" altLang="en-US" sz="4000" b="1" spc="300" dirty="0">
                <a:latin typeface="微软雅黑" panose="020B0503020204020204" charset="-122"/>
                <a:sym typeface="+mn-ea"/>
              </a:rPr>
              <a:t>生成与预处理</a:t>
            </a:r>
            <a:endParaRPr lang="zh-CN" altLang="en-US" sz="4000" b="1" spc="300" dirty="0">
              <a:latin typeface="微软雅黑" panose="020B0503020204020204" charset="-122"/>
              <a:sym typeface="+mn-ea"/>
            </a:endParaRPr>
          </a:p>
          <a:p>
            <a:pPr algn="ctr">
              <a:buClrTx/>
              <a:buSzTx/>
              <a:buFontTx/>
            </a:pPr>
            <a:endParaRPr lang="zh-CN" altLang="en-US" sz="4000" b="1" spc="300" dirty="0">
              <a:latin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88610" y="3552825"/>
            <a:ext cx="615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Signal generation and preprocessing</a:t>
            </a:r>
            <a:endParaRPr lang="en-US" altLang="zh-CN" b="1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827540" y="2567305"/>
            <a:ext cx="0" cy="11353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63895" y="3352800"/>
            <a:ext cx="5092700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5950" y="3428856"/>
          <a:ext cx="10858500" cy="250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515100"/>
              </a:tblGrid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函数名</a:t>
                      </a:r>
                      <a:endParaRPr lang="zh-CN" altLang="en-US" sz="160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简介</a:t>
                      </a:r>
                      <a:endParaRPr lang="zh-CN" altLang="en-US" sz="160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scipy.signal.chirp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扫频余弦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发生器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scipy.signal.gausspulse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返回高斯调制正弦曲线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scipy.signal.sawtooth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返回周期性锯齿或三角波形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scipy.signal.square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返回周期性方波波形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173480" y="1240155"/>
            <a:ext cx="10185400" cy="1860550"/>
            <a:chOff x="1811" y="2838"/>
            <a:chExt cx="16040" cy="2930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波形生成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775"/>
              <a:ext cx="16040" cy="19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在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Python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中，可以运用 chirp 生成线性、二次和对数 chirp。使用 square、rectpuls 和 sawtooth 创建方波、矩形波和三角形波。一些常见的生成波形的函数如下表所示：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5568950" cy="4624070"/>
            <a:chOff x="1811" y="2838"/>
            <a:chExt cx="8770" cy="7282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例：脉冲函数和阶跃函数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986"/>
              <a:ext cx="8770" cy="61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  <a:buClrTx/>
                <a:buSzTx/>
                <a:buNone/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脉冲函数是一种理想化的信号，它在时间轴上只有一个非零值，且该值为无限大，持续时间为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。脉冲函数可以用于分解信号，以便更好地理解信号的性质和行为。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  <a:buClrTx/>
                <a:buSzTx/>
                <a:buNone/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创建一个幅度为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的脉冲波形。由图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3-8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可看出，脉冲函数仅在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x=0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时有值，在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x≠0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时值均为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  <a:buClrTx/>
                <a:buSzTx/>
                <a:buNone/>
              </a:pP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908800" y="5598160"/>
            <a:ext cx="4770120" cy="487680"/>
          </a:xfrm>
          <a:prstGeom prst="rect">
            <a:avLst/>
          </a:prstGeom>
        </p:spPr>
        <p:txBody>
          <a:bodyPr wrap="square">
            <a:noAutofit/>
          </a:bodyPr>
          <a:p>
            <a:pPr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8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脉冲函数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2" name="图片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8800" y="1969135"/>
            <a:ext cx="4769485" cy="328422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5465445" cy="4624070"/>
            <a:chOff x="1811" y="2838"/>
            <a:chExt cx="8607" cy="7282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例：脉冲函数和阶跃函数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986"/>
              <a:ext cx="8607" cy="61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  <a:buClrTx/>
                <a:buSzTx/>
                <a:buNone/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阶跃函数在系统分析中也具有重要作用，特别是在连续时间和离散时间系统中。阶跃函数在信号处理中经常用于定义信号的启动时间、模拟开关操作以及定义系统的开启时间。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  <a:buClrTx/>
                <a:buSzTx/>
                <a:buNone/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创建一个幅度为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的阶跃函数。由图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3-9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可看出，当自变量小于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时，函数值为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；当自变量大于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时，函数值为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，符合阶跃函数的定义。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999605" y="5598160"/>
            <a:ext cx="4483100" cy="487680"/>
          </a:xfrm>
          <a:prstGeom prst="rect">
            <a:avLst/>
          </a:prstGeom>
        </p:spPr>
        <p:txBody>
          <a:bodyPr wrap="square">
            <a:noAutofit/>
          </a:bodyPr>
          <a:p>
            <a:pPr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9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阶跃函数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3" name="图片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00240" y="1969135"/>
            <a:ext cx="4482465" cy="331025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10511155" cy="1602740"/>
            <a:chOff x="1811" y="2838"/>
            <a:chExt cx="16553" cy="2524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422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例：生成常见的周期性波形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986"/>
              <a:ext cx="16553" cy="1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创建一个峰值为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的锯齿波；创建满足如下几个要求的矩形方波：高低位分别是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和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-1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，起始位置为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，周期为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，每个周期的长度为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，高低占空比是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0.4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和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0.6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332865" y="5629910"/>
            <a:ext cx="4667250" cy="57658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buClrTx/>
              <a:buSzTx/>
              <a:buFontTx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10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 锯齿波信号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435725" y="5629910"/>
            <a:ext cx="4912995" cy="57658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buClrTx/>
              <a:buSzTx/>
              <a:buFontTx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11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 方波信号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6" name="图片 1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3480" y="3258185"/>
            <a:ext cx="4922520" cy="2159635"/>
          </a:xfrm>
          <a:prstGeom prst="rect">
            <a:avLst/>
          </a:prstGeom>
          <a:noFill/>
        </p:spPr>
      </p:pic>
      <p:pic>
        <p:nvPicPr>
          <p:cNvPr id="18" name="图片 18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5725" y="3257550"/>
            <a:ext cx="4913630" cy="215709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5347970" cy="3796665"/>
            <a:chOff x="1811" y="2838"/>
            <a:chExt cx="8422" cy="5979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422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例：生成常见的非周期性波形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986"/>
              <a:ext cx="7037" cy="4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计算采样率为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1 kHz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，从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DC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开始，总长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2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秒并在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1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秒处瞬时频率为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150 Hz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的线性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chirp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信号。绘制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chirp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的频谱图，默认模式为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“linear”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。指定相邻窗段之间的重叠为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90%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由图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3-12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可看出，线性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chirp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信号的频率随着时间的增加而线性增加。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520815" y="5308600"/>
            <a:ext cx="4625975" cy="52387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buClrTx/>
              <a:buSzTx/>
              <a:buFontTx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12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 线性扫频正弦信号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35" name="图片 3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9535" y="1969135"/>
            <a:ext cx="4707890" cy="30670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42035" y="1240155"/>
            <a:ext cx="5654675" cy="3829685"/>
            <a:chOff x="1604" y="2838"/>
            <a:chExt cx="8905" cy="6031"/>
          </a:xfrm>
        </p:grpSpPr>
        <p:sp>
          <p:nvSpPr>
            <p:cNvPr id="20" name="文本框 19"/>
            <p:cNvSpPr txBox="1"/>
            <p:nvPr/>
          </p:nvSpPr>
          <p:spPr>
            <a:xfrm>
              <a:off x="1604" y="2838"/>
              <a:ext cx="8629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例：生成常见的非周期性波形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04" y="4187"/>
              <a:ext cx="8905" cy="4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使用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signal.gausspulse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绘制带宽为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60%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、采样率为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1 MHz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50 kHz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高斯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RF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脉冲。当包络比峰值低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40 dB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时，截断脉冲。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由图3-13所示，使用 signal.gausspulse 成功绘制了带宽为60%、采样率为1 MHz的50 kHz高斯RF脉冲，并且当包络比峰值低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40dB时，脉冲被截断。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988175" y="5316855"/>
            <a:ext cx="4504690" cy="76454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buClrTx/>
              <a:buSzTx/>
              <a:buFontTx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13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带宽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60%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、采样率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 MHz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的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50kHz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高斯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RF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脉冲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8175" y="2096770"/>
            <a:ext cx="4373245" cy="295846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4315" y="1103630"/>
            <a:ext cx="10916285" cy="4545965"/>
            <a:chOff x="369" y="1738"/>
            <a:chExt cx="17191" cy="7159"/>
          </a:xfrm>
        </p:grpSpPr>
        <p:sp>
          <p:nvSpPr>
            <p:cNvPr id="12" name="文本框 11"/>
            <p:cNvSpPr txBox="1"/>
            <p:nvPr/>
          </p:nvSpPr>
          <p:spPr>
            <a:xfrm>
              <a:off x="369" y="1738"/>
              <a:ext cx="3917" cy="40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6600" spc="300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</a:rPr>
                <a:t>“</a:t>
              </a:r>
              <a:endParaRPr lang="zh-CN" altLang="en-US" sz="16600" spc="30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640" y="2037"/>
              <a:ext cx="15920" cy="6860"/>
              <a:chOff x="1640" y="2037"/>
              <a:chExt cx="15920" cy="686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40" y="2037"/>
                <a:ext cx="15920" cy="6860"/>
              </a:xfrm>
              <a:prstGeom prst="rect">
                <a:avLst/>
              </a:prstGeom>
              <a:noFill/>
              <a:ln w="31750">
                <a:gradFill>
                  <a:gsLst>
                    <a:gs pos="1300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460" y="3897"/>
                <a:ext cx="14280" cy="4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200" spc="30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lvl1pPr>
              </a:lstStyle>
              <a:p>
                <a:pPr algn="just"/>
                <a:r>
                  <a:rPr lang="zh-CN" altLang="en-US" sz="2000" dirty="0"/>
                  <a:t>信号生成和预处理是信号处理中的重要环节，它涉及信号的产生、采集、处理和分析等方面。在信号处理中，信号的质量和准确性往往取决于信号的生成和预处理过程。信号生成和预处理的目的是提高信号的质量和准确性，以便后续的信号处理和分析能够更加准确和有效。在本部分中，将介绍</a:t>
                </a:r>
                <a:r>
                  <a:rPr lang="zh-CN" altLang="en-US" sz="2000" dirty="0">
                    <a:sym typeface="+mn-ea"/>
                  </a:rPr>
                  <a:t>基于</a:t>
                </a:r>
                <a:r>
                  <a:rPr lang="en-US" altLang="zh-CN" sz="2000" dirty="0">
                    <a:sym typeface="+mn-ea"/>
                  </a:rPr>
                  <a:t>Python</a:t>
                </a:r>
                <a:r>
                  <a:rPr lang="zh-CN" altLang="en-US" sz="2000" dirty="0">
                    <a:sym typeface="+mn-ea"/>
                  </a:rPr>
                  <a:t>的</a:t>
                </a:r>
                <a:r>
                  <a:rPr lang="zh-CN" altLang="en-US" sz="2000" b="1" dirty="0"/>
                  <a:t>信号生成和预处理</a:t>
                </a:r>
                <a:r>
                  <a:rPr lang="zh-CN" altLang="en-US" sz="2000" dirty="0"/>
                  <a:t>实例，包括</a:t>
                </a:r>
                <a:r>
                  <a:rPr lang="zh-CN" altLang="en-US" sz="2000" b="1" dirty="0"/>
                  <a:t>平滑和去噪、波形生成</a:t>
                </a:r>
                <a:r>
                  <a:rPr lang="zh-CN" altLang="en-US" sz="2000" dirty="0"/>
                  <a:t>两部分。</a:t>
                </a:r>
                <a:endParaRPr lang="zh-CN" altLang="en-US" sz="2000" dirty="0"/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60400" y="2842116"/>
          <a:ext cx="10858500" cy="248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515100"/>
              </a:tblGrid>
              <a:tr h="544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函数名</a:t>
                      </a:r>
                      <a:endParaRPr lang="zh-CN" altLang="en-US" sz="160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简介</a:t>
                      </a:r>
                      <a:endParaRPr lang="zh-CN" altLang="en-US" sz="160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262626"/>
                          </a:solidFill>
                        </a:rPr>
                        <a:t>hampel</a:t>
                      </a:r>
                      <a:endParaRPr lang="zh-CN" altLang="en-US" sz="16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使用 Hampel 标识符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删除离群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值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medfilt1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一维中值滤波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sgolay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Savitzky-Golay 滤波器设计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sgolayfilt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Savitzky-Golay 滤波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173480" y="1240155"/>
            <a:ext cx="7279005" cy="1278255"/>
            <a:chOff x="1811" y="2838"/>
            <a:chExt cx="11463" cy="2013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平滑和去噪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986"/>
              <a:ext cx="11463" cy="8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平滑和去噪中使用到的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Python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函数如下表所示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9944735" cy="1602740"/>
            <a:chOff x="1811" y="2838"/>
            <a:chExt cx="15661" cy="2524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例：信号平滑处理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776"/>
              <a:ext cx="15661" cy="1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平滑可以在数据中发现关键特征同时忽略不重要噪声，可以使用滤波来实现平滑。平滑的目标是产生缓慢的值变化以便更容易看到数据的趋势。在下面的示例中的数据来源于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2011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年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月整个月份中每小时在洛根机场采样的温度。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74115" y="5783580"/>
            <a:ext cx="4921250" cy="45529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1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洛根机场每小时温度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3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3115310"/>
            <a:ext cx="4620895" cy="2576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490" y="3260090"/>
            <a:ext cx="3760470" cy="24320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4410075" cy="4434840"/>
            <a:chOff x="1811" y="2838"/>
            <a:chExt cx="6945" cy="6984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例：对数据去趋势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987"/>
              <a:ext cx="6945" cy="5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测量的信号可能显示数据中非固有的整体模式。这些趋势有时会妨碍数据分析，因此必须进行去趋势。以具有不同趋势的两种心电图 (ECG) 信号为例。ECG 信号对电源干扰等扰动很敏感。要对信号进行去趋势处理，需要用到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detrend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函数。运行程序，结果如</a:t>
              </a:r>
              <a:r>
                <a:rPr 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右图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所示，这些趋势已有效地去除，可以看到与原始信号相比，信号的基线已不再偏移，它们现在可用于进一步处理。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91250" y="5553075"/>
            <a:ext cx="4755515" cy="38798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2 </a:t>
            </a:r>
            <a:r>
              <a:rPr lang="zh-CN" sz="1600">
                <a:latin typeface="Times New Roman" panose="02020603050405020304"/>
                <a:ea typeface="宋体" panose="02010600030101010101" pitchFamily="2" charset="-122"/>
              </a:rPr>
              <a:t>信号去趋势处理</a:t>
            </a:r>
            <a:endParaRPr lang="zh-CN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6" name="图片 5" descr="微信图片_202304101601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0" y="1718945"/>
            <a:ext cx="4846320" cy="36099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5471795" cy="3905250"/>
            <a:chOff x="1811" y="2838"/>
            <a:chExt cx="8617" cy="6150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617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例：从信号中去除 60Hz 干扰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4402"/>
              <a:ext cx="7345" cy="4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美国和其他几个国家的交流电以60Hz的频率振荡。这些振荡通常会破坏测量结果，在处理信号时必须将其减去。在存在60Hz电力线噪声的情况下，研究模拟仪器的输入的开环电压。电压采样频率为1kHz。</a:t>
              </a:r>
              <a:endParaRPr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endParaRPr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158990" y="5311775"/>
            <a:ext cx="3962400" cy="8121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3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带有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60Hz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噪声的开环电压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6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45275" y="1835150"/>
            <a:ext cx="4641215" cy="339217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5471795" cy="3905250"/>
            <a:chOff x="1811" y="2838"/>
            <a:chExt cx="8617" cy="6150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617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例：从信号中去除 60Hz 干扰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4401"/>
              <a:ext cx="7345" cy="45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这里使用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signal.iirfilter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函数来设计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Butterworth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陷波滤波器，消除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60 Hz 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噪声：陷波的宽度定义为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59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至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61Hz 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的频率区间，此滤波器至少能去除该范围内频率分量的一半功率。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再使用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signal.filtfilt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对信号进行滤波，来补偿滤波延迟，注意观察振荡是如何显著减少的</a:t>
              </a:r>
              <a:r>
                <a:rPr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</a:t>
              </a:r>
              <a:endParaRPr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158990" y="5452110"/>
            <a:ext cx="3962400" cy="67183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4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滤波前后电压变化对比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8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45275" y="2151380"/>
            <a:ext cx="4446905" cy="309181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73480" y="1240155"/>
            <a:ext cx="5471795" cy="5949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rPr>
              <a:t>例：从信号中去除 60Hz 干扰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4095" y="5574030"/>
            <a:ext cx="4717415" cy="7937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5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滤波前后功率谱变化对比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3480" y="1936115"/>
            <a:ext cx="7613015" cy="41592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b="0" i="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使用周期图可以看到 60 Hz 的“峰值”已去除。</a:t>
            </a:r>
            <a:endParaRPr b="0" i="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9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4095" y="2453005"/>
            <a:ext cx="4716780" cy="302006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信号生成和预处理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10262235" cy="2188845"/>
            <a:chOff x="1811" y="2838"/>
            <a:chExt cx="16161" cy="3447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例：去除信号中的峰值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788"/>
              <a:ext cx="16161" cy="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有时数据会出现不必要的瞬变（即峰值）。中位数滤波是消除它的好方法。以存在60Hz电线噪声时模拟仪器输入的开环电压为例。采样率为1kHz。</a:t>
              </a:r>
              <a:r>
                <a:rPr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函数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MedfiltSignal</a:t>
              </a:r>
              <a:r>
                <a:rPr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 将信号的每个点替换为该点和指定数量的邻点的中位数。因此，中位数滤波会丢弃与其周围环境相差很大的点。通过使用三个邻点的集合计算中位数来对信号进行滤波。</a:t>
              </a:r>
              <a:endParaRPr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endParaRPr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66265" y="5864860"/>
            <a:ext cx="3964305" cy="3740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6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添加了峰值的开环电压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299200" y="5864860"/>
            <a:ext cx="5266055" cy="30353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7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中位数滤波之后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的开环电压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66" name="图片 6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2795" y="3566795"/>
            <a:ext cx="3787775" cy="2159635"/>
          </a:xfrm>
          <a:prstGeom prst="rect">
            <a:avLst/>
          </a:prstGeom>
          <a:noFill/>
        </p:spPr>
      </p:pic>
      <p:pic>
        <p:nvPicPr>
          <p:cNvPr id="69" name="图片 6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9415" y="3589655"/>
            <a:ext cx="3813175" cy="213233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tags/tag1.xml><?xml version="1.0" encoding="utf-8"?>
<p:tagLst xmlns:p="http://schemas.openxmlformats.org/presentationml/2006/main">
  <p:tag name="KSO_WM_DIAGRAM_VIRTUALLY_FRAME" val="{&quot;height&quot;:223.7,&quot;left&quot;:139.9,&quot;top&quot;:267.55,&quot;width&quot;:770.75}"/>
</p:tagLst>
</file>

<file path=ppt/tags/tag2.xml><?xml version="1.0" encoding="utf-8"?>
<p:tagLst xmlns:p="http://schemas.openxmlformats.org/presentationml/2006/main">
  <p:tag name="KSO_WM_DIAGRAM_VIRTUALLY_FRAME" val="{&quot;height&quot;:223.7,&quot;left&quot;:139.9,&quot;top&quot;:267.55,&quot;width&quot;:770.75}"/>
</p:tagLst>
</file>

<file path=ppt/tags/tag3.xml><?xml version="1.0" encoding="utf-8"?>
<p:tagLst xmlns:p="http://schemas.openxmlformats.org/presentationml/2006/main">
  <p:tag name="KSO_WM_DIAGRAM_VIRTUALLY_FRAME" val="{&quot;height&quot;:223.7,&quot;left&quot;:139.9,&quot;top&quot;:267.55,&quot;width&quot;:770.75}"/>
</p:tagLst>
</file>

<file path=ppt/tags/tag4.xml><?xml version="1.0" encoding="utf-8"?>
<p:tagLst xmlns:p="http://schemas.openxmlformats.org/presentationml/2006/main">
  <p:tag name="KSO_WM_DIAGRAM_VIRTUALLY_FRAME" val="{&quot;height&quot;:223.7,&quot;left&quot;:139.9,&quot;top&quot;:267.55,&quot;width&quot;:770.75}"/>
</p:tagLst>
</file>

<file path=ppt/tags/tag5.xml><?xml version="1.0" encoding="utf-8"?>
<p:tagLst xmlns:p="http://schemas.openxmlformats.org/presentationml/2006/main">
  <p:tag name="KSO_WM_DIAGRAM_VIRTUALLY_FRAME" val="{&quot;height&quot;:264.9,&quot;left&quot;:92.4,&quot;top&quot;:223.8,&quot;width&quot;:801.25}"/>
</p:tagLst>
</file>

<file path=ppt/tags/tag6.xml><?xml version="1.0" encoding="utf-8"?>
<p:tagLst xmlns:p="http://schemas.openxmlformats.org/presentationml/2006/main">
  <p:tag name="KSO_WM_DIAGRAM_VIRTUALLY_FRAME" val="{&quot;height&quot;:264.9,&quot;left&quot;:92.4,&quot;top&quot;:223.8,&quot;width&quot;:801.25}"/>
</p:tagLst>
</file>

<file path=ppt/tags/tag7.xml><?xml version="1.0" encoding="utf-8"?>
<p:tagLst xmlns:p="http://schemas.openxmlformats.org/presentationml/2006/main">
  <p:tag name="KSO_WM_DIAGRAM_VIRTUALLY_FRAME" val="{&quot;height&quot;:264.9,&quot;left&quot;:92.4,&quot;top&quot;:223.8,&quot;width&quot;:801.25}"/>
</p:tagLst>
</file>

<file path=ppt/tags/tag8.xml><?xml version="1.0" encoding="utf-8"?>
<p:tagLst xmlns:p="http://schemas.openxmlformats.org/presentationml/2006/main">
  <p:tag name="KSO_WM_DIAGRAM_VIRTUALLY_FRAME" val="{&quot;height&quot;:264.9,&quot;left&quot;:92.4,&quot;top&quot;:223.8,&quot;width&quot;:801.2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3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2319</Words>
  <Application>WPS 演示</Application>
  <PresentationFormat>宽屏</PresentationFormat>
  <Paragraphs>166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</vt:lpstr>
      <vt:lpstr>微软雅黑</vt:lpstr>
      <vt:lpstr>Century Gothic</vt:lpstr>
      <vt:lpstr>华文楷体</vt:lpstr>
      <vt:lpstr>黑体</vt:lpstr>
      <vt:lpstr>Times New Roman</vt:lpstr>
      <vt:lpstr>WPS</vt:lpstr>
      <vt:lpstr>目3​​</vt:lpstr>
      <vt:lpstr>PowerPoint 演示文稿</vt:lpstr>
      <vt:lpstr>3.1 信号生成和预处理</vt:lpstr>
      <vt:lpstr>3.1 信号生成和预处理</vt:lpstr>
      <vt:lpstr>3.1 信号生成和预处理</vt:lpstr>
      <vt:lpstr>3.1 信号生成和预处理</vt:lpstr>
      <vt:lpstr>3.1 信号生成和预处理</vt:lpstr>
      <vt:lpstr>3.1 信号生成和预处理</vt:lpstr>
      <vt:lpstr>3.1 信号生成和预处理</vt:lpstr>
      <vt:lpstr>3.1 信号生成和预处理</vt:lpstr>
      <vt:lpstr>3.1 信号生成和预处理</vt:lpstr>
      <vt:lpstr>3.1 信号生成和预处理</vt:lpstr>
      <vt:lpstr>3.1 信号生成和预处理</vt:lpstr>
      <vt:lpstr>3.1 信号生成和预处理</vt:lpstr>
      <vt:lpstr>3.1 信号生成和预处理</vt:lpstr>
      <vt:lpstr>3.1 信号生成和预处理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然浮生若梦</dc:creator>
  <cp:lastModifiedBy>觅渡yi</cp:lastModifiedBy>
  <cp:revision>3</cp:revision>
  <dcterms:created xsi:type="dcterms:W3CDTF">2023-08-09T12:44:00Z</dcterms:created>
  <dcterms:modified xsi:type="dcterms:W3CDTF">2024-11-22T12:27:37Z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