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  <a:endParaRPr kumimoji="0" lang="zh-CN" altLang="en-US" sz="3600" b="1" i="0" u="none" strike="noStrike" kern="1200" cap="none" spc="600" normalizeH="0" baseline="0" noProof="0" dirty="0">
              <a:ln>
                <a:noFill/>
              </a:ln>
              <a:solidFill>
                <a:srgbClr val="006C39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1" name="组合 30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6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7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3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0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1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2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3" name="组合 32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4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2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39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37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8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 userDrawn="1"/>
        </p:nvSpPr>
        <p:spPr>
          <a:xfrm>
            <a:off x="442912" y="-82551"/>
            <a:ext cx="11306175" cy="908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2490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  <p:grpSp>
        <p:nvGrpSpPr>
          <p:cNvPr id="46" name="组合 45"/>
          <p:cNvGrpSpPr/>
          <p:nvPr userDrawn="1"/>
        </p:nvGrpSpPr>
        <p:grpSpPr>
          <a:xfrm>
            <a:off x="637534" y="199773"/>
            <a:ext cx="463263" cy="481001"/>
            <a:chOff x="598941" y="128599"/>
            <a:chExt cx="463263" cy="481001"/>
          </a:xfrm>
        </p:grpSpPr>
        <p:sp>
          <p:nvSpPr>
            <p:cNvPr id="45" name="矩形 44"/>
            <p:cNvSpPr/>
            <p:nvPr userDrawn="1"/>
          </p:nvSpPr>
          <p:spPr>
            <a:xfrm>
              <a:off x="701671" y="249067"/>
              <a:ext cx="360533" cy="36053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701671" y="247801"/>
              <a:ext cx="275115" cy="25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598941" y="128599"/>
              <a:ext cx="360533" cy="360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7" name="组合 36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6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40" name="组合 39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5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5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4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 userDrawn="1"/>
        </p:nvSpPr>
        <p:spPr>
          <a:xfrm>
            <a:off x="442912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442913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4" y="185567"/>
            <a:ext cx="8048203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188589"/>
            <a:ext cx="1969223" cy="432990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648385" y="0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5" name="组合 3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5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6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6" name="组合 3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7" name="组合 3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5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5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5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6-一段一图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chemeClr val="accent3"/>
              </a:solidFill>
              <a:latin typeface="微软雅黑" panose="020B050302020402020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9402184" y="-82800"/>
            <a:ext cx="2346903" cy="90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 userDrawn="1"/>
        </p:nvSpPr>
        <p:spPr>
          <a:xfrm>
            <a:off x="9402184" y="0"/>
            <a:ext cx="2346904" cy="8261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0168" y="252089"/>
            <a:ext cx="1969223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07820" y="2567305"/>
            <a:ext cx="3295650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第</a:t>
            </a:r>
            <a:r>
              <a:rPr lang="en-US" altLang="zh-CN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5</a:t>
            </a:r>
            <a:r>
              <a:rPr lang="zh-CN" altLang="en-US" sz="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章</a:t>
            </a:r>
            <a:endParaRPr lang="zh-CN" altLang="en-US" sz="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4915" y="2596515"/>
            <a:ext cx="6800850" cy="756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4000" b="1" spc="300" dirty="0">
                <a:latin typeface="微软雅黑" panose="020B0503020204020204" charset="-122"/>
                <a:sym typeface="+mn-ea"/>
              </a:rPr>
              <a:t>变换、相关性和建模</a:t>
            </a:r>
            <a:endParaRPr lang="zh-CN" altLang="en-US" sz="4000" b="1" spc="300" dirty="0">
              <a:latin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827540" y="2567305"/>
            <a:ext cx="0" cy="1135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63895" y="3352800"/>
            <a:ext cx="5092700" cy="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54295" y="3552825"/>
            <a:ext cx="668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</a:rPr>
              <a:t>Transformation, Correlation, and Modeling</a:t>
            </a:r>
            <a:endParaRPr lang="en-US" altLang="zh-CN" b="1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9803765" cy="1023620"/>
            <a:chOff x="1811" y="2838"/>
            <a:chExt cx="15439" cy="1612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sym typeface="+mn-ea"/>
                </a:rPr>
                <a:t>余弦解析信号</a:t>
              </a:r>
              <a:endParaRPr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30000"/>
                </a:lnSpc>
              </a:pPr>
              <a:endParaRPr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4"/>
              <a:ext cx="15439" cy="6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785620" y="5695315"/>
            <a:ext cx="8579485" cy="3860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7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复值解析信号的 10 个周期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6990" y="1835785"/>
            <a:ext cx="9964420" cy="6934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66700" algn="just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绘制复值解析信号的10个周期，如下图所示。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37" name="图片 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690" y="2611120"/>
            <a:ext cx="4323715" cy="30022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0400" y="2842260"/>
          <a:ext cx="10858500" cy="272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51510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函数名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简介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scipy.signal.convolve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两个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维数组卷积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530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scipy.signal.correlate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两个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维数组互相关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532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scipy.signal.fftconvolve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使用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FFT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对两个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维数组进行卷积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scipy.signal.oaconvolve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使用重叠相加方法对两个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N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维数组进行卷积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73480" y="1240155"/>
            <a:ext cx="7279005" cy="1278255"/>
            <a:chOff x="1811" y="2838"/>
            <a:chExt cx="11463" cy="2013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相关性和卷积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6"/>
              <a:ext cx="11463" cy="8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相关性和卷积中使用到的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Python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函数如下表所示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9944735" cy="2421890"/>
            <a:chOff x="1811" y="2838"/>
            <a:chExt cx="15661" cy="3814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例：将信号与不同开始时间对齐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4"/>
              <a:ext cx="15661" cy="28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许多测量涉及多个传感器异步采集数据。如果想要集成信号，则必须同步它们。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例如，假设有一辆汽车经过一座桥。它产生的振动由位于不同位置的三个相同传感器进行测量，信号有不同到达时间。对信号进行处理后，将信号加载到工作区并进行绘图，如下图所示。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503295" y="5707380"/>
            <a:ext cx="5227955" cy="374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8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三个传感器读取到的原始信号波形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88" name="图片 88"/>
          <p:cNvPicPr>
            <a:picLocks noChangeAspect="1"/>
          </p:cNvPicPr>
          <p:nvPr/>
        </p:nvPicPr>
        <p:blipFill>
          <a:blip r:embed="rId1"/>
          <a:srcRect b="612"/>
          <a:stretch>
            <a:fillRect/>
          </a:stretch>
        </p:blipFill>
        <p:spPr>
          <a:xfrm>
            <a:off x="3282950" y="3119120"/>
            <a:ext cx="5726430" cy="24212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9944735" cy="1712595"/>
            <a:chOff x="1811" y="2838"/>
            <a:chExt cx="15661" cy="2697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8513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例：将信号与不同开始时间对齐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4"/>
              <a:ext cx="15661" cy="1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信号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s1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落后于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s2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，但领先于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s3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。信号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s2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领先于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s1 350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个样本，信号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s3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落后于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s1 150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个样本，而信号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s2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领先于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s3 500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个样本。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通过保持最早的信号不动并截除其他向量中的延迟来对齐信号：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355340" y="5707380"/>
            <a:ext cx="5591175" cy="374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9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三个原始信号进行时间对齐后的波形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89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975" y="3126740"/>
            <a:ext cx="5591175" cy="240728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1705" y="1240155"/>
            <a:ext cx="5638165" cy="3658870"/>
            <a:chOff x="1446" y="2838"/>
            <a:chExt cx="8879" cy="5762"/>
          </a:xfrm>
        </p:grpSpPr>
        <p:sp>
          <p:nvSpPr>
            <p:cNvPr id="20" name="文本框 19"/>
            <p:cNvSpPr txBox="1"/>
            <p:nvPr/>
          </p:nvSpPr>
          <p:spPr>
            <a:xfrm>
              <a:off x="1446" y="2838"/>
              <a:ext cx="8878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例：回声抵消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46" y="3886"/>
              <a:ext cx="8879" cy="47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语音记录包含了由墙壁反射造成的回声。采用自相关技术可将其滤除。在录音文件中，可以听到一个人清晰地说出了“MATLAB”这个单词。相应的音频数据已按照7418Hz的采样率加载。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为了模拟录音中的回声效果，我们采用了以下模型：将原始信号x(n)与其经过时延Δ和衰减α的副本相加，得到处理后的信号y(n)。具体地，我们设定了0.23秒的时延和0.5的衰减系数，因此模型可以表示为：y(n) = x(n) + 0.5 * x(n - Δ)，其中Δ对应于0.23秒的时延在采样率下的样本数。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579235" y="5707380"/>
            <a:ext cx="5071745" cy="374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10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绘制原始信号、回波信号和结果信号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99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155815" y="2195830"/>
            <a:ext cx="3916045" cy="33134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1705" y="1240155"/>
            <a:ext cx="10574655" cy="3658870"/>
            <a:chOff x="1446" y="2838"/>
            <a:chExt cx="16653" cy="5762"/>
          </a:xfrm>
        </p:grpSpPr>
        <p:sp>
          <p:nvSpPr>
            <p:cNvPr id="20" name="文本框 19"/>
            <p:cNvSpPr txBox="1"/>
            <p:nvPr/>
          </p:nvSpPr>
          <p:spPr>
            <a:xfrm>
              <a:off x="1446" y="2838"/>
              <a:ext cx="8878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例：回声抵消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46" y="3886"/>
              <a:ext cx="16653" cy="47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为了获得信号自相关的无偏估计，我们执行了相应的计算。随后，我们选取并展示了自相关函数中滞后大于零的部分，以便于进一步分析和理解信号的时序特性。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224530" y="5836285"/>
            <a:ext cx="5407660" cy="51371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展示自相关函数中滞后大于零的部分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100" name="图片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8745" y="2961640"/>
            <a:ext cx="4069080" cy="28257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41705" y="1240155"/>
            <a:ext cx="5637530" cy="3658870"/>
            <a:chOff x="1446" y="2838"/>
            <a:chExt cx="8878" cy="5762"/>
          </a:xfrm>
        </p:grpSpPr>
        <p:sp>
          <p:nvSpPr>
            <p:cNvPr id="20" name="文本框 19"/>
            <p:cNvSpPr txBox="1"/>
            <p:nvPr/>
          </p:nvSpPr>
          <p:spPr>
            <a:xfrm>
              <a:off x="1446" y="2838"/>
              <a:ext cx="8878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例：回声抵消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46" y="3886"/>
              <a:ext cx="7065" cy="47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自相关函数在回波到达的特定滞后时间点显示出明显的峰值。为了消除这一回声干扰，我们采用了一个无限冲击响应（IIR）滤波系统对信号进行处理。该系统的输出w(n)遵循如下差分方程：w(n) + αw(n-Δ) = y(n)，其中α表示衰减系数，Δ是回波的时延。通过这种滤波方式，我们能够有效地去除录音中的回声成分。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578600" y="5741035"/>
            <a:ext cx="4056380" cy="4565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12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消除回声干扰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4615" y="1497965"/>
            <a:ext cx="412496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lang="zh-CN" altLang="en-US" sz="1400" b="0" i="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绘制滤波后的信号并与原始信号进行比较。</a:t>
            </a:r>
            <a:endParaRPr lang="zh-CN" altLang="en-US" sz="1400" b="0" i="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01" name="图片 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1105" y="2186940"/>
            <a:ext cx="4693920" cy="32594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3480" y="1240155"/>
            <a:ext cx="5405755" cy="5949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rPr>
              <a:t>例：样本自相关的置信区间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6030" y="5448300"/>
            <a:ext cx="5193030" cy="37973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13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白噪声自相关序列95%置信区间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6170" y="1982470"/>
            <a:ext cx="4911725" cy="3727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此示例说明如何为白噪声过程的自相关序列创建置信区间。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创建长度为 L=1000 个采样点的白噪声过程的实现。计算最大滞后为 20 的样本自相关。绘制白噪声过程的样本自相关和大约 95% 的置信区间。</a:t>
            </a:r>
            <a:endParaRPr lang="en-US" altLang="zh-CN" sz="20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107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6697345" y="1982470"/>
            <a:ext cx="4319905" cy="31743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3480" y="1151890"/>
            <a:ext cx="5405755" cy="5822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rPr>
              <a:t>例：移动平均过程的自相关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870" y="5625465"/>
            <a:ext cx="5075555" cy="48577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14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样本自相关与理论自相关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6170" y="1734185"/>
            <a:ext cx="5344160" cy="397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此示例说明如何通过滤波将自相关引入白噪声过程。当我们在随机信号中引入自相关时，我们操纵其频率成分。移动平均滤波器衰减信号的高频分量，有效地平滑信号。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为 3 点移动平均滤波器创建脉冲响应。用滤波器滤除*N*（0,1）白噪声序列。将随机数生成器设置为默认设置，以获得可重现的结果。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获得 20 滞后的偏差样本自相关。绘制样本自相关以及理论自相关。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8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6873240" y="2106295"/>
            <a:ext cx="4264660" cy="328358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3480" y="1151890"/>
            <a:ext cx="5405755" cy="5822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rPr>
              <a:t>例：移动平均过程的自相关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69000" y="5434330"/>
            <a:ext cx="5675630" cy="676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15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原始信号和滤波信号的功率谱密度的 Welch 估计值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1405" y="1734185"/>
            <a:ext cx="5014595" cy="397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样本自相关捕获了理论自相关的一般形式，即使两个序列在细节上不一致。在这种情况下，很明显，滤波器仅在滞后时引入了显著的自相关[-2,2]。序列的绝对值在该范围之外迅速衰减为零。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要查看频率含量是否受到影响，请绘制原始信号和滤波信号的功率谱密度的 Welch 估计值。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9" name="图片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6579235" y="1882775"/>
            <a:ext cx="4638675" cy="33648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4315" y="1103630"/>
            <a:ext cx="10916285" cy="4545965"/>
            <a:chOff x="369" y="1738"/>
            <a:chExt cx="17191" cy="7159"/>
          </a:xfrm>
        </p:grpSpPr>
        <p:sp>
          <p:nvSpPr>
            <p:cNvPr id="12" name="文本框 11"/>
            <p:cNvSpPr txBox="1"/>
            <p:nvPr/>
          </p:nvSpPr>
          <p:spPr>
            <a:xfrm>
              <a:off x="369" y="1738"/>
              <a:ext cx="3917" cy="40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zh-CN" altLang="en-US" sz="16600" spc="300" dirty="0">
                  <a:solidFill>
                    <a:schemeClr val="accent1"/>
                  </a:solidFill>
                  <a:latin typeface="黑体" panose="02010609060101010101" charset="-122"/>
                  <a:ea typeface="黑体" panose="02010609060101010101" charset="-122"/>
                </a:rPr>
                <a:t>“</a:t>
              </a:r>
              <a:endParaRPr lang="zh-CN" altLang="en-US" sz="16600" spc="30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640" y="2037"/>
              <a:ext cx="15920" cy="6860"/>
              <a:chOff x="1640" y="2037"/>
              <a:chExt cx="15920" cy="68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40" y="2037"/>
                <a:ext cx="15920" cy="6860"/>
              </a:xfrm>
              <a:prstGeom prst="rect">
                <a:avLst/>
              </a:prstGeom>
              <a:noFill/>
              <a:ln w="31750">
                <a:gradFill>
                  <a:gsLst>
                    <a:gs pos="13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460" y="3897"/>
                <a:ext cx="14280" cy="47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200" spc="300"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lvl1pPr>
              </a:lstStyle>
              <a:p>
                <a:pPr algn="just"/>
                <a:r>
                  <a:rPr lang="zh-CN" altLang="en-US" sz="2000" dirty="0"/>
                  <a:t>信号的分析处理过程中，变换、相关性和建模是常见的三种操作。信号的变换包括快速傅里叶变换 (FFT)、离散余弦变换 (DCT)、Hilbert变换等；相关性包括自相关和互相关，及通过相关性研究信号的周期性、相似性等方法；建模主要包括线性预测和自回归建模。在本部分中，将介绍</a:t>
                </a:r>
                <a:r>
                  <a:rPr lang="zh-CN" altLang="en-US" sz="2000" dirty="0">
                    <a:sym typeface="+mn-ea"/>
                  </a:rPr>
                  <a:t>基于</a:t>
                </a:r>
                <a:r>
                  <a:rPr lang="en-US" altLang="zh-CN" sz="2000" dirty="0">
                    <a:sym typeface="+mn-ea"/>
                  </a:rPr>
                  <a:t>Python</a:t>
                </a:r>
                <a:r>
                  <a:rPr lang="zh-CN" altLang="en-US" sz="2000" dirty="0">
                    <a:sym typeface="+mn-ea"/>
                  </a:rPr>
                  <a:t>的</a:t>
                </a:r>
                <a:r>
                  <a:rPr lang="zh-CN" altLang="en-US" sz="2000" b="1" dirty="0"/>
                  <a:t>信号变换、相关性和建模</a:t>
                </a:r>
                <a:r>
                  <a:rPr lang="zh-CN" altLang="en-US" sz="2000" dirty="0"/>
                  <a:t>实例，主要介绍</a:t>
                </a:r>
                <a:r>
                  <a:rPr lang="zh-CN" altLang="en-US" sz="2000" b="1" dirty="0"/>
                  <a:t>变换、相关性和卷积</a:t>
                </a:r>
                <a:r>
                  <a:rPr lang="zh-CN" altLang="en-US" sz="2000" dirty="0"/>
                  <a:t>两部分。</a:t>
                </a:r>
                <a:endParaRPr lang="zh-CN" altLang="en-US" sz="2000" dirty="0"/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0400" y="2842116"/>
          <a:ext cx="10858500" cy="297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6515100"/>
              </a:tblGrid>
              <a:tr h="544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函数名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bg1"/>
                          </a:solidFill>
                        </a:rPr>
                        <a:t>简介</a:t>
                      </a:r>
                      <a:endParaRPr lang="zh-CN" altLang="en-US" sz="1600" spc="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scipy.signal.czt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计算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Z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平面中围绕螺旋的频率响应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scipy.signal.zoom_fft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仅针对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fn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范围内的频率计算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x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的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DFT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scipy.fft.fft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计算一维离散傅里叶变换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scipy.fft.dct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返回任意类型序列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x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的离散余弦变换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  <a:tr h="485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scipy.signal.czt_points</a:t>
                      </a:r>
                      <a:endParaRPr lang="en-US" altLang="zh-CN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返回计算</a:t>
                      </a:r>
                      <a:r>
                        <a:rPr lang="en-US" altLang="zh-CN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chirp z </a:t>
                      </a:r>
                      <a:r>
                        <a:rPr lang="zh-CN" altLang="en-US" sz="1600" spc="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变换的点</a:t>
                      </a:r>
                      <a:endParaRPr lang="zh-CN" altLang="en-US" sz="1600" spc="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>
                        <a:alpha val="72157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173480" y="1240155"/>
            <a:ext cx="7279005" cy="1278255"/>
            <a:chOff x="1811" y="2838"/>
            <a:chExt cx="11463" cy="2013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变换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986"/>
              <a:ext cx="11463" cy="8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变换中使用到的部分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Python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函数如下表所示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4922520" cy="4340225"/>
            <a:chOff x="1811" y="2838"/>
            <a:chExt cx="7752" cy="6835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例：离散傅里叶变换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884"/>
              <a:ext cx="7752" cy="57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借助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scipy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中提供的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ifft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两个函数，可以对信号进行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IFFT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两种变换。在不指定点数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的情况下，默认长度为信号长度。分别绘制变换后信号的幅值和相位。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由右图可以看出，信号的幅值是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A*n/2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，其中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A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是原始幅值，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是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点数，相位为</a:t>
              </a:r>
              <a:r>
                <a:rPr lang="en-US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±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90</a:t>
              </a:r>
              <a:r>
                <a:rPr lang="en-US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°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，符合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的定义。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08775" y="5414645"/>
            <a:ext cx="4912995" cy="59372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fft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后信号的幅度和相位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59" name="图片 59"/>
          <p:cNvPicPr/>
          <p:nvPr/>
        </p:nvPicPr>
        <p:blipFill>
          <a:blip r:embed="rId1"/>
          <a:stretch>
            <a:fillRect/>
          </a:stretch>
        </p:blipFill>
        <p:spPr>
          <a:xfrm>
            <a:off x="6709410" y="1904365"/>
            <a:ext cx="4806950" cy="33826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4742180" cy="4519930"/>
            <a:chOff x="1811" y="2838"/>
            <a:chExt cx="7468" cy="7118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sym typeface="+mn-ea"/>
                </a:rPr>
                <a:t>离散傅里叶变换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4050"/>
              <a:ext cx="7468" cy="59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的第二个参数指定变换的点数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n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，表示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DFT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的长度。指定长度为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512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，分别绘制变换后信号的幅值和相位。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由右图可以看出，信号的幅值和相位相比默认长度时均发生了变化，幅度变为长度的一半，即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256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</a:t>
              </a:r>
              <a:endPara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096000" y="5222240"/>
            <a:ext cx="5055870" cy="374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2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指定长度为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512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fft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后信号的幅度和相位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28" name="图片 128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1835150"/>
            <a:ext cx="5055870" cy="314706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37260" y="1240155"/>
            <a:ext cx="10413365" cy="1821815"/>
            <a:chOff x="1439" y="2838"/>
            <a:chExt cx="16399" cy="2869"/>
          </a:xfrm>
        </p:grpSpPr>
        <p:sp>
          <p:nvSpPr>
            <p:cNvPr id="20" name="文本框 19"/>
            <p:cNvSpPr txBox="1"/>
            <p:nvPr/>
          </p:nvSpPr>
          <p:spPr>
            <a:xfrm>
              <a:off x="1439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sym typeface="+mn-ea"/>
                </a:rPr>
                <a:t>离散傅里叶变换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94"/>
              <a:ext cx="16027" cy="19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对信号先后进行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IFFT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变换，再与原信号做差，可以感受变换的误差。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由下图可以看出，变换后的信号与原信号的幅度差在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的负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次方量级，在实际应用时可忽略不计。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684270" y="5748020"/>
            <a:ext cx="4756150" cy="3276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3 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fft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和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ifft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后信号与原信号的幅值差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29" name="图片 129"/>
          <p:cNvPicPr/>
          <p:nvPr/>
        </p:nvPicPr>
        <p:blipFill>
          <a:blip r:embed="rId1"/>
          <a:stretch>
            <a:fillRect/>
          </a:stretch>
        </p:blipFill>
        <p:spPr>
          <a:xfrm>
            <a:off x="3684270" y="3074035"/>
            <a:ext cx="4558030" cy="267462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4072890" cy="3975100"/>
            <a:chOff x="1811" y="2838"/>
            <a:chExt cx="6414" cy="6260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lang="en-US" altLang="zh-CN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Chirp Z</a:t>
              </a: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变换</a:t>
              </a:r>
              <a:endParaRPr lang="zh-CN" altLang="en-US"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4016"/>
              <a:ext cx="6413" cy="50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                 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计算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x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在这些点上的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Z-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变换。用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     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和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             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参数化了单位圆周围的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m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个等距样本，这是一个有趣而有用的螺旋集。这个等高线上的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Z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变换就是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CZT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得到的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DFT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由</a:t>
              </a:r>
              <a:r>
                <a:rPr 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右图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所示，利用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             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计算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x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在这些点上的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Z-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变换绘制出了对应的</a:t>
              </a:r>
              <a:r>
                <a:rPr lang="en-US" altLang="zh-CN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DFT</a:t>
              </a:r>
              <a:r>
                <a:rPr lang="zh-CN" altLang="en-US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图。</a:t>
              </a:r>
              <a:endPara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55335" y="5381625"/>
            <a:ext cx="5444490" cy="587375"/>
          </a:xfrm>
          <a:prstGeom prst="rect">
            <a:avLst/>
          </a:prstGeom>
        </p:spPr>
        <p:txBody>
          <a:bodyPr wrap="square">
            <a:noAutofit/>
          </a:bodyPr>
          <a:p>
            <a:pPr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4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由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CZT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计算得到的离散傅里叶变换（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DFT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）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3" name="对象 -2147482622"/>
          <p:cNvGraphicFramePr>
            <a:graphicFrameLocks noChangeAspect="1"/>
          </p:cNvGraphicFramePr>
          <p:nvPr/>
        </p:nvGraphicFramePr>
        <p:xfrm>
          <a:off x="1423035" y="1988185"/>
          <a:ext cx="169545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77900" imgH="203200" progId="Equation.DSMT4">
                  <p:embed/>
                </p:oleObj>
              </mc:Choice>
              <mc:Fallback>
                <p:oleObj name="" r:id="rId1" imgW="9779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3035" y="1988185"/>
                        <a:ext cx="1695450" cy="34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1"/>
          <p:cNvGraphicFramePr>
            <a:graphicFrameLocks noChangeAspect="1"/>
          </p:cNvGraphicFramePr>
          <p:nvPr/>
        </p:nvGraphicFramePr>
        <p:xfrm>
          <a:off x="2950845" y="2374265"/>
          <a:ext cx="568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55600" imgH="165100" progId="Equation.DSMT4">
                  <p:embed/>
                </p:oleObj>
              </mc:Choice>
              <mc:Fallback>
                <p:oleObj name="" r:id="rId3" imgW="355600" imgH="1651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0845" y="2374265"/>
                        <a:ext cx="568325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20"/>
          <p:cNvGraphicFramePr>
            <a:graphicFrameLocks noChangeAspect="1"/>
          </p:cNvGraphicFramePr>
          <p:nvPr/>
        </p:nvGraphicFramePr>
        <p:xfrm>
          <a:off x="3863340" y="2374265"/>
          <a:ext cx="164846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181100" imgH="203200" progId="Equation.DSMT4">
                  <p:embed/>
                </p:oleObj>
              </mc:Choice>
              <mc:Fallback>
                <p:oleObj name="" r:id="rId5" imgW="1181100" imgH="2032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3340" y="2374265"/>
                        <a:ext cx="1648460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1" name="图片 131"/>
          <p:cNvPicPr/>
          <p:nvPr/>
        </p:nvPicPr>
        <p:blipFill>
          <a:blip r:embed="rId7"/>
          <a:stretch>
            <a:fillRect/>
          </a:stretch>
        </p:blipFill>
        <p:spPr>
          <a:xfrm>
            <a:off x="6096000" y="1732915"/>
            <a:ext cx="4806315" cy="3482340"/>
          </a:xfrm>
          <a:prstGeom prst="rect">
            <a:avLst/>
          </a:prstGeom>
        </p:spPr>
      </p:pic>
      <p:graphicFrame>
        <p:nvGraphicFramePr>
          <p:cNvPr id="9" name="对象 -2147482622"/>
          <p:cNvGraphicFramePr>
            <a:graphicFrameLocks noChangeAspect="1"/>
          </p:cNvGraphicFramePr>
          <p:nvPr/>
        </p:nvGraphicFramePr>
        <p:xfrm>
          <a:off x="3424555" y="4161790"/>
          <a:ext cx="147447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977900" imgH="203200" progId="Equation.DSMT4">
                  <p:embed/>
                </p:oleObj>
              </mc:Choice>
              <mc:Fallback>
                <p:oleObj name="" r:id="rId8" imgW="9779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4555" y="4161790"/>
                        <a:ext cx="147447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73480" y="1240155"/>
            <a:ext cx="4447540" cy="4331335"/>
            <a:chOff x="1811" y="2838"/>
            <a:chExt cx="7004" cy="6821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</a:t>
              </a:r>
              <a:r>
                <a:rPr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Hilbert变换</a:t>
              </a:r>
              <a:endParaRPr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11" y="3774"/>
              <a:ext cx="7004" cy="5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希尔伯特变换可用于形成解析信号。解析信号在通信领域中很有用，尤其是在带通信号处理中。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scipy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工具箱中的函数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hilbert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计算实数输入序列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x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Hilbert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变换，并返回相同长度的复数结果，即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y = hilbert(x)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，其中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y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的实部是原始实数数据，虚部是实际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 Hilbert 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变换。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454140" y="5449570"/>
            <a:ext cx="4385945" cy="63182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5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信号的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Hilbert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变换结果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35" name="图片 135"/>
          <p:cNvPicPr/>
          <p:nvPr/>
        </p:nvPicPr>
        <p:blipFill>
          <a:blip r:embed="rId1"/>
          <a:stretch>
            <a:fillRect/>
          </a:stretch>
        </p:blipFill>
        <p:spPr>
          <a:xfrm>
            <a:off x="6453505" y="1835150"/>
            <a:ext cx="4385945" cy="35306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494" y="277360"/>
            <a:ext cx="8048203" cy="423545"/>
          </a:xfrm>
        </p:spPr>
        <p:txBody>
          <a:bodyPr/>
          <a:lstStyle/>
          <a:p>
            <a:r>
              <a:rPr sz="2400" spc="100" dirty="0">
                <a:solidFill>
                  <a:srgbClr val="A13F0B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变换、相关性和建模</a:t>
            </a:r>
            <a:endParaRPr lang="zh-CN" altLang="en-US" sz="2400" spc="100" dirty="0">
              <a:solidFill>
                <a:srgbClr val="A13F0B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44680" y="1240155"/>
            <a:ext cx="6211162" cy="4841875"/>
            <a:chOff x="1669" y="2838"/>
            <a:chExt cx="8666" cy="7625"/>
          </a:xfrm>
        </p:grpSpPr>
        <p:sp>
          <p:nvSpPr>
            <p:cNvPr id="20" name="文本框 19"/>
            <p:cNvSpPr txBox="1"/>
            <p:nvPr/>
          </p:nvSpPr>
          <p:spPr>
            <a:xfrm>
              <a:off x="1811" y="2838"/>
              <a:ext cx="6414" cy="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eaLnBrk="1" hangingPunct="1">
                <a:lnSpc>
                  <a:spcPct val="130000"/>
                </a:lnSpc>
              </a:pPr>
              <a:r>
                <a:rPr lang="zh-CN" altLang="en-US" sz="2400" b="1" spc="300" dirty="0">
                  <a:solidFill>
                    <a:schemeClr val="accent1"/>
                  </a:solidFill>
                  <a:latin typeface="+mn-ea"/>
                  <a:ea typeface="+mn-ea"/>
                </a:rPr>
                <a:t>例：余弦解析信号</a:t>
              </a:r>
              <a:endParaRPr sz="2400" b="1" spc="300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9" y="3774"/>
              <a:ext cx="8666" cy="6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p>
              <a:pPr algn="just" eaLnBrk="1" hangingPunct="1">
                <a:lnSpc>
                  <a:spcPct val="130000"/>
                </a:lnSpc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此示例说明如何确定分析信号。该示例还表明，对应于余弦的解析信号的虚部是具有相同频率的正弦波。如果余弦具有非零均值，则解析信号的实部是具有相同均值的原始余弦，但虚部的均值为零。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marL="342900" indent="-342900" algn="just" eaLnBrk="1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sym typeface="+mn-ea"/>
                </a:rPr>
                <a:t>创建频率为100Hz的余弦函数。采样率为 10kHz。将2.5的直流偏移量添加到余弦函数。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endParaRPr>
            </a:p>
            <a:p>
              <a:pPr marL="342900" indent="-342900" algn="just" eaLnBrk="1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  <a:buFont typeface="Wingdings" panose="05000000000000000000" pitchFamily="2" charset="2"/>
                <a:buChar char="n"/>
              </a:pP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使用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H</a:t>
              </a:r>
              <a:r>
                <a:rPr lang="zh-CN" altLang="en-US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ilbert函数获取解析信号。实部等于原始信号。虚部是原始信号的希尔伯特变换。绘制实部和虚部以便比较。</a:t>
              </a: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>
                <a:lnSpc>
                  <a:spcPct val="130000"/>
                </a:lnSpc>
              </a:pPr>
              <a:endPara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7345680" y="5338445"/>
            <a:ext cx="4205605" cy="7429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228600" algn="ctr" defTabSz="2667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6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 余弦解析信号的实部和虚部 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36" name="图片 136"/>
          <p:cNvPicPr/>
          <p:nvPr/>
        </p:nvPicPr>
        <p:blipFill>
          <a:blip r:embed="rId1"/>
          <a:stretch>
            <a:fillRect/>
          </a:stretch>
        </p:blipFill>
        <p:spPr>
          <a:xfrm>
            <a:off x="7345680" y="1834515"/>
            <a:ext cx="4205605" cy="32861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TABLE_ENDDRAG_ORIGIN_RECT" val="855*214"/>
  <p:tag name="TABLE_ENDDRAG_RECT" val="52*223*855*21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3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3143</Words>
  <Application>WPS 演示</Application>
  <PresentationFormat>宽屏</PresentationFormat>
  <Paragraphs>205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Arial Unicode MS</vt:lpstr>
      <vt:lpstr>Calibri</vt:lpstr>
      <vt:lpstr>微软雅黑</vt:lpstr>
      <vt:lpstr>Century Gothic</vt:lpstr>
      <vt:lpstr>华文楷体</vt:lpstr>
      <vt:lpstr>黑体</vt:lpstr>
      <vt:lpstr>Times New Roman</vt:lpstr>
      <vt:lpstr>WPS</vt:lpstr>
      <vt:lpstr>目3​​</vt:lpstr>
      <vt:lpstr>Equation.DSMT4</vt:lpstr>
      <vt:lpstr>Equation.DSMT4</vt:lpstr>
      <vt:lpstr>Equation.DSMT4</vt:lpstr>
      <vt:lpstr>Equation.DSMT4</vt:lpstr>
      <vt:lpstr>PowerPoint 演示文稿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  <vt:lpstr>3.3 变换、相关性和建模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然浮生若梦</dc:creator>
  <cp:lastModifiedBy>觅渡yi</cp:lastModifiedBy>
  <cp:revision>3</cp:revision>
  <dcterms:created xsi:type="dcterms:W3CDTF">2023-08-09T12:44:00Z</dcterms:created>
  <dcterms:modified xsi:type="dcterms:W3CDTF">2024-11-22T12:37:29Z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