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  <a:endParaRPr kumimoji="0" lang="zh-CN" altLang="en-US" sz="3600" b="1" i="0" u="none" strike="noStrike" kern="1200" cap="none" spc="600" normalizeH="0" baseline="0" noProof="0" dirty="0">
              <a:ln>
                <a:noFill/>
              </a:ln>
              <a:solidFill>
                <a:srgbClr val="006C39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1" name="组合 30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6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3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0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4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2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39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37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8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3.png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tags" Target="../tags/tag4.xml"/><Relationship Id="rId4" Type="http://schemas.openxmlformats.org/officeDocument/2006/relationships/image" Target="../media/image11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07820" y="2567305"/>
            <a:ext cx="3295650" cy="1157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第</a:t>
            </a:r>
            <a:r>
              <a:rPr lang="en-US" altLang="zh-CN" sz="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6</a:t>
            </a:r>
            <a:r>
              <a:rPr lang="zh-CN" altLang="en-US" sz="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章</a:t>
            </a:r>
            <a:endParaRPr lang="zh-CN" altLang="en-US" sz="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34915" y="2596515"/>
            <a:ext cx="6800850" cy="7562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buClrTx/>
              <a:buSzTx/>
              <a:buFontTx/>
            </a:pPr>
            <a:r>
              <a:rPr lang="zh-CN" altLang="en-US" sz="4000" b="1" spc="300" dirty="0">
                <a:latin typeface="微软雅黑" panose="020B0503020204020204" charset="-122"/>
                <a:sym typeface="+mn-ea"/>
              </a:rPr>
              <a:t>数字和模拟滤波器</a:t>
            </a:r>
            <a:endParaRPr lang="zh-CN" altLang="en-US" sz="4000" b="1" spc="300" dirty="0">
              <a:latin typeface="微软雅黑" panose="020B050302020402020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827540" y="2567305"/>
            <a:ext cx="0" cy="11353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763895" y="3352800"/>
            <a:ext cx="5092700" cy="7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54295" y="3552825"/>
            <a:ext cx="668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</a:rPr>
              <a:t>Digital and Analog Filters</a:t>
            </a:r>
            <a:endParaRPr lang="en-US" altLang="zh-CN" b="1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数字和模拟滤波器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3480" y="1240155"/>
            <a:ext cx="9872980" cy="4329430"/>
            <a:chOff x="1811" y="2838"/>
            <a:chExt cx="15548" cy="6818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8513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</a:t>
              </a:r>
              <a:r>
                <a:rPr lang="en-US" altLang="zh-CN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FIR</a:t>
              </a: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滤波器设计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3917"/>
              <a:ext cx="15548" cy="57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以下是多频带带通滤波器的示例。由图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3-44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所示，经过多频带带通滤波后可观察到多个频带的波形。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3074670" y="5659120"/>
            <a:ext cx="5674360" cy="52451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10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 多频带带通滤波示意图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04" name="图片 1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4035" y="2843530"/>
            <a:ext cx="5146675" cy="2726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数字和模拟滤波器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10590" y="1240155"/>
            <a:ext cx="5668645" cy="2273300"/>
            <a:chOff x="1397" y="2838"/>
            <a:chExt cx="8927" cy="3580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8513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</a:t>
              </a:r>
              <a:r>
                <a:rPr lang="en-US" altLang="zh-CN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FIR</a:t>
              </a: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滤波器设计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97" y="3917"/>
              <a:ext cx="7757" cy="25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firls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和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firpm/remez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都允许有所侧重地将某些频带的误差降至最低。为此在频率和幅值向量后指定权重向量。</a:t>
              </a:r>
              <a:endPara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78600" y="5774055"/>
            <a:ext cx="4802505" cy="2597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12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  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Hilbert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变换器效果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910590" y="5800090"/>
            <a:ext cx="4925695" cy="56959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11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 指定权重向量低通滤波示意图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10" name="图片 1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6885" y="3196590"/>
            <a:ext cx="3380740" cy="24345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222365" y="1903095"/>
            <a:ext cx="5053330" cy="1610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algn="just" eaLnBrk="1" hangingPunct="1"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当用尾部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'h'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或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'Hilbert'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选项调用时，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firpm/remez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和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firls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会设计奇对称的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FIR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滤波器。理想的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Hilbert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变换器具有这种反对称属性，且在整个频率范围内幅值为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1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pic>
        <p:nvPicPr>
          <p:cNvPr id="122" name="图片 1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32345" y="3513455"/>
            <a:ext cx="3097530" cy="223329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数字和模拟滤波器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0720" y="2599546"/>
          <a:ext cx="10858500" cy="297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6515100"/>
              </a:tblGrid>
              <a:tr h="5448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bg1"/>
                          </a:solidFill>
                        </a:rPr>
                        <a:t>函数名</a:t>
                      </a:r>
                      <a:endParaRPr lang="zh-CN" altLang="en-US" sz="1600" spc="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bg1"/>
                          </a:solidFill>
                        </a:rPr>
                        <a:t>简介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besself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贝塞尔模拟滤波器设计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butter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巴特沃斯滤波器设计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cheby1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Chebyshev I </a:t>
                      </a:r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型滤波器设计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485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cheby2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Chebyshev </a:t>
                      </a:r>
                      <a:r>
                        <a:rPr lang="en-US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Ⅱ</a:t>
                      </a:r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型滤波器设计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485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ellip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椭圆滤波器设计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173480" y="1240155"/>
            <a:ext cx="10346055" cy="1043993"/>
            <a:chOff x="1811" y="2838"/>
            <a:chExt cx="16293" cy="4505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6414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模拟滤波器设计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5214"/>
              <a:ext cx="16293" cy="21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模拟滤波器中使用到的部分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Python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函数如下表所示。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algn="just" eaLnBrk="1" hangingPunct="1">
                <a:lnSpc>
                  <a:spcPct val="130000"/>
                </a:lnSpc>
              </a:pP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数字和模拟滤波器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12190" y="1240155"/>
            <a:ext cx="5567045" cy="4951095"/>
            <a:chOff x="1557" y="2838"/>
            <a:chExt cx="8767" cy="7797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8513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例：模拟</a:t>
              </a:r>
              <a:r>
                <a:rPr lang="en-US" altLang="zh-CN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IIR</a:t>
              </a: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低通滤波器的比较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57" y="3933"/>
              <a:ext cx="8558" cy="67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为比较不同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IIR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低通滤波器，先设计了截止频率为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2GHz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的五阶模拟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Butterworth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低通滤波器，将截止频率乘以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2π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以将其转换为弧度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/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秒，同时计算滤波器在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4096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个点上的频率响应。然后设计一个具有相同边缘频率和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3dB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通带波纹的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阶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ChebyshevI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类滤波器，并计算它的频率响应。再设计一个具有相同边缘频率和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30dB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阻带衰减的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阶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ChebyshevII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类滤波器，并计算它的频率响应。最后，设计一个具有相同边缘频率和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3dB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通带波纹、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30dB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阻带衰减的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阶椭圆滤波器，并计算它的频率响应。</a:t>
              </a:r>
              <a:endPara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999605" y="5647055"/>
            <a:ext cx="4609465" cy="544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13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  <a:sym typeface="+mn-ea"/>
              </a:rPr>
              <a:t>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 四种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IIR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低通滤波器比较图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74" descr="下载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2920" y="1935480"/>
            <a:ext cx="4756150" cy="346202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数字和模拟滤波器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4315" y="1103630"/>
            <a:ext cx="10916285" cy="4545965"/>
            <a:chOff x="369" y="1738"/>
            <a:chExt cx="17191" cy="7159"/>
          </a:xfrm>
        </p:grpSpPr>
        <p:sp>
          <p:nvSpPr>
            <p:cNvPr id="12" name="文本框 11"/>
            <p:cNvSpPr txBox="1"/>
            <p:nvPr/>
          </p:nvSpPr>
          <p:spPr>
            <a:xfrm>
              <a:off x="369" y="1738"/>
              <a:ext cx="3917" cy="40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6600" spc="300" dirty="0">
                  <a:solidFill>
                    <a:schemeClr val="accent1"/>
                  </a:solidFill>
                  <a:latin typeface="黑体" panose="02010609060101010101" charset="-122"/>
                  <a:ea typeface="黑体" panose="02010609060101010101" charset="-122"/>
                </a:rPr>
                <a:t>“</a:t>
              </a:r>
              <a:endParaRPr lang="zh-CN" altLang="en-US" sz="16600" spc="30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640" y="2037"/>
              <a:ext cx="15920" cy="6860"/>
              <a:chOff x="1640" y="2037"/>
              <a:chExt cx="15920" cy="686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40" y="2037"/>
                <a:ext cx="15920" cy="6860"/>
              </a:xfrm>
              <a:prstGeom prst="rect">
                <a:avLst/>
              </a:prstGeom>
              <a:noFill/>
              <a:ln w="31750">
                <a:gradFill>
                  <a:gsLst>
                    <a:gs pos="1300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460" y="3878"/>
                <a:ext cx="14280" cy="47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zh-CN"/>
                </a:defPPr>
                <a:lvl1pPr>
                  <a:lnSpc>
                    <a:spcPct val="130000"/>
                  </a:lnSpc>
                  <a:defRPr sz="1200" spc="300">
                    <a:solidFill>
                      <a:schemeClr val="tx1">
                        <a:lumMod val="85000"/>
                        <a:lumOff val="15000"/>
                      </a:schemeClr>
                    </a:solidFill>
                  </a:defRPr>
                </a:lvl1pPr>
              </a:lstStyle>
              <a:p>
                <a:pPr algn="just"/>
                <a:r>
                  <a:rPr lang="zh-CN" altLang="en-US" sz="2000" dirty="0"/>
                  <a:t>滤波器在数字信号处理中起着至关重要的作用，它们被广泛应用于信号处理、通信、音频处理以及许多其他领域。本书中介绍了如何设计、分析和实现FIR、IIR滤波器，并展示如何可视化滤波器的幅值、相位、群延迟、脉冲和阶跃响应等指标，评价滤波器的性能。最后介绍了模数滤波器转换的常用方法。在本部分中，将介绍</a:t>
                </a:r>
                <a:r>
                  <a:rPr lang="zh-CN" altLang="en-US" sz="2000" dirty="0">
                    <a:sym typeface="+mn-ea"/>
                  </a:rPr>
                  <a:t>基于</a:t>
                </a:r>
                <a:r>
                  <a:rPr lang="en-US" altLang="zh-CN" sz="2000" dirty="0">
                    <a:sym typeface="+mn-ea"/>
                  </a:rPr>
                  <a:t>Python</a:t>
                </a:r>
                <a:r>
                  <a:rPr lang="zh-CN" altLang="en-US" sz="2000" dirty="0">
                    <a:sym typeface="+mn-ea"/>
                  </a:rPr>
                  <a:t>的</a:t>
                </a:r>
                <a:r>
                  <a:rPr lang="zh-CN" altLang="en-US" sz="2000" b="1" dirty="0"/>
                  <a:t>数字和模拟滤波器</a:t>
                </a:r>
                <a:r>
                  <a:rPr lang="zh-CN" altLang="en-US" sz="2000" dirty="0"/>
                  <a:t>实例，主要介绍</a:t>
                </a:r>
                <a:r>
                  <a:rPr lang="zh-CN" altLang="en-US" sz="2000" b="1" dirty="0"/>
                  <a:t>数字滤波器设计</a:t>
                </a:r>
                <a:r>
                  <a:rPr lang="zh-CN" altLang="en-US" sz="2000" b="1" dirty="0"/>
                  <a:t>、模拟滤波器设计</a:t>
                </a:r>
                <a:r>
                  <a:rPr lang="zh-CN" altLang="en-US" sz="2000" dirty="0"/>
                  <a:t>两部分。</a:t>
                </a:r>
                <a:endParaRPr lang="zh-CN" altLang="en-US" sz="2000" dirty="0"/>
              </a:p>
            </p:txBody>
          </p:sp>
        </p:grp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数字和模拟滤波器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60400" y="2842116"/>
          <a:ext cx="10858500" cy="297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6515100"/>
              </a:tblGrid>
              <a:tr h="5448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bg1"/>
                          </a:solidFill>
                        </a:rPr>
                        <a:t>函数名</a:t>
                      </a:r>
                      <a:endParaRPr lang="zh-CN" altLang="en-US" sz="1600" spc="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bg1"/>
                          </a:solidFill>
                        </a:rPr>
                        <a:t>简介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scipy.signal.bilinear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使用双线性变换从模拟滤波器返回数字</a:t>
                      </a:r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IIR </a:t>
                      </a:r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滤波器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scipy.signal.firwin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使用窗口方法设计</a:t>
                      </a:r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FIR </a:t>
                      </a:r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滤波器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485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scipy.signal.freqs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计算模拟滤波器的频率响应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485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scipy.signal.group_delay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计算数字滤波器的群延迟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485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scipy.signal.savgol_coeffs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计算一维</a:t>
                      </a:r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Savitzky-Golay FIR </a:t>
                      </a:r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滤波器的系数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173480" y="1240155"/>
            <a:ext cx="10346055" cy="1438416"/>
            <a:chOff x="1811" y="2838"/>
            <a:chExt cx="16293" cy="6207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6414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数字滤波器设计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5214"/>
              <a:ext cx="16293" cy="3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z="16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数字滤波器包括FIR、IIR、加窗、最小二乘、巴特沃斯、切比雪夫、椭圆等。数字滤波器设计函数包括IIR滤波器，FIR滤波器以及滤波器实用工具。</a:t>
              </a:r>
              <a:r>
                <a:rPr lang="zh-CN" altLang="en-US" sz="16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数字滤波器设计中使用到的部分</a:t>
              </a:r>
              <a:r>
                <a:rPr lang="en-US" altLang="zh-CN" sz="16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Python</a:t>
              </a:r>
              <a:r>
                <a:rPr lang="zh-CN" altLang="en-US" sz="16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函数如下表所示。</a:t>
              </a:r>
              <a:endParaRPr lang="zh-CN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algn="just" eaLnBrk="1" hangingPunct="1">
                <a:lnSpc>
                  <a:spcPct val="130000"/>
                </a:lnSpc>
              </a:pPr>
              <a:endParaRPr lang="zh-CN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数字和模拟滤波器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3480" y="1240155"/>
            <a:ext cx="10221595" cy="1712595"/>
            <a:chOff x="1811" y="2838"/>
            <a:chExt cx="16097" cy="2697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8513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</a:t>
              </a:r>
              <a:r>
                <a:rPr lang="en-US" altLang="zh-CN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IIR</a:t>
              </a: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滤波器设计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3774"/>
              <a:ext cx="16097" cy="17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scipy.signal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提供了一系列函数用于设计不同类型的IIR滤波器，它们各有所长。Butterworth 滤波器提供理想低通滤波器在模拟频率Ω=0和Ω=∞处的响应的最佳泰勒级数逼近；Chebyshev I 类滤波器从通带到阻带的过渡比 Butterworth 滤波器更快。</a:t>
              </a:r>
              <a:endPara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33525" y="5822315"/>
            <a:ext cx="3733800" cy="43307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 Butterworth 滤波器幅频响应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7365" y="5821680"/>
            <a:ext cx="3587115" cy="369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  <a:sym typeface="+mn-ea"/>
              </a:rPr>
              <a:t>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 Chebyshev I类滤波器幅频响应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50" name="图片 15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5615" y="3183890"/>
            <a:ext cx="3521710" cy="2407285"/>
          </a:xfrm>
          <a:prstGeom prst="rect">
            <a:avLst/>
          </a:prstGeom>
          <a:noFill/>
        </p:spPr>
      </p:pic>
      <p:pic>
        <p:nvPicPr>
          <p:cNvPr id="151" name="图片 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7365" y="3197225"/>
            <a:ext cx="3558540" cy="2478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数字和模拟滤波器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3480" y="1240155"/>
            <a:ext cx="10221595" cy="1712595"/>
            <a:chOff x="1811" y="2838"/>
            <a:chExt cx="16097" cy="2697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8513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</a:t>
              </a:r>
              <a:r>
                <a:rPr lang="en-US" altLang="zh-CN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IIR</a:t>
              </a: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滤波器设计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3774"/>
              <a:ext cx="16097" cy="17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Chebyshev Ⅱ类滤波器阻带不像 I 型滤波器那样快地逼近零。它的优势在于通带中没有波纹；椭圆滤波器在通带和阻带中均采用等波纹。在给定滤波器阶数 n、以分贝为单位的通带波纹 Rp、阻带波纹 RS 的情况下，椭圆滤波器可以使过渡宽度最小。</a:t>
              </a:r>
              <a:endPara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311910" y="5822315"/>
            <a:ext cx="3955415" cy="43307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3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 Chebyshev Ⅱ类滤波器幅频响应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7365" y="5821680"/>
            <a:ext cx="3587115" cy="369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4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  <a:sym typeface="+mn-ea"/>
              </a:rPr>
              <a:t>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 椭圆滤波器幅频响应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52" name="图片 15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9700" y="3164840"/>
            <a:ext cx="3576320" cy="2445385"/>
          </a:xfrm>
          <a:prstGeom prst="rect">
            <a:avLst/>
          </a:prstGeom>
          <a:noFill/>
        </p:spPr>
      </p:pic>
      <p:pic>
        <p:nvPicPr>
          <p:cNvPr id="153" name="图片 1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68415" y="3215640"/>
            <a:ext cx="358648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数字和模拟滤波器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3480" y="1240155"/>
            <a:ext cx="5405755" cy="3855720"/>
            <a:chOff x="1811" y="2838"/>
            <a:chExt cx="8513" cy="6072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8513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</a:t>
              </a:r>
              <a:r>
                <a:rPr lang="en-US" altLang="zh-CN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IIR</a:t>
              </a: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滤波器设计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3987"/>
              <a:ext cx="7753" cy="49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模拟 Bessel 低通滤波器在零频率处具有最大平坦度的群延迟，并且在整个通带内保持几乎恒定的群延迟。因此，滤波后的信号在通带频率范围内保持其波形。相比其他滤波器，Bessel 滤波器通常需要更高的阶数才能获得理想的阻带衰减。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187440" y="5673725"/>
            <a:ext cx="5334000" cy="52133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5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 模拟Bessel低通滤波器幅频响应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54" name="图片 15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9235" y="1970405"/>
            <a:ext cx="4439920" cy="327787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数字和模拟滤波器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07110" y="1240155"/>
            <a:ext cx="5572125" cy="4822825"/>
            <a:chOff x="1549" y="2838"/>
            <a:chExt cx="8775" cy="7595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8513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</a:t>
              </a:r>
              <a:r>
                <a:rPr lang="en-US" altLang="zh-CN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FIR</a:t>
              </a: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滤波器设计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49" y="4081"/>
              <a:ext cx="7123" cy="63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firls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和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firpm/remez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的默认操作模式是设计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I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类或</a:t>
              </a:r>
              <a:r>
                <a:rPr lang="en-US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类线性相位滤波器，具体取决于您所需的阶是偶数还是奇数。以下低通示例在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0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到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0.4 Hz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逼近幅值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，在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0.5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到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1.0 Hz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逼近幅值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0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要将最小二乘与等波纹滤波器设计进行比较，使用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firls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创建一个类似的滤波器，如右图所示。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676390" y="5659755"/>
            <a:ext cx="4277995" cy="40322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6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 两种滤波器频率响应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57" name="图片 15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9235" y="2117090"/>
            <a:ext cx="4251960" cy="328866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数字和模拟滤波器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3480" y="1240155"/>
            <a:ext cx="5405755" cy="4252595"/>
            <a:chOff x="1811" y="2838"/>
            <a:chExt cx="8513" cy="6697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8513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</a:t>
              </a:r>
              <a:r>
                <a:rPr lang="en-US" altLang="zh-CN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FIR</a:t>
              </a: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滤波器设计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4081"/>
              <a:ext cx="6445" cy="5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  <a:sym typeface="+mn-ea"/>
                </a:rPr>
                <a:t>可以将频带视为短频率间隔内的线。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  <a:sym typeface="+mn-ea"/>
                </a:rPr>
                <a:t>firpm/remez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  <a:sym typeface="+mn-ea"/>
                </a:rPr>
                <a:t>和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  <a:sym typeface="+mn-ea"/>
                </a:rPr>
                <a:t>firls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  <a:sym typeface="+mn-ea"/>
                </a:rPr>
                <a:t>使用此方案来表示具有任何过渡带的任何分段线性频率响应函数。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  <a:sym typeface="+mn-ea"/>
                </a:rPr>
                <a:t>firls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  <a:sym typeface="+mn-ea"/>
                </a:rPr>
                <a:t>和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  <a:sym typeface="+mn-ea"/>
                </a:rPr>
                <a:t>firpm/remez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  <a:sym typeface="+mn-ea"/>
                </a:rPr>
                <a:t>用于设计低通、高通、带通和带阻滤波器，右图是一个带通示例。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5560" y="5493385"/>
            <a:ext cx="4652010" cy="56959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7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 通过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remez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生成的滤波器幅度响应特性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17" name="图片 11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2665" y="1835150"/>
            <a:ext cx="4843145" cy="353758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数字和模拟滤波器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81380" y="1240155"/>
            <a:ext cx="5697855" cy="1981835"/>
            <a:chOff x="1351" y="2838"/>
            <a:chExt cx="8973" cy="3121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8513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</a:t>
              </a:r>
              <a:r>
                <a:rPr lang="en-US" altLang="zh-CN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FIR</a:t>
              </a: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滤波器设计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51" y="3917"/>
              <a:ext cx="8211" cy="20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以下为使用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remez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函数设计高通滤波器的示例。定义两个频带，一个阻带，从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0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到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0.7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；一个通带，从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0.8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到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1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。</a:t>
              </a:r>
              <a:endPara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812280" y="5800090"/>
            <a:ext cx="4100195" cy="29337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9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 带阻滤波器频率响应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57290" y="1925320"/>
            <a:ext cx="5499100" cy="1024890"/>
          </a:xfrm>
          <a:prstGeom prst="rect">
            <a:avLst/>
          </a:prstGeom>
        </p:spPr>
        <p:txBody>
          <a:bodyPr>
            <a:noAutofit/>
          </a:bodyPr>
          <a:p>
            <a:pPr marL="0" indent="2667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以下为使用</a:t>
            </a:r>
            <a:r>
              <a:rPr lang="en-US" altLang="zh-CN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remez</a:t>
            </a:r>
            <a:r>
              <a:rPr lang="zh-CN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函数设计带阻滤波器的示例。定义三个频带，一个阻带，从</a:t>
            </a:r>
            <a:r>
              <a:rPr lang="en-US" altLang="zh-CN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0.4</a:t>
            </a:r>
            <a:r>
              <a:rPr lang="zh-CN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到</a:t>
            </a:r>
            <a:r>
              <a:rPr lang="en-US" altLang="zh-CN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0.5</a:t>
            </a:r>
            <a:r>
              <a:rPr lang="zh-CN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；两个通带，从</a:t>
            </a:r>
            <a:r>
              <a:rPr lang="en-US" altLang="zh-CN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</a:t>
            </a:r>
            <a:r>
              <a:rPr lang="zh-CN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到</a:t>
            </a:r>
            <a:r>
              <a:rPr lang="en-US" altLang="zh-CN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0.3</a:t>
            </a:r>
            <a:r>
              <a:rPr lang="zh-CN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、从</a:t>
            </a:r>
            <a:r>
              <a:rPr lang="en-US" altLang="zh-CN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0.8</a:t>
            </a:r>
            <a:r>
              <a:rPr lang="zh-CN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到</a:t>
            </a:r>
            <a:r>
              <a:rPr lang="en-US" altLang="zh-CN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r>
              <a:rPr lang="zh-CN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zh-CN" altLang="en-US" sz="1800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172845" y="5800090"/>
            <a:ext cx="4019550" cy="56959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8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 高通滤波器频率响应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18" name="图片 118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6085" y="3208655"/>
            <a:ext cx="3317875" cy="2423160"/>
          </a:xfrm>
          <a:prstGeom prst="rect">
            <a:avLst/>
          </a:prstGeom>
          <a:noFill/>
        </p:spPr>
      </p:pic>
      <p:pic>
        <p:nvPicPr>
          <p:cNvPr id="119" name="图片 119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41540" y="3208655"/>
            <a:ext cx="3569970" cy="242379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/>
  </p:transition>
</p:sld>
</file>

<file path=ppt/tags/tag1.xml><?xml version="1.0" encoding="utf-8"?>
<p:tagLst xmlns:p="http://schemas.openxmlformats.org/presentationml/2006/main">
  <p:tag name="KSO_WM_DIAGRAM_VIRTUALLY_FRAME" val="{&quot;height&quot;:279.1,&quot;left&quot;:92.35,&quot;top&quot;:222.45,&quot;width&quot;:766.95}"/>
</p:tagLst>
</file>

<file path=ppt/tags/tag2.xml><?xml version="1.0" encoding="utf-8"?>
<p:tagLst xmlns:p="http://schemas.openxmlformats.org/presentationml/2006/main">
  <p:tag name="KSO_WM_DIAGRAM_VIRTUALLY_FRAME" val="{&quot;height&quot;:279.1,&quot;left&quot;:92.35,&quot;top&quot;:222.45,&quot;width&quot;:766.95}"/>
</p:tagLst>
</file>

<file path=ppt/tags/tag3.xml><?xml version="1.0" encoding="utf-8"?>
<p:tagLst xmlns:p="http://schemas.openxmlformats.org/presentationml/2006/main">
  <p:tag name="KSO_WM_DIAGRAM_VIRTUALLY_FRAME" val="{&quot;height&quot;:279.1,&quot;left&quot;:92.35,&quot;top&quot;:222.45,&quot;width&quot;:766.95}"/>
</p:tagLst>
</file>

<file path=ppt/tags/tag4.xml><?xml version="1.0" encoding="utf-8"?>
<p:tagLst xmlns:p="http://schemas.openxmlformats.org/presentationml/2006/main">
  <p:tag name="KSO_WM_DIAGRAM_VIRTUALLY_FRAME" val="{&quot;height&quot;:279.1,&quot;left&quot;:92.35,&quot;top&quot;:222.45,&quot;width&quot;:766.95}"/>
</p:tagLst>
</file>

<file path=ppt/tags/tag5.xml><?xml version="1.0" encoding="utf-8"?>
<p:tagLst xmlns:p="http://schemas.openxmlformats.org/presentationml/2006/main">
  <p:tag name="KSO_WM_DIAGRAM_VIRTUALLY_FRAME" val="{&quot;height&quot;:279.1,&quot;left&quot;:92.35,&quot;top&quot;:222.45,&quot;width&quot;:766.95}"/>
</p:tagLst>
</file>

<file path=ppt/tags/tag6.xml><?xml version="1.0" encoding="utf-8"?>
<p:tagLst xmlns:p="http://schemas.openxmlformats.org/presentationml/2006/main">
  <p:tag name="KSO_WM_DIAGRAM_VIRTUALLY_FRAME" val="{&quot;height&quot;:279.1,&quot;left&quot;:71.7,&quot;top&quot;:222.45,&quot;width&quot;:824.45}"/>
</p:tagLst>
</file>

<file path=ppt/tags/tag7.xml><?xml version="1.0" encoding="utf-8"?>
<p:tagLst xmlns:p="http://schemas.openxmlformats.org/presentationml/2006/main">
  <p:tag name="KSO_WM_DIAGRAM_VIRTUALLY_FRAME" val="{&quot;height&quot;:279.1,&quot;left&quot;:71.7,&quot;top&quot;:222.45,&quot;width&quot;:824.45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3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2267</Words>
  <Application>WPS 演示</Application>
  <PresentationFormat>宽屏</PresentationFormat>
  <Paragraphs>159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Arial Unicode MS</vt:lpstr>
      <vt:lpstr>Calibri</vt:lpstr>
      <vt:lpstr>微软雅黑</vt:lpstr>
      <vt:lpstr>Century Gothic</vt:lpstr>
      <vt:lpstr>华文楷体</vt:lpstr>
      <vt:lpstr>黑体</vt:lpstr>
      <vt:lpstr>Times New Roman</vt:lpstr>
      <vt:lpstr>WPS</vt:lpstr>
      <vt:lpstr>目3​​</vt:lpstr>
      <vt:lpstr>PowerPoint 演示文稿</vt:lpstr>
      <vt:lpstr>3.4 数字和模拟滤波器</vt:lpstr>
      <vt:lpstr>3.4 数字和模拟滤波器</vt:lpstr>
      <vt:lpstr>3.4 数字和模拟滤波器</vt:lpstr>
      <vt:lpstr>3.4 数字和模拟滤波器</vt:lpstr>
      <vt:lpstr>3.4 数字和模拟滤波器</vt:lpstr>
      <vt:lpstr>3.4 数字和模拟滤波器</vt:lpstr>
      <vt:lpstr>3.4 数字和模拟滤波器</vt:lpstr>
      <vt:lpstr>3.4 数字和模拟滤波器</vt:lpstr>
      <vt:lpstr>3.4 数字和模拟滤波器</vt:lpstr>
      <vt:lpstr>3.4 数字和模拟滤波器</vt:lpstr>
      <vt:lpstr>3.4 数字和模拟滤波器</vt:lpstr>
      <vt:lpstr>3.4 数字和模拟滤波器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然浮生若梦</dc:creator>
  <cp:lastModifiedBy>觅渡yi</cp:lastModifiedBy>
  <cp:revision>4</cp:revision>
  <dcterms:created xsi:type="dcterms:W3CDTF">2023-08-09T12:44:00Z</dcterms:created>
  <dcterms:modified xsi:type="dcterms:W3CDTF">2024-11-22T12:41:50Z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2052-12.1.0.18912</vt:lpwstr>
  </property>
</Properties>
</file>