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756"/>
    <p:restoredTop sz="95994"/>
  </p:normalViewPr>
  <p:slideViewPr>
    <p:cSldViewPr snapToGrid="0" snapToObjects="1">
      <p:cViewPr varScale="1">
        <p:scale>
          <a:sx n="115" d="100"/>
          <a:sy n="115" d="100"/>
        </p:scale>
        <p:origin x="232" y="2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493B93-6DE1-A841-8BE3-2041833EDFB0}"/>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0AD75F9A-1EEB-EB4E-8966-8B949239B07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206E1256-3961-A940-8C69-E436B6D6B329}"/>
              </a:ext>
            </a:extLst>
          </p:cNvPr>
          <p:cNvSpPr>
            <a:spLocks noGrp="1"/>
          </p:cNvSpPr>
          <p:nvPr>
            <p:ph type="dt" sz="half" idx="10"/>
          </p:nvPr>
        </p:nvSpPr>
        <p:spPr/>
        <p:txBody>
          <a:bodyPr/>
          <a:lstStyle/>
          <a:p>
            <a:fld id="{22349F9C-445A-7544-908E-11F322DB50C7}" type="datetimeFigureOut">
              <a:rPr lang="en-US" smtClean="0"/>
              <a:t>6/10/24</a:t>
            </a:fld>
            <a:endParaRPr lang="en-US"/>
          </a:p>
        </p:txBody>
      </p:sp>
      <p:sp>
        <p:nvSpPr>
          <p:cNvPr id="5" name="Footer Placeholder 4">
            <a:extLst>
              <a:ext uri="{FF2B5EF4-FFF2-40B4-BE49-F238E27FC236}">
                <a16:creationId xmlns:a16="http://schemas.microsoft.com/office/drawing/2014/main" id="{9E78E53F-110E-8B48-A8B6-E10BD1C4FA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85B4F92-A159-424B-8541-59FA2E63EF67}"/>
              </a:ext>
            </a:extLst>
          </p:cNvPr>
          <p:cNvSpPr>
            <a:spLocks noGrp="1"/>
          </p:cNvSpPr>
          <p:nvPr>
            <p:ph type="sldNum" sz="quarter" idx="12"/>
          </p:nvPr>
        </p:nvSpPr>
        <p:spPr/>
        <p:txBody>
          <a:bodyPr/>
          <a:lstStyle/>
          <a:p>
            <a:fld id="{0DB837A3-F9C0-EF48-AFD0-65D5BD8C6672}" type="slidenum">
              <a:rPr lang="en-US" smtClean="0"/>
              <a:t>‹#›</a:t>
            </a:fld>
            <a:endParaRPr lang="en-US"/>
          </a:p>
        </p:txBody>
      </p:sp>
    </p:spTree>
    <p:extLst>
      <p:ext uri="{BB962C8B-B14F-4D97-AF65-F5344CB8AC3E}">
        <p14:creationId xmlns:p14="http://schemas.microsoft.com/office/powerpoint/2010/main" val="2358360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6D41BE-30A5-894E-863C-5B514CD7240E}"/>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14F9E68F-8C27-F441-8E19-D32A731BB157}"/>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262E572A-E5E6-1B4F-84A4-12EEB5498239}"/>
              </a:ext>
            </a:extLst>
          </p:cNvPr>
          <p:cNvSpPr>
            <a:spLocks noGrp="1"/>
          </p:cNvSpPr>
          <p:nvPr>
            <p:ph type="dt" sz="half" idx="10"/>
          </p:nvPr>
        </p:nvSpPr>
        <p:spPr/>
        <p:txBody>
          <a:bodyPr/>
          <a:lstStyle/>
          <a:p>
            <a:fld id="{22349F9C-445A-7544-908E-11F322DB50C7}" type="datetimeFigureOut">
              <a:rPr lang="en-US" smtClean="0"/>
              <a:t>6/10/24</a:t>
            </a:fld>
            <a:endParaRPr lang="en-US"/>
          </a:p>
        </p:txBody>
      </p:sp>
      <p:sp>
        <p:nvSpPr>
          <p:cNvPr id="5" name="Footer Placeholder 4">
            <a:extLst>
              <a:ext uri="{FF2B5EF4-FFF2-40B4-BE49-F238E27FC236}">
                <a16:creationId xmlns:a16="http://schemas.microsoft.com/office/drawing/2014/main" id="{DB23B328-64EF-9047-AC2B-F7A9A41F3F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E5484E0-E802-8B45-BA9A-9E814ACF091F}"/>
              </a:ext>
            </a:extLst>
          </p:cNvPr>
          <p:cNvSpPr>
            <a:spLocks noGrp="1"/>
          </p:cNvSpPr>
          <p:nvPr>
            <p:ph type="sldNum" sz="quarter" idx="12"/>
          </p:nvPr>
        </p:nvSpPr>
        <p:spPr/>
        <p:txBody>
          <a:bodyPr/>
          <a:lstStyle/>
          <a:p>
            <a:fld id="{0DB837A3-F9C0-EF48-AFD0-65D5BD8C6672}" type="slidenum">
              <a:rPr lang="en-US" smtClean="0"/>
              <a:t>‹#›</a:t>
            </a:fld>
            <a:endParaRPr lang="en-US"/>
          </a:p>
        </p:txBody>
      </p:sp>
    </p:spTree>
    <p:extLst>
      <p:ext uri="{BB962C8B-B14F-4D97-AF65-F5344CB8AC3E}">
        <p14:creationId xmlns:p14="http://schemas.microsoft.com/office/powerpoint/2010/main" val="6636892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B10680B-9D1C-D340-9A6A-96AFCC7F1C01}"/>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807F5146-17F2-5449-B69F-7B33E0DA1524}"/>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F0029930-5866-FE48-98EA-0406D383A884}"/>
              </a:ext>
            </a:extLst>
          </p:cNvPr>
          <p:cNvSpPr>
            <a:spLocks noGrp="1"/>
          </p:cNvSpPr>
          <p:nvPr>
            <p:ph type="dt" sz="half" idx="10"/>
          </p:nvPr>
        </p:nvSpPr>
        <p:spPr/>
        <p:txBody>
          <a:bodyPr/>
          <a:lstStyle/>
          <a:p>
            <a:fld id="{22349F9C-445A-7544-908E-11F322DB50C7}" type="datetimeFigureOut">
              <a:rPr lang="en-US" smtClean="0"/>
              <a:t>6/10/24</a:t>
            </a:fld>
            <a:endParaRPr lang="en-US"/>
          </a:p>
        </p:txBody>
      </p:sp>
      <p:sp>
        <p:nvSpPr>
          <p:cNvPr id="5" name="Footer Placeholder 4">
            <a:extLst>
              <a:ext uri="{FF2B5EF4-FFF2-40B4-BE49-F238E27FC236}">
                <a16:creationId xmlns:a16="http://schemas.microsoft.com/office/drawing/2014/main" id="{AB04AC54-74CC-D740-8FC9-316DEEC98A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9156CD-B766-7E41-A13B-2DEF987E3497}"/>
              </a:ext>
            </a:extLst>
          </p:cNvPr>
          <p:cNvSpPr>
            <a:spLocks noGrp="1"/>
          </p:cNvSpPr>
          <p:nvPr>
            <p:ph type="sldNum" sz="quarter" idx="12"/>
          </p:nvPr>
        </p:nvSpPr>
        <p:spPr/>
        <p:txBody>
          <a:bodyPr/>
          <a:lstStyle/>
          <a:p>
            <a:fld id="{0DB837A3-F9C0-EF48-AFD0-65D5BD8C6672}" type="slidenum">
              <a:rPr lang="en-US" smtClean="0"/>
              <a:t>‹#›</a:t>
            </a:fld>
            <a:endParaRPr lang="en-US"/>
          </a:p>
        </p:txBody>
      </p:sp>
    </p:spTree>
    <p:extLst>
      <p:ext uri="{BB962C8B-B14F-4D97-AF65-F5344CB8AC3E}">
        <p14:creationId xmlns:p14="http://schemas.microsoft.com/office/powerpoint/2010/main" val="37622008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7F6BD3-8106-034A-8F76-D7E33298093F}"/>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9D5AE758-B31A-5440-A81C-A46C08868EAD}"/>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727EF39A-22AB-094D-98EA-1297C9322CE0}"/>
              </a:ext>
            </a:extLst>
          </p:cNvPr>
          <p:cNvSpPr>
            <a:spLocks noGrp="1"/>
          </p:cNvSpPr>
          <p:nvPr>
            <p:ph type="dt" sz="half" idx="10"/>
          </p:nvPr>
        </p:nvSpPr>
        <p:spPr/>
        <p:txBody>
          <a:bodyPr/>
          <a:lstStyle/>
          <a:p>
            <a:fld id="{22349F9C-445A-7544-908E-11F322DB50C7}" type="datetimeFigureOut">
              <a:rPr lang="en-US" smtClean="0"/>
              <a:t>6/10/24</a:t>
            </a:fld>
            <a:endParaRPr lang="en-US"/>
          </a:p>
        </p:txBody>
      </p:sp>
      <p:sp>
        <p:nvSpPr>
          <p:cNvPr id="5" name="Footer Placeholder 4">
            <a:extLst>
              <a:ext uri="{FF2B5EF4-FFF2-40B4-BE49-F238E27FC236}">
                <a16:creationId xmlns:a16="http://schemas.microsoft.com/office/drawing/2014/main" id="{F23EB2CA-2958-3E43-A3ED-4ADBB8A5FB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0C80A9-A11A-6B40-89D7-19322BF215B6}"/>
              </a:ext>
            </a:extLst>
          </p:cNvPr>
          <p:cNvSpPr>
            <a:spLocks noGrp="1"/>
          </p:cNvSpPr>
          <p:nvPr>
            <p:ph type="sldNum" sz="quarter" idx="12"/>
          </p:nvPr>
        </p:nvSpPr>
        <p:spPr/>
        <p:txBody>
          <a:bodyPr/>
          <a:lstStyle/>
          <a:p>
            <a:fld id="{0DB837A3-F9C0-EF48-AFD0-65D5BD8C6672}" type="slidenum">
              <a:rPr lang="en-US" smtClean="0"/>
              <a:t>‹#›</a:t>
            </a:fld>
            <a:endParaRPr lang="en-US"/>
          </a:p>
        </p:txBody>
      </p:sp>
    </p:spTree>
    <p:extLst>
      <p:ext uri="{BB962C8B-B14F-4D97-AF65-F5344CB8AC3E}">
        <p14:creationId xmlns:p14="http://schemas.microsoft.com/office/powerpoint/2010/main" val="607745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1A2529-14BB-2244-973E-5A8100D3B6A4}"/>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053D4B80-3EEF-BA4A-91CA-761370E8717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46CD4799-AD31-7941-9DF5-FD12AF2DCC33}"/>
              </a:ext>
            </a:extLst>
          </p:cNvPr>
          <p:cNvSpPr>
            <a:spLocks noGrp="1"/>
          </p:cNvSpPr>
          <p:nvPr>
            <p:ph type="dt" sz="half" idx="10"/>
          </p:nvPr>
        </p:nvSpPr>
        <p:spPr/>
        <p:txBody>
          <a:bodyPr/>
          <a:lstStyle/>
          <a:p>
            <a:fld id="{22349F9C-445A-7544-908E-11F322DB50C7}" type="datetimeFigureOut">
              <a:rPr lang="en-US" smtClean="0"/>
              <a:t>6/10/24</a:t>
            </a:fld>
            <a:endParaRPr lang="en-US"/>
          </a:p>
        </p:txBody>
      </p:sp>
      <p:sp>
        <p:nvSpPr>
          <p:cNvPr id="5" name="Footer Placeholder 4">
            <a:extLst>
              <a:ext uri="{FF2B5EF4-FFF2-40B4-BE49-F238E27FC236}">
                <a16:creationId xmlns:a16="http://schemas.microsoft.com/office/drawing/2014/main" id="{ED5243F7-55E3-0543-A39D-F55C9E9D85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8808C9-285A-FA41-AF0F-E47373C58EE8}"/>
              </a:ext>
            </a:extLst>
          </p:cNvPr>
          <p:cNvSpPr>
            <a:spLocks noGrp="1"/>
          </p:cNvSpPr>
          <p:nvPr>
            <p:ph type="sldNum" sz="quarter" idx="12"/>
          </p:nvPr>
        </p:nvSpPr>
        <p:spPr/>
        <p:txBody>
          <a:bodyPr/>
          <a:lstStyle/>
          <a:p>
            <a:fld id="{0DB837A3-F9C0-EF48-AFD0-65D5BD8C6672}" type="slidenum">
              <a:rPr lang="en-US" smtClean="0"/>
              <a:t>‹#›</a:t>
            </a:fld>
            <a:endParaRPr lang="en-US"/>
          </a:p>
        </p:txBody>
      </p:sp>
    </p:spTree>
    <p:extLst>
      <p:ext uri="{BB962C8B-B14F-4D97-AF65-F5344CB8AC3E}">
        <p14:creationId xmlns:p14="http://schemas.microsoft.com/office/powerpoint/2010/main" val="8896298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ED9740-A365-3F4B-A3C0-AD2E9D103E69}"/>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9422ABF3-05E2-E04D-9C54-33039CD98C4D}"/>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25A204AB-5046-544B-8566-15DFAEED1AC2}"/>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421A7A7D-3C2B-244E-8419-4763C7AD905C}"/>
              </a:ext>
            </a:extLst>
          </p:cNvPr>
          <p:cNvSpPr>
            <a:spLocks noGrp="1"/>
          </p:cNvSpPr>
          <p:nvPr>
            <p:ph type="dt" sz="half" idx="10"/>
          </p:nvPr>
        </p:nvSpPr>
        <p:spPr/>
        <p:txBody>
          <a:bodyPr/>
          <a:lstStyle/>
          <a:p>
            <a:fld id="{22349F9C-445A-7544-908E-11F322DB50C7}" type="datetimeFigureOut">
              <a:rPr lang="en-US" smtClean="0"/>
              <a:t>6/10/24</a:t>
            </a:fld>
            <a:endParaRPr lang="en-US"/>
          </a:p>
        </p:txBody>
      </p:sp>
      <p:sp>
        <p:nvSpPr>
          <p:cNvPr id="6" name="Footer Placeholder 5">
            <a:extLst>
              <a:ext uri="{FF2B5EF4-FFF2-40B4-BE49-F238E27FC236}">
                <a16:creationId xmlns:a16="http://schemas.microsoft.com/office/drawing/2014/main" id="{747FFCCA-3C2B-8C4C-A894-7C26AA6D62D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A46C31F-5F7A-0D44-9369-090E2A24B439}"/>
              </a:ext>
            </a:extLst>
          </p:cNvPr>
          <p:cNvSpPr>
            <a:spLocks noGrp="1"/>
          </p:cNvSpPr>
          <p:nvPr>
            <p:ph type="sldNum" sz="quarter" idx="12"/>
          </p:nvPr>
        </p:nvSpPr>
        <p:spPr/>
        <p:txBody>
          <a:bodyPr/>
          <a:lstStyle/>
          <a:p>
            <a:fld id="{0DB837A3-F9C0-EF48-AFD0-65D5BD8C6672}" type="slidenum">
              <a:rPr lang="en-US" smtClean="0"/>
              <a:t>‹#›</a:t>
            </a:fld>
            <a:endParaRPr lang="en-US"/>
          </a:p>
        </p:txBody>
      </p:sp>
    </p:spTree>
    <p:extLst>
      <p:ext uri="{BB962C8B-B14F-4D97-AF65-F5344CB8AC3E}">
        <p14:creationId xmlns:p14="http://schemas.microsoft.com/office/powerpoint/2010/main" val="24779913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A1F357-0721-F249-A45E-368D1EDE4888}"/>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0CE9775C-AC51-1F4E-92C1-97485CECDF9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40DE46B0-4BAF-A545-8227-D2FB4643789A}"/>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36F11DD8-4A46-5249-BC92-7361BFB118E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E3355B6C-F2EF-8D47-922E-6EB425A1513E}"/>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D8CB3D21-5011-9D4A-A0EF-8D3CBA828B77}"/>
              </a:ext>
            </a:extLst>
          </p:cNvPr>
          <p:cNvSpPr>
            <a:spLocks noGrp="1"/>
          </p:cNvSpPr>
          <p:nvPr>
            <p:ph type="dt" sz="half" idx="10"/>
          </p:nvPr>
        </p:nvSpPr>
        <p:spPr/>
        <p:txBody>
          <a:bodyPr/>
          <a:lstStyle/>
          <a:p>
            <a:fld id="{22349F9C-445A-7544-908E-11F322DB50C7}" type="datetimeFigureOut">
              <a:rPr lang="en-US" smtClean="0"/>
              <a:t>6/10/24</a:t>
            </a:fld>
            <a:endParaRPr lang="en-US"/>
          </a:p>
        </p:txBody>
      </p:sp>
      <p:sp>
        <p:nvSpPr>
          <p:cNvPr id="8" name="Footer Placeholder 7">
            <a:extLst>
              <a:ext uri="{FF2B5EF4-FFF2-40B4-BE49-F238E27FC236}">
                <a16:creationId xmlns:a16="http://schemas.microsoft.com/office/drawing/2014/main" id="{5FCFCE47-B36D-5140-9222-5055A321749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FF54FE4-6CBD-E049-861B-A8DD529B0D0B}"/>
              </a:ext>
            </a:extLst>
          </p:cNvPr>
          <p:cNvSpPr>
            <a:spLocks noGrp="1"/>
          </p:cNvSpPr>
          <p:nvPr>
            <p:ph type="sldNum" sz="quarter" idx="12"/>
          </p:nvPr>
        </p:nvSpPr>
        <p:spPr/>
        <p:txBody>
          <a:bodyPr/>
          <a:lstStyle/>
          <a:p>
            <a:fld id="{0DB837A3-F9C0-EF48-AFD0-65D5BD8C6672}" type="slidenum">
              <a:rPr lang="en-US" smtClean="0"/>
              <a:t>‹#›</a:t>
            </a:fld>
            <a:endParaRPr lang="en-US"/>
          </a:p>
        </p:txBody>
      </p:sp>
    </p:spTree>
    <p:extLst>
      <p:ext uri="{BB962C8B-B14F-4D97-AF65-F5344CB8AC3E}">
        <p14:creationId xmlns:p14="http://schemas.microsoft.com/office/powerpoint/2010/main" val="42030940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6BF616-CE24-1743-8606-AC9B62800B22}"/>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31382956-CA71-1642-B3B1-42B6DC52EC16}"/>
              </a:ext>
            </a:extLst>
          </p:cNvPr>
          <p:cNvSpPr>
            <a:spLocks noGrp="1"/>
          </p:cNvSpPr>
          <p:nvPr>
            <p:ph type="dt" sz="half" idx="10"/>
          </p:nvPr>
        </p:nvSpPr>
        <p:spPr/>
        <p:txBody>
          <a:bodyPr/>
          <a:lstStyle/>
          <a:p>
            <a:fld id="{22349F9C-445A-7544-908E-11F322DB50C7}" type="datetimeFigureOut">
              <a:rPr lang="en-US" smtClean="0"/>
              <a:t>6/10/24</a:t>
            </a:fld>
            <a:endParaRPr lang="en-US"/>
          </a:p>
        </p:txBody>
      </p:sp>
      <p:sp>
        <p:nvSpPr>
          <p:cNvPr id="4" name="Footer Placeholder 3">
            <a:extLst>
              <a:ext uri="{FF2B5EF4-FFF2-40B4-BE49-F238E27FC236}">
                <a16:creationId xmlns:a16="http://schemas.microsoft.com/office/drawing/2014/main" id="{01F235E5-3C81-4148-9641-7FB9980AF2F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C4EF703-8D05-BA48-A780-FA026622154C}"/>
              </a:ext>
            </a:extLst>
          </p:cNvPr>
          <p:cNvSpPr>
            <a:spLocks noGrp="1"/>
          </p:cNvSpPr>
          <p:nvPr>
            <p:ph type="sldNum" sz="quarter" idx="12"/>
          </p:nvPr>
        </p:nvSpPr>
        <p:spPr/>
        <p:txBody>
          <a:bodyPr/>
          <a:lstStyle/>
          <a:p>
            <a:fld id="{0DB837A3-F9C0-EF48-AFD0-65D5BD8C6672}" type="slidenum">
              <a:rPr lang="en-US" smtClean="0"/>
              <a:t>‹#›</a:t>
            </a:fld>
            <a:endParaRPr lang="en-US"/>
          </a:p>
        </p:txBody>
      </p:sp>
    </p:spTree>
    <p:extLst>
      <p:ext uri="{BB962C8B-B14F-4D97-AF65-F5344CB8AC3E}">
        <p14:creationId xmlns:p14="http://schemas.microsoft.com/office/powerpoint/2010/main" val="36264451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48EEBB0-E1D7-3443-A8DC-8DC38ADE223A}"/>
              </a:ext>
            </a:extLst>
          </p:cNvPr>
          <p:cNvSpPr>
            <a:spLocks noGrp="1"/>
          </p:cNvSpPr>
          <p:nvPr>
            <p:ph type="dt" sz="half" idx="10"/>
          </p:nvPr>
        </p:nvSpPr>
        <p:spPr/>
        <p:txBody>
          <a:bodyPr/>
          <a:lstStyle/>
          <a:p>
            <a:fld id="{22349F9C-445A-7544-908E-11F322DB50C7}" type="datetimeFigureOut">
              <a:rPr lang="en-US" smtClean="0"/>
              <a:t>6/10/24</a:t>
            </a:fld>
            <a:endParaRPr lang="en-US"/>
          </a:p>
        </p:txBody>
      </p:sp>
      <p:sp>
        <p:nvSpPr>
          <p:cNvPr id="3" name="Footer Placeholder 2">
            <a:extLst>
              <a:ext uri="{FF2B5EF4-FFF2-40B4-BE49-F238E27FC236}">
                <a16:creationId xmlns:a16="http://schemas.microsoft.com/office/drawing/2014/main" id="{ACB4C9EA-F5F4-4D4F-A9F4-77B59203763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BC7FC7C-50BA-EF4A-AC23-581B4AAD7D17}"/>
              </a:ext>
            </a:extLst>
          </p:cNvPr>
          <p:cNvSpPr>
            <a:spLocks noGrp="1"/>
          </p:cNvSpPr>
          <p:nvPr>
            <p:ph type="sldNum" sz="quarter" idx="12"/>
          </p:nvPr>
        </p:nvSpPr>
        <p:spPr/>
        <p:txBody>
          <a:bodyPr/>
          <a:lstStyle/>
          <a:p>
            <a:fld id="{0DB837A3-F9C0-EF48-AFD0-65D5BD8C6672}" type="slidenum">
              <a:rPr lang="en-US" smtClean="0"/>
              <a:t>‹#›</a:t>
            </a:fld>
            <a:endParaRPr lang="en-US"/>
          </a:p>
        </p:txBody>
      </p:sp>
    </p:spTree>
    <p:extLst>
      <p:ext uri="{BB962C8B-B14F-4D97-AF65-F5344CB8AC3E}">
        <p14:creationId xmlns:p14="http://schemas.microsoft.com/office/powerpoint/2010/main" val="39830484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F3659-0F16-5548-BC9D-CEBB27839C95}"/>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E3DF9329-6B1D-5E4C-BFA3-1138EEFFC8A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F471DEDF-340C-0243-BC1A-6906EC1CFF3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1CE34FA9-5951-D140-A844-02B7C81C3C13}"/>
              </a:ext>
            </a:extLst>
          </p:cNvPr>
          <p:cNvSpPr>
            <a:spLocks noGrp="1"/>
          </p:cNvSpPr>
          <p:nvPr>
            <p:ph type="dt" sz="half" idx="10"/>
          </p:nvPr>
        </p:nvSpPr>
        <p:spPr/>
        <p:txBody>
          <a:bodyPr/>
          <a:lstStyle/>
          <a:p>
            <a:fld id="{22349F9C-445A-7544-908E-11F322DB50C7}" type="datetimeFigureOut">
              <a:rPr lang="en-US" smtClean="0"/>
              <a:t>6/10/24</a:t>
            </a:fld>
            <a:endParaRPr lang="en-US"/>
          </a:p>
        </p:txBody>
      </p:sp>
      <p:sp>
        <p:nvSpPr>
          <p:cNvPr id="6" name="Footer Placeholder 5">
            <a:extLst>
              <a:ext uri="{FF2B5EF4-FFF2-40B4-BE49-F238E27FC236}">
                <a16:creationId xmlns:a16="http://schemas.microsoft.com/office/drawing/2014/main" id="{26B2D380-720A-9D47-91BD-D90EF4B8691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50FEB55-EC47-2B4C-A6F5-D27EDB948A77}"/>
              </a:ext>
            </a:extLst>
          </p:cNvPr>
          <p:cNvSpPr>
            <a:spLocks noGrp="1"/>
          </p:cNvSpPr>
          <p:nvPr>
            <p:ph type="sldNum" sz="quarter" idx="12"/>
          </p:nvPr>
        </p:nvSpPr>
        <p:spPr/>
        <p:txBody>
          <a:bodyPr/>
          <a:lstStyle/>
          <a:p>
            <a:fld id="{0DB837A3-F9C0-EF48-AFD0-65D5BD8C6672}" type="slidenum">
              <a:rPr lang="en-US" smtClean="0"/>
              <a:t>‹#›</a:t>
            </a:fld>
            <a:endParaRPr lang="en-US"/>
          </a:p>
        </p:txBody>
      </p:sp>
    </p:spTree>
    <p:extLst>
      <p:ext uri="{BB962C8B-B14F-4D97-AF65-F5344CB8AC3E}">
        <p14:creationId xmlns:p14="http://schemas.microsoft.com/office/powerpoint/2010/main" val="22461054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E19A5-BCEC-364E-8E30-C3B7955FD150}"/>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751DDA29-26E8-5746-A14F-338354DE398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A6C3CB5-A28F-1C41-A68B-6BF64E77265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36FF5D57-CEB1-6746-81FD-E554B9854D8D}"/>
              </a:ext>
            </a:extLst>
          </p:cNvPr>
          <p:cNvSpPr>
            <a:spLocks noGrp="1"/>
          </p:cNvSpPr>
          <p:nvPr>
            <p:ph type="dt" sz="half" idx="10"/>
          </p:nvPr>
        </p:nvSpPr>
        <p:spPr/>
        <p:txBody>
          <a:bodyPr/>
          <a:lstStyle/>
          <a:p>
            <a:fld id="{22349F9C-445A-7544-908E-11F322DB50C7}" type="datetimeFigureOut">
              <a:rPr lang="en-US" smtClean="0"/>
              <a:t>6/10/24</a:t>
            </a:fld>
            <a:endParaRPr lang="en-US"/>
          </a:p>
        </p:txBody>
      </p:sp>
      <p:sp>
        <p:nvSpPr>
          <p:cNvPr id="6" name="Footer Placeholder 5">
            <a:extLst>
              <a:ext uri="{FF2B5EF4-FFF2-40B4-BE49-F238E27FC236}">
                <a16:creationId xmlns:a16="http://schemas.microsoft.com/office/drawing/2014/main" id="{7407922C-2784-D846-AC54-A6186598034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171813F-A5D7-B04D-893A-DDDABD44AA64}"/>
              </a:ext>
            </a:extLst>
          </p:cNvPr>
          <p:cNvSpPr>
            <a:spLocks noGrp="1"/>
          </p:cNvSpPr>
          <p:nvPr>
            <p:ph type="sldNum" sz="quarter" idx="12"/>
          </p:nvPr>
        </p:nvSpPr>
        <p:spPr/>
        <p:txBody>
          <a:bodyPr/>
          <a:lstStyle/>
          <a:p>
            <a:fld id="{0DB837A3-F9C0-EF48-AFD0-65D5BD8C6672}" type="slidenum">
              <a:rPr lang="en-US" smtClean="0"/>
              <a:t>‹#›</a:t>
            </a:fld>
            <a:endParaRPr lang="en-US"/>
          </a:p>
        </p:txBody>
      </p:sp>
    </p:spTree>
    <p:extLst>
      <p:ext uri="{BB962C8B-B14F-4D97-AF65-F5344CB8AC3E}">
        <p14:creationId xmlns:p14="http://schemas.microsoft.com/office/powerpoint/2010/main" val="37584180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2821B6C-3306-F347-ACB0-896120798EA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0B01ADCC-FD27-E44C-9A85-61187015343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B87615A8-5032-E040-8743-8806DEE390B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2349F9C-445A-7544-908E-11F322DB50C7}" type="datetimeFigureOut">
              <a:rPr lang="en-US" smtClean="0"/>
              <a:t>6/10/24</a:t>
            </a:fld>
            <a:endParaRPr lang="en-US"/>
          </a:p>
        </p:txBody>
      </p:sp>
      <p:sp>
        <p:nvSpPr>
          <p:cNvPr id="5" name="Footer Placeholder 4">
            <a:extLst>
              <a:ext uri="{FF2B5EF4-FFF2-40B4-BE49-F238E27FC236}">
                <a16:creationId xmlns:a16="http://schemas.microsoft.com/office/drawing/2014/main" id="{7EDDA71F-097D-BD44-A0FC-F969589EC77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D2B006E-E16E-864B-B56E-EF0ED6BCA11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DB837A3-F9C0-EF48-AFD0-65D5BD8C6672}" type="slidenum">
              <a:rPr lang="en-US" smtClean="0"/>
              <a:t>‹#›</a:t>
            </a:fld>
            <a:endParaRPr lang="en-US"/>
          </a:p>
        </p:txBody>
      </p:sp>
    </p:spTree>
    <p:extLst>
      <p:ext uri="{BB962C8B-B14F-4D97-AF65-F5344CB8AC3E}">
        <p14:creationId xmlns:p14="http://schemas.microsoft.com/office/powerpoint/2010/main" val="4898599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74ABD2-10DE-4D41-8393-B7FB7F17FF7B}"/>
              </a:ext>
            </a:extLst>
          </p:cNvPr>
          <p:cNvSpPr>
            <a:spLocks noGrp="1"/>
          </p:cNvSpPr>
          <p:nvPr>
            <p:ph type="ctrTitle"/>
          </p:nvPr>
        </p:nvSpPr>
        <p:spPr>
          <a:xfrm>
            <a:off x="1611085" y="3907573"/>
            <a:ext cx="7511143" cy="847951"/>
          </a:xfrm>
        </p:spPr>
        <p:txBody>
          <a:bodyPr>
            <a:normAutofit fontScale="90000"/>
          </a:bodyPr>
          <a:lstStyle/>
          <a:p>
            <a:pPr algn="l"/>
            <a:br>
              <a:rPr lang="en-US" dirty="0"/>
            </a:br>
            <a:r>
              <a:rPr lang="en-US" sz="4400" b="1" dirty="0"/>
              <a:t>Data</a:t>
            </a:r>
            <a:r>
              <a:rPr lang="en-US" sz="4400" dirty="0"/>
              <a:t> </a:t>
            </a:r>
            <a:r>
              <a:rPr lang="en-US" sz="4400" b="1" dirty="0"/>
              <a:t>Preparation</a:t>
            </a:r>
          </a:p>
        </p:txBody>
      </p:sp>
      <p:sp>
        <p:nvSpPr>
          <p:cNvPr id="3" name="Subtitle 2">
            <a:extLst>
              <a:ext uri="{FF2B5EF4-FFF2-40B4-BE49-F238E27FC236}">
                <a16:creationId xmlns:a16="http://schemas.microsoft.com/office/drawing/2014/main" id="{347A79AD-28E9-0E4F-9684-EF66F5C3B849}"/>
              </a:ext>
            </a:extLst>
          </p:cNvPr>
          <p:cNvSpPr>
            <a:spLocks noGrp="1"/>
          </p:cNvSpPr>
          <p:nvPr>
            <p:ph type="subTitle" idx="1"/>
          </p:nvPr>
        </p:nvSpPr>
        <p:spPr>
          <a:xfrm>
            <a:off x="1611085" y="4910507"/>
            <a:ext cx="9144000" cy="1144133"/>
          </a:xfrm>
        </p:spPr>
        <p:txBody>
          <a:bodyPr>
            <a:normAutofit fontScale="92500" lnSpcReduction="20000"/>
          </a:bodyPr>
          <a:lstStyle/>
          <a:p>
            <a:pPr marL="342900" indent="-342900" algn="l">
              <a:buFont typeface="Arial" panose="020B0604020202020204" pitchFamily="34" charset="0"/>
              <a:buChar char="•"/>
            </a:pPr>
            <a:r>
              <a:rPr lang="en-IN" sz="1600" dirty="0"/>
              <a:t>Splitting the Car Make attribute (column : name) name and model.</a:t>
            </a:r>
          </a:p>
          <a:p>
            <a:pPr marL="342900" indent="-342900" algn="l">
              <a:buFont typeface="Arial" panose="020B0604020202020204" pitchFamily="34" charset="0"/>
              <a:buChar char="•"/>
            </a:pPr>
            <a:r>
              <a:rPr lang="en-IN" sz="1600" dirty="0"/>
              <a:t>Check incompleteness in the dataset (NULL values). </a:t>
            </a:r>
          </a:p>
          <a:p>
            <a:pPr marL="342900" indent="-342900" algn="l">
              <a:buFont typeface="Arial" panose="020B0604020202020204" pitchFamily="34" charset="0"/>
              <a:buChar char="•"/>
            </a:pPr>
            <a:r>
              <a:rPr lang="en-IN" sz="1600" dirty="0"/>
              <a:t>Check the duplicate data points</a:t>
            </a:r>
          </a:p>
          <a:p>
            <a:pPr algn="l"/>
            <a:r>
              <a:rPr lang="en-IN" sz="1600" dirty="0"/>
              <a:t> The Dataset after cleaning has </a:t>
            </a:r>
            <a:r>
              <a:rPr lang="en-IN" sz="1800" b="1" dirty="0">
                <a:effectLst/>
                <a:ea typeface="Times New Roman" panose="02020603050405020304" pitchFamily="18" charset="0"/>
              </a:rPr>
              <a:t>3577 rows and 9 columns</a:t>
            </a:r>
            <a:r>
              <a:rPr lang="en-IN" sz="1200" dirty="0">
                <a:effectLst/>
              </a:rPr>
              <a:t> </a:t>
            </a:r>
            <a:endParaRPr lang="en-IN" sz="1600" dirty="0"/>
          </a:p>
          <a:p>
            <a:endParaRPr lang="en-US" dirty="0"/>
          </a:p>
        </p:txBody>
      </p:sp>
      <p:sp>
        <p:nvSpPr>
          <p:cNvPr id="8" name="TextBox 7">
            <a:extLst>
              <a:ext uri="{FF2B5EF4-FFF2-40B4-BE49-F238E27FC236}">
                <a16:creationId xmlns:a16="http://schemas.microsoft.com/office/drawing/2014/main" id="{A9CDDCCD-04CC-6243-9AB2-5B74172CA71D}"/>
              </a:ext>
            </a:extLst>
          </p:cNvPr>
          <p:cNvSpPr txBox="1"/>
          <p:nvPr/>
        </p:nvSpPr>
        <p:spPr>
          <a:xfrm>
            <a:off x="1611085" y="664419"/>
            <a:ext cx="8937172" cy="707886"/>
          </a:xfrm>
          <a:prstGeom prst="rect">
            <a:avLst/>
          </a:prstGeom>
          <a:noFill/>
        </p:spPr>
        <p:txBody>
          <a:bodyPr wrap="square" rtlCol="0">
            <a:spAutoFit/>
          </a:bodyPr>
          <a:lstStyle/>
          <a:p>
            <a:r>
              <a:rPr lang="en-US" sz="4000" dirty="0"/>
              <a:t>Dataset Information</a:t>
            </a:r>
          </a:p>
        </p:txBody>
      </p:sp>
      <p:sp>
        <p:nvSpPr>
          <p:cNvPr id="10" name="TextBox 9">
            <a:extLst>
              <a:ext uri="{FF2B5EF4-FFF2-40B4-BE49-F238E27FC236}">
                <a16:creationId xmlns:a16="http://schemas.microsoft.com/office/drawing/2014/main" id="{830AFC4E-E10F-1048-977C-BCDD64DAE945}"/>
              </a:ext>
            </a:extLst>
          </p:cNvPr>
          <p:cNvSpPr txBox="1"/>
          <p:nvPr/>
        </p:nvSpPr>
        <p:spPr>
          <a:xfrm>
            <a:off x="1534884" y="1372305"/>
            <a:ext cx="10657116" cy="2831544"/>
          </a:xfrm>
          <a:prstGeom prst="rect">
            <a:avLst/>
          </a:prstGeom>
          <a:noFill/>
        </p:spPr>
        <p:txBody>
          <a:bodyPr wrap="square">
            <a:spAutoFit/>
          </a:bodyPr>
          <a:lstStyle/>
          <a:p>
            <a:r>
              <a:rPr lang="en-IN" sz="1600" b="1" dirty="0">
                <a:solidFill>
                  <a:srgbClr val="000000"/>
                </a:solidFill>
              </a:rPr>
              <a:t>  DATASET : 4340 rows and 8 columns</a:t>
            </a:r>
          </a:p>
          <a:p>
            <a:endParaRPr lang="en-IN" sz="1600" b="1" dirty="0">
              <a:solidFill>
                <a:srgbClr val="000000"/>
              </a:solidFill>
            </a:endParaRPr>
          </a:p>
          <a:p>
            <a:pPr>
              <a:buFont typeface="Arial" panose="020B0604020202020204" pitchFamily="34" charset="0"/>
              <a:buChar char="•"/>
            </a:pPr>
            <a:r>
              <a:rPr lang="en-IN" sz="1600" b="1" dirty="0">
                <a:solidFill>
                  <a:srgbClr val="000000"/>
                </a:solidFill>
              </a:rPr>
              <a:t> </a:t>
            </a:r>
            <a:r>
              <a:rPr lang="en-IN" sz="1600" b="1" i="0" dirty="0">
                <a:solidFill>
                  <a:srgbClr val="000000"/>
                </a:solidFill>
                <a:effectLst/>
              </a:rPr>
              <a:t> </a:t>
            </a:r>
            <a:r>
              <a:rPr lang="en-IN" sz="1600" b="1" i="1" dirty="0">
                <a:solidFill>
                  <a:srgbClr val="000000"/>
                </a:solidFill>
                <a:effectLst/>
              </a:rPr>
              <a:t>name</a:t>
            </a:r>
            <a:r>
              <a:rPr lang="en-IN" sz="1600" b="0" i="1" dirty="0">
                <a:solidFill>
                  <a:srgbClr val="000000"/>
                </a:solidFill>
                <a:effectLst/>
              </a:rPr>
              <a:t> </a:t>
            </a:r>
            <a:r>
              <a:rPr lang="en-IN" sz="1600" b="0" i="0" dirty="0">
                <a:solidFill>
                  <a:srgbClr val="000000"/>
                </a:solidFill>
                <a:effectLst/>
              </a:rPr>
              <a:t>: The car’s brand including its model. </a:t>
            </a:r>
            <a:endParaRPr lang="en-IN" sz="1600" dirty="0"/>
          </a:p>
          <a:p>
            <a:pPr>
              <a:buFont typeface="Arial" panose="020B0604020202020204" pitchFamily="34" charset="0"/>
              <a:buChar char="•"/>
            </a:pPr>
            <a:r>
              <a:rPr lang="en-IN" sz="1600" b="1" dirty="0">
                <a:solidFill>
                  <a:srgbClr val="000000"/>
                </a:solidFill>
              </a:rPr>
              <a:t>  </a:t>
            </a:r>
            <a:r>
              <a:rPr lang="en-IN" sz="1600" b="1" i="0" dirty="0">
                <a:solidFill>
                  <a:srgbClr val="000000"/>
                </a:solidFill>
                <a:effectLst/>
              </a:rPr>
              <a:t> </a:t>
            </a:r>
            <a:r>
              <a:rPr lang="en-IN" sz="1600" b="1" i="1" dirty="0" err="1">
                <a:solidFill>
                  <a:srgbClr val="000000"/>
                </a:solidFill>
                <a:effectLst/>
              </a:rPr>
              <a:t>selling_price</a:t>
            </a:r>
            <a:r>
              <a:rPr lang="en-IN" sz="1600" b="0" i="1" dirty="0">
                <a:solidFill>
                  <a:srgbClr val="000000"/>
                </a:solidFill>
                <a:effectLst/>
              </a:rPr>
              <a:t> </a:t>
            </a:r>
            <a:r>
              <a:rPr lang="en-IN" sz="1600" b="0" i="0" dirty="0">
                <a:solidFill>
                  <a:srgbClr val="000000"/>
                </a:solidFill>
                <a:effectLst/>
              </a:rPr>
              <a:t>: This is the current selling price of the car. </a:t>
            </a:r>
            <a:endParaRPr lang="en-IN" sz="1600" dirty="0"/>
          </a:p>
          <a:p>
            <a:pPr>
              <a:buFont typeface="Arial" panose="020B0604020202020204" pitchFamily="34" charset="0"/>
              <a:buChar char="•"/>
            </a:pPr>
            <a:r>
              <a:rPr lang="en-IN" sz="1600" b="1" dirty="0">
                <a:solidFill>
                  <a:srgbClr val="000000"/>
                </a:solidFill>
              </a:rPr>
              <a:t>  </a:t>
            </a:r>
            <a:r>
              <a:rPr lang="en-IN" sz="1600" b="1" i="0" dirty="0">
                <a:solidFill>
                  <a:srgbClr val="000000"/>
                </a:solidFill>
                <a:effectLst/>
              </a:rPr>
              <a:t> </a:t>
            </a:r>
            <a:r>
              <a:rPr lang="en-IN" sz="1600" b="1" i="1" dirty="0">
                <a:solidFill>
                  <a:srgbClr val="000000"/>
                </a:solidFill>
                <a:effectLst/>
              </a:rPr>
              <a:t>year</a:t>
            </a:r>
            <a:r>
              <a:rPr lang="en-IN" sz="1600" b="0" i="1" dirty="0">
                <a:solidFill>
                  <a:srgbClr val="000000"/>
                </a:solidFill>
                <a:effectLst/>
              </a:rPr>
              <a:t> </a:t>
            </a:r>
            <a:r>
              <a:rPr lang="en-IN" sz="1600" b="0" i="0" dirty="0">
                <a:solidFill>
                  <a:srgbClr val="000000"/>
                </a:solidFill>
                <a:effectLst/>
              </a:rPr>
              <a:t>: The year that the car was initially bought. </a:t>
            </a:r>
            <a:endParaRPr lang="en-IN" sz="1600" dirty="0"/>
          </a:p>
          <a:p>
            <a:pPr>
              <a:buFont typeface="Arial" panose="020B0604020202020204" pitchFamily="34" charset="0"/>
              <a:buChar char="•"/>
            </a:pPr>
            <a:r>
              <a:rPr lang="en-IN" sz="1600" b="1" dirty="0">
                <a:solidFill>
                  <a:srgbClr val="000000"/>
                </a:solidFill>
              </a:rPr>
              <a:t> </a:t>
            </a:r>
            <a:r>
              <a:rPr lang="en-IN" sz="1600" b="1" i="0" dirty="0">
                <a:solidFill>
                  <a:srgbClr val="000000"/>
                </a:solidFill>
                <a:effectLst/>
              </a:rPr>
              <a:t> </a:t>
            </a:r>
            <a:r>
              <a:rPr lang="en-IN" sz="1600" b="1" i="1" dirty="0" err="1">
                <a:solidFill>
                  <a:srgbClr val="000000"/>
                </a:solidFill>
                <a:effectLst/>
              </a:rPr>
              <a:t>km_driven</a:t>
            </a:r>
            <a:r>
              <a:rPr lang="en-IN" sz="1600" b="0" i="1" dirty="0">
                <a:solidFill>
                  <a:srgbClr val="000000"/>
                </a:solidFill>
                <a:effectLst/>
              </a:rPr>
              <a:t> </a:t>
            </a:r>
            <a:r>
              <a:rPr lang="en-IN" sz="1600" b="0" i="0" dirty="0">
                <a:solidFill>
                  <a:srgbClr val="000000"/>
                </a:solidFill>
                <a:effectLst/>
              </a:rPr>
              <a:t>: The number of </a:t>
            </a:r>
            <a:r>
              <a:rPr lang="en-IN" sz="1600" b="0" i="0" dirty="0" err="1">
                <a:solidFill>
                  <a:srgbClr val="000000"/>
                </a:solidFill>
                <a:effectLst/>
              </a:rPr>
              <a:t>kilometers</a:t>
            </a:r>
            <a:r>
              <a:rPr lang="en-IN" sz="1600" b="0" i="0" dirty="0">
                <a:solidFill>
                  <a:srgbClr val="000000"/>
                </a:solidFill>
                <a:effectLst/>
              </a:rPr>
              <a:t> that the car has accumulated while being driven. </a:t>
            </a:r>
            <a:endParaRPr lang="en-IN" sz="1600" dirty="0"/>
          </a:p>
          <a:p>
            <a:pPr>
              <a:buFont typeface="Arial" panose="020B0604020202020204" pitchFamily="34" charset="0"/>
              <a:buChar char="•"/>
            </a:pPr>
            <a:r>
              <a:rPr lang="en-IN" sz="1600" b="1" dirty="0">
                <a:solidFill>
                  <a:srgbClr val="000000"/>
                </a:solidFill>
              </a:rPr>
              <a:t> </a:t>
            </a:r>
            <a:r>
              <a:rPr lang="en-IN" sz="1600" b="1" i="0" dirty="0">
                <a:solidFill>
                  <a:srgbClr val="000000"/>
                </a:solidFill>
                <a:effectLst/>
              </a:rPr>
              <a:t> </a:t>
            </a:r>
            <a:r>
              <a:rPr lang="en-IN" sz="1600" b="1" i="1" dirty="0">
                <a:solidFill>
                  <a:srgbClr val="000000"/>
                </a:solidFill>
                <a:effectLst/>
              </a:rPr>
              <a:t>fuel </a:t>
            </a:r>
            <a:r>
              <a:rPr lang="en-IN" sz="1600" b="0" i="0" dirty="0">
                <a:solidFill>
                  <a:srgbClr val="000000"/>
                </a:solidFill>
                <a:effectLst/>
              </a:rPr>
              <a:t>: The type of fuel that the car consumes. </a:t>
            </a:r>
            <a:endParaRPr lang="en-IN" sz="1600" dirty="0"/>
          </a:p>
          <a:p>
            <a:pPr>
              <a:buFont typeface="Arial" panose="020B0604020202020204" pitchFamily="34" charset="0"/>
              <a:buChar char="•"/>
            </a:pPr>
            <a:r>
              <a:rPr lang="en-IN" sz="1600" b="1" dirty="0">
                <a:solidFill>
                  <a:srgbClr val="000000"/>
                </a:solidFill>
              </a:rPr>
              <a:t> </a:t>
            </a:r>
            <a:r>
              <a:rPr lang="en-IN" sz="1600" b="1" i="0" dirty="0">
                <a:solidFill>
                  <a:srgbClr val="000000"/>
                </a:solidFill>
                <a:effectLst/>
              </a:rPr>
              <a:t> </a:t>
            </a:r>
            <a:r>
              <a:rPr lang="en-IN" sz="1600" b="1" i="1" dirty="0" err="1">
                <a:solidFill>
                  <a:srgbClr val="000000"/>
                </a:solidFill>
                <a:effectLst/>
              </a:rPr>
              <a:t>seller_type</a:t>
            </a:r>
            <a:r>
              <a:rPr lang="en-IN" sz="1600" b="0" i="1" dirty="0">
                <a:solidFill>
                  <a:srgbClr val="000000"/>
                </a:solidFill>
                <a:effectLst/>
              </a:rPr>
              <a:t> </a:t>
            </a:r>
            <a:r>
              <a:rPr lang="en-IN" sz="1600" b="0" i="0" dirty="0">
                <a:solidFill>
                  <a:srgbClr val="000000"/>
                </a:solidFill>
                <a:effectLst/>
              </a:rPr>
              <a:t>: The person selling the car whether it is the owner or a dealer. </a:t>
            </a:r>
            <a:endParaRPr lang="en-IN" sz="1600" dirty="0"/>
          </a:p>
          <a:p>
            <a:pPr>
              <a:buFont typeface="Arial" panose="020B0604020202020204" pitchFamily="34" charset="0"/>
              <a:buChar char="•"/>
            </a:pPr>
            <a:r>
              <a:rPr lang="en-IN" sz="1600" b="1" dirty="0">
                <a:solidFill>
                  <a:srgbClr val="000000"/>
                </a:solidFill>
              </a:rPr>
              <a:t> </a:t>
            </a:r>
            <a:r>
              <a:rPr lang="en-IN" sz="1600" b="1" i="0" dirty="0">
                <a:solidFill>
                  <a:srgbClr val="000000"/>
                </a:solidFill>
                <a:effectLst/>
              </a:rPr>
              <a:t> </a:t>
            </a:r>
            <a:r>
              <a:rPr lang="en-IN" sz="1600" b="1" i="1" dirty="0">
                <a:solidFill>
                  <a:srgbClr val="000000"/>
                </a:solidFill>
                <a:effectLst/>
              </a:rPr>
              <a:t>transmission</a:t>
            </a:r>
            <a:r>
              <a:rPr lang="en-IN" sz="1600" b="0" i="1" dirty="0">
                <a:solidFill>
                  <a:srgbClr val="000000"/>
                </a:solidFill>
                <a:effectLst/>
              </a:rPr>
              <a:t> </a:t>
            </a:r>
            <a:r>
              <a:rPr lang="en-IN" sz="1600" b="0" i="0" dirty="0">
                <a:solidFill>
                  <a:srgbClr val="000000"/>
                </a:solidFill>
                <a:effectLst/>
              </a:rPr>
              <a:t>: This is how the car’s power moves from the engine to the wheels-Automatic or Manual transmission</a:t>
            </a:r>
            <a:endParaRPr lang="en-IN" sz="1600" dirty="0"/>
          </a:p>
          <a:p>
            <a:pPr>
              <a:buFont typeface="Arial" panose="020B0604020202020204" pitchFamily="34" charset="0"/>
              <a:buChar char="•"/>
            </a:pPr>
            <a:r>
              <a:rPr lang="en-IN" sz="1600" b="1" dirty="0">
                <a:solidFill>
                  <a:srgbClr val="000000"/>
                </a:solidFill>
              </a:rPr>
              <a:t> </a:t>
            </a:r>
            <a:r>
              <a:rPr lang="en-IN" sz="1600" b="1" i="0" dirty="0">
                <a:solidFill>
                  <a:srgbClr val="000000"/>
                </a:solidFill>
                <a:effectLst/>
              </a:rPr>
              <a:t> </a:t>
            </a:r>
            <a:r>
              <a:rPr lang="en-IN" sz="1600" b="1" i="1" dirty="0">
                <a:solidFill>
                  <a:srgbClr val="000000"/>
                </a:solidFill>
                <a:effectLst/>
              </a:rPr>
              <a:t>Owner</a:t>
            </a:r>
            <a:r>
              <a:rPr lang="en-IN" sz="1600" b="0" i="1" dirty="0">
                <a:solidFill>
                  <a:srgbClr val="000000"/>
                </a:solidFill>
                <a:effectLst/>
              </a:rPr>
              <a:t> </a:t>
            </a:r>
            <a:r>
              <a:rPr lang="en-IN" sz="1600" b="0" i="0" dirty="0">
                <a:solidFill>
                  <a:srgbClr val="000000"/>
                </a:solidFill>
                <a:effectLst/>
              </a:rPr>
              <a:t>: The number of people that have owned the car since its manufacture. </a:t>
            </a:r>
            <a:endParaRPr lang="en-IN" sz="1600" dirty="0"/>
          </a:p>
          <a:p>
            <a:pPr algn="l"/>
            <a:endParaRPr lang="en-IN" dirty="0"/>
          </a:p>
        </p:txBody>
      </p:sp>
    </p:spTree>
    <p:extLst>
      <p:ext uri="{BB962C8B-B14F-4D97-AF65-F5344CB8AC3E}">
        <p14:creationId xmlns:p14="http://schemas.microsoft.com/office/powerpoint/2010/main" val="40805759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CB0CB3-6434-8A4F-A2F2-C39146CD9A97}"/>
              </a:ext>
            </a:extLst>
          </p:cNvPr>
          <p:cNvSpPr>
            <a:spLocks noGrp="1"/>
          </p:cNvSpPr>
          <p:nvPr>
            <p:ph type="title"/>
          </p:nvPr>
        </p:nvSpPr>
        <p:spPr/>
        <p:txBody>
          <a:bodyPr/>
          <a:lstStyle/>
          <a:p>
            <a:r>
              <a:rPr lang="en-US" b="1" dirty="0"/>
              <a:t>Data Distribution</a:t>
            </a:r>
          </a:p>
        </p:txBody>
      </p:sp>
      <p:pic>
        <p:nvPicPr>
          <p:cNvPr id="6" name="Content Placeholder 5">
            <a:extLst>
              <a:ext uri="{FF2B5EF4-FFF2-40B4-BE49-F238E27FC236}">
                <a16:creationId xmlns:a16="http://schemas.microsoft.com/office/drawing/2014/main" id="{8FE07410-617C-8943-AF94-5C8021384F4C}"/>
              </a:ext>
            </a:extLst>
          </p:cNvPr>
          <p:cNvPicPr>
            <a:picLocks noGrp="1"/>
          </p:cNvPicPr>
          <p:nvPr>
            <p:ph idx="1"/>
          </p:nvPr>
        </p:nvPicPr>
        <p:blipFill>
          <a:blip r:embed="rId2" cstate="print">
            <a:extLst>
              <a:ext uri="{28A0092B-C50C-407E-A947-70E740481C1C}">
                <a14:useLocalDpi xmlns:a14="http://schemas.microsoft.com/office/drawing/2010/main" val="0"/>
              </a:ext>
            </a:extLst>
          </a:blip>
          <a:stretch>
            <a:fillRect/>
          </a:stretch>
        </p:blipFill>
        <p:spPr>
          <a:xfrm>
            <a:off x="751114" y="1631181"/>
            <a:ext cx="4952999" cy="4486591"/>
          </a:xfrm>
          <a:prstGeom prst="rect">
            <a:avLst/>
          </a:prstGeom>
        </p:spPr>
      </p:pic>
      <p:sp>
        <p:nvSpPr>
          <p:cNvPr id="7" name="TextBox 6">
            <a:extLst>
              <a:ext uri="{FF2B5EF4-FFF2-40B4-BE49-F238E27FC236}">
                <a16:creationId xmlns:a16="http://schemas.microsoft.com/office/drawing/2014/main" id="{6B0976ED-23A6-A941-BC86-C6F4FDFAC4B7}"/>
              </a:ext>
            </a:extLst>
          </p:cNvPr>
          <p:cNvSpPr txBox="1"/>
          <p:nvPr/>
        </p:nvSpPr>
        <p:spPr>
          <a:xfrm>
            <a:off x="664027" y="6246654"/>
            <a:ext cx="4278086" cy="246221"/>
          </a:xfrm>
          <a:prstGeom prst="rect">
            <a:avLst/>
          </a:prstGeom>
          <a:noFill/>
        </p:spPr>
        <p:txBody>
          <a:bodyPr wrap="square" rtlCol="0">
            <a:spAutoFit/>
          </a:bodyPr>
          <a:lstStyle/>
          <a:p>
            <a:r>
              <a:rPr lang="en-US" sz="1000" dirty="0"/>
              <a:t>This shows that most number of cars varying between the years 2011 to 2018.</a:t>
            </a:r>
          </a:p>
        </p:txBody>
      </p:sp>
      <p:sp>
        <p:nvSpPr>
          <p:cNvPr id="8" name="TextBox 7">
            <a:extLst>
              <a:ext uri="{FF2B5EF4-FFF2-40B4-BE49-F238E27FC236}">
                <a16:creationId xmlns:a16="http://schemas.microsoft.com/office/drawing/2014/main" id="{3355DB25-ECE9-D543-B597-4EE2B4977893}"/>
              </a:ext>
            </a:extLst>
          </p:cNvPr>
          <p:cNvSpPr txBox="1"/>
          <p:nvPr/>
        </p:nvSpPr>
        <p:spPr>
          <a:xfrm>
            <a:off x="957942" y="1354777"/>
            <a:ext cx="4071257" cy="246221"/>
          </a:xfrm>
          <a:prstGeom prst="rect">
            <a:avLst/>
          </a:prstGeom>
          <a:noFill/>
        </p:spPr>
        <p:txBody>
          <a:bodyPr wrap="square" rtlCol="0">
            <a:spAutoFit/>
          </a:bodyPr>
          <a:lstStyle/>
          <a:p>
            <a:r>
              <a:rPr lang="en-US" sz="1000" dirty="0"/>
              <a:t>Figure 1 : </a:t>
            </a:r>
          </a:p>
        </p:txBody>
      </p:sp>
      <p:sp>
        <p:nvSpPr>
          <p:cNvPr id="9" name="TextBox 8">
            <a:extLst>
              <a:ext uri="{FF2B5EF4-FFF2-40B4-BE49-F238E27FC236}">
                <a16:creationId xmlns:a16="http://schemas.microsoft.com/office/drawing/2014/main" id="{B9F772FD-B9EF-EC40-8331-029CB079DB2B}"/>
              </a:ext>
            </a:extLst>
          </p:cNvPr>
          <p:cNvSpPr txBox="1"/>
          <p:nvPr/>
        </p:nvSpPr>
        <p:spPr>
          <a:xfrm>
            <a:off x="6357256" y="1354777"/>
            <a:ext cx="4071257" cy="246221"/>
          </a:xfrm>
          <a:prstGeom prst="rect">
            <a:avLst/>
          </a:prstGeom>
          <a:noFill/>
        </p:spPr>
        <p:txBody>
          <a:bodyPr wrap="square" rtlCol="0">
            <a:spAutoFit/>
          </a:bodyPr>
          <a:lstStyle/>
          <a:p>
            <a:r>
              <a:rPr lang="en-US" sz="1000" dirty="0"/>
              <a:t>Figure 2 : </a:t>
            </a:r>
          </a:p>
        </p:txBody>
      </p:sp>
      <p:sp>
        <p:nvSpPr>
          <p:cNvPr id="10" name="TextBox 9">
            <a:extLst>
              <a:ext uri="{FF2B5EF4-FFF2-40B4-BE49-F238E27FC236}">
                <a16:creationId xmlns:a16="http://schemas.microsoft.com/office/drawing/2014/main" id="{D4554E68-9044-EA48-9614-A825AF1A4C77}"/>
              </a:ext>
            </a:extLst>
          </p:cNvPr>
          <p:cNvSpPr txBox="1"/>
          <p:nvPr/>
        </p:nvSpPr>
        <p:spPr>
          <a:xfrm>
            <a:off x="6259284" y="6246654"/>
            <a:ext cx="4071257" cy="246221"/>
          </a:xfrm>
          <a:prstGeom prst="rect">
            <a:avLst/>
          </a:prstGeom>
          <a:noFill/>
        </p:spPr>
        <p:txBody>
          <a:bodyPr wrap="square" rtlCol="0">
            <a:spAutoFit/>
          </a:bodyPr>
          <a:lstStyle/>
          <a:p>
            <a:r>
              <a:rPr lang="en-US" sz="1000" dirty="0"/>
              <a:t> Bar Chart showing the frequency of car brands in ascending order</a:t>
            </a:r>
          </a:p>
        </p:txBody>
      </p:sp>
      <p:pic>
        <p:nvPicPr>
          <p:cNvPr id="11" name="Picture 10">
            <a:extLst>
              <a:ext uri="{FF2B5EF4-FFF2-40B4-BE49-F238E27FC236}">
                <a16:creationId xmlns:a16="http://schemas.microsoft.com/office/drawing/2014/main" id="{834FB765-27AE-1042-959E-564BEA84FCC7}"/>
              </a:ext>
            </a:extLst>
          </p:cNvPr>
          <p:cNvPicPr>
            <a:picLocks noChangeAspect="1"/>
          </p:cNvPicPr>
          <p:nvPr/>
        </p:nvPicPr>
        <p:blipFill>
          <a:blip r:embed="rId3"/>
          <a:stretch>
            <a:fillRect/>
          </a:stretch>
        </p:blipFill>
        <p:spPr>
          <a:xfrm>
            <a:off x="6085112" y="1631181"/>
            <a:ext cx="5355774" cy="4473591"/>
          </a:xfrm>
          <a:prstGeom prst="rect">
            <a:avLst/>
          </a:prstGeom>
        </p:spPr>
      </p:pic>
      <p:cxnSp>
        <p:nvCxnSpPr>
          <p:cNvPr id="15" name="Straight Connector 14">
            <a:extLst>
              <a:ext uri="{FF2B5EF4-FFF2-40B4-BE49-F238E27FC236}">
                <a16:creationId xmlns:a16="http://schemas.microsoft.com/office/drawing/2014/main" id="{6EB307A8-05DC-0349-8701-A9FDFBC1D5BE}"/>
              </a:ext>
            </a:extLst>
          </p:cNvPr>
          <p:cNvCxnSpPr/>
          <p:nvPr/>
        </p:nvCxnSpPr>
        <p:spPr>
          <a:xfrm>
            <a:off x="5842861" y="712922"/>
            <a:ext cx="0" cy="577995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629554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25AC570B-C7BC-3449-B9D4-113F23612167}"/>
              </a:ext>
            </a:extLst>
          </p:cNvPr>
          <p:cNvPicPr>
            <a:picLocks noGrp="1"/>
          </p:cNvPicPr>
          <p:nvPr>
            <p:ph idx="1"/>
          </p:nvPr>
        </p:nvPicPr>
        <p:blipFill>
          <a:blip r:embed="rId2"/>
          <a:stretch>
            <a:fillRect/>
          </a:stretch>
        </p:blipFill>
        <p:spPr>
          <a:xfrm>
            <a:off x="685801" y="1042647"/>
            <a:ext cx="4876799" cy="4772706"/>
          </a:xfrm>
          <a:prstGeom prst="rect">
            <a:avLst/>
          </a:prstGeom>
        </p:spPr>
      </p:pic>
      <p:sp>
        <p:nvSpPr>
          <p:cNvPr id="5" name="TextBox 4">
            <a:extLst>
              <a:ext uri="{FF2B5EF4-FFF2-40B4-BE49-F238E27FC236}">
                <a16:creationId xmlns:a16="http://schemas.microsoft.com/office/drawing/2014/main" id="{8B7F4B9C-CE40-FB46-8C09-1E4BACD5FF45}"/>
              </a:ext>
            </a:extLst>
          </p:cNvPr>
          <p:cNvSpPr txBox="1"/>
          <p:nvPr/>
        </p:nvSpPr>
        <p:spPr>
          <a:xfrm>
            <a:off x="685801" y="599981"/>
            <a:ext cx="796565" cy="276999"/>
          </a:xfrm>
          <a:prstGeom prst="rect">
            <a:avLst/>
          </a:prstGeom>
          <a:noFill/>
        </p:spPr>
        <p:txBody>
          <a:bodyPr wrap="none" rtlCol="0">
            <a:spAutoFit/>
          </a:bodyPr>
          <a:lstStyle/>
          <a:p>
            <a:r>
              <a:rPr lang="en-US" sz="1200" dirty="0"/>
              <a:t>Figure 3 : </a:t>
            </a:r>
          </a:p>
        </p:txBody>
      </p:sp>
      <p:sp>
        <p:nvSpPr>
          <p:cNvPr id="6" name="TextBox 5">
            <a:extLst>
              <a:ext uri="{FF2B5EF4-FFF2-40B4-BE49-F238E27FC236}">
                <a16:creationId xmlns:a16="http://schemas.microsoft.com/office/drawing/2014/main" id="{A005B89E-4BE4-C545-A5EA-088F605DB336}"/>
              </a:ext>
            </a:extLst>
          </p:cNvPr>
          <p:cNvSpPr txBox="1"/>
          <p:nvPr/>
        </p:nvSpPr>
        <p:spPr>
          <a:xfrm>
            <a:off x="624564" y="6027186"/>
            <a:ext cx="4999272" cy="461665"/>
          </a:xfrm>
          <a:prstGeom prst="rect">
            <a:avLst/>
          </a:prstGeom>
          <a:noFill/>
        </p:spPr>
        <p:txBody>
          <a:bodyPr wrap="square" rtlCol="0">
            <a:spAutoFit/>
          </a:bodyPr>
          <a:lstStyle/>
          <a:p>
            <a:r>
              <a:rPr lang="en-US" sz="1200" dirty="0"/>
              <a:t>From the bar chart we see that the fuel type is divided into approximately into 2 group : Diesel and Petrol </a:t>
            </a:r>
          </a:p>
        </p:txBody>
      </p:sp>
      <p:sp>
        <p:nvSpPr>
          <p:cNvPr id="7" name="TextBox 6">
            <a:extLst>
              <a:ext uri="{FF2B5EF4-FFF2-40B4-BE49-F238E27FC236}">
                <a16:creationId xmlns:a16="http://schemas.microsoft.com/office/drawing/2014/main" id="{8629F378-0393-244B-9B2E-2C0CC3DB2ECA}"/>
              </a:ext>
            </a:extLst>
          </p:cNvPr>
          <p:cNvSpPr txBox="1"/>
          <p:nvPr/>
        </p:nvSpPr>
        <p:spPr>
          <a:xfrm>
            <a:off x="7023100" y="353759"/>
            <a:ext cx="4874155" cy="769441"/>
          </a:xfrm>
          <a:prstGeom prst="rect">
            <a:avLst/>
          </a:prstGeom>
          <a:noFill/>
        </p:spPr>
        <p:txBody>
          <a:bodyPr wrap="none" rtlCol="0">
            <a:spAutoFit/>
          </a:bodyPr>
          <a:lstStyle/>
          <a:p>
            <a:r>
              <a:rPr lang="en-US" sz="4400"/>
              <a:t>Data Transformation</a:t>
            </a:r>
            <a:endParaRPr lang="en-US" sz="4400" dirty="0"/>
          </a:p>
        </p:txBody>
      </p:sp>
      <p:pic>
        <p:nvPicPr>
          <p:cNvPr id="8" name="Picture 7">
            <a:extLst>
              <a:ext uri="{FF2B5EF4-FFF2-40B4-BE49-F238E27FC236}">
                <a16:creationId xmlns:a16="http://schemas.microsoft.com/office/drawing/2014/main" id="{BDF806AB-9281-5044-AF2F-3ADFA3441FB5}"/>
              </a:ext>
            </a:extLst>
          </p:cNvPr>
          <p:cNvPicPr/>
          <p:nvPr/>
        </p:nvPicPr>
        <p:blipFill>
          <a:blip r:embed="rId3"/>
          <a:stretch>
            <a:fillRect/>
          </a:stretch>
        </p:blipFill>
        <p:spPr>
          <a:xfrm>
            <a:off x="6509288" y="1454158"/>
            <a:ext cx="4996911" cy="4249218"/>
          </a:xfrm>
          <a:prstGeom prst="rect">
            <a:avLst/>
          </a:prstGeom>
        </p:spPr>
      </p:pic>
      <p:sp>
        <p:nvSpPr>
          <p:cNvPr id="9" name="TextBox 8">
            <a:extLst>
              <a:ext uri="{FF2B5EF4-FFF2-40B4-BE49-F238E27FC236}">
                <a16:creationId xmlns:a16="http://schemas.microsoft.com/office/drawing/2014/main" id="{33FDCE27-2CCA-324E-9370-BD21FBF4BD02}"/>
              </a:ext>
            </a:extLst>
          </p:cNvPr>
          <p:cNvSpPr txBox="1"/>
          <p:nvPr/>
        </p:nvSpPr>
        <p:spPr>
          <a:xfrm>
            <a:off x="6348789" y="5852896"/>
            <a:ext cx="5584905" cy="1015663"/>
          </a:xfrm>
          <a:prstGeom prst="rect">
            <a:avLst/>
          </a:prstGeom>
          <a:noFill/>
        </p:spPr>
        <p:txBody>
          <a:bodyPr wrap="square" rtlCol="0">
            <a:spAutoFit/>
          </a:bodyPr>
          <a:lstStyle/>
          <a:p>
            <a:r>
              <a:rPr lang="en-IN" sz="1200" dirty="0">
                <a:effectLst/>
                <a:latin typeface="Calibri" panose="020F0502020204030204" pitchFamily="34" charset="0"/>
                <a:ea typeface="Calibri" panose="020F0502020204030204" pitchFamily="34" charset="0"/>
                <a:cs typeface="Times New Roman" panose="02020603050405020304" pitchFamily="18" charset="0"/>
              </a:rPr>
              <a:t>From the resulting correlation plot, we can see that the target variable(</a:t>
            </a:r>
            <a:r>
              <a:rPr lang="en-IN" sz="1200" dirty="0" err="1">
                <a:effectLst/>
                <a:latin typeface="Calibri" panose="020F0502020204030204" pitchFamily="34" charset="0"/>
                <a:ea typeface="Calibri" panose="020F0502020204030204" pitchFamily="34" charset="0"/>
                <a:cs typeface="Times New Roman" panose="02020603050405020304" pitchFamily="18" charset="0"/>
              </a:rPr>
              <a:t>selling_price</a:t>
            </a:r>
            <a:r>
              <a:rPr lang="en-IN" sz="1200" dirty="0">
                <a:effectLst/>
                <a:latin typeface="Calibri" panose="020F0502020204030204" pitchFamily="34" charset="0"/>
                <a:ea typeface="Calibri" panose="020F0502020204030204" pitchFamily="34" charset="0"/>
                <a:cs typeface="Times New Roman" panose="02020603050405020304" pitchFamily="18" charset="0"/>
              </a:rPr>
              <a:t>) </a:t>
            </a:r>
          </a:p>
          <a:p>
            <a:r>
              <a:rPr lang="en-IN" sz="1200" dirty="0">
                <a:effectLst/>
                <a:latin typeface="Calibri" panose="020F0502020204030204" pitchFamily="34" charset="0"/>
                <a:ea typeface="Calibri" panose="020F0502020204030204" pitchFamily="34" charset="0"/>
                <a:cs typeface="Times New Roman" panose="02020603050405020304" pitchFamily="18" charset="0"/>
              </a:rPr>
              <a:t>is very positively correlated with three predictor variables : name, transmission, and year. Then, ‘</a:t>
            </a:r>
            <a:r>
              <a:rPr lang="en-IN" sz="1200" dirty="0" err="1">
                <a:effectLst/>
                <a:latin typeface="Calibri" panose="020F0502020204030204" pitchFamily="34" charset="0"/>
                <a:ea typeface="Calibri" panose="020F0502020204030204" pitchFamily="34" charset="0"/>
                <a:cs typeface="Times New Roman" panose="02020603050405020304" pitchFamily="18" charset="0"/>
              </a:rPr>
              <a:t>km_driven</a:t>
            </a:r>
            <a:r>
              <a:rPr lang="en-IN" sz="1200" dirty="0">
                <a:effectLst/>
                <a:latin typeface="Calibri" panose="020F0502020204030204" pitchFamily="34" charset="0"/>
                <a:ea typeface="Calibri" panose="020F0502020204030204" pitchFamily="34" charset="0"/>
                <a:cs typeface="Times New Roman" panose="02020603050405020304" pitchFamily="18" charset="0"/>
              </a:rPr>
              <a:t>’ and ‘owner’, ‘</a:t>
            </a:r>
            <a:r>
              <a:rPr lang="en-IN" sz="1200" dirty="0" err="1">
                <a:effectLst/>
                <a:latin typeface="Calibri" panose="020F0502020204030204" pitchFamily="34" charset="0"/>
                <a:ea typeface="Calibri" panose="020F0502020204030204" pitchFamily="34" charset="0"/>
                <a:cs typeface="Times New Roman" panose="02020603050405020304" pitchFamily="18" charset="0"/>
              </a:rPr>
              <a:t>km_driven</a:t>
            </a:r>
            <a:r>
              <a:rPr lang="en-IN" sz="1200" dirty="0">
                <a:effectLst/>
                <a:latin typeface="Calibri" panose="020F0502020204030204" pitchFamily="34" charset="0"/>
                <a:ea typeface="Calibri" panose="020F0502020204030204" pitchFamily="34" charset="0"/>
                <a:cs typeface="Times New Roman" panose="02020603050405020304" pitchFamily="18" charset="0"/>
              </a:rPr>
              <a:t>’ and ‘</a:t>
            </a:r>
            <a:r>
              <a:rPr lang="en-IN" sz="1200" dirty="0" err="1">
                <a:effectLst/>
                <a:latin typeface="Calibri" panose="020F0502020204030204" pitchFamily="34" charset="0"/>
                <a:ea typeface="Calibri" panose="020F0502020204030204" pitchFamily="34" charset="0"/>
                <a:cs typeface="Times New Roman" panose="02020603050405020304" pitchFamily="18" charset="0"/>
              </a:rPr>
              <a:t>seller_type</a:t>
            </a:r>
            <a:r>
              <a:rPr lang="en-IN" sz="1200" dirty="0">
                <a:effectLst/>
                <a:latin typeface="Calibri" panose="020F0502020204030204" pitchFamily="34" charset="0"/>
                <a:ea typeface="Calibri" panose="020F0502020204030204" pitchFamily="34" charset="0"/>
                <a:cs typeface="Times New Roman" panose="02020603050405020304" pitchFamily="18" charset="0"/>
              </a:rPr>
              <a:t>’, ‘owner’ and ‘</a:t>
            </a:r>
            <a:r>
              <a:rPr lang="en-IN" sz="1200" dirty="0" err="1">
                <a:effectLst/>
                <a:latin typeface="Calibri" panose="020F0502020204030204" pitchFamily="34" charset="0"/>
                <a:ea typeface="Calibri" panose="020F0502020204030204" pitchFamily="34" charset="0"/>
                <a:cs typeface="Times New Roman" panose="02020603050405020304" pitchFamily="18" charset="0"/>
              </a:rPr>
              <a:t>seller_type</a:t>
            </a:r>
            <a:r>
              <a:rPr lang="en-IN" sz="1200" dirty="0">
                <a:effectLst/>
                <a:latin typeface="Calibri" panose="020F0502020204030204" pitchFamily="34" charset="0"/>
                <a:ea typeface="Calibri" panose="020F0502020204030204" pitchFamily="34" charset="0"/>
                <a:cs typeface="Times New Roman" panose="02020603050405020304" pitchFamily="18" charset="0"/>
              </a:rPr>
              <a:t>’, ‘name’ and ‘transmission’ all had very little correlation respectively.</a:t>
            </a:r>
            <a:endParaRPr lang="en-IN" sz="1200" dirty="0">
              <a:effectLst/>
              <a:latin typeface="Times New Roman" panose="02020603050405020304" pitchFamily="18" charset="0"/>
              <a:ea typeface="Times New Roman" panose="02020603050405020304" pitchFamily="18" charset="0"/>
            </a:endParaRPr>
          </a:p>
          <a:p>
            <a:endParaRPr lang="en-US" sz="1200" dirty="0"/>
          </a:p>
        </p:txBody>
      </p:sp>
      <p:sp>
        <p:nvSpPr>
          <p:cNvPr id="10" name="TextBox 9">
            <a:extLst>
              <a:ext uri="{FF2B5EF4-FFF2-40B4-BE49-F238E27FC236}">
                <a16:creationId xmlns:a16="http://schemas.microsoft.com/office/drawing/2014/main" id="{B53A237E-2B1C-1B45-AE85-CF1172D8E86C}"/>
              </a:ext>
            </a:extLst>
          </p:cNvPr>
          <p:cNvSpPr txBox="1"/>
          <p:nvPr/>
        </p:nvSpPr>
        <p:spPr>
          <a:xfrm>
            <a:off x="7023100" y="1097423"/>
            <a:ext cx="2006575" cy="338554"/>
          </a:xfrm>
          <a:prstGeom prst="rect">
            <a:avLst/>
          </a:prstGeom>
          <a:noFill/>
        </p:spPr>
        <p:txBody>
          <a:bodyPr wrap="none" rtlCol="0">
            <a:spAutoFit/>
          </a:bodyPr>
          <a:lstStyle/>
          <a:p>
            <a:r>
              <a:rPr lang="en-IN" sz="1600" b="1" dirty="0">
                <a:latin typeface="Calibri" panose="020F0502020204030204" pitchFamily="34" charset="0"/>
                <a:ea typeface="Calibri" panose="020F0502020204030204" pitchFamily="34" charset="0"/>
                <a:cs typeface="Times New Roman" panose="02020603050405020304" pitchFamily="18" charset="0"/>
              </a:rPr>
              <a:t>C</a:t>
            </a:r>
            <a:r>
              <a:rPr lang="en-IN" sz="1600" b="1" dirty="0">
                <a:effectLst/>
                <a:latin typeface="Calibri" panose="020F0502020204030204" pitchFamily="34" charset="0"/>
                <a:ea typeface="Calibri" panose="020F0502020204030204" pitchFamily="34" charset="0"/>
                <a:cs typeface="Times New Roman" panose="02020603050405020304" pitchFamily="18" charset="0"/>
              </a:rPr>
              <a:t>orrelation Diagram :</a:t>
            </a:r>
            <a:endParaRPr lang="en-US" sz="1600" b="1" dirty="0"/>
          </a:p>
        </p:txBody>
      </p:sp>
      <p:cxnSp>
        <p:nvCxnSpPr>
          <p:cNvPr id="12" name="Straight Connector 11">
            <a:extLst>
              <a:ext uri="{FF2B5EF4-FFF2-40B4-BE49-F238E27FC236}">
                <a16:creationId xmlns:a16="http://schemas.microsoft.com/office/drawing/2014/main" id="{147AEA45-794A-B449-8CF5-67C0EBEBE888}"/>
              </a:ext>
            </a:extLst>
          </p:cNvPr>
          <p:cNvCxnSpPr/>
          <p:nvPr/>
        </p:nvCxnSpPr>
        <p:spPr>
          <a:xfrm>
            <a:off x="6096000" y="599981"/>
            <a:ext cx="0" cy="604879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66078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D47FDB-EB35-164C-90BE-4BD57FB3598B}"/>
              </a:ext>
            </a:extLst>
          </p:cNvPr>
          <p:cNvSpPr>
            <a:spLocks noGrp="1"/>
          </p:cNvSpPr>
          <p:nvPr>
            <p:ph type="title"/>
          </p:nvPr>
        </p:nvSpPr>
        <p:spPr/>
        <p:txBody>
          <a:bodyPr/>
          <a:lstStyle/>
          <a:p>
            <a:r>
              <a:rPr lang="en-US" b="1" dirty="0"/>
              <a:t>Machine Learning Model</a:t>
            </a:r>
          </a:p>
        </p:txBody>
      </p:sp>
      <p:pic>
        <p:nvPicPr>
          <p:cNvPr id="4" name="Content Placeholder 3">
            <a:extLst>
              <a:ext uri="{FF2B5EF4-FFF2-40B4-BE49-F238E27FC236}">
                <a16:creationId xmlns:a16="http://schemas.microsoft.com/office/drawing/2014/main" id="{C3AC8B42-67D0-3448-A118-723495EA91CB}"/>
              </a:ext>
            </a:extLst>
          </p:cNvPr>
          <p:cNvPicPr>
            <a:picLocks noGrp="1"/>
          </p:cNvPicPr>
          <p:nvPr>
            <p:ph idx="1"/>
          </p:nvPr>
        </p:nvPicPr>
        <p:blipFill>
          <a:blip r:embed="rId2"/>
          <a:stretch>
            <a:fillRect/>
          </a:stretch>
        </p:blipFill>
        <p:spPr>
          <a:xfrm>
            <a:off x="838200" y="1992459"/>
            <a:ext cx="5888064" cy="2963528"/>
          </a:xfrm>
          <a:prstGeom prst="rect">
            <a:avLst/>
          </a:prstGeom>
        </p:spPr>
      </p:pic>
      <p:sp>
        <p:nvSpPr>
          <p:cNvPr id="5" name="TextBox 4">
            <a:extLst>
              <a:ext uri="{FF2B5EF4-FFF2-40B4-BE49-F238E27FC236}">
                <a16:creationId xmlns:a16="http://schemas.microsoft.com/office/drawing/2014/main" id="{D588F227-EEA0-4042-8355-6C2407A68807}"/>
              </a:ext>
            </a:extLst>
          </p:cNvPr>
          <p:cNvSpPr txBox="1"/>
          <p:nvPr/>
        </p:nvSpPr>
        <p:spPr>
          <a:xfrm>
            <a:off x="1100379" y="1489858"/>
            <a:ext cx="3517758" cy="369332"/>
          </a:xfrm>
          <a:prstGeom prst="rect">
            <a:avLst/>
          </a:prstGeom>
          <a:noFill/>
        </p:spPr>
        <p:txBody>
          <a:bodyPr wrap="none" rtlCol="0">
            <a:spAutoFit/>
          </a:bodyPr>
          <a:lstStyle/>
          <a:p>
            <a:r>
              <a:rPr lang="en-US" b="1" dirty="0"/>
              <a:t>Model 1 : Simple Linear Regression</a:t>
            </a:r>
          </a:p>
        </p:txBody>
      </p:sp>
      <p:sp>
        <p:nvSpPr>
          <p:cNvPr id="6" name="TextBox 5">
            <a:extLst>
              <a:ext uri="{FF2B5EF4-FFF2-40B4-BE49-F238E27FC236}">
                <a16:creationId xmlns:a16="http://schemas.microsoft.com/office/drawing/2014/main" id="{CEA05A6B-235D-6E45-AA68-1EB9D7D6C3F2}"/>
              </a:ext>
            </a:extLst>
          </p:cNvPr>
          <p:cNvSpPr txBox="1"/>
          <p:nvPr/>
        </p:nvSpPr>
        <p:spPr>
          <a:xfrm>
            <a:off x="1100379" y="5208776"/>
            <a:ext cx="5888064" cy="523220"/>
          </a:xfrm>
          <a:prstGeom prst="rect">
            <a:avLst/>
          </a:prstGeom>
          <a:noFill/>
        </p:spPr>
        <p:txBody>
          <a:bodyPr wrap="square" rtlCol="0">
            <a:spAutoFit/>
          </a:bodyPr>
          <a:lstStyle/>
          <a:p>
            <a:r>
              <a:rPr lang="en-US" sz="1400" dirty="0"/>
              <a:t>Simple_Linear_Regression_1 &lt;- </a:t>
            </a:r>
            <a:r>
              <a:rPr lang="en-US" sz="1400" dirty="0" err="1"/>
              <a:t>lm</a:t>
            </a:r>
            <a:r>
              <a:rPr lang="en-US" sz="1400" dirty="0"/>
              <a:t>(</a:t>
            </a:r>
            <a:r>
              <a:rPr lang="en-US" sz="1400" dirty="0" err="1"/>
              <a:t>selling_price</a:t>
            </a:r>
            <a:r>
              <a:rPr lang="en-US" sz="1400" dirty="0"/>
              <a:t> ~ year + name + </a:t>
            </a:r>
          </a:p>
          <a:p>
            <a:r>
              <a:rPr lang="en-US" sz="1400" dirty="0" err="1"/>
              <a:t>km_driven</a:t>
            </a:r>
            <a:r>
              <a:rPr lang="en-US" sz="1400" dirty="0"/>
              <a:t> + fuel + </a:t>
            </a:r>
            <a:r>
              <a:rPr lang="en-US" sz="1400" dirty="0" err="1"/>
              <a:t>seller_type</a:t>
            </a:r>
            <a:r>
              <a:rPr lang="en-US" sz="1400" dirty="0"/>
              <a:t> + transmission + </a:t>
            </a:r>
            <a:r>
              <a:rPr lang="en-US" sz="1400" dirty="0" err="1"/>
              <a:t>owner,data</a:t>
            </a:r>
            <a:r>
              <a:rPr lang="en-US" sz="1400" dirty="0"/>
              <a:t> = </a:t>
            </a:r>
            <a:r>
              <a:rPr lang="en-US" sz="1400" dirty="0" err="1"/>
              <a:t>train_car</a:t>
            </a:r>
            <a:r>
              <a:rPr lang="en-US" sz="1400" dirty="0"/>
              <a:t>)</a:t>
            </a:r>
          </a:p>
        </p:txBody>
      </p:sp>
      <p:sp>
        <p:nvSpPr>
          <p:cNvPr id="7" name="TextBox 6">
            <a:extLst>
              <a:ext uri="{FF2B5EF4-FFF2-40B4-BE49-F238E27FC236}">
                <a16:creationId xmlns:a16="http://schemas.microsoft.com/office/drawing/2014/main" id="{1DD58AF5-BD31-4445-B6E9-40CB6344020B}"/>
              </a:ext>
            </a:extLst>
          </p:cNvPr>
          <p:cNvSpPr txBox="1"/>
          <p:nvPr/>
        </p:nvSpPr>
        <p:spPr>
          <a:xfrm>
            <a:off x="1100379" y="5892711"/>
            <a:ext cx="6168326" cy="600164"/>
          </a:xfrm>
          <a:prstGeom prst="rect">
            <a:avLst/>
          </a:prstGeom>
          <a:noFill/>
        </p:spPr>
        <p:txBody>
          <a:bodyPr wrap="square" rtlCol="0">
            <a:spAutoFit/>
          </a:bodyPr>
          <a:lstStyle/>
          <a:p>
            <a:r>
              <a:rPr lang="en-IN" sz="1100" b="1" dirty="0">
                <a:effectLst/>
                <a:latin typeface="Calibri" panose="020F0502020204030204" pitchFamily="34" charset="0"/>
                <a:ea typeface="Times New Roman" panose="02020603050405020304" pitchFamily="18" charset="0"/>
              </a:rPr>
              <a:t>The R square value of the predicted test data using this model is : 0.535625752140327</a:t>
            </a:r>
            <a:endParaRPr lang="en-IN" sz="1100" b="1" dirty="0">
              <a:effectLst/>
              <a:latin typeface="Times New Roman" panose="02020603050405020304" pitchFamily="18" charset="0"/>
              <a:ea typeface="Times New Roman" panose="02020603050405020304" pitchFamily="18" charset="0"/>
            </a:endParaRPr>
          </a:p>
          <a:p>
            <a:r>
              <a:rPr lang="en-IN" sz="1100" b="1" u="none" strike="noStrike" dirty="0">
                <a:effectLst/>
                <a:latin typeface="Calibri" panose="020F0502020204030204" pitchFamily="34" charset="0"/>
                <a:ea typeface="Times New Roman" panose="02020603050405020304" pitchFamily="18" charset="0"/>
              </a:rPr>
              <a:t> </a:t>
            </a:r>
            <a:endParaRPr lang="en-IN" sz="1100" dirty="0">
              <a:effectLst/>
              <a:latin typeface="Times New Roman" panose="02020603050405020304" pitchFamily="18" charset="0"/>
              <a:ea typeface="Times New Roman" panose="02020603050405020304" pitchFamily="18" charset="0"/>
            </a:endParaRPr>
          </a:p>
          <a:p>
            <a:r>
              <a:rPr lang="en-IN" sz="1100" b="1" dirty="0">
                <a:effectLst/>
                <a:latin typeface="Calibri" panose="020F0502020204030204" pitchFamily="34" charset="0"/>
                <a:ea typeface="Times New Roman" panose="02020603050405020304" pitchFamily="18" charset="0"/>
              </a:rPr>
              <a:t>The Root Mean Square value of the predicted test data using this model is : 280359.70764486</a:t>
            </a:r>
            <a:endParaRPr lang="en-IN" sz="1100" b="1" dirty="0">
              <a:effectLst/>
              <a:latin typeface="Times New Roman" panose="02020603050405020304" pitchFamily="18" charset="0"/>
              <a:ea typeface="Times New Roman" panose="02020603050405020304" pitchFamily="18" charset="0"/>
            </a:endParaRPr>
          </a:p>
        </p:txBody>
      </p:sp>
      <p:cxnSp>
        <p:nvCxnSpPr>
          <p:cNvPr id="11" name="Straight Connector 10">
            <a:extLst>
              <a:ext uri="{FF2B5EF4-FFF2-40B4-BE49-F238E27FC236}">
                <a16:creationId xmlns:a16="http://schemas.microsoft.com/office/drawing/2014/main" id="{C328E12C-040A-3145-8DDA-7E0DE63C6538}"/>
              </a:ext>
            </a:extLst>
          </p:cNvPr>
          <p:cNvCxnSpPr>
            <a:cxnSpLocks/>
          </p:cNvCxnSpPr>
          <p:nvPr/>
        </p:nvCxnSpPr>
        <p:spPr>
          <a:xfrm>
            <a:off x="6865749" y="1489858"/>
            <a:ext cx="0" cy="500301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E49E8FD3-F2A7-A44A-9EB2-A0BDD955A074}"/>
              </a:ext>
            </a:extLst>
          </p:cNvPr>
          <p:cNvSpPr txBox="1"/>
          <p:nvPr/>
        </p:nvSpPr>
        <p:spPr>
          <a:xfrm>
            <a:off x="7377193" y="1517881"/>
            <a:ext cx="3181127" cy="369332"/>
          </a:xfrm>
          <a:prstGeom prst="rect">
            <a:avLst/>
          </a:prstGeom>
          <a:noFill/>
        </p:spPr>
        <p:txBody>
          <a:bodyPr wrap="none" rtlCol="0">
            <a:spAutoFit/>
          </a:bodyPr>
          <a:lstStyle/>
          <a:p>
            <a:r>
              <a:rPr lang="en-US" b="1" dirty="0"/>
              <a:t>Model 2 : Basic Regression Tree</a:t>
            </a:r>
          </a:p>
        </p:txBody>
      </p:sp>
      <p:pic>
        <p:nvPicPr>
          <p:cNvPr id="14" name="Picture 13">
            <a:extLst>
              <a:ext uri="{FF2B5EF4-FFF2-40B4-BE49-F238E27FC236}">
                <a16:creationId xmlns:a16="http://schemas.microsoft.com/office/drawing/2014/main" id="{1E48B859-28B0-FF4A-B7A5-8D772ED5943C}"/>
              </a:ext>
            </a:extLst>
          </p:cNvPr>
          <p:cNvPicPr/>
          <p:nvPr/>
        </p:nvPicPr>
        <p:blipFill>
          <a:blip r:embed="rId3"/>
          <a:stretch>
            <a:fillRect/>
          </a:stretch>
        </p:blipFill>
        <p:spPr>
          <a:xfrm>
            <a:off x="7127928" y="1887213"/>
            <a:ext cx="4502605" cy="3085508"/>
          </a:xfrm>
          <a:prstGeom prst="rect">
            <a:avLst/>
          </a:prstGeom>
        </p:spPr>
      </p:pic>
      <p:sp>
        <p:nvSpPr>
          <p:cNvPr id="15" name="TextBox 14">
            <a:extLst>
              <a:ext uri="{FF2B5EF4-FFF2-40B4-BE49-F238E27FC236}">
                <a16:creationId xmlns:a16="http://schemas.microsoft.com/office/drawing/2014/main" id="{D5325176-9546-F34A-B6A6-20CC1D6C966F}"/>
              </a:ext>
            </a:extLst>
          </p:cNvPr>
          <p:cNvSpPr txBox="1"/>
          <p:nvPr/>
        </p:nvSpPr>
        <p:spPr>
          <a:xfrm>
            <a:off x="7268705" y="4772717"/>
            <a:ext cx="4231036" cy="738664"/>
          </a:xfrm>
          <a:prstGeom prst="rect">
            <a:avLst/>
          </a:prstGeom>
          <a:noFill/>
        </p:spPr>
        <p:txBody>
          <a:bodyPr wrap="square" rtlCol="0">
            <a:spAutoFit/>
          </a:bodyPr>
          <a:lstStyle/>
          <a:p>
            <a:r>
              <a:rPr lang="en-US" sz="1400" dirty="0"/>
              <a:t>Regression_tree_model1 &lt;- </a:t>
            </a:r>
            <a:r>
              <a:rPr lang="en-US" sz="1400" dirty="0" err="1"/>
              <a:t>rpart</a:t>
            </a:r>
            <a:r>
              <a:rPr lang="en-US" sz="1400" dirty="0"/>
              <a:t>(</a:t>
            </a:r>
            <a:r>
              <a:rPr lang="en-US" sz="1400" dirty="0" err="1"/>
              <a:t>selling_price</a:t>
            </a:r>
            <a:r>
              <a:rPr lang="en-US" sz="1400" dirty="0"/>
              <a:t> ~ year + name + </a:t>
            </a:r>
            <a:r>
              <a:rPr lang="en-US" sz="1400" dirty="0" err="1"/>
              <a:t>km_driven</a:t>
            </a:r>
            <a:r>
              <a:rPr lang="en-US" sz="1400" dirty="0"/>
              <a:t> + fuel + </a:t>
            </a:r>
            <a:r>
              <a:rPr lang="en-US" sz="1400" dirty="0" err="1"/>
              <a:t>seller_type</a:t>
            </a:r>
            <a:r>
              <a:rPr lang="en-US" sz="1400" dirty="0"/>
              <a:t> + transmission + </a:t>
            </a:r>
            <a:r>
              <a:rPr lang="en-US" sz="1400" dirty="0" err="1"/>
              <a:t>owner,data</a:t>
            </a:r>
            <a:r>
              <a:rPr lang="en-US" sz="1400" dirty="0"/>
              <a:t> = </a:t>
            </a:r>
            <a:r>
              <a:rPr lang="en-US" sz="1400" dirty="0" err="1"/>
              <a:t>train_car</a:t>
            </a:r>
            <a:r>
              <a:rPr lang="en-US" sz="1400" dirty="0"/>
              <a:t>, method = "</a:t>
            </a:r>
            <a:r>
              <a:rPr lang="en-US" sz="1400" dirty="0" err="1"/>
              <a:t>anova</a:t>
            </a:r>
            <a:r>
              <a:rPr lang="en-US" sz="1400" dirty="0"/>
              <a:t>")</a:t>
            </a:r>
          </a:p>
        </p:txBody>
      </p:sp>
      <p:sp>
        <p:nvSpPr>
          <p:cNvPr id="16" name="TextBox 15">
            <a:extLst>
              <a:ext uri="{FF2B5EF4-FFF2-40B4-BE49-F238E27FC236}">
                <a16:creationId xmlns:a16="http://schemas.microsoft.com/office/drawing/2014/main" id="{E5155B20-70B6-6A47-802A-E1B1593634F3}"/>
              </a:ext>
            </a:extLst>
          </p:cNvPr>
          <p:cNvSpPr txBox="1"/>
          <p:nvPr/>
        </p:nvSpPr>
        <p:spPr>
          <a:xfrm>
            <a:off x="7127928" y="5638795"/>
            <a:ext cx="4914252" cy="1107996"/>
          </a:xfrm>
          <a:prstGeom prst="rect">
            <a:avLst/>
          </a:prstGeom>
          <a:noFill/>
        </p:spPr>
        <p:txBody>
          <a:bodyPr wrap="square" rtlCol="0">
            <a:spAutoFit/>
          </a:bodyPr>
          <a:lstStyle/>
          <a:p>
            <a:r>
              <a:rPr lang="en-IN" sz="1100" b="1" dirty="0">
                <a:effectLst/>
                <a:latin typeface="Calibri" panose="020F0502020204030204" pitchFamily="34" charset="0"/>
                <a:ea typeface="Times New Roman" panose="02020603050405020304" pitchFamily="18" charset="0"/>
              </a:rPr>
              <a:t>The R square value of the predicted test data using this model is : 0.595194613660132</a:t>
            </a:r>
            <a:endParaRPr lang="en-IN" sz="1100" dirty="0">
              <a:effectLst/>
              <a:latin typeface="Times New Roman" panose="02020603050405020304" pitchFamily="18" charset="0"/>
              <a:ea typeface="Times New Roman" panose="02020603050405020304" pitchFamily="18" charset="0"/>
            </a:endParaRPr>
          </a:p>
          <a:p>
            <a:r>
              <a:rPr lang="en-IN" sz="1100" b="1" u="none" strike="noStrike" dirty="0">
                <a:effectLst/>
                <a:latin typeface="Calibri" panose="020F0502020204030204" pitchFamily="34" charset="0"/>
                <a:ea typeface="Times New Roman" panose="02020603050405020304" pitchFamily="18" charset="0"/>
              </a:rPr>
              <a:t> </a:t>
            </a:r>
            <a:endParaRPr lang="en-IN" sz="1100" dirty="0">
              <a:effectLst/>
              <a:latin typeface="Times New Roman" panose="02020603050405020304" pitchFamily="18" charset="0"/>
              <a:ea typeface="Times New Roman" panose="02020603050405020304" pitchFamily="18" charset="0"/>
            </a:endParaRPr>
          </a:p>
          <a:p>
            <a:r>
              <a:rPr lang="en-IN" sz="1100" b="1" dirty="0">
                <a:effectLst/>
                <a:latin typeface="Calibri" panose="020F0502020204030204" pitchFamily="34" charset="0"/>
                <a:ea typeface="Times New Roman" panose="02020603050405020304" pitchFamily="18" charset="0"/>
              </a:rPr>
              <a:t>The Root Mean Square value of the predicted test data using this model is : 261760.840138064</a:t>
            </a:r>
            <a:endParaRPr lang="en-IN" sz="1100" dirty="0">
              <a:effectLst/>
              <a:latin typeface="Times New Roman" panose="02020603050405020304" pitchFamily="18" charset="0"/>
              <a:ea typeface="Times New Roman" panose="02020603050405020304" pitchFamily="18" charset="0"/>
            </a:endParaRPr>
          </a:p>
          <a:p>
            <a:endParaRPr lang="en-US" sz="1100" dirty="0"/>
          </a:p>
        </p:txBody>
      </p:sp>
    </p:spTree>
    <p:extLst>
      <p:ext uri="{BB962C8B-B14F-4D97-AF65-F5344CB8AC3E}">
        <p14:creationId xmlns:p14="http://schemas.microsoft.com/office/powerpoint/2010/main" val="3206351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D4980-BD2A-A74C-9338-8F8A4B6E4B32}"/>
              </a:ext>
            </a:extLst>
          </p:cNvPr>
          <p:cNvSpPr>
            <a:spLocks noGrp="1"/>
          </p:cNvSpPr>
          <p:nvPr>
            <p:ph type="title"/>
          </p:nvPr>
        </p:nvSpPr>
        <p:spPr>
          <a:xfrm>
            <a:off x="6096000" y="210142"/>
            <a:ext cx="5257800" cy="1325563"/>
          </a:xfrm>
        </p:spPr>
        <p:txBody>
          <a:bodyPr/>
          <a:lstStyle/>
          <a:p>
            <a:r>
              <a:rPr lang="en-US" b="1" dirty="0"/>
              <a:t>Conclusion :</a:t>
            </a:r>
          </a:p>
        </p:txBody>
      </p:sp>
      <p:pic>
        <p:nvPicPr>
          <p:cNvPr id="4" name="Content Placeholder 3">
            <a:extLst>
              <a:ext uri="{FF2B5EF4-FFF2-40B4-BE49-F238E27FC236}">
                <a16:creationId xmlns:a16="http://schemas.microsoft.com/office/drawing/2014/main" id="{B82B7073-15DC-D046-870E-ABBAB6AEAEEB}"/>
              </a:ext>
            </a:extLst>
          </p:cNvPr>
          <p:cNvPicPr>
            <a:picLocks noGrp="1"/>
          </p:cNvPicPr>
          <p:nvPr>
            <p:ph idx="1"/>
          </p:nvPr>
        </p:nvPicPr>
        <p:blipFill>
          <a:blip r:embed="rId2"/>
          <a:stretch>
            <a:fillRect/>
          </a:stretch>
        </p:blipFill>
        <p:spPr>
          <a:xfrm>
            <a:off x="481739" y="1152726"/>
            <a:ext cx="5257800" cy="2101917"/>
          </a:xfrm>
          <a:prstGeom prst="rect">
            <a:avLst/>
          </a:prstGeom>
        </p:spPr>
      </p:pic>
      <p:sp>
        <p:nvSpPr>
          <p:cNvPr id="5" name="TextBox 4">
            <a:extLst>
              <a:ext uri="{FF2B5EF4-FFF2-40B4-BE49-F238E27FC236}">
                <a16:creationId xmlns:a16="http://schemas.microsoft.com/office/drawing/2014/main" id="{751D9307-79C0-1345-8B76-0953B933A827}"/>
              </a:ext>
            </a:extLst>
          </p:cNvPr>
          <p:cNvSpPr txBox="1"/>
          <p:nvPr/>
        </p:nvSpPr>
        <p:spPr>
          <a:xfrm>
            <a:off x="838200" y="658574"/>
            <a:ext cx="3445943" cy="369332"/>
          </a:xfrm>
          <a:prstGeom prst="rect">
            <a:avLst/>
          </a:prstGeom>
          <a:noFill/>
        </p:spPr>
        <p:txBody>
          <a:bodyPr wrap="none" rtlCol="0">
            <a:spAutoFit/>
          </a:bodyPr>
          <a:lstStyle/>
          <a:p>
            <a:r>
              <a:rPr lang="en-US" b="1" dirty="0"/>
              <a:t>Model 3 : Bagging Regression Tree</a:t>
            </a:r>
          </a:p>
        </p:txBody>
      </p:sp>
      <p:sp>
        <p:nvSpPr>
          <p:cNvPr id="6" name="TextBox 5">
            <a:extLst>
              <a:ext uri="{FF2B5EF4-FFF2-40B4-BE49-F238E27FC236}">
                <a16:creationId xmlns:a16="http://schemas.microsoft.com/office/drawing/2014/main" id="{9B308B3D-B443-7D43-A444-CE8BBCAA55AF}"/>
              </a:ext>
            </a:extLst>
          </p:cNvPr>
          <p:cNvSpPr txBox="1"/>
          <p:nvPr/>
        </p:nvSpPr>
        <p:spPr>
          <a:xfrm>
            <a:off x="838200" y="3254643"/>
            <a:ext cx="4901339" cy="1323439"/>
          </a:xfrm>
          <a:prstGeom prst="rect">
            <a:avLst/>
          </a:prstGeom>
          <a:noFill/>
        </p:spPr>
        <p:txBody>
          <a:bodyPr wrap="square" rtlCol="0">
            <a:spAutoFit/>
          </a:bodyPr>
          <a:lstStyle/>
          <a:p>
            <a:r>
              <a:rPr lang="en-US" sz="1600" dirty="0" err="1"/>
              <a:t>crossValidated_baggingModel</a:t>
            </a:r>
            <a:r>
              <a:rPr lang="en-US" sz="1600" dirty="0"/>
              <a:t> &lt;- train(</a:t>
            </a:r>
          </a:p>
          <a:p>
            <a:r>
              <a:rPr lang="en-US" sz="1600" dirty="0"/>
              <a:t>  </a:t>
            </a:r>
            <a:r>
              <a:rPr lang="en-US" sz="1600" dirty="0" err="1"/>
              <a:t>selling_price</a:t>
            </a:r>
            <a:r>
              <a:rPr lang="en-US" sz="1600" dirty="0"/>
              <a:t> ~ year + name + </a:t>
            </a:r>
            <a:r>
              <a:rPr lang="en-US" sz="1600" dirty="0" err="1"/>
              <a:t>km_driven</a:t>
            </a:r>
            <a:r>
              <a:rPr lang="en-US" sz="1600" dirty="0"/>
              <a:t> + fuel </a:t>
            </a:r>
          </a:p>
          <a:p>
            <a:r>
              <a:rPr lang="en-US" sz="1600" dirty="0"/>
              <a:t> + </a:t>
            </a:r>
            <a:r>
              <a:rPr lang="en-US" sz="1600" dirty="0" err="1"/>
              <a:t>seller_type</a:t>
            </a:r>
            <a:r>
              <a:rPr lang="en-US" sz="1600" dirty="0"/>
              <a:t> + transmission + </a:t>
            </a:r>
            <a:r>
              <a:rPr lang="en-US" sz="1600" dirty="0" err="1"/>
              <a:t>owner,data</a:t>
            </a:r>
            <a:r>
              <a:rPr lang="en-US" sz="1600" dirty="0"/>
              <a:t> = </a:t>
            </a:r>
            <a:r>
              <a:rPr lang="en-US" sz="1600" dirty="0" err="1"/>
              <a:t>train_car</a:t>
            </a:r>
            <a:r>
              <a:rPr lang="en-US" sz="1600" dirty="0"/>
              <a:t>, method = "</a:t>
            </a:r>
            <a:r>
              <a:rPr lang="en-US" sz="1600" dirty="0" err="1"/>
              <a:t>treebag</a:t>
            </a:r>
            <a:r>
              <a:rPr lang="en-US" sz="1600" dirty="0"/>
              <a:t>", </a:t>
            </a:r>
            <a:r>
              <a:rPr lang="en-US" sz="1600" dirty="0" err="1"/>
              <a:t>trControl</a:t>
            </a:r>
            <a:r>
              <a:rPr lang="en-US" sz="1600" dirty="0"/>
              <a:t> = ctrl, importance = TRUE) #Rank the predictor variable importance in the model</a:t>
            </a:r>
          </a:p>
        </p:txBody>
      </p:sp>
      <p:sp>
        <p:nvSpPr>
          <p:cNvPr id="7" name="TextBox 6">
            <a:extLst>
              <a:ext uri="{FF2B5EF4-FFF2-40B4-BE49-F238E27FC236}">
                <a16:creationId xmlns:a16="http://schemas.microsoft.com/office/drawing/2014/main" id="{E6414B39-8900-7042-B188-3E1E4D0039CB}"/>
              </a:ext>
            </a:extLst>
          </p:cNvPr>
          <p:cNvSpPr txBox="1"/>
          <p:nvPr/>
        </p:nvSpPr>
        <p:spPr>
          <a:xfrm>
            <a:off x="838200" y="4850969"/>
            <a:ext cx="4901339" cy="1600438"/>
          </a:xfrm>
          <a:prstGeom prst="rect">
            <a:avLst/>
          </a:prstGeom>
          <a:noFill/>
        </p:spPr>
        <p:txBody>
          <a:bodyPr wrap="square" rtlCol="0">
            <a:spAutoFit/>
          </a:bodyPr>
          <a:lstStyle/>
          <a:p>
            <a:r>
              <a:rPr lang="en-IN" sz="1600" b="1" dirty="0">
                <a:effectLst/>
                <a:latin typeface="Calibri" panose="020F0502020204030204" pitchFamily="34" charset="0"/>
                <a:ea typeface="Times New Roman" panose="02020603050405020304" pitchFamily="18" charset="0"/>
              </a:rPr>
              <a:t>The R square value of the predicted test data using this mode is : 0.675882531876479</a:t>
            </a:r>
            <a:endParaRPr lang="en-IN" sz="1600" dirty="0">
              <a:effectLst/>
              <a:latin typeface="Times New Roman" panose="02020603050405020304" pitchFamily="18" charset="0"/>
              <a:ea typeface="Times New Roman" panose="02020603050405020304" pitchFamily="18" charset="0"/>
            </a:endParaRPr>
          </a:p>
          <a:p>
            <a:r>
              <a:rPr lang="en-IN" sz="1600" b="1" strike="noStrike" dirty="0">
                <a:effectLst/>
                <a:latin typeface="Calibri" panose="020F0502020204030204" pitchFamily="34" charset="0"/>
                <a:ea typeface="Times New Roman" panose="02020603050405020304" pitchFamily="18" charset="0"/>
              </a:rPr>
              <a:t> </a:t>
            </a:r>
            <a:endParaRPr lang="en-IN" sz="1600" dirty="0">
              <a:effectLst/>
              <a:latin typeface="Times New Roman" panose="02020603050405020304" pitchFamily="18" charset="0"/>
              <a:ea typeface="Times New Roman" panose="02020603050405020304" pitchFamily="18" charset="0"/>
            </a:endParaRPr>
          </a:p>
          <a:p>
            <a:r>
              <a:rPr lang="en-IN" sz="1600" b="1" dirty="0">
                <a:effectLst/>
                <a:latin typeface="Calibri" panose="020F0502020204030204" pitchFamily="34" charset="0"/>
                <a:ea typeface="Times New Roman" panose="02020603050405020304" pitchFamily="18" charset="0"/>
              </a:rPr>
              <a:t>The Root Mean Square value of the predicted test data using this model is : 95239.0151303883</a:t>
            </a:r>
            <a:endParaRPr lang="en-IN" sz="1600" dirty="0">
              <a:effectLst/>
              <a:latin typeface="Times New Roman" panose="02020603050405020304" pitchFamily="18" charset="0"/>
              <a:ea typeface="Times New Roman" panose="02020603050405020304" pitchFamily="18" charset="0"/>
            </a:endParaRPr>
          </a:p>
          <a:p>
            <a:endParaRPr lang="en-US" dirty="0"/>
          </a:p>
        </p:txBody>
      </p:sp>
      <p:cxnSp>
        <p:nvCxnSpPr>
          <p:cNvPr id="9" name="Straight Connector 8">
            <a:extLst>
              <a:ext uri="{FF2B5EF4-FFF2-40B4-BE49-F238E27FC236}">
                <a16:creationId xmlns:a16="http://schemas.microsoft.com/office/drawing/2014/main" id="{1B1F416F-52AA-8948-BEA0-7C440B86B4F5}"/>
              </a:ext>
            </a:extLst>
          </p:cNvPr>
          <p:cNvCxnSpPr/>
          <p:nvPr/>
        </p:nvCxnSpPr>
        <p:spPr>
          <a:xfrm>
            <a:off x="5920353" y="658574"/>
            <a:ext cx="0" cy="579283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9E3A1709-6DE3-7B41-ABB6-3F11B38D3412}"/>
              </a:ext>
            </a:extLst>
          </p:cNvPr>
          <p:cNvPicPr>
            <a:picLocks noChangeAspect="1"/>
          </p:cNvPicPr>
          <p:nvPr/>
        </p:nvPicPr>
        <p:blipFill>
          <a:blip r:embed="rId3"/>
          <a:stretch>
            <a:fillRect/>
          </a:stretch>
        </p:blipFill>
        <p:spPr>
          <a:xfrm>
            <a:off x="6104720" y="1282162"/>
            <a:ext cx="5605542" cy="1220395"/>
          </a:xfrm>
          <a:prstGeom prst="rect">
            <a:avLst/>
          </a:prstGeom>
        </p:spPr>
      </p:pic>
      <p:sp>
        <p:nvSpPr>
          <p:cNvPr id="11" name="TextBox 10">
            <a:extLst>
              <a:ext uri="{FF2B5EF4-FFF2-40B4-BE49-F238E27FC236}">
                <a16:creationId xmlns:a16="http://schemas.microsoft.com/office/drawing/2014/main" id="{28B6691F-4866-0847-A51F-3A8D24E6F74C}"/>
              </a:ext>
            </a:extLst>
          </p:cNvPr>
          <p:cNvSpPr txBox="1"/>
          <p:nvPr/>
        </p:nvSpPr>
        <p:spPr>
          <a:xfrm>
            <a:off x="6271648" y="2620826"/>
            <a:ext cx="2326278" cy="338554"/>
          </a:xfrm>
          <a:prstGeom prst="rect">
            <a:avLst/>
          </a:prstGeom>
          <a:noFill/>
        </p:spPr>
        <p:txBody>
          <a:bodyPr wrap="none" rtlCol="0">
            <a:spAutoFit/>
          </a:bodyPr>
          <a:lstStyle/>
          <a:p>
            <a:r>
              <a:rPr lang="en-US" sz="1600" dirty="0"/>
              <a:t>Comparing the 3 models :</a:t>
            </a:r>
          </a:p>
        </p:txBody>
      </p:sp>
      <p:sp>
        <p:nvSpPr>
          <p:cNvPr id="12" name="TextBox 11">
            <a:extLst>
              <a:ext uri="{FF2B5EF4-FFF2-40B4-BE49-F238E27FC236}">
                <a16:creationId xmlns:a16="http://schemas.microsoft.com/office/drawing/2014/main" id="{F06906EB-282D-6D47-819C-79D920AEB083}"/>
              </a:ext>
            </a:extLst>
          </p:cNvPr>
          <p:cNvSpPr txBox="1"/>
          <p:nvPr/>
        </p:nvSpPr>
        <p:spPr>
          <a:xfrm>
            <a:off x="6271648" y="3004270"/>
            <a:ext cx="5605529" cy="3570208"/>
          </a:xfrm>
          <a:prstGeom prst="rect">
            <a:avLst/>
          </a:prstGeom>
          <a:noFill/>
        </p:spPr>
        <p:txBody>
          <a:bodyPr wrap="square" rtlCol="0">
            <a:spAutoFit/>
          </a:bodyPr>
          <a:lstStyle/>
          <a:p>
            <a:r>
              <a:rPr lang="en-IN" sz="1600" dirty="0">
                <a:effectLst/>
                <a:latin typeface="Calibri" panose="020F0502020204030204" pitchFamily="34" charset="0"/>
                <a:ea typeface="Times New Roman" panose="02020603050405020304" pitchFamily="18" charset="0"/>
              </a:rPr>
              <a:t>We see that using the Bootstrap</a:t>
            </a:r>
            <a:r>
              <a:rPr lang="en-IN" sz="1600" b="1" i="1" dirty="0">
                <a:effectLst/>
                <a:latin typeface="Calibri" panose="020F0502020204030204" pitchFamily="34" charset="0"/>
                <a:ea typeface="Times New Roman" panose="02020603050405020304" pitchFamily="18" charset="0"/>
              </a:rPr>
              <a:t> </a:t>
            </a:r>
            <a:r>
              <a:rPr lang="en-IN" sz="1600" dirty="0">
                <a:effectLst/>
                <a:latin typeface="Calibri" panose="020F0502020204030204" pitchFamily="34" charset="0"/>
                <a:ea typeface="Times New Roman" panose="02020603050405020304" pitchFamily="18" charset="0"/>
              </a:rPr>
              <a:t>Aggregation</a:t>
            </a:r>
            <a:r>
              <a:rPr lang="en-IN" sz="1600" b="1" i="1" dirty="0">
                <a:effectLst/>
                <a:latin typeface="Calibri" panose="020F0502020204030204" pitchFamily="34" charset="0"/>
                <a:ea typeface="Times New Roman" panose="02020603050405020304" pitchFamily="18" charset="0"/>
              </a:rPr>
              <a:t> </a:t>
            </a:r>
            <a:r>
              <a:rPr lang="en-IN" sz="1600" dirty="0">
                <a:effectLst/>
                <a:latin typeface="Calibri" panose="020F0502020204030204" pitchFamily="34" charset="0"/>
                <a:ea typeface="Times New Roman" panose="02020603050405020304" pitchFamily="18" charset="0"/>
              </a:rPr>
              <a:t>Regression Tree had a significant improvement in R square value than using Simple Linear Regression. Also the RMSE shows improvement. The bagged Regression Tree model’s accuracy is superior as compared to the Linear Regression model or the basic Regression Tree.</a:t>
            </a:r>
            <a:endParaRPr lang="en-IN" sz="1600" dirty="0">
              <a:effectLst/>
              <a:latin typeface="Times New Roman" panose="02020603050405020304" pitchFamily="18" charset="0"/>
              <a:ea typeface="Times New Roman" panose="02020603050405020304" pitchFamily="18" charset="0"/>
            </a:endParaRPr>
          </a:p>
          <a:p>
            <a:r>
              <a:rPr lang="en-IN" sz="1600" dirty="0">
                <a:effectLst/>
                <a:latin typeface="Calibri" panose="020F0502020204030204" pitchFamily="34" charset="0"/>
                <a:ea typeface="Times New Roman" panose="02020603050405020304" pitchFamily="18" charset="0"/>
              </a:rPr>
              <a:t> </a:t>
            </a:r>
            <a:endParaRPr lang="en-IN" sz="1600" dirty="0">
              <a:effectLst/>
              <a:latin typeface="Times New Roman" panose="02020603050405020304" pitchFamily="18" charset="0"/>
              <a:ea typeface="Times New Roman" panose="02020603050405020304" pitchFamily="18" charset="0"/>
            </a:endParaRPr>
          </a:p>
          <a:p>
            <a:r>
              <a:rPr lang="en-IN" sz="1600" dirty="0">
                <a:effectLst/>
                <a:latin typeface="Calibri" panose="020F0502020204030204" pitchFamily="34" charset="0"/>
                <a:ea typeface="Times New Roman" panose="02020603050405020304" pitchFamily="18" charset="0"/>
              </a:rPr>
              <a:t>Also the top two attribute for predicting the </a:t>
            </a:r>
            <a:r>
              <a:rPr lang="en-IN" sz="1600" b="1" dirty="0">
                <a:effectLst/>
                <a:latin typeface="Calibri" panose="020F0502020204030204" pitchFamily="34" charset="0"/>
                <a:ea typeface="Times New Roman" panose="02020603050405020304" pitchFamily="18" charset="0"/>
              </a:rPr>
              <a:t>selling</a:t>
            </a:r>
            <a:r>
              <a:rPr lang="en-IN" sz="1600" dirty="0">
                <a:effectLst/>
                <a:latin typeface="Calibri" panose="020F0502020204030204" pitchFamily="34" charset="0"/>
                <a:ea typeface="Times New Roman" panose="02020603050405020304" pitchFamily="18" charset="0"/>
              </a:rPr>
              <a:t> </a:t>
            </a:r>
            <a:r>
              <a:rPr lang="en-IN" sz="1600" b="1" dirty="0">
                <a:effectLst/>
                <a:latin typeface="Calibri" panose="020F0502020204030204" pitchFamily="34" charset="0"/>
                <a:ea typeface="Times New Roman" panose="02020603050405020304" pitchFamily="18" charset="0"/>
              </a:rPr>
              <a:t>price</a:t>
            </a:r>
            <a:r>
              <a:rPr lang="en-IN" sz="1600" dirty="0">
                <a:effectLst/>
                <a:latin typeface="Calibri" panose="020F0502020204030204" pitchFamily="34" charset="0"/>
                <a:ea typeface="Times New Roman" panose="02020603050405020304" pitchFamily="18" charset="0"/>
              </a:rPr>
              <a:t> for all the models was : </a:t>
            </a:r>
            <a:r>
              <a:rPr lang="en-IN" sz="1600" b="1" dirty="0">
                <a:effectLst/>
                <a:latin typeface="Calibri" panose="020F0502020204030204" pitchFamily="34" charset="0"/>
                <a:ea typeface="Times New Roman" panose="02020603050405020304" pitchFamily="18" charset="0"/>
              </a:rPr>
              <a:t>Year </a:t>
            </a:r>
            <a:r>
              <a:rPr lang="en-IN" sz="1600" dirty="0">
                <a:effectLst/>
                <a:latin typeface="Calibri" panose="020F0502020204030204" pitchFamily="34" charset="0"/>
                <a:ea typeface="Times New Roman" panose="02020603050405020304" pitchFamily="18" charset="0"/>
              </a:rPr>
              <a:t>(column : year)</a:t>
            </a:r>
            <a:r>
              <a:rPr lang="en-IN" sz="1600" b="1" dirty="0">
                <a:effectLst/>
                <a:latin typeface="Calibri" panose="020F0502020204030204" pitchFamily="34" charset="0"/>
                <a:ea typeface="Times New Roman" panose="02020603050405020304" pitchFamily="18" charset="0"/>
              </a:rPr>
              <a:t> and Car Brand</a:t>
            </a:r>
            <a:r>
              <a:rPr lang="en-IN" sz="1600" dirty="0">
                <a:effectLst/>
                <a:latin typeface="Calibri" panose="020F0502020204030204" pitchFamily="34" charset="0"/>
                <a:ea typeface="Times New Roman" panose="02020603050405020304" pitchFamily="18" charset="0"/>
              </a:rPr>
              <a:t> (column : name), and next three features was the </a:t>
            </a:r>
            <a:r>
              <a:rPr lang="en-IN" sz="1600" b="1" dirty="0">
                <a:effectLst/>
                <a:latin typeface="Calibri" panose="020F0502020204030204" pitchFamily="34" charset="0"/>
                <a:ea typeface="Times New Roman" panose="02020603050405020304" pitchFamily="18" charset="0"/>
              </a:rPr>
              <a:t>Mileage</a:t>
            </a:r>
            <a:r>
              <a:rPr lang="en-IN" sz="1600" dirty="0">
                <a:effectLst/>
                <a:latin typeface="Calibri" panose="020F0502020204030204" pitchFamily="34" charset="0"/>
                <a:ea typeface="Times New Roman" panose="02020603050405020304" pitchFamily="18" charset="0"/>
              </a:rPr>
              <a:t> (column: </a:t>
            </a:r>
            <a:r>
              <a:rPr lang="en-IN" sz="1600" dirty="0" err="1">
                <a:effectLst/>
                <a:latin typeface="Calibri" panose="020F0502020204030204" pitchFamily="34" charset="0"/>
                <a:ea typeface="Times New Roman" panose="02020603050405020304" pitchFamily="18" charset="0"/>
              </a:rPr>
              <a:t>km_driven</a:t>
            </a:r>
            <a:r>
              <a:rPr lang="en-IN" sz="1600" dirty="0">
                <a:effectLst/>
                <a:latin typeface="Calibri" panose="020F0502020204030204" pitchFamily="34" charset="0"/>
                <a:ea typeface="Times New Roman" panose="02020603050405020304" pitchFamily="18" charset="0"/>
              </a:rPr>
              <a:t>), </a:t>
            </a:r>
            <a:r>
              <a:rPr lang="en-IN" sz="1600" b="1" dirty="0">
                <a:effectLst/>
                <a:latin typeface="Calibri" panose="020F0502020204030204" pitchFamily="34" charset="0"/>
                <a:ea typeface="Times New Roman" panose="02020603050405020304" pitchFamily="18" charset="0"/>
              </a:rPr>
              <a:t>Fuel Type</a:t>
            </a:r>
            <a:r>
              <a:rPr lang="en-IN" sz="1600" dirty="0">
                <a:effectLst/>
                <a:latin typeface="Calibri" panose="020F0502020204030204" pitchFamily="34" charset="0"/>
                <a:ea typeface="Times New Roman" panose="02020603050405020304" pitchFamily="18" charset="0"/>
              </a:rPr>
              <a:t>(column: fuel), </a:t>
            </a:r>
            <a:r>
              <a:rPr lang="en-IN" sz="1600" b="1" dirty="0">
                <a:effectLst/>
                <a:latin typeface="Calibri" panose="020F0502020204030204" pitchFamily="34" charset="0"/>
                <a:ea typeface="Times New Roman" panose="02020603050405020304" pitchFamily="18" charset="0"/>
              </a:rPr>
              <a:t>Transmission</a:t>
            </a:r>
            <a:r>
              <a:rPr lang="en-IN" sz="1600" dirty="0">
                <a:effectLst/>
                <a:latin typeface="Calibri" panose="020F0502020204030204" pitchFamily="34" charset="0"/>
                <a:ea typeface="Times New Roman" panose="02020603050405020304" pitchFamily="18" charset="0"/>
              </a:rPr>
              <a:t> (column: transmission). The Ownership Type (column: owner) and Seller Type(column: </a:t>
            </a:r>
            <a:r>
              <a:rPr lang="en-IN" sz="1600" dirty="0" err="1">
                <a:effectLst/>
                <a:latin typeface="Calibri" panose="020F0502020204030204" pitchFamily="34" charset="0"/>
                <a:ea typeface="Times New Roman" panose="02020603050405020304" pitchFamily="18" charset="0"/>
              </a:rPr>
              <a:t>seller_type</a:t>
            </a:r>
            <a:r>
              <a:rPr lang="en-IN" sz="1600" dirty="0">
                <a:effectLst/>
                <a:latin typeface="Calibri" panose="020F0502020204030204" pitchFamily="34" charset="0"/>
                <a:ea typeface="Times New Roman" panose="02020603050405020304" pitchFamily="18" charset="0"/>
              </a:rPr>
              <a:t>) was not considered as significant by all the models. </a:t>
            </a:r>
            <a:endParaRPr lang="en-IN" sz="1600" dirty="0">
              <a:effectLst/>
              <a:latin typeface="Times New Roman" panose="02020603050405020304" pitchFamily="18" charset="0"/>
              <a:ea typeface="Times New Roman" panose="02020603050405020304" pitchFamily="18" charset="0"/>
            </a:endParaRPr>
          </a:p>
          <a:p>
            <a:endParaRPr lang="en-US" dirty="0"/>
          </a:p>
        </p:txBody>
      </p:sp>
    </p:spTree>
    <p:extLst>
      <p:ext uri="{BB962C8B-B14F-4D97-AF65-F5344CB8AC3E}">
        <p14:creationId xmlns:p14="http://schemas.microsoft.com/office/powerpoint/2010/main" val="30705853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100</TotalTime>
  <Words>713</Words>
  <Application>Microsoft Macintosh PowerPoint</Application>
  <PresentationFormat>Widescreen</PresentationFormat>
  <Paragraphs>51</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Calibri</vt:lpstr>
      <vt:lpstr>Calibri Light</vt:lpstr>
      <vt:lpstr>Times New Roman</vt:lpstr>
      <vt:lpstr>Office Theme</vt:lpstr>
      <vt:lpstr> Data Preparation</vt:lpstr>
      <vt:lpstr>Data Distribution</vt:lpstr>
      <vt:lpstr>PowerPoint Presentation</vt:lpstr>
      <vt:lpstr>Machine Learning Model</vt:lpstr>
      <vt:lpstr>Conclusion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Data Preparation</dc:title>
  <dc:creator>Microsoft Office User</dc:creator>
  <cp:lastModifiedBy>Microsoft Office User</cp:lastModifiedBy>
  <cp:revision>5</cp:revision>
  <dcterms:created xsi:type="dcterms:W3CDTF">2024-06-09T17:08:10Z</dcterms:created>
  <dcterms:modified xsi:type="dcterms:W3CDTF">2024-06-10T14:59:48Z</dcterms:modified>
</cp:coreProperties>
</file>