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1" r:id="rId1"/>
  </p:sldMasterIdLst>
  <p:notesMasterIdLst>
    <p:notesMasterId r:id="rId53"/>
  </p:notesMasterIdLst>
  <p:handoutMasterIdLst>
    <p:handoutMasterId r:id="rId54"/>
  </p:handoutMasterIdLst>
  <p:sldIdLst>
    <p:sldId id="371" r:id="rId2"/>
    <p:sldId id="351" r:id="rId3"/>
    <p:sldId id="412" r:id="rId4"/>
    <p:sldId id="425" r:id="rId5"/>
    <p:sldId id="421" r:id="rId6"/>
    <p:sldId id="426" r:id="rId7"/>
    <p:sldId id="379" r:id="rId8"/>
    <p:sldId id="429" r:id="rId9"/>
    <p:sldId id="1134" r:id="rId10"/>
    <p:sldId id="382" r:id="rId11"/>
    <p:sldId id="430" r:id="rId12"/>
    <p:sldId id="1129" r:id="rId13"/>
    <p:sldId id="1130" r:id="rId14"/>
    <p:sldId id="383" r:id="rId15"/>
    <p:sldId id="1119" r:id="rId16"/>
    <p:sldId id="1120" r:id="rId17"/>
    <p:sldId id="1131" r:id="rId18"/>
    <p:sldId id="1121" r:id="rId19"/>
    <p:sldId id="1122" r:id="rId20"/>
    <p:sldId id="1123" r:id="rId21"/>
    <p:sldId id="1124" r:id="rId22"/>
    <p:sldId id="1125" r:id="rId23"/>
    <p:sldId id="1126" r:id="rId24"/>
    <p:sldId id="1127" r:id="rId25"/>
    <p:sldId id="1128" r:id="rId26"/>
    <p:sldId id="387" r:id="rId27"/>
    <p:sldId id="388" r:id="rId28"/>
    <p:sldId id="389" r:id="rId29"/>
    <p:sldId id="390" r:id="rId30"/>
    <p:sldId id="392" r:id="rId31"/>
    <p:sldId id="393" r:id="rId32"/>
    <p:sldId id="394" r:id="rId33"/>
    <p:sldId id="395" r:id="rId34"/>
    <p:sldId id="396" r:id="rId35"/>
    <p:sldId id="397" r:id="rId36"/>
    <p:sldId id="414" r:id="rId37"/>
    <p:sldId id="401" r:id="rId38"/>
    <p:sldId id="404" r:id="rId39"/>
    <p:sldId id="1133" r:id="rId40"/>
    <p:sldId id="2606" r:id="rId41"/>
    <p:sldId id="1132" r:id="rId42"/>
    <p:sldId id="1135" r:id="rId43"/>
    <p:sldId id="1136" r:id="rId44"/>
    <p:sldId id="689" r:id="rId45"/>
    <p:sldId id="1137" r:id="rId46"/>
    <p:sldId id="1138" r:id="rId47"/>
    <p:sldId id="1140" r:id="rId48"/>
    <p:sldId id="1141" r:id="rId49"/>
    <p:sldId id="607" r:id="rId50"/>
    <p:sldId id="410" r:id="rId51"/>
    <p:sldId id="428" r:id="rId52"/>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iec" initials="j" lastIdx="6"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84A64"/>
    <a:srgbClr val="778FB3"/>
    <a:srgbClr val="4256AC"/>
    <a:srgbClr val="7484CA"/>
    <a:srgbClr val="4B76FF"/>
    <a:srgbClr val="5F85FF"/>
    <a:srgbClr val="3366FF"/>
    <a:srgbClr val="0066FF"/>
    <a:srgbClr val="6699FF"/>
    <a:srgbClr val="1823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1273" autoAdjust="0"/>
  </p:normalViewPr>
  <p:slideViewPr>
    <p:cSldViewPr>
      <p:cViewPr varScale="1">
        <p:scale>
          <a:sx n="101" d="100"/>
          <a:sy n="101" d="100"/>
        </p:scale>
        <p:origin x="130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60"/>
    </p:cViewPr>
  </p:sorterViewPr>
  <p:notesViewPr>
    <p:cSldViewPr>
      <p:cViewPr varScale="1">
        <p:scale>
          <a:sx n="60" d="100"/>
          <a:sy n="60" d="100"/>
        </p:scale>
        <p:origin x="240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r>
              <a:rPr lang="en-US" dirty="0"/>
              <a:t>Diagnostic Tools: Troubleshooting and Syslog</a:t>
            </a:r>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r>
              <a:rPr lang="en-US" dirty="0"/>
              <a:t>Revised October 2010</a:t>
            </a: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t>Copyright 2010 AudioCodes, Inc.</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F52804FB-189B-47D8-B84A-17BA3D6A2834}" type="slidenum">
              <a:rPr lang="en-US" smtClean="0"/>
              <a:pPr/>
              <a:t>‹#›</a:t>
            </a:fld>
            <a:endParaRPr lang="en-US" dirty="0"/>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000"/>
            </a:lvl1pPr>
          </a:lstStyle>
          <a:p>
            <a:pPr>
              <a:defRPr/>
            </a:pPr>
            <a:r>
              <a:rPr lang="en-US" dirty="0"/>
              <a:t>Diagnostic Tools: Troubleshooting and Syslog</a:t>
            </a:r>
          </a:p>
        </p:txBody>
      </p:sp>
      <p:sp>
        <p:nvSpPr>
          <p:cNvPr id="10244" name="Rectangle 4"/>
          <p:cNvSpPr>
            <a:spLocks noGrp="1" noRot="1" noChangeAspect="1" noChangeArrowheads="1" noTextEdit="1"/>
          </p:cNvSpPr>
          <p:nvPr>
            <p:ph type="sldImg" idx="2"/>
          </p:nvPr>
        </p:nvSpPr>
        <p:spPr bwMode="auto">
          <a:xfrm>
            <a:off x="762000" y="542924"/>
            <a:ext cx="5486400" cy="3876676"/>
          </a:xfrm>
          <a:prstGeom prst="rect">
            <a:avLst/>
          </a:prstGeom>
          <a:noFill/>
          <a:ln w="9525">
            <a:noFill/>
            <a:miter lim="800000"/>
            <a:headEnd/>
            <a:tailEnd/>
          </a:ln>
        </p:spPr>
      </p:sp>
      <p:sp>
        <p:nvSpPr>
          <p:cNvPr id="5125" name="Rectangle 5"/>
          <p:cNvSpPr>
            <a:spLocks noGrp="1" noChangeArrowheads="1"/>
          </p:cNvSpPr>
          <p:nvPr>
            <p:ph type="body" sz="quarter" idx="3"/>
          </p:nvPr>
        </p:nvSpPr>
        <p:spPr bwMode="auto">
          <a:xfrm>
            <a:off x="701040" y="4648200"/>
            <a:ext cx="5608320" cy="395097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000"/>
            </a:lvl1pPr>
          </a:lstStyle>
          <a:p>
            <a:pPr>
              <a:defRPr/>
            </a:pPr>
            <a:r>
              <a:rPr lang="en-US" dirty="0"/>
              <a:t>Page - </a:t>
            </a:r>
            <a:fld id="{55C8AC4D-F752-4546-85F3-3AE566755D03}" type="slidenum">
              <a:rPr lang="en-US" smtClean="0"/>
              <a:pPr>
                <a:defRPr/>
              </a:pPr>
              <a:t>‹#›</a:t>
            </a:fld>
            <a:endParaRPr lang="en-US" dirty="0"/>
          </a:p>
        </p:txBody>
      </p:sp>
      <p:sp>
        <p:nvSpPr>
          <p:cNvPr id="8" name="Date Placeholder 7"/>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000"/>
            </a:lvl1pPr>
          </a:lstStyle>
          <a:p>
            <a:r>
              <a:rPr lang="en-US" dirty="0"/>
              <a:t>Revised February 2011</a:t>
            </a:r>
          </a:p>
        </p:txBody>
      </p:sp>
      <p:sp>
        <p:nvSpPr>
          <p:cNvPr id="7" name="Footer Placeholder 6"/>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000"/>
            </a:lvl1pPr>
          </a:lstStyle>
          <a:p>
            <a:r>
              <a:rPr lang="en-US" dirty="0"/>
              <a:t>©2011 AudioCodes Inc.</a:t>
            </a:r>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b="1" kern="1200">
        <a:solidFill>
          <a:schemeClr val="tx1"/>
        </a:solidFill>
        <a:latin typeface="Arial" charset="0"/>
        <a:ea typeface="+mn-ea"/>
        <a:cs typeface="Arial" charset="0"/>
      </a:defRPr>
    </a:lvl1pPr>
    <a:lvl2pPr marL="228600" indent="0" algn="l" rtl="0" eaLnBrk="0" fontAlgn="base" hangingPunct="0">
      <a:spcBef>
        <a:spcPct val="30000"/>
      </a:spcBef>
      <a:spcAft>
        <a:spcPct val="0"/>
      </a:spcAft>
      <a:defRPr sz="1200" kern="1200">
        <a:solidFill>
          <a:schemeClr val="tx1"/>
        </a:solidFill>
        <a:latin typeface="Arial" charset="0"/>
        <a:ea typeface="+mn-ea"/>
        <a:cs typeface="Arial" charset="0"/>
      </a:defRPr>
    </a:lvl2pPr>
    <a:lvl3pPr marL="571500" indent="-111125" algn="l" rtl="0" eaLnBrk="0" fontAlgn="base" hangingPunct="0">
      <a:spcBef>
        <a:spcPct val="30000"/>
      </a:spcBef>
      <a:spcAft>
        <a:spcPct val="0"/>
      </a:spcAft>
      <a:buFont typeface="Arial" pitchFamily="34" charset="0"/>
      <a:buChar char="•"/>
      <a:defRPr sz="1200" kern="1200">
        <a:solidFill>
          <a:schemeClr val="tx1"/>
        </a:solidFill>
        <a:latin typeface="Arial" charset="0"/>
        <a:ea typeface="+mn-ea"/>
        <a:cs typeface="Arial" charset="0"/>
      </a:defRPr>
    </a:lvl3pPr>
    <a:lvl4pPr marL="914400" indent="-117475" algn="l" rtl="0" eaLnBrk="0" fontAlgn="base" hangingPunct="0">
      <a:spcBef>
        <a:spcPct val="30000"/>
      </a:spcBef>
      <a:spcAft>
        <a:spcPct val="0"/>
      </a:spcAft>
      <a:buFont typeface="Arial" pitchFamily="34" charset="0"/>
      <a:buChar char="•"/>
      <a:defRPr sz="1200" kern="1200">
        <a:solidFill>
          <a:schemeClr val="tx1"/>
        </a:solidFill>
        <a:latin typeface="Arial" charset="0"/>
        <a:ea typeface="+mn-ea"/>
        <a:cs typeface="Arial" charset="0"/>
      </a:defRPr>
    </a:lvl4pPr>
    <a:lvl5pPr marL="1371600" indent="-111125" algn="l" rtl="0" eaLnBrk="0" fontAlgn="base" hangingPunct="0">
      <a:spcBef>
        <a:spcPct val="30000"/>
      </a:spcBef>
      <a:spcAft>
        <a:spcPct val="0"/>
      </a:spcAft>
      <a:buFont typeface="Arial" pitchFamily="34" charset="0"/>
      <a:buChar char="•"/>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b="0" dirty="0"/>
              <a:t>This lesson will take about 30 minutes to complete.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a:p>
            <a:endParaRPr lang="en-US" dirty="0"/>
          </a:p>
        </p:txBody>
      </p:sp>
      <p:graphicFrame>
        <p:nvGraphicFramePr>
          <p:cNvPr id="7" name="Table 6"/>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10</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a:p>
            <a:endParaRPr lang="en-US" dirty="0"/>
          </a:p>
        </p:txBody>
      </p:sp>
      <p:graphicFrame>
        <p:nvGraphicFramePr>
          <p:cNvPr id="7" name="Table 6"/>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11</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extLst>
      <p:ext uri="{BB962C8B-B14F-4D97-AF65-F5344CB8AC3E}">
        <p14:creationId xmlns:p14="http://schemas.microsoft.com/office/powerpoint/2010/main" val="1600872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a:p>
            <a:endParaRPr lang="en-US" dirty="0"/>
          </a:p>
        </p:txBody>
      </p:sp>
      <p:graphicFrame>
        <p:nvGraphicFramePr>
          <p:cNvPr id="7" name="Table 6"/>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12</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extLst>
      <p:ext uri="{BB962C8B-B14F-4D97-AF65-F5344CB8AC3E}">
        <p14:creationId xmlns:p14="http://schemas.microsoft.com/office/powerpoint/2010/main" val="2693858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a:p>
            <a:endParaRPr lang="en-US" dirty="0"/>
          </a:p>
        </p:txBody>
      </p:sp>
      <p:graphicFrame>
        <p:nvGraphicFramePr>
          <p:cNvPr id="7" name="Table 6"/>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13</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extLst>
      <p:ext uri="{BB962C8B-B14F-4D97-AF65-F5344CB8AC3E}">
        <p14:creationId xmlns:p14="http://schemas.microsoft.com/office/powerpoint/2010/main" val="34866249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14</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graphicFrame>
        <p:nvGraphicFramePr>
          <p:cNvPr id="9" name="Table 8"/>
          <p:cNvGraphicFramePr>
            <a:graphicFrameLocks noGrp="1"/>
          </p:cNvGraphicFramePr>
          <p:nvPr/>
        </p:nvGraphicFramePr>
        <p:xfrm>
          <a:off x="838200" y="5029200"/>
          <a:ext cx="5562600" cy="1483360"/>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20000"/>
                    </a:ext>
                  </a:extLst>
                </a:gridCol>
              </a:tblGrid>
              <a:tr h="370840">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886995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865188" y="533400"/>
            <a:ext cx="5127625"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121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049715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25544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14061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r>
              <a:rPr lang="en-US" dirty="0"/>
              <a:t>Related Documentation</a:t>
            </a:r>
          </a:p>
          <a:p>
            <a:pPr lvl="1"/>
            <a:r>
              <a:rPr lang="en-US" dirty="0"/>
              <a:t>Mediant 3000 SIP User's Manual</a:t>
            </a:r>
          </a:p>
          <a:p>
            <a:pPr lvl="1"/>
            <a:r>
              <a:rPr lang="en-US" dirty="0"/>
              <a:t>EMS Parameter Guide for the Mediant 5000 and Mediant 8000 Gateways</a:t>
            </a:r>
          </a:p>
          <a:p>
            <a:pPr lvl="1"/>
            <a:r>
              <a:rPr lang="en-US" dirty="0"/>
              <a:t>Mediant™ and 5000/8000 and IPmedia 8000™ Command Line Interface (CLI) Reference Guide</a:t>
            </a:r>
          </a:p>
          <a:p>
            <a:pPr lvl="1"/>
            <a:r>
              <a:rPr lang="en-US" dirty="0"/>
              <a:t>EMS Parameter Guide for Mediant 1000, Mediant 2000, Mediant 3000, IPmedia 3000 and IPmedia 2000</a:t>
            </a:r>
          </a:p>
          <a:p>
            <a:pPr lvl="1"/>
            <a:r>
              <a:rPr lang="en-US" dirty="0"/>
              <a:t>Product Reference Manual for SIP CPE Devices</a:t>
            </a:r>
          </a:p>
          <a:p>
            <a:pPr lvl="1"/>
            <a:r>
              <a:rPr lang="en-US" dirty="0"/>
              <a:t>EMS Parameter Guide for MediaPack</a:t>
            </a:r>
          </a:p>
        </p:txBody>
      </p:sp>
      <p:sp>
        <p:nvSpPr>
          <p:cNvPr id="9" name="Slide Image Placeholder 8"/>
          <p:cNvSpPr>
            <a:spLocks noGrp="1" noRot="1" noChangeAspect="1"/>
          </p:cNvSpPr>
          <p:nvPr>
            <p:ph type="sldImg"/>
          </p:nvPr>
        </p:nvSpPr>
        <p:spPr>
          <a:xfrm>
            <a:off x="1052513" y="542925"/>
            <a:ext cx="5057775" cy="3792538"/>
          </a:xfrm>
        </p:spPr>
      </p:sp>
      <p:sp>
        <p:nvSpPr>
          <p:cNvPr id="8" name="Date Placeholder 7"/>
          <p:cNvSpPr>
            <a:spLocks noGrp="1"/>
          </p:cNvSpPr>
          <p:nvPr>
            <p:ph type="dt" idx="10"/>
          </p:nvPr>
        </p:nvSpPr>
        <p:spPr/>
        <p:txBody>
          <a:bodyPr/>
          <a:lstStyle/>
          <a:p>
            <a:r>
              <a:rPr lang="en-US" dirty="0"/>
              <a:t>Revised February 2011</a:t>
            </a:r>
          </a:p>
        </p:txBody>
      </p:sp>
      <p:sp>
        <p:nvSpPr>
          <p:cNvPr id="12" name="Slide Number Placeholder 11"/>
          <p:cNvSpPr>
            <a:spLocks noGrp="1"/>
          </p:cNvSpPr>
          <p:nvPr>
            <p:ph type="sldNum" sz="quarter" idx="11"/>
          </p:nvPr>
        </p:nvSpPr>
        <p:spPr/>
        <p:txBody>
          <a:bodyPr/>
          <a:lstStyle/>
          <a:p>
            <a:pPr>
              <a:defRPr/>
            </a:pPr>
            <a:r>
              <a:rPr lang="en-US" dirty="0"/>
              <a:t>Page - </a:t>
            </a:r>
            <a:fld id="{55C8AC4D-F752-4546-85F3-3AE566755D03}" type="slidenum">
              <a:rPr lang="en-US" smtClean="0"/>
              <a:pPr>
                <a:defRPr/>
              </a:pPr>
              <a:t>2</a:t>
            </a:fld>
            <a:endParaRPr lang="en-US" dirty="0"/>
          </a:p>
        </p:txBody>
      </p:sp>
      <p:sp>
        <p:nvSpPr>
          <p:cNvPr id="13" name="Footer Placeholder 12"/>
          <p:cNvSpPr>
            <a:spLocks noGrp="1"/>
          </p:cNvSpPr>
          <p:nvPr>
            <p:ph type="ftr" sz="quarter" idx="12"/>
          </p:nvPr>
        </p:nvSpPr>
        <p:spPr/>
        <p:txBody>
          <a:bodyPr/>
          <a:lstStyle/>
          <a:p>
            <a:r>
              <a:rPr lang="en-US" dirty="0"/>
              <a:t>©2011 AudioCodes Inc.</a:t>
            </a:r>
          </a:p>
        </p:txBody>
      </p:sp>
      <p:sp>
        <p:nvSpPr>
          <p:cNvPr id="14" name="Header Placeholder 13"/>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526916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63470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07252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12700" y="533400"/>
            <a:ext cx="6832600"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1698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Rot="1" noChangeAspect="1" noChangeArrowheads="1" noTextEdit="1"/>
          </p:cNvSpPr>
          <p:nvPr>
            <p:ph type="sldImg"/>
          </p:nvPr>
        </p:nvSpPr>
        <p:spPr>
          <a:xfrm>
            <a:off x="865188" y="533400"/>
            <a:ext cx="5127625" cy="3844925"/>
          </a:xfrm>
          <a:prstGeom prst="rect">
            <a:avLst/>
          </a:prstGeom>
          <a:ln/>
        </p:spPr>
      </p:sp>
      <p:sp>
        <p:nvSpPr>
          <p:cNvPr id="69636" name="Rectangle 3"/>
          <p:cNvSpPr>
            <a:spLocks noGrp="1" noChangeArrowheads="1"/>
          </p:cNvSpPr>
          <p:nvPr>
            <p:ph type="body" idx="1"/>
          </p:nvPr>
        </p:nvSpPr>
        <p:spPr>
          <a:xfrm>
            <a:off x="685801" y="4579496"/>
            <a:ext cx="5486400" cy="4114800"/>
          </a:xfrm>
          <a:prstGeom prst="rect">
            <a:avLst/>
          </a:prstGeom>
          <a:noFill/>
          <a:ln/>
        </p:spPr>
        <p:txBody>
          <a:bodyPr/>
          <a:lstStyle/>
          <a:p>
            <a:pPr eaLnBrk="1" hangingPunct="1"/>
            <a:endParaRPr lang="en-US"/>
          </a:p>
        </p:txBody>
      </p:sp>
      <p:graphicFrame>
        <p:nvGraphicFramePr>
          <p:cNvPr id="6" name="Table 5"/>
          <p:cNvGraphicFramePr>
            <a:graphicFrameLocks noGrp="1"/>
          </p:cNvGraphicFramePr>
          <p:nvPr/>
        </p:nvGraphicFramePr>
        <p:xfrm>
          <a:off x="834387" y="6904964"/>
          <a:ext cx="5134788" cy="1472365"/>
        </p:xfrm>
        <a:graphic>
          <a:graphicData uri="http://schemas.openxmlformats.org/drawingml/2006/table">
            <a:tbl>
              <a:tblPr firstRow="1" bandRow="1">
                <a:tableStyleId>{C083E6E3-FA7D-4D7B-A595-EF9225AFEA82}</a:tableStyleId>
              </a:tblPr>
              <a:tblGrid>
                <a:gridCol w="5134788">
                  <a:extLst>
                    <a:ext uri="{9D8B030D-6E8A-4147-A177-3AD203B41FA5}">
                      <a16:colId xmlns:a16="http://schemas.microsoft.com/office/drawing/2014/main" val="20000"/>
                    </a:ext>
                  </a:extLst>
                </a:gridCol>
              </a:tblGrid>
              <a:tr h="220577">
                <a:tc>
                  <a:txBody>
                    <a:bodyPr/>
                    <a:lstStyle/>
                    <a:p>
                      <a:pPr algn="l"/>
                      <a:r>
                        <a:rPr lang="en-US" sz="1400" dirty="0">
                          <a:solidFill>
                            <a:srgbClr val="0070C0"/>
                          </a:solidFill>
                          <a:effectLst>
                            <a:outerShdw blurRad="38100" dist="38100" dir="2700000" algn="tl">
                              <a:srgbClr val="000000">
                                <a:alpha val="43137"/>
                              </a:srgbClr>
                            </a:outerShdw>
                          </a:effectLst>
                        </a:rPr>
                        <a:t>Student Notes</a:t>
                      </a:r>
                    </a:p>
                  </a:txBody>
                  <a:tcPr marL="0" marR="0" marT="0" marB="0" anchor="ctr">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3"/>
                  </a:ext>
                </a:extLst>
              </a:tr>
              <a:tr h="312947">
                <a:tc>
                  <a:txBody>
                    <a:bodyPr/>
                    <a:lstStyle/>
                    <a:p>
                      <a:pPr algn="l"/>
                      <a:endParaRPr lang="en-US" sz="1400" dirty="0"/>
                    </a:p>
                  </a:txBody>
                  <a:tcPr marL="89452" marR="89452" marT="44971" marB="44971" anchor="ct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27162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Rot="1" noChangeAspect="1" noChangeArrowheads="1" noTextEdit="1"/>
          </p:cNvSpPr>
          <p:nvPr>
            <p:ph type="sldImg"/>
          </p:nvPr>
        </p:nvSpPr>
        <p:spPr>
          <a:xfrm>
            <a:off x="1052513" y="542925"/>
            <a:ext cx="5057775" cy="3792538"/>
          </a:xfrm>
          <a:ln/>
        </p:spPr>
      </p:sp>
      <p:sp>
        <p:nvSpPr>
          <p:cNvPr id="31748" name="Rectangle 3"/>
          <p:cNvSpPr>
            <a:spLocks noGrp="1" noChangeArrowheads="1"/>
          </p:cNvSpPr>
          <p:nvPr>
            <p:ph type="body" idx="1"/>
          </p:nvPr>
        </p:nvSpPr>
        <p:spPr>
          <a:noFill/>
          <a:ln/>
        </p:spPr>
        <p:txBody>
          <a:bodyPr/>
          <a:lstStyle/>
          <a:p>
            <a:pPr eaLnBrk="1" hangingPunct="1"/>
            <a:r>
              <a:rPr lang="en-US" dirty="0"/>
              <a:t>Our implementation includes 3 objects that define different aspects of the call: Endpoint (EP), Call and Session. </a:t>
            </a:r>
          </a:p>
          <a:p>
            <a:pPr marL="463550" lvl="1" indent="-225425" eaLnBrk="1" hangingPunct="1">
              <a:buFont typeface="Arial" pitchFamily="34" charset="0"/>
              <a:buChar char="•"/>
            </a:pPr>
            <a:r>
              <a:rPr lang="en-US" dirty="0"/>
              <a:t>Endpoint – handles the actual endpoint, usually same as CID</a:t>
            </a:r>
          </a:p>
          <a:p>
            <a:pPr marL="463550" lvl="1" indent="-225425" eaLnBrk="1" hangingPunct="1">
              <a:buFont typeface="Arial" pitchFamily="34" charset="0"/>
              <a:buChar char="•"/>
            </a:pPr>
            <a:r>
              <a:rPr lang="en-US" dirty="0"/>
              <a:t>Call – handles the call from infrastructure pointy of view (mostly common to SIP)</a:t>
            </a:r>
          </a:p>
          <a:p>
            <a:pPr marL="463550" lvl="1" indent="-225425" eaLnBrk="1" hangingPunct="1">
              <a:buFont typeface="Arial" pitchFamily="34" charset="0"/>
              <a:buChar char="•"/>
            </a:pPr>
            <a:r>
              <a:rPr lang="en-US" dirty="0"/>
              <a:t>Session – handles the call from the protocol side (SIP)</a:t>
            </a:r>
          </a:p>
          <a:p>
            <a:pPr eaLnBrk="1" hangingPunct="1"/>
            <a:r>
              <a:rPr lang="en-US" dirty="0"/>
              <a:t>Each call has 3 identification numbers – EP ID, Call ID and Session ID.</a:t>
            </a:r>
          </a:p>
        </p:txBody>
      </p:sp>
      <p:sp>
        <p:nvSpPr>
          <p:cNvPr id="9" name="Date Placeholder 8"/>
          <p:cNvSpPr>
            <a:spLocks noGrp="1"/>
          </p:cNvSpPr>
          <p:nvPr>
            <p:ph type="dt" idx="10"/>
          </p:nvPr>
        </p:nvSpPr>
        <p:spPr/>
        <p:txBody>
          <a:bodyPr/>
          <a:lstStyle/>
          <a:p>
            <a:r>
              <a:rPr lang="en-US" dirty="0"/>
              <a:t>Revised February 2011</a:t>
            </a:r>
          </a:p>
        </p:txBody>
      </p:sp>
      <p:sp>
        <p:nvSpPr>
          <p:cNvPr id="10" name="Slide Number Placeholder 9"/>
          <p:cNvSpPr>
            <a:spLocks noGrp="1"/>
          </p:cNvSpPr>
          <p:nvPr>
            <p:ph type="sldNum" sz="quarter" idx="11"/>
          </p:nvPr>
        </p:nvSpPr>
        <p:spPr/>
        <p:txBody>
          <a:bodyPr/>
          <a:lstStyle/>
          <a:p>
            <a:pPr>
              <a:defRPr/>
            </a:pPr>
            <a:r>
              <a:rPr lang="en-US" dirty="0"/>
              <a:t>Page - </a:t>
            </a:r>
            <a:fld id="{55C8AC4D-F752-4546-85F3-3AE566755D03}" type="slidenum">
              <a:rPr lang="en-US" smtClean="0"/>
              <a:pPr>
                <a:defRPr/>
              </a:pPr>
              <a:t>26</a:t>
            </a:fld>
            <a:endParaRPr lang="en-US" dirty="0"/>
          </a:p>
        </p:txBody>
      </p:sp>
      <p:sp>
        <p:nvSpPr>
          <p:cNvPr id="11" name="Footer Placeholder 10"/>
          <p:cNvSpPr>
            <a:spLocks noGrp="1"/>
          </p:cNvSpPr>
          <p:nvPr>
            <p:ph type="ftr" sz="quarter" idx="12"/>
          </p:nvPr>
        </p:nvSpPr>
        <p:spPr/>
        <p:txBody>
          <a:bodyPr/>
          <a:lstStyle/>
          <a:p>
            <a:r>
              <a:rPr lang="en-US" dirty="0"/>
              <a:t>©2011 AudioCodes Inc.</a:t>
            </a:r>
          </a:p>
        </p:txBody>
      </p:sp>
      <p:sp>
        <p:nvSpPr>
          <p:cNvPr id="12" name="Header Placeholder 11"/>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10" name="Table 9"/>
          <p:cNvGraphicFramePr>
            <a:graphicFrameLocks noGrp="1"/>
          </p:cNvGraphicFramePr>
          <p:nvPr/>
        </p:nvGraphicFramePr>
        <p:xfrm>
          <a:off x="685800" y="52222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idx="10"/>
          </p:nvPr>
        </p:nvSpPr>
        <p:spPr/>
        <p:txBody>
          <a:bodyPr/>
          <a:lstStyle/>
          <a:p>
            <a:r>
              <a:rPr lang="en-US" dirty="0"/>
              <a:t>Revised February 2011</a:t>
            </a:r>
          </a:p>
        </p:txBody>
      </p:sp>
      <p:sp>
        <p:nvSpPr>
          <p:cNvPr id="12" name="Slide Number Placeholder 11"/>
          <p:cNvSpPr>
            <a:spLocks noGrp="1"/>
          </p:cNvSpPr>
          <p:nvPr>
            <p:ph type="sldNum" sz="quarter" idx="11"/>
          </p:nvPr>
        </p:nvSpPr>
        <p:spPr/>
        <p:txBody>
          <a:bodyPr/>
          <a:lstStyle/>
          <a:p>
            <a:pPr>
              <a:defRPr/>
            </a:pPr>
            <a:r>
              <a:rPr lang="en-US" dirty="0"/>
              <a:t>Page - </a:t>
            </a:r>
            <a:fld id="{55C8AC4D-F752-4546-85F3-3AE566755D03}" type="slidenum">
              <a:rPr lang="en-US" smtClean="0"/>
              <a:pPr>
                <a:defRPr/>
              </a:pPr>
              <a:t>27</a:t>
            </a:fld>
            <a:endParaRPr lang="en-US" dirty="0"/>
          </a:p>
        </p:txBody>
      </p:sp>
      <p:sp>
        <p:nvSpPr>
          <p:cNvPr id="13" name="Footer Placeholder 12"/>
          <p:cNvSpPr>
            <a:spLocks noGrp="1"/>
          </p:cNvSpPr>
          <p:nvPr>
            <p:ph type="ftr" sz="quarter" idx="12"/>
          </p:nvPr>
        </p:nvSpPr>
        <p:spPr/>
        <p:txBody>
          <a:bodyPr/>
          <a:lstStyle/>
          <a:p>
            <a:r>
              <a:rPr lang="en-US" dirty="0"/>
              <a:t>©2011 AudioCodes Inc.</a:t>
            </a:r>
          </a:p>
        </p:txBody>
      </p:sp>
      <p:sp>
        <p:nvSpPr>
          <p:cNvPr id="14" name="Header Placeholder 13"/>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10" name="Table 9"/>
          <p:cNvGraphicFramePr>
            <a:graphicFrameLocks noGrp="1"/>
          </p:cNvGraphicFramePr>
          <p:nvPr/>
        </p:nvGraphicFramePr>
        <p:xfrm>
          <a:off x="685800" y="52222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idx="10"/>
          </p:nvPr>
        </p:nvSpPr>
        <p:spPr/>
        <p:txBody>
          <a:bodyPr/>
          <a:lstStyle/>
          <a:p>
            <a:r>
              <a:rPr lang="en-US" dirty="0"/>
              <a:t>Revised February 2011</a:t>
            </a:r>
          </a:p>
        </p:txBody>
      </p:sp>
      <p:sp>
        <p:nvSpPr>
          <p:cNvPr id="12" name="Slide Number Placeholder 11"/>
          <p:cNvSpPr>
            <a:spLocks noGrp="1"/>
          </p:cNvSpPr>
          <p:nvPr>
            <p:ph type="sldNum" sz="quarter" idx="11"/>
          </p:nvPr>
        </p:nvSpPr>
        <p:spPr/>
        <p:txBody>
          <a:bodyPr/>
          <a:lstStyle/>
          <a:p>
            <a:pPr>
              <a:defRPr/>
            </a:pPr>
            <a:r>
              <a:rPr lang="en-US" dirty="0"/>
              <a:t>Page - </a:t>
            </a:r>
            <a:fld id="{55C8AC4D-F752-4546-85F3-3AE566755D03}" type="slidenum">
              <a:rPr lang="en-US" smtClean="0"/>
              <a:pPr>
                <a:defRPr/>
              </a:pPr>
              <a:t>28</a:t>
            </a:fld>
            <a:endParaRPr lang="en-US" dirty="0"/>
          </a:p>
        </p:txBody>
      </p:sp>
      <p:sp>
        <p:nvSpPr>
          <p:cNvPr id="13" name="Footer Placeholder 12"/>
          <p:cNvSpPr>
            <a:spLocks noGrp="1"/>
          </p:cNvSpPr>
          <p:nvPr>
            <p:ph type="ftr" sz="quarter" idx="12"/>
          </p:nvPr>
        </p:nvSpPr>
        <p:spPr/>
        <p:txBody>
          <a:bodyPr/>
          <a:lstStyle/>
          <a:p>
            <a:r>
              <a:rPr lang="en-US" dirty="0"/>
              <a:t>©2011 AudioCodes Inc.</a:t>
            </a:r>
          </a:p>
        </p:txBody>
      </p:sp>
      <p:sp>
        <p:nvSpPr>
          <p:cNvPr id="14" name="Header Placeholder 13"/>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10" name="Table 9"/>
          <p:cNvGraphicFramePr>
            <a:graphicFrameLocks noGrp="1"/>
          </p:cNvGraphicFramePr>
          <p:nvPr/>
        </p:nvGraphicFramePr>
        <p:xfrm>
          <a:off x="685800" y="52222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idx="10"/>
          </p:nvPr>
        </p:nvSpPr>
        <p:spPr/>
        <p:txBody>
          <a:bodyPr/>
          <a:lstStyle/>
          <a:p>
            <a:r>
              <a:rPr lang="en-US" dirty="0"/>
              <a:t>Revised February 2011</a:t>
            </a:r>
          </a:p>
        </p:txBody>
      </p:sp>
      <p:sp>
        <p:nvSpPr>
          <p:cNvPr id="12" name="Slide Number Placeholder 11"/>
          <p:cNvSpPr>
            <a:spLocks noGrp="1"/>
          </p:cNvSpPr>
          <p:nvPr>
            <p:ph type="sldNum" sz="quarter" idx="11"/>
          </p:nvPr>
        </p:nvSpPr>
        <p:spPr/>
        <p:txBody>
          <a:bodyPr/>
          <a:lstStyle/>
          <a:p>
            <a:pPr>
              <a:defRPr/>
            </a:pPr>
            <a:r>
              <a:rPr lang="en-US" dirty="0"/>
              <a:t>Page - </a:t>
            </a:r>
            <a:fld id="{55C8AC4D-F752-4546-85F3-3AE566755D03}" type="slidenum">
              <a:rPr lang="en-US" smtClean="0"/>
              <a:pPr>
                <a:defRPr/>
              </a:pPr>
              <a:t>29</a:t>
            </a:fld>
            <a:endParaRPr lang="en-US" dirty="0"/>
          </a:p>
        </p:txBody>
      </p:sp>
      <p:sp>
        <p:nvSpPr>
          <p:cNvPr id="13" name="Footer Placeholder 12"/>
          <p:cNvSpPr>
            <a:spLocks noGrp="1"/>
          </p:cNvSpPr>
          <p:nvPr>
            <p:ph type="ftr" sz="quarter" idx="12"/>
          </p:nvPr>
        </p:nvSpPr>
        <p:spPr/>
        <p:txBody>
          <a:bodyPr/>
          <a:lstStyle/>
          <a:p>
            <a:r>
              <a:rPr lang="en-US" dirty="0"/>
              <a:t>©2011 AudioCodes Inc.</a:t>
            </a:r>
          </a:p>
        </p:txBody>
      </p:sp>
      <p:sp>
        <p:nvSpPr>
          <p:cNvPr id="14" name="Header Placeholder 13"/>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10" name="Table 9"/>
          <p:cNvGraphicFramePr>
            <a:graphicFrameLocks noGrp="1"/>
          </p:cNvGraphicFramePr>
          <p:nvPr/>
        </p:nvGraphicFramePr>
        <p:xfrm>
          <a:off x="685800" y="52222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idx="10"/>
          </p:nvPr>
        </p:nvSpPr>
        <p:spPr/>
        <p:txBody>
          <a:bodyPr/>
          <a:lstStyle/>
          <a:p>
            <a:r>
              <a:rPr lang="en-US" dirty="0"/>
              <a:t>Revised February 2011</a:t>
            </a:r>
          </a:p>
        </p:txBody>
      </p:sp>
      <p:sp>
        <p:nvSpPr>
          <p:cNvPr id="12" name="Slide Number Placeholder 11"/>
          <p:cNvSpPr>
            <a:spLocks noGrp="1"/>
          </p:cNvSpPr>
          <p:nvPr>
            <p:ph type="sldNum" sz="quarter" idx="11"/>
          </p:nvPr>
        </p:nvSpPr>
        <p:spPr/>
        <p:txBody>
          <a:bodyPr/>
          <a:lstStyle/>
          <a:p>
            <a:pPr>
              <a:defRPr/>
            </a:pPr>
            <a:r>
              <a:rPr lang="en-US" dirty="0"/>
              <a:t>Page - </a:t>
            </a:r>
            <a:fld id="{55C8AC4D-F752-4546-85F3-3AE566755D03}" type="slidenum">
              <a:rPr lang="en-US" smtClean="0"/>
              <a:pPr>
                <a:defRPr/>
              </a:pPr>
              <a:t>30</a:t>
            </a:fld>
            <a:endParaRPr lang="en-US" dirty="0"/>
          </a:p>
        </p:txBody>
      </p:sp>
      <p:sp>
        <p:nvSpPr>
          <p:cNvPr id="13" name="Footer Placeholder 12"/>
          <p:cNvSpPr>
            <a:spLocks noGrp="1"/>
          </p:cNvSpPr>
          <p:nvPr>
            <p:ph type="ftr" sz="quarter" idx="12"/>
          </p:nvPr>
        </p:nvSpPr>
        <p:spPr/>
        <p:txBody>
          <a:bodyPr/>
          <a:lstStyle/>
          <a:p>
            <a:r>
              <a:rPr lang="en-US" dirty="0"/>
              <a:t>©2011 AudioCodes Inc.</a:t>
            </a:r>
          </a:p>
        </p:txBody>
      </p:sp>
      <p:sp>
        <p:nvSpPr>
          <p:cNvPr id="14" name="Header Placeholder 13"/>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a:xfrm>
            <a:off x="609600" y="4648200"/>
            <a:ext cx="5775960" cy="4191000"/>
          </a:xfrm>
        </p:spPr>
        <p:txBody>
          <a:bodyPr>
            <a:normAutofit/>
          </a:bodyPr>
          <a:lstStyle/>
          <a:p>
            <a:r>
              <a:rPr lang="en-US" dirty="0"/>
              <a:t>Syslog Support</a:t>
            </a:r>
          </a:p>
          <a:p>
            <a:pPr lvl="1"/>
            <a:r>
              <a:rPr lang="en-US" dirty="0"/>
              <a:t>Syslog protocol is an event notification protocol that enables a machine to send event notification messages across IP networks to event message collectors, also known as Syslog servers. The Syslog protocol is defined in the IETF RFC 3164 standard.</a:t>
            </a:r>
          </a:p>
          <a:p>
            <a:pPr lvl="1"/>
            <a:r>
              <a:rPr lang="en-US" dirty="0"/>
              <a:t>Since each process, application, and operating system was written independently, there is little uniformity in Syslog messages. For this reason, no assumption is made on the contents of the messages other than the minimum requirements of its priority.</a:t>
            </a:r>
          </a:p>
          <a:p>
            <a:pPr lvl="1"/>
            <a:r>
              <a:rPr lang="en-US" dirty="0"/>
              <a:t>Syslog uses UDP as its underlying transport layer mechanism. By default, UDP port 514 is assigned to Syslog, but this can be changed (using the SyslogServerPort parameter).</a:t>
            </a:r>
          </a:p>
          <a:p>
            <a:pPr lvl="1"/>
            <a:r>
              <a:rPr lang="en-US" dirty="0"/>
              <a:t>The Syslog message is transmitted as an ASCII (American Standard Code for Information Interchange) message. </a:t>
            </a:r>
          </a:p>
          <a:p>
            <a:pPr lvl="2"/>
            <a:r>
              <a:rPr lang="en-US" dirty="0"/>
              <a:t>The message starts with a leading less-than character (‘&lt;’), followed by a number, which is followed by a greater-than character (‘&gt;’). </a:t>
            </a:r>
          </a:p>
          <a:p>
            <a:pPr lvl="2"/>
            <a:r>
              <a:rPr lang="en-US" dirty="0"/>
              <a:t>This is optionally followed by a single ASCII space. </a:t>
            </a:r>
          </a:p>
          <a:p>
            <a:pPr lvl="2"/>
            <a:r>
              <a:rPr lang="en-US" dirty="0"/>
              <a:t>The number is known as the Priority and represents both the Facility and Severity as described below. </a:t>
            </a:r>
          </a:p>
          <a:p>
            <a:pPr lvl="2"/>
            <a:r>
              <a:rPr lang="en-US" dirty="0"/>
              <a:t>The Priority number consists of one, two, or three decimal integers.</a:t>
            </a:r>
          </a:p>
        </p:txBody>
      </p:sp>
      <p:sp>
        <p:nvSpPr>
          <p:cNvPr id="8" name="Date Placeholder 7"/>
          <p:cNvSpPr>
            <a:spLocks noGrp="1"/>
          </p:cNvSpPr>
          <p:nvPr>
            <p:ph type="dt" idx="10"/>
          </p:nvPr>
        </p:nvSpPr>
        <p:spPr/>
        <p:txBody>
          <a:bodyPr/>
          <a:lstStyle/>
          <a:p>
            <a:r>
              <a:rPr lang="en-US" dirty="0"/>
              <a:t>Revised February 2011</a:t>
            </a:r>
          </a:p>
        </p:txBody>
      </p:sp>
      <p:sp>
        <p:nvSpPr>
          <p:cNvPr id="10" name="Slide Number Placeholder 9"/>
          <p:cNvSpPr>
            <a:spLocks noGrp="1"/>
          </p:cNvSpPr>
          <p:nvPr>
            <p:ph type="sldNum" sz="quarter" idx="11"/>
          </p:nvPr>
        </p:nvSpPr>
        <p:spPr/>
        <p:txBody>
          <a:bodyPr/>
          <a:lstStyle/>
          <a:p>
            <a:pPr>
              <a:defRPr/>
            </a:pPr>
            <a:r>
              <a:rPr lang="en-US" dirty="0"/>
              <a:t>Page - </a:t>
            </a:r>
            <a:fld id="{55C8AC4D-F752-4546-85F3-3AE566755D03}" type="slidenum">
              <a:rPr lang="en-US" smtClean="0"/>
              <a:pPr>
                <a:defRPr/>
              </a:pPr>
              <a:t>3</a:t>
            </a:fld>
            <a:endParaRPr lang="en-US" dirty="0"/>
          </a:p>
        </p:txBody>
      </p:sp>
      <p:sp>
        <p:nvSpPr>
          <p:cNvPr id="11" name="Footer Placeholder 10"/>
          <p:cNvSpPr>
            <a:spLocks noGrp="1"/>
          </p:cNvSpPr>
          <p:nvPr>
            <p:ph type="ftr" sz="quarter" idx="12"/>
          </p:nvPr>
        </p:nvSpPr>
        <p:spPr/>
        <p:txBody>
          <a:bodyPr/>
          <a:lstStyle/>
          <a:p>
            <a:r>
              <a:rPr lang="en-US" dirty="0"/>
              <a:t>©2011 AudioCodes Inc.</a:t>
            </a:r>
          </a:p>
        </p:txBody>
      </p:sp>
      <p:sp>
        <p:nvSpPr>
          <p:cNvPr id="12" name="Header Placeholder 11"/>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endParaRPr lang="en-US" dirty="0"/>
          </a:p>
          <a:p>
            <a:r>
              <a:rPr lang="en-US" dirty="0"/>
              <a:t>Helpful hint –</a:t>
            </a:r>
            <a:r>
              <a:rPr lang="en-US" baseline="0" dirty="0"/>
              <a:t> </a:t>
            </a:r>
            <a:r>
              <a:rPr lang="en-US" dirty="0"/>
              <a:t>NotePad++ is a downloadable from the internet.  It is a free troubleshooting tool which helps view Syslog</a:t>
            </a:r>
            <a:r>
              <a:rPr lang="en-US" baseline="0" dirty="0"/>
              <a:t> and other files such as the INI.</a:t>
            </a:r>
            <a:endParaRPr lang="en-US" dirty="0"/>
          </a:p>
        </p:txBody>
      </p:sp>
      <p:sp>
        <p:nvSpPr>
          <p:cNvPr id="9" name="Date Placeholder 8"/>
          <p:cNvSpPr>
            <a:spLocks noGrp="1"/>
          </p:cNvSpPr>
          <p:nvPr>
            <p:ph type="dt" idx="10"/>
          </p:nvPr>
        </p:nvSpPr>
        <p:spPr/>
        <p:txBody>
          <a:bodyPr/>
          <a:lstStyle/>
          <a:p>
            <a:r>
              <a:rPr lang="en-US" dirty="0"/>
              <a:t>Revised February 2011</a:t>
            </a:r>
          </a:p>
        </p:txBody>
      </p:sp>
      <p:sp>
        <p:nvSpPr>
          <p:cNvPr id="10" name="Slide Number Placeholder 9"/>
          <p:cNvSpPr>
            <a:spLocks noGrp="1"/>
          </p:cNvSpPr>
          <p:nvPr>
            <p:ph type="sldNum" sz="quarter" idx="11"/>
          </p:nvPr>
        </p:nvSpPr>
        <p:spPr/>
        <p:txBody>
          <a:bodyPr/>
          <a:lstStyle/>
          <a:p>
            <a:pPr>
              <a:defRPr/>
            </a:pPr>
            <a:r>
              <a:rPr lang="en-US" dirty="0"/>
              <a:t>Page - </a:t>
            </a:r>
            <a:fld id="{55C8AC4D-F752-4546-85F3-3AE566755D03}" type="slidenum">
              <a:rPr lang="en-US" smtClean="0"/>
              <a:pPr>
                <a:defRPr/>
              </a:pPr>
              <a:t>31</a:t>
            </a:fld>
            <a:endParaRPr lang="en-US" dirty="0"/>
          </a:p>
        </p:txBody>
      </p:sp>
      <p:sp>
        <p:nvSpPr>
          <p:cNvPr id="11" name="Footer Placeholder 10"/>
          <p:cNvSpPr>
            <a:spLocks noGrp="1"/>
          </p:cNvSpPr>
          <p:nvPr>
            <p:ph type="ftr" sz="quarter" idx="12"/>
          </p:nvPr>
        </p:nvSpPr>
        <p:spPr/>
        <p:txBody>
          <a:bodyPr/>
          <a:lstStyle/>
          <a:p>
            <a:r>
              <a:rPr lang="en-US" dirty="0"/>
              <a:t>©2011 AudioCodes Inc.</a:t>
            </a:r>
          </a:p>
        </p:txBody>
      </p:sp>
      <p:sp>
        <p:nvSpPr>
          <p:cNvPr id="12" name="Header Placeholder 11"/>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Rot="1" noChangeAspect="1" noChangeArrowheads="1" noTextEdit="1"/>
          </p:cNvSpPr>
          <p:nvPr>
            <p:ph type="sldImg"/>
          </p:nvPr>
        </p:nvSpPr>
        <p:spPr>
          <a:xfrm>
            <a:off x="1052513" y="542925"/>
            <a:ext cx="5057775" cy="3792538"/>
          </a:xfrm>
          <a:ln/>
        </p:spPr>
      </p:sp>
      <p:sp>
        <p:nvSpPr>
          <p:cNvPr id="32772" name="Rectangle 3"/>
          <p:cNvSpPr>
            <a:spLocks noGrp="1" noChangeArrowheads="1"/>
          </p:cNvSpPr>
          <p:nvPr>
            <p:ph type="body" idx="1"/>
          </p:nvPr>
        </p:nvSpPr>
        <p:spPr>
          <a:noFill/>
          <a:ln/>
        </p:spPr>
        <p:txBody>
          <a:bodyPr/>
          <a:lstStyle/>
          <a:p>
            <a:pPr eaLnBrk="1" hangingPunct="1"/>
            <a:r>
              <a:rPr lang="en-US" dirty="0"/>
              <a:t>Notes:</a:t>
            </a:r>
          </a:p>
        </p:txBody>
      </p:sp>
      <p:graphicFrame>
        <p:nvGraphicFramePr>
          <p:cNvPr id="10" name="Table 9"/>
          <p:cNvGraphicFramePr>
            <a:graphicFrameLocks noGrp="1"/>
          </p:cNvGraphicFramePr>
          <p:nvPr/>
        </p:nvGraphicFramePr>
        <p:xfrm>
          <a:off x="685800" y="52222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idx="10"/>
          </p:nvPr>
        </p:nvSpPr>
        <p:spPr/>
        <p:txBody>
          <a:bodyPr/>
          <a:lstStyle/>
          <a:p>
            <a:r>
              <a:rPr lang="en-US" dirty="0"/>
              <a:t>Revised February 2011</a:t>
            </a:r>
          </a:p>
        </p:txBody>
      </p:sp>
      <p:sp>
        <p:nvSpPr>
          <p:cNvPr id="12" name="Slide Number Placeholder 11"/>
          <p:cNvSpPr>
            <a:spLocks noGrp="1"/>
          </p:cNvSpPr>
          <p:nvPr>
            <p:ph type="sldNum" sz="quarter" idx="11"/>
          </p:nvPr>
        </p:nvSpPr>
        <p:spPr/>
        <p:txBody>
          <a:bodyPr/>
          <a:lstStyle/>
          <a:p>
            <a:pPr>
              <a:defRPr/>
            </a:pPr>
            <a:r>
              <a:rPr lang="en-US" dirty="0"/>
              <a:t>Page - </a:t>
            </a:r>
            <a:fld id="{55C8AC4D-F752-4546-85F3-3AE566755D03}" type="slidenum">
              <a:rPr lang="en-US" smtClean="0"/>
              <a:pPr>
                <a:defRPr/>
              </a:pPr>
              <a:t>32</a:t>
            </a:fld>
            <a:endParaRPr lang="en-US" dirty="0"/>
          </a:p>
        </p:txBody>
      </p:sp>
      <p:sp>
        <p:nvSpPr>
          <p:cNvPr id="13" name="Footer Placeholder 12"/>
          <p:cNvSpPr>
            <a:spLocks noGrp="1"/>
          </p:cNvSpPr>
          <p:nvPr>
            <p:ph type="ftr" sz="quarter" idx="12"/>
          </p:nvPr>
        </p:nvSpPr>
        <p:spPr/>
        <p:txBody>
          <a:bodyPr/>
          <a:lstStyle/>
          <a:p>
            <a:r>
              <a:rPr lang="en-US" dirty="0"/>
              <a:t>©2011 AudioCodes Inc.</a:t>
            </a:r>
          </a:p>
        </p:txBody>
      </p:sp>
      <p:sp>
        <p:nvSpPr>
          <p:cNvPr id="14" name="Header Placeholder 13"/>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10" name="Table 9"/>
          <p:cNvGraphicFramePr>
            <a:graphicFrameLocks noGrp="1"/>
          </p:cNvGraphicFramePr>
          <p:nvPr/>
        </p:nvGraphicFramePr>
        <p:xfrm>
          <a:off x="685800" y="52222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idx="10"/>
          </p:nvPr>
        </p:nvSpPr>
        <p:spPr/>
        <p:txBody>
          <a:bodyPr/>
          <a:lstStyle/>
          <a:p>
            <a:r>
              <a:rPr lang="en-US" dirty="0"/>
              <a:t>Revised February 2011</a:t>
            </a:r>
          </a:p>
        </p:txBody>
      </p:sp>
      <p:sp>
        <p:nvSpPr>
          <p:cNvPr id="12" name="Slide Number Placeholder 11"/>
          <p:cNvSpPr>
            <a:spLocks noGrp="1"/>
          </p:cNvSpPr>
          <p:nvPr>
            <p:ph type="sldNum" sz="quarter" idx="11"/>
          </p:nvPr>
        </p:nvSpPr>
        <p:spPr/>
        <p:txBody>
          <a:bodyPr/>
          <a:lstStyle/>
          <a:p>
            <a:pPr>
              <a:defRPr/>
            </a:pPr>
            <a:r>
              <a:rPr lang="en-US" dirty="0"/>
              <a:t>Page - </a:t>
            </a:r>
            <a:fld id="{55C8AC4D-F752-4546-85F3-3AE566755D03}" type="slidenum">
              <a:rPr lang="en-US" smtClean="0"/>
              <a:pPr>
                <a:defRPr/>
              </a:pPr>
              <a:t>33</a:t>
            </a:fld>
            <a:endParaRPr lang="en-US" dirty="0"/>
          </a:p>
        </p:txBody>
      </p:sp>
      <p:sp>
        <p:nvSpPr>
          <p:cNvPr id="13" name="Footer Placeholder 12"/>
          <p:cNvSpPr>
            <a:spLocks noGrp="1"/>
          </p:cNvSpPr>
          <p:nvPr>
            <p:ph type="ftr" sz="quarter" idx="12"/>
          </p:nvPr>
        </p:nvSpPr>
        <p:spPr/>
        <p:txBody>
          <a:bodyPr/>
          <a:lstStyle/>
          <a:p>
            <a:r>
              <a:rPr lang="en-US" dirty="0"/>
              <a:t>©2011 AudioCodes Inc.</a:t>
            </a:r>
          </a:p>
        </p:txBody>
      </p:sp>
      <p:sp>
        <p:nvSpPr>
          <p:cNvPr id="14" name="Header Placeholder 13"/>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6" name="Table 5"/>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34</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7" name="Table 6"/>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35</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8" name="Table 7"/>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36</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8" name="Table 7"/>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37</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p:txBody>
      </p:sp>
      <p:graphicFrame>
        <p:nvGraphicFramePr>
          <p:cNvPr id="6" name="Table 5"/>
          <p:cNvGraphicFramePr>
            <a:graphicFrameLocks noGrp="1"/>
          </p:cNvGraphicFramePr>
          <p:nvPr/>
        </p:nvGraphicFramePr>
        <p:xfrm>
          <a:off x="685800" y="49936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38</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2925"/>
            <a:ext cx="5168900" cy="3876675"/>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a:t>Diagnostic Tools: Troubleshooting and Syslog</a:t>
            </a:r>
            <a:endParaRPr lang="en-US" dirty="0"/>
          </a:p>
        </p:txBody>
      </p:sp>
      <p:sp>
        <p:nvSpPr>
          <p:cNvPr id="5" name="Slide Number Placeholder 4"/>
          <p:cNvSpPr>
            <a:spLocks noGrp="1"/>
          </p:cNvSpPr>
          <p:nvPr>
            <p:ph type="sldNum" sz="quarter" idx="11"/>
          </p:nvPr>
        </p:nvSpPr>
        <p:spPr/>
        <p:txBody>
          <a:bodyPr/>
          <a:lstStyle/>
          <a:p>
            <a:pPr>
              <a:defRPr/>
            </a:pPr>
            <a:r>
              <a:rPr lang="en-US"/>
              <a:t>Page - </a:t>
            </a:r>
            <a:fld id="{55C8AC4D-F752-4546-85F3-3AE566755D03}" type="slidenum">
              <a:rPr lang="en-US" smtClean="0"/>
              <a:pPr>
                <a:defRPr/>
              </a:pPr>
              <a:t>39</a:t>
            </a:fld>
            <a:endParaRPr lang="en-US" dirty="0"/>
          </a:p>
        </p:txBody>
      </p:sp>
      <p:sp>
        <p:nvSpPr>
          <p:cNvPr id="6" name="Date Placeholder 5"/>
          <p:cNvSpPr>
            <a:spLocks noGrp="1"/>
          </p:cNvSpPr>
          <p:nvPr>
            <p:ph type="dt" idx="12"/>
          </p:nvPr>
        </p:nvSpPr>
        <p:spPr/>
        <p:txBody>
          <a:bodyPr/>
          <a:lstStyle/>
          <a:p>
            <a:r>
              <a:rPr lang="en-US"/>
              <a:t>Revised February 2011</a:t>
            </a:r>
            <a:endParaRPr lang="en-US" dirty="0"/>
          </a:p>
        </p:txBody>
      </p:sp>
      <p:sp>
        <p:nvSpPr>
          <p:cNvPr id="7" name="Footer Placeholder 6"/>
          <p:cNvSpPr>
            <a:spLocks noGrp="1"/>
          </p:cNvSpPr>
          <p:nvPr>
            <p:ph type="ftr" sz="quarter" idx="13"/>
          </p:nvPr>
        </p:nvSpPr>
        <p:spPr/>
        <p:txBody>
          <a:bodyPr/>
          <a:lstStyle/>
          <a:p>
            <a:r>
              <a:rPr lang="en-US"/>
              <a:t>©2011 AudioCodes Inc.</a:t>
            </a:r>
            <a:endParaRPr lang="en-US" dirty="0"/>
          </a:p>
        </p:txBody>
      </p:sp>
    </p:spTree>
    <p:extLst>
      <p:ext uri="{BB962C8B-B14F-4D97-AF65-F5344CB8AC3E}">
        <p14:creationId xmlns:p14="http://schemas.microsoft.com/office/powerpoint/2010/main" val="172880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8025" y="739775"/>
            <a:ext cx="5381625" cy="4037013"/>
          </a:xfrm>
        </p:spPr>
      </p:sp>
      <p:sp>
        <p:nvSpPr>
          <p:cNvPr id="3" name="Notes Placeholder 2"/>
          <p:cNvSpPr>
            <a:spLocks noGrp="1"/>
          </p:cNvSpPr>
          <p:nvPr>
            <p:ph type="body" idx="1"/>
          </p:nvPr>
        </p:nvSpPr>
        <p:spPr>
          <a:xfrm>
            <a:off x="369439" y="4937125"/>
            <a:ext cx="6058797" cy="4613379"/>
          </a:xfrm>
        </p:spPr>
        <p:txBody>
          <a:bodyPr>
            <a:normAutofit fontScale="92500" lnSpcReduction="20000"/>
          </a:bodyPr>
          <a:lstStyle/>
          <a:p>
            <a:pPr>
              <a:defRPr/>
            </a:pPr>
            <a:r>
              <a:rPr lang="en-US" dirty="0"/>
              <a:t>New for Mediant 2000 and 3000 in release 6.0</a:t>
            </a:r>
          </a:p>
          <a:p>
            <a:pPr>
              <a:defRPr/>
            </a:pPr>
            <a:r>
              <a:rPr lang="en-US" dirty="0"/>
              <a:t>Routing IP-to-Tel Calls to Specific Trunk Groups According to CIC Parameter in Request URI:  </a:t>
            </a:r>
          </a:p>
          <a:p>
            <a:pPr marL="228600" lvl="1">
              <a:defRPr/>
            </a:pPr>
            <a:r>
              <a:rPr lang="en-US" dirty="0"/>
              <a:t>New in release 6.0, IP-to-Tel routing decisions based on the SIP carrier identification code (CIC) parameter. </a:t>
            </a:r>
          </a:p>
          <a:p>
            <a:pPr marL="571500" lvl="2" indent="-114300">
              <a:buFont typeface="Arial" pitchFamily="34" charset="0"/>
              <a:buChar char="•"/>
              <a:defRPr/>
            </a:pPr>
            <a:r>
              <a:rPr lang="en-US" dirty="0"/>
              <a:t>It uses the CIC parameter in the incoming SIP INVITE message to route the call to a specific Trunk Group. </a:t>
            </a:r>
          </a:p>
          <a:p>
            <a:pPr marL="571500" lvl="2" indent="-114300">
              <a:buFont typeface="Arial" pitchFamily="34" charset="0"/>
              <a:buChar char="•"/>
              <a:defRPr/>
            </a:pPr>
            <a:r>
              <a:rPr lang="en-US" dirty="0"/>
              <a:t>SIP CIC enables the transmission of the CIC parameter from the SIP network to the ISDN.  </a:t>
            </a:r>
          </a:p>
          <a:p>
            <a:pPr marL="571500" lvl="2" indent="-114300">
              <a:buFont typeface="Arial" pitchFamily="34" charset="0"/>
              <a:buChar char="•"/>
              <a:defRPr/>
            </a:pPr>
            <a:r>
              <a:rPr lang="en-US" dirty="0"/>
              <a:t>CIC parameter is a three- or four- digit code used in routing tables to identify the network that serves the remote user when a call is routed over many different networks. </a:t>
            </a:r>
          </a:p>
          <a:p>
            <a:pPr marL="571500" lvl="2" indent="-114300">
              <a:buFont typeface="Arial" pitchFamily="34" charset="0"/>
              <a:buChar char="•"/>
              <a:defRPr/>
            </a:pPr>
            <a:r>
              <a:rPr lang="en-US" dirty="0"/>
              <a:t>CIC parameter is carried in SIP INVITE and maps to the ISDN Transit Network Selection Information Element (TNS IE) in the outgoing ISDN Setup message (if the EnableCIC parameter is set to 1).</a:t>
            </a:r>
          </a:p>
          <a:p>
            <a:pPr marL="800100" lvl="3" indent="-114300">
              <a:buFont typeface="Arial" pitchFamily="34" charset="0"/>
              <a:buChar char="•"/>
              <a:defRPr/>
            </a:pPr>
            <a:r>
              <a:rPr lang="en-US" dirty="0"/>
              <a:t>TNS IE identifies the requested transportation networks and allows different providers equal access support, based on customer choice.</a:t>
            </a:r>
          </a:p>
          <a:p>
            <a:pPr marL="228600" lvl="1">
              <a:defRPr/>
            </a:pPr>
            <a:r>
              <a:rPr lang="en-US" dirty="0"/>
              <a:t>To support this feature, the new parameter, AddCicAsPrefix. When this parameter is enabled, the device adds the CIC prefix to the destination number (for IP-to-Tel calls).</a:t>
            </a:r>
          </a:p>
          <a:p>
            <a:pPr marL="228600" lvl="1">
              <a:defRPr/>
            </a:pPr>
            <a:r>
              <a:rPr lang="en-US" b="1" dirty="0"/>
              <a:t>Note</a:t>
            </a:r>
            <a:r>
              <a:rPr lang="en-US" dirty="0"/>
              <a:t>: After the CIC prefix is added, the IP-to-Trunk Group Routing table can be used to route this call to a specific Trunk Group. The Destination Number IP to Tel Manipulation table must be used to remove this prefix before placing the call to the ISDN.  </a:t>
            </a:r>
          </a:p>
          <a:p>
            <a:pPr marL="228600" lvl="1">
              <a:defRPr/>
            </a:pPr>
            <a:r>
              <a:rPr lang="en-US" b="1" dirty="0"/>
              <a:t>Relevant parameter: </a:t>
            </a:r>
            <a:r>
              <a:rPr lang="en-US" b="1" i="1" dirty="0"/>
              <a:t>AddCicAsPrefix</a:t>
            </a:r>
          </a:p>
          <a:p>
            <a:pPr marL="228600" lvl="1">
              <a:defRPr/>
            </a:pPr>
            <a:r>
              <a:rPr lang="en-US" dirty="0"/>
              <a:t>Determines whether to add the Carrier Identification Code (CIC) as a prefix to the destination phone number for IP-to-Tel calls. </a:t>
            </a:r>
          </a:p>
          <a:p>
            <a:pPr marL="685800" lvl="2">
              <a:defRPr/>
            </a:pPr>
            <a:r>
              <a:rPr lang="en-US" dirty="0"/>
              <a:t>[0] No (default) </a:t>
            </a:r>
          </a:p>
          <a:p>
            <a:pPr marL="685800" lvl="2">
              <a:defRPr/>
            </a:pPr>
            <a:r>
              <a:rPr lang="en-US" dirty="0"/>
              <a:t>[1] Yes</a:t>
            </a:r>
          </a:p>
        </p:txBody>
      </p:sp>
      <p:sp>
        <p:nvSpPr>
          <p:cNvPr id="8" name="Date Placeholder 7"/>
          <p:cNvSpPr>
            <a:spLocks noGrp="1"/>
          </p:cNvSpPr>
          <p:nvPr>
            <p:ph type="dt" idx="10"/>
          </p:nvPr>
        </p:nvSpPr>
        <p:spPr/>
        <p:txBody>
          <a:bodyPr/>
          <a:lstStyle/>
          <a:p>
            <a:pPr>
              <a:defRPr/>
            </a:pPr>
            <a:r>
              <a:rPr lang="en-US" dirty="0"/>
              <a:t>Revised February 2011</a:t>
            </a:r>
          </a:p>
        </p:txBody>
      </p:sp>
      <p:sp>
        <p:nvSpPr>
          <p:cNvPr id="9" name="Slide Number Placeholder 8"/>
          <p:cNvSpPr>
            <a:spLocks noGrp="1"/>
          </p:cNvSpPr>
          <p:nvPr>
            <p:ph type="sldNum" sz="quarter" idx="11"/>
          </p:nvPr>
        </p:nvSpPr>
        <p:spPr/>
        <p:txBody>
          <a:bodyPr/>
          <a:lstStyle/>
          <a:p>
            <a:pPr>
              <a:defRPr/>
            </a:pPr>
            <a:r>
              <a:rPr lang="en-US" dirty="0"/>
              <a:t>Page - </a:t>
            </a:r>
            <a:fld id="{6A675417-30E9-4DC5-B6AE-2893C8695C9E}" type="slidenum">
              <a:rPr lang="en-US" smtClean="0"/>
              <a:pPr>
                <a:defRPr/>
              </a:pPr>
              <a:t>40</a:t>
            </a:fld>
            <a:endParaRPr lang="en-US" dirty="0"/>
          </a:p>
        </p:txBody>
      </p:sp>
      <p:sp>
        <p:nvSpPr>
          <p:cNvPr id="14" name="Footer Placeholder 13"/>
          <p:cNvSpPr>
            <a:spLocks noGrp="1"/>
          </p:cNvSpPr>
          <p:nvPr>
            <p:ph type="ftr" sz="quarter" idx="12"/>
          </p:nvPr>
        </p:nvSpPr>
        <p:spPr/>
        <p:txBody>
          <a:bodyPr/>
          <a:lstStyle/>
          <a:p>
            <a:pPr>
              <a:defRPr/>
            </a:pPr>
            <a:r>
              <a:rPr lang="en-US" dirty="0"/>
              <a:t>Copyright 2011 AudioCodes, Inc</a:t>
            </a:r>
          </a:p>
        </p:txBody>
      </p:sp>
      <p:sp>
        <p:nvSpPr>
          <p:cNvPr id="15" name="Header Placeholder 14"/>
          <p:cNvSpPr>
            <a:spLocks noGrp="1"/>
          </p:cNvSpPr>
          <p:nvPr>
            <p:ph type="hdr" sz="quarter" idx="13"/>
          </p:nvPr>
        </p:nvSpPr>
        <p:spPr/>
        <p:txBody>
          <a:bodyPr/>
          <a:lstStyle/>
          <a:p>
            <a:pPr>
              <a:defRPr/>
            </a:pPr>
            <a:r>
              <a:rPr lang="en-US" dirty="0"/>
              <a:t>SIP Tel to IP routing</a:t>
            </a:r>
          </a:p>
        </p:txBody>
      </p:sp>
    </p:spTree>
    <p:extLst>
      <p:ext uri="{BB962C8B-B14F-4D97-AF65-F5344CB8AC3E}">
        <p14:creationId xmlns:p14="http://schemas.microsoft.com/office/powerpoint/2010/main" val="211696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Notes:</a:t>
            </a:r>
          </a:p>
          <a:p>
            <a:endParaRPr lang="en-US" dirty="0"/>
          </a:p>
        </p:txBody>
      </p:sp>
      <p:sp>
        <p:nvSpPr>
          <p:cNvPr id="8" name="Date Placeholder 7"/>
          <p:cNvSpPr>
            <a:spLocks noGrp="1"/>
          </p:cNvSpPr>
          <p:nvPr>
            <p:ph type="dt" idx="10"/>
          </p:nvPr>
        </p:nvSpPr>
        <p:spPr/>
        <p:txBody>
          <a:bodyPr/>
          <a:lstStyle/>
          <a:p>
            <a:r>
              <a:rPr lang="en-US" dirty="0"/>
              <a:t>Revised February 2011</a:t>
            </a:r>
          </a:p>
        </p:txBody>
      </p:sp>
      <p:sp>
        <p:nvSpPr>
          <p:cNvPr id="10" name="Slide Number Placeholder 9"/>
          <p:cNvSpPr>
            <a:spLocks noGrp="1"/>
          </p:cNvSpPr>
          <p:nvPr>
            <p:ph type="sldNum" sz="quarter" idx="11"/>
          </p:nvPr>
        </p:nvSpPr>
        <p:spPr/>
        <p:txBody>
          <a:bodyPr/>
          <a:lstStyle/>
          <a:p>
            <a:pPr>
              <a:defRPr/>
            </a:pPr>
            <a:r>
              <a:rPr lang="en-US" dirty="0"/>
              <a:t>Page - </a:t>
            </a:r>
            <a:fld id="{55C8AC4D-F752-4546-85F3-3AE566755D03}" type="slidenum">
              <a:rPr lang="en-US" smtClean="0"/>
              <a:pPr>
                <a:defRPr/>
              </a:pPr>
              <a:t>4</a:t>
            </a:fld>
            <a:endParaRPr lang="en-US" dirty="0"/>
          </a:p>
        </p:txBody>
      </p:sp>
      <p:sp>
        <p:nvSpPr>
          <p:cNvPr id="11" name="Footer Placeholder 10"/>
          <p:cNvSpPr>
            <a:spLocks noGrp="1"/>
          </p:cNvSpPr>
          <p:nvPr>
            <p:ph type="ftr" sz="quarter" idx="12"/>
          </p:nvPr>
        </p:nvSpPr>
        <p:spPr/>
        <p:txBody>
          <a:bodyPr/>
          <a:lstStyle/>
          <a:p>
            <a:r>
              <a:rPr lang="en-US" dirty="0"/>
              <a:t>©2011 AudioCodes Inc.</a:t>
            </a:r>
          </a:p>
        </p:txBody>
      </p:sp>
      <p:sp>
        <p:nvSpPr>
          <p:cNvPr id="12" name="Header Placeholder 11"/>
          <p:cNvSpPr>
            <a:spLocks noGrp="1"/>
          </p:cNvSpPr>
          <p:nvPr>
            <p:ph type="hdr" sz="quarter" idx="13"/>
          </p:nvPr>
        </p:nvSpPr>
        <p:spPr/>
        <p:txBody>
          <a:bodyPr/>
          <a:lstStyle/>
          <a:p>
            <a:pPr>
              <a:defRPr/>
            </a:pPr>
            <a:r>
              <a:rPr lang="en-US" dirty="0"/>
              <a:t>Diagnostic Tools: Troubleshooting and Syslog</a:t>
            </a:r>
          </a:p>
        </p:txBody>
      </p:sp>
      <p:graphicFrame>
        <p:nvGraphicFramePr>
          <p:cNvPr id="13" name="Table 12"/>
          <p:cNvGraphicFramePr>
            <a:graphicFrameLocks noGrp="1"/>
          </p:cNvGraphicFramePr>
          <p:nvPr/>
        </p:nvGraphicFramePr>
        <p:xfrm>
          <a:off x="838200" y="5029200"/>
          <a:ext cx="5562600" cy="1483360"/>
        </p:xfrm>
        <a:graphic>
          <a:graphicData uri="http://schemas.openxmlformats.org/drawingml/2006/table">
            <a:tbl>
              <a:tblPr firstRow="1" bandRow="1">
                <a:tableStyleId>{5C22544A-7EE6-4342-B048-85BDC9FD1C3A}</a:tableStyleId>
              </a:tblPr>
              <a:tblGrid>
                <a:gridCol w="5562600">
                  <a:extLst>
                    <a:ext uri="{9D8B030D-6E8A-4147-A177-3AD203B41FA5}">
                      <a16:colId xmlns:a16="http://schemas.microsoft.com/office/drawing/2014/main" val="20000"/>
                    </a:ext>
                  </a:extLst>
                </a:gridCol>
              </a:tblGrid>
              <a:tr h="370840">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endParaRPr lang="en-US"/>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As we already mentioned the SIP Interface is “functioning</a:t>
            </a:r>
            <a:r>
              <a:rPr lang="en-US" b="0" baseline="0" dirty="0"/>
              <a:t>“ as SRD in the previous release.</a:t>
            </a:r>
          </a:p>
          <a:p>
            <a:r>
              <a:rPr lang="en-US" b="0" baseline="0" dirty="0"/>
              <a:t>This is why we can see as an example that the media realm is configured per SIP Interface and not per SRD as well as the </a:t>
            </a:r>
            <a:r>
              <a:rPr lang="en-US" b="1" baseline="0" dirty="0"/>
              <a:t>SIP Interface</a:t>
            </a:r>
            <a:r>
              <a:rPr lang="en-US" b="0" baseline="0" dirty="0"/>
              <a:t> </a:t>
            </a:r>
          </a:p>
          <a:p>
            <a:r>
              <a:rPr lang="en-US" b="0" baseline="0" dirty="0"/>
              <a:t>and not the </a:t>
            </a:r>
            <a:r>
              <a:rPr lang="en-US" b="1" baseline="0" dirty="0"/>
              <a:t>SRD</a:t>
            </a:r>
            <a:r>
              <a:rPr lang="en-US" b="0" baseline="0" dirty="0"/>
              <a:t>, is assigned to the Classification Table and to the IP-to-IP Routing Table.</a:t>
            </a:r>
          </a:p>
          <a:p>
            <a:r>
              <a:rPr lang="en-US" b="0" baseline="0" dirty="0"/>
              <a:t>On the right side we can see the tables pointing the new added Routing Policy Table.</a:t>
            </a:r>
          </a:p>
        </p:txBody>
      </p:sp>
      <p:sp>
        <p:nvSpPr>
          <p:cNvPr id="4" name="Slide Number Placeholder 3"/>
          <p:cNvSpPr>
            <a:spLocks noGrp="1"/>
          </p:cNvSpPr>
          <p:nvPr>
            <p:ph type="sldNum" sz="quarter" idx="10"/>
          </p:nvPr>
        </p:nvSpPr>
        <p:spPr/>
        <p:txBody>
          <a:bodyPr/>
          <a:lstStyle/>
          <a:p>
            <a:r>
              <a:rPr lang="en-US">
                <a:solidFill>
                  <a:prstClr val="black"/>
                </a:solidFill>
              </a:rPr>
              <a:t>Page - </a:t>
            </a:r>
            <a:fld id="{3B765BF7-3D9E-4D5C-ACB1-1CB10D2CB5EC}"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754351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a:bodyPr>
          <a:lstStyle/>
          <a:p>
            <a:endParaRPr lang="en-US" dirty="0"/>
          </a:p>
        </p:txBody>
      </p:sp>
      <p:sp>
        <p:nvSpPr>
          <p:cNvPr id="11" name="Header Placeholder 10"/>
          <p:cNvSpPr>
            <a:spLocks noGrp="1"/>
          </p:cNvSpPr>
          <p:nvPr>
            <p:ph type="hdr" sz="quarter" idx="13"/>
          </p:nvPr>
        </p:nvSpPr>
        <p:spPr>
          <a:xfrm>
            <a:off x="2" y="2"/>
            <a:ext cx="2946275" cy="494050"/>
          </a:xfrm>
          <a:prstGeom prst="rect">
            <a:avLst/>
          </a:prstGeom>
        </p:spPr>
        <p:txBody>
          <a:bodyPr lIns="89730" tIns="44865" rIns="89730" bIns="44865"/>
          <a:lstStyle/>
          <a:p>
            <a:r>
              <a:rPr lang="en-US" dirty="0"/>
              <a:t>SBC Media Handling</a:t>
            </a:r>
          </a:p>
        </p:txBody>
      </p:sp>
      <p:sp>
        <p:nvSpPr>
          <p:cNvPr id="13" name="Slide Image Placeholder 12"/>
          <p:cNvSpPr>
            <a:spLocks noGrp="1" noRot="1" noChangeAspect="1"/>
          </p:cNvSpPr>
          <p:nvPr>
            <p:ph type="sldImg"/>
          </p:nvPr>
        </p:nvSpPr>
        <p:spPr>
          <a:xfrm>
            <a:off x="492125" y="457200"/>
            <a:ext cx="5813425" cy="4359275"/>
          </a:xfrm>
        </p:spPr>
      </p:sp>
      <p:sp>
        <p:nvSpPr>
          <p:cNvPr id="15" name="Footer Placeholder 14"/>
          <p:cNvSpPr>
            <a:spLocks noGrp="1"/>
          </p:cNvSpPr>
          <p:nvPr>
            <p:ph type="ftr" sz="quarter" idx="15"/>
          </p:nvPr>
        </p:nvSpPr>
        <p:spPr>
          <a:xfrm>
            <a:off x="2" y="9378516"/>
            <a:ext cx="2946275" cy="494050"/>
          </a:xfrm>
          <a:prstGeom prst="rect">
            <a:avLst/>
          </a:prstGeom>
        </p:spPr>
        <p:txBody>
          <a:bodyPr lIns="89730" tIns="44865" rIns="89730" bIns="44865"/>
          <a:lstStyle/>
          <a:p>
            <a:pPr>
              <a:buFont typeface="Calibri" pitchFamily="34" charset="0"/>
              <a:buChar char="©"/>
            </a:pPr>
            <a:r>
              <a:rPr lang="en-US" dirty="0"/>
              <a:t>Copyright AudioCodes 2011</a:t>
            </a:r>
          </a:p>
        </p:txBody>
      </p:sp>
      <p:sp>
        <p:nvSpPr>
          <p:cNvPr id="16" name="Slide Number Placeholder 15"/>
          <p:cNvSpPr>
            <a:spLocks noGrp="1"/>
          </p:cNvSpPr>
          <p:nvPr>
            <p:ph type="sldNum" sz="quarter" idx="16"/>
          </p:nvPr>
        </p:nvSpPr>
        <p:spPr/>
        <p:txBody>
          <a:bodyPr/>
          <a:lstStyle/>
          <a:p>
            <a:r>
              <a:rPr lang="en-US" dirty="0"/>
              <a:t>Page - </a:t>
            </a:r>
            <a:fld id="{3B765BF7-3D9E-4D5C-ACB1-1CB10D2CB5EC}" type="slidenum">
              <a:rPr lang="en-US" smtClean="0"/>
              <a:pPr/>
              <a:t>49</a:t>
            </a:fld>
            <a:endParaRPr lang="en-US" dirty="0"/>
          </a:p>
        </p:txBody>
      </p:sp>
    </p:spTree>
    <p:extLst>
      <p:ext uri="{BB962C8B-B14F-4D97-AF65-F5344CB8AC3E}">
        <p14:creationId xmlns:p14="http://schemas.microsoft.com/office/powerpoint/2010/main" val="35206894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Rot="1" noChangeAspect="1" noChangeArrowheads="1" noTextEdit="1"/>
          </p:cNvSpPr>
          <p:nvPr>
            <p:ph type="sldImg"/>
          </p:nvPr>
        </p:nvSpPr>
        <p:spPr>
          <a:xfrm>
            <a:off x="1052513" y="542925"/>
            <a:ext cx="5057775" cy="3792538"/>
          </a:xfrm>
          <a:ln/>
        </p:spPr>
      </p:sp>
      <p:sp>
        <p:nvSpPr>
          <p:cNvPr id="34820" name="Rectangle 3"/>
          <p:cNvSpPr>
            <a:spLocks noGrp="1" noChangeArrowheads="1"/>
          </p:cNvSpPr>
          <p:nvPr>
            <p:ph type="body" idx="1"/>
          </p:nvPr>
        </p:nvSpPr>
        <p:spPr>
          <a:noFill/>
          <a:ln/>
        </p:spPr>
        <p:txBody>
          <a:bodyPr/>
          <a:lstStyle/>
          <a:p>
            <a:pPr eaLnBrk="1" hangingPunct="1"/>
            <a:r>
              <a:rPr lang="en-US" dirty="0"/>
              <a:t>Notes:</a:t>
            </a:r>
          </a:p>
        </p:txBody>
      </p:sp>
      <p:graphicFrame>
        <p:nvGraphicFramePr>
          <p:cNvPr id="6" name="Table 5"/>
          <p:cNvGraphicFramePr>
            <a:graphicFrameLocks noGrp="1"/>
          </p:cNvGraphicFramePr>
          <p:nvPr/>
        </p:nvGraphicFramePr>
        <p:xfrm>
          <a:off x="685800" y="5069840"/>
          <a:ext cx="5715000" cy="1483360"/>
        </p:xfrm>
        <a:graphic>
          <a:graphicData uri="http://schemas.openxmlformats.org/drawingml/2006/table">
            <a:tbl>
              <a:tblPr firstRow="1" bandRow="1">
                <a:tableStyleId>{5C22544A-7EE6-4342-B048-85BDC9FD1C3A}</a:tableStyleId>
              </a:tblPr>
              <a:tblGrid>
                <a:gridCol w="5715000">
                  <a:extLst>
                    <a:ext uri="{9D8B030D-6E8A-4147-A177-3AD203B41FA5}">
                      <a16:colId xmlns:a16="http://schemas.microsoft.com/office/drawing/2014/main" val="20000"/>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50</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01040" y="381000"/>
            <a:ext cx="5608320" cy="8218170"/>
          </a:xfrm>
        </p:spPr>
        <p:txBody>
          <a:bodyPr>
            <a:normAutofit/>
          </a:bodyPr>
          <a:lstStyle/>
          <a:p>
            <a:r>
              <a:rPr lang="en-US" dirty="0"/>
              <a:t>Notes:</a:t>
            </a:r>
          </a:p>
        </p:txBody>
      </p:sp>
      <p:sp>
        <p:nvSpPr>
          <p:cNvPr id="10" name="Slide Number Placeholder 9"/>
          <p:cNvSpPr>
            <a:spLocks noGrp="1"/>
          </p:cNvSpPr>
          <p:nvPr>
            <p:ph type="sldNum" sz="quarter" idx="11"/>
          </p:nvPr>
        </p:nvSpPr>
        <p:spPr/>
        <p:txBody>
          <a:bodyPr/>
          <a:lstStyle/>
          <a:p>
            <a:pPr>
              <a:defRPr/>
            </a:pPr>
            <a:r>
              <a:rPr lang="en-US" dirty="0"/>
              <a:t>Page - </a:t>
            </a:r>
            <a:fld id="{55C8AC4D-F752-4546-85F3-3AE566755D03}" type="slidenum">
              <a:rPr lang="en-US" smtClean="0"/>
              <a:pPr>
                <a:defRPr/>
              </a:pPr>
              <a:t>51</a:t>
            </a:fld>
            <a:endParaRPr lang="en-US" dirty="0"/>
          </a:p>
        </p:txBody>
      </p:sp>
      <p:sp>
        <p:nvSpPr>
          <p:cNvPr id="11" name="Footer Placeholder 10"/>
          <p:cNvSpPr>
            <a:spLocks noGrp="1"/>
          </p:cNvSpPr>
          <p:nvPr>
            <p:ph type="ftr" sz="quarter" idx="12"/>
          </p:nvPr>
        </p:nvSpPr>
        <p:spPr/>
        <p:txBody>
          <a:bodyPr/>
          <a:lstStyle/>
          <a:p>
            <a:r>
              <a:rPr lang="en-US" dirty="0"/>
              <a:t>©2011 AudioCodes Inc.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0" y="542925"/>
            <a:ext cx="5168900" cy="3876675"/>
          </a:xfrm>
        </p:spPr>
      </p:sp>
      <p:sp>
        <p:nvSpPr>
          <p:cNvPr id="3" name="Notes Placeholder 2"/>
          <p:cNvSpPr>
            <a:spLocks noGrp="1"/>
          </p:cNvSpPr>
          <p:nvPr>
            <p:ph type="body" idx="1"/>
          </p:nvPr>
        </p:nvSpPr>
        <p:spPr/>
        <p:txBody>
          <a:bodyPr>
            <a:normAutofit/>
          </a:bodyPr>
          <a:lstStyle/>
          <a:p>
            <a:r>
              <a:rPr lang="en-US" dirty="0"/>
              <a:t>Backing Up and Restoring Configuration</a:t>
            </a:r>
          </a:p>
          <a:p>
            <a:pPr lvl="1"/>
            <a:r>
              <a:rPr lang="en-US" dirty="0"/>
              <a:t>Usually AudioCodes Technical Support needs the “INI file”, not the “Complete INI file”.  If the complete file is needed, it will be specifically requested.</a:t>
            </a:r>
          </a:p>
          <a:p>
            <a:pPr lvl="2"/>
            <a:r>
              <a:rPr lang="en-US" dirty="0"/>
              <a:t>The “INI File” contains only the parameters that have been set differently from the default settings.</a:t>
            </a:r>
          </a:p>
          <a:p>
            <a:pPr lvl="2"/>
            <a:r>
              <a:rPr lang="en-US" dirty="0"/>
              <a:t>The “Complete INI File” contains every parameter.  This is a very large file.</a:t>
            </a:r>
          </a:p>
          <a:p>
            <a:pPr marL="236538" lvl="1"/>
            <a:r>
              <a:rPr lang="en-US" dirty="0"/>
              <a:t>You can save a copy/backup of the device current configuration settings as an ini file to a folder on your PC, using the 'Configuration File' page. </a:t>
            </a:r>
          </a:p>
          <a:p>
            <a:pPr marL="566738" lvl="2"/>
            <a:r>
              <a:rPr lang="en-US" dirty="0"/>
              <a:t>The saved ini file includes only parameters that were modified and parameters with other than default values. </a:t>
            </a:r>
          </a:p>
          <a:p>
            <a:pPr marL="566738" lvl="2"/>
            <a:r>
              <a:rPr lang="en-US" dirty="0"/>
              <a:t>The 'Configuration File' page also allows you to load an ini file to the device. If the device has "lost" its configuration, you can restore the device's configuration by loading the previously saved ini file or by simply loading a newly created ini file.</a:t>
            </a:r>
          </a:p>
          <a:p>
            <a:pPr marL="566738" lvl="2"/>
            <a:r>
              <a:rPr lang="en-US" dirty="0"/>
              <a:t>Note: When loading an ini file using this Web page, parameters not included in the ini file are reset to default settings.</a:t>
            </a:r>
          </a:p>
        </p:txBody>
      </p:sp>
      <p:sp>
        <p:nvSpPr>
          <p:cNvPr id="7" name="Date Placeholder 6"/>
          <p:cNvSpPr>
            <a:spLocks noGrp="1"/>
          </p:cNvSpPr>
          <p:nvPr>
            <p:ph type="dt" idx="10"/>
          </p:nvPr>
        </p:nvSpPr>
        <p:spPr/>
        <p:txBody>
          <a:bodyPr/>
          <a:lstStyle/>
          <a:p>
            <a:r>
              <a:rPr lang="en-US" dirty="0"/>
              <a:t>Revised February 2011</a:t>
            </a:r>
          </a:p>
        </p:txBody>
      </p:sp>
      <p:sp>
        <p:nvSpPr>
          <p:cNvPr id="8" name="Slide Number Placeholder 7"/>
          <p:cNvSpPr>
            <a:spLocks noGrp="1"/>
          </p:cNvSpPr>
          <p:nvPr>
            <p:ph type="sldNum" sz="quarter" idx="11"/>
          </p:nvPr>
        </p:nvSpPr>
        <p:spPr/>
        <p:txBody>
          <a:bodyPr/>
          <a:lstStyle/>
          <a:p>
            <a:pPr>
              <a:defRPr/>
            </a:pPr>
            <a:r>
              <a:rPr lang="en-US" dirty="0"/>
              <a:t>Page - </a:t>
            </a:r>
            <a:fld id="{55C8AC4D-F752-4546-85F3-3AE566755D03}" type="slidenum">
              <a:rPr lang="en-US" smtClean="0"/>
              <a:pPr>
                <a:defRPr/>
              </a:pPr>
              <a:t>5</a:t>
            </a:fld>
            <a:endParaRPr lang="en-US" dirty="0"/>
          </a:p>
        </p:txBody>
      </p:sp>
      <p:sp>
        <p:nvSpPr>
          <p:cNvPr id="9" name="Footer Placeholder 8"/>
          <p:cNvSpPr>
            <a:spLocks noGrp="1"/>
          </p:cNvSpPr>
          <p:nvPr>
            <p:ph type="ftr" sz="quarter" idx="12"/>
          </p:nvPr>
        </p:nvSpPr>
        <p:spPr/>
        <p:txBody>
          <a:bodyPr/>
          <a:lstStyle/>
          <a:p>
            <a:r>
              <a:rPr lang="en-US" dirty="0"/>
              <a:t>©2011 AudioCodes Inc.</a:t>
            </a:r>
          </a:p>
        </p:txBody>
      </p:sp>
      <p:sp>
        <p:nvSpPr>
          <p:cNvPr id="10" name="Header Placeholder 9"/>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Autofit/>
          </a:bodyPr>
          <a:lstStyle/>
          <a:p>
            <a:r>
              <a:rPr lang="en-US" dirty="0"/>
              <a:t>Notes:</a:t>
            </a:r>
          </a:p>
          <a:p>
            <a:pPr lvl="1"/>
            <a:r>
              <a:rPr lang="en-US" dirty="0"/>
              <a:t>Syslog is a standard for logging program messages. </a:t>
            </a:r>
          </a:p>
          <a:p>
            <a:pPr lvl="2"/>
            <a:r>
              <a:rPr lang="en-US" dirty="0"/>
              <a:t>It allows separation of the software that generates messages from the system that stores them and the software that reports and analyzes them. </a:t>
            </a:r>
          </a:p>
          <a:p>
            <a:pPr lvl="2"/>
            <a:r>
              <a:rPr lang="en-US" dirty="0"/>
              <a:t>It also provides devices, which would otherwise be unable to communicate, a means to notify administrators of problems or performance.</a:t>
            </a:r>
          </a:p>
          <a:p>
            <a:pPr lvl="1"/>
            <a:r>
              <a:rPr lang="en-US" dirty="0"/>
              <a:t>Configuration allows directing messages to various local devices (console), files (/var/log/) or remote </a:t>
            </a:r>
            <a:r>
              <a:rPr lang="en-US" dirty="0" err="1"/>
              <a:t>syslog</a:t>
            </a:r>
            <a:r>
              <a:rPr lang="en-US" dirty="0"/>
              <a:t> daemons. Care must be taken when updating the configuration; omitting or misdirecting message facility.level can cause important messages to be ignored by </a:t>
            </a:r>
            <a:r>
              <a:rPr lang="en-US" dirty="0" err="1"/>
              <a:t>syslog</a:t>
            </a:r>
            <a:r>
              <a:rPr lang="en-US" dirty="0"/>
              <a:t> or overlooked by the administrator.</a:t>
            </a:r>
          </a:p>
          <a:p>
            <a:pPr lvl="1"/>
            <a:r>
              <a:rPr lang="en-US" dirty="0"/>
              <a:t>Syslog is now standardized within the Syslog working group of the Internet Engineering Task Force (IETF).</a:t>
            </a:r>
          </a:p>
          <a:p>
            <a:pPr lvl="1"/>
            <a:endParaRPr lang="en-US" dirty="0"/>
          </a:p>
        </p:txBody>
      </p:sp>
      <p:sp>
        <p:nvSpPr>
          <p:cNvPr id="8" name="Date Placeholder 7"/>
          <p:cNvSpPr>
            <a:spLocks noGrp="1"/>
          </p:cNvSpPr>
          <p:nvPr>
            <p:ph type="dt" idx="10"/>
          </p:nvPr>
        </p:nvSpPr>
        <p:spPr/>
        <p:txBody>
          <a:bodyPr/>
          <a:lstStyle/>
          <a:p>
            <a:r>
              <a:rPr lang="en-US" dirty="0"/>
              <a:t>Revised February 2011</a:t>
            </a:r>
          </a:p>
        </p:txBody>
      </p:sp>
      <p:sp>
        <p:nvSpPr>
          <p:cNvPr id="10" name="Slide Number Placeholder 9"/>
          <p:cNvSpPr>
            <a:spLocks noGrp="1"/>
          </p:cNvSpPr>
          <p:nvPr>
            <p:ph type="sldNum" sz="quarter" idx="11"/>
          </p:nvPr>
        </p:nvSpPr>
        <p:spPr/>
        <p:txBody>
          <a:bodyPr/>
          <a:lstStyle/>
          <a:p>
            <a:pPr>
              <a:defRPr/>
            </a:pPr>
            <a:r>
              <a:rPr lang="en-US" dirty="0"/>
              <a:t>Page - </a:t>
            </a:r>
            <a:fld id="{55C8AC4D-F752-4546-85F3-3AE566755D03}" type="slidenum">
              <a:rPr lang="en-US" smtClean="0"/>
              <a:pPr>
                <a:defRPr/>
              </a:pPr>
              <a:t>6</a:t>
            </a:fld>
            <a:endParaRPr lang="en-US" dirty="0"/>
          </a:p>
        </p:txBody>
      </p:sp>
      <p:sp>
        <p:nvSpPr>
          <p:cNvPr id="11" name="Footer Placeholder 10"/>
          <p:cNvSpPr>
            <a:spLocks noGrp="1"/>
          </p:cNvSpPr>
          <p:nvPr>
            <p:ph type="ftr" sz="quarter" idx="12"/>
          </p:nvPr>
        </p:nvSpPr>
        <p:spPr/>
        <p:txBody>
          <a:bodyPr/>
          <a:lstStyle/>
          <a:p>
            <a:r>
              <a:rPr lang="en-US" dirty="0"/>
              <a:t>©2011 AudioCodes Inc.</a:t>
            </a:r>
          </a:p>
        </p:txBody>
      </p:sp>
      <p:sp>
        <p:nvSpPr>
          <p:cNvPr id="12" name="Header Placeholder 11"/>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New in release 6.0:</a:t>
            </a:r>
          </a:p>
          <a:p>
            <a:r>
              <a:rPr lang="en-US" dirty="0"/>
              <a:t>Automatic Syslog Debug Level Selection Based on CPU Usage:</a:t>
            </a:r>
          </a:p>
          <a:p>
            <a:pPr lvl="1"/>
            <a:r>
              <a:rPr lang="en-US" dirty="0"/>
              <a:t>The device now supports a new debug level of 7. When set to this level, the Syslog level automatically changes between level 5, level 1 and level 0, depending on the device CPU consumption.</a:t>
            </a:r>
          </a:p>
          <a:p>
            <a:pPr lvl="1"/>
            <a:r>
              <a:rPr lang="en-US" dirty="0"/>
              <a:t>In addition, to improve device performance, several Syslog messages are now merged and sent as a single UDP datagram. </a:t>
            </a:r>
          </a:p>
          <a:p>
            <a:pPr lvl="1"/>
            <a:r>
              <a:rPr lang="en-US" dirty="0"/>
              <a:t>A new parameter, MaxBundleSyslogLength defines the maximum size of this bundled UDP packet.</a:t>
            </a:r>
          </a:p>
          <a:p>
            <a:pPr lvl="2"/>
            <a:r>
              <a:rPr lang="en-US" dirty="0"/>
              <a:t>The maximum size (in bytes) threshold of logged, bundled (into a single UDP packet) Syslog messages, after which they are sent to a Syslog server.</a:t>
            </a:r>
          </a:p>
          <a:p>
            <a:pPr lvl="2"/>
            <a:r>
              <a:rPr lang="en-US" dirty="0"/>
              <a:t>The valid value range is 0 to 1220 (where 0 indicates that no bundling occurs). The default is 1220.</a:t>
            </a:r>
          </a:p>
          <a:p>
            <a:pPr lvl="2"/>
            <a:r>
              <a:rPr lang="en-US" dirty="0"/>
              <a:t>Note: This parameter is applicable only if the GWDebugLevel parameter is set to 7.</a:t>
            </a:r>
          </a:p>
          <a:p>
            <a:pPr lvl="1"/>
            <a:r>
              <a:rPr lang="en-US" dirty="0"/>
              <a:t>Relevant parameters: GWDebugLevel; MaxBundleSyslogLength.</a:t>
            </a:r>
          </a:p>
        </p:txBody>
      </p:sp>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7</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New in release 6.0:</a:t>
            </a:r>
          </a:p>
          <a:p>
            <a:r>
              <a:rPr lang="en-US" dirty="0"/>
              <a:t>Automatic Syslog Debug Level Selection Based on CPU Usage:</a:t>
            </a:r>
          </a:p>
          <a:p>
            <a:pPr lvl="1"/>
            <a:r>
              <a:rPr lang="en-US" dirty="0"/>
              <a:t>The device now supports a new debug level of 7. When set to this level, the Syslog level automatically changes between level 5, level 1 and level 0, depending on the device CPU consumption.</a:t>
            </a:r>
          </a:p>
          <a:p>
            <a:pPr lvl="1"/>
            <a:r>
              <a:rPr lang="en-US" dirty="0"/>
              <a:t>In addition, to improve device performance, several Syslog messages are now merged and sent as a single UDP datagram. </a:t>
            </a:r>
          </a:p>
          <a:p>
            <a:pPr lvl="1"/>
            <a:r>
              <a:rPr lang="en-US" dirty="0"/>
              <a:t>A new parameter, MaxBundleSyslogLength defines the maximum size of this bundled UDP packet.</a:t>
            </a:r>
          </a:p>
          <a:p>
            <a:pPr lvl="2"/>
            <a:r>
              <a:rPr lang="en-US" dirty="0"/>
              <a:t>The maximum size (in bytes) threshold of logged, bundled (into a single UDP packet) Syslog messages, after which they are sent to a Syslog server.</a:t>
            </a:r>
          </a:p>
          <a:p>
            <a:pPr lvl="2"/>
            <a:r>
              <a:rPr lang="en-US" dirty="0"/>
              <a:t>The valid value range is 0 to 1220 (where 0 indicates that no bundling occurs). The default is 1220.</a:t>
            </a:r>
          </a:p>
          <a:p>
            <a:pPr lvl="2"/>
            <a:r>
              <a:rPr lang="en-US" dirty="0"/>
              <a:t>Note: This parameter is applicable only if the GWDebugLevel parameter is set to 7.</a:t>
            </a:r>
          </a:p>
          <a:p>
            <a:pPr lvl="1"/>
            <a:r>
              <a:rPr lang="en-US" dirty="0"/>
              <a:t>Relevant parameters: GWDebugLevel; MaxBundleSyslogLength.</a:t>
            </a:r>
          </a:p>
        </p:txBody>
      </p:sp>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8</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extLst>
      <p:ext uri="{BB962C8B-B14F-4D97-AF65-F5344CB8AC3E}">
        <p14:creationId xmlns:p14="http://schemas.microsoft.com/office/powerpoint/2010/main" val="780626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2513" y="542925"/>
            <a:ext cx="5057775" cy="3792538"/>
          </a:xfrm>
        </p:spPr>
      </p:sp>
      <p:sp>
        <p:nvSpPr>
          <p:cNvPr id="3" name="Notes Placeholder 2"/>
          <p:cNvSpPr>
            <a:spLocks noGrp="1"/>
          </p:cNvSpPr>
          <p:nvPr>
            <p:ph type="body" idx="1"/>
          </p:nvPr>
        </p:nvSpPr>
        <p:spPr/>
        <p:txBody>
          <a:bodyPr>
            <a:normAutofit/>
          </a:bodyPr>
          <a:lstStyle/>
          <a:p>
            <a:r>
              <a:rPr lang="en-US" dirty="0"/>
              <a:t>New in release 6.0:</a:t>
            </a:r>
          </a:p>
          <a:p>
            <a:r>
              <a:rPr lang="en-US" dirty="0"/>
              <a:t>Automatic Syslog Debug Level Selection Based on CPU Usage:</a:t>
            </a:r>
          </a:p>
          <a:p>
            <a:pPr lvl="1"/>
            <a:r>
              <a:rPr lang="en-US" dirty="0"/>
              <a:t>The device now supports a new debug level of 7. When set to this level, the Syslog level automatically changes between level 5, level 1 and level 0, depending on the device CPU consumption.</a:t>
            </a:r>
          </a:p>
          <a:p>
            <a:pPr lvl="1"/>
            <a:r>
              <a:rPr lang="en-US" dirty="0"/>
              <a:t>In addition, to improve device performance, several Syslog messages are now merged and sent as a single UDP datagram. </a:t>
            </a:r>
          </a:p>
          <a:p>
            <a:pPr lvl="1"/>
            <a:r>
              <a:rPr lang="en-US" dirty="0"/>
              <a:t>A new parameter, MaxBundleSyslogLength defines the maximum size of this bundled UDP packet.</a:t>
            </a:r>
          </a:p>
          <a:p>
            <a:pPr lvl="2"/>
            <a:r>
              <a:rPr lang="en-US" dirty="0"/>
              <a:t>The maximum size (in bytes) threshold of logged, bundled (into a single UDP packet) Syslog messages, after which they are sent to a Syslog server.</a:t>
            </a:r>
          </a:p>
          <a:p>
            <a:pPr lvl="2"/>
            <a:r>
              <a:rPr lang="en-US" dirty="0"/>
              <a:t>The valid value range is 0 to 1220 (where 0 indicates that no bundling occurs). The default is 1220.</a:t>
            </a:r>
          </a:p>
          <a:p>
            <a:pPr lvl="2"/>
            <a:r>
              <a:rPr lang="en-US" dirty="0"/>
              <a:t>Note: This parameter is applicable only if the GWDebugLevel parameter is set to 7.</a:t>
            </a:r>
          </a:p>
          <a:p>
            <a:pPr lvl="1"/>
            <a:r>
              <a:rPr lang="en-US" dirty="0"/>
              <a:t>Relevant parameters: GWDebugLevel; MaxBundleSyslogLength.</a:t>
            </a:r>
          </a:p>
        </p:txBody>
      </p:sp>
      <p:sp>
        <p:nvSpPr>
          <p:cNvPr id="10" name="Date Placeholder 9"/>
          <p:cNvSpPr>
            <a:spLocks noGrp="1"/>
          </p:cNvSpPr>
          <p:nvPr>
            <p:ph type="dt" idx="10"/>
          </p:nvPr>
        </p:nvSpPr>
        <p:spPr/>
        <p:txBody>
          <a:bodyPr/>
          <a:lstStyle/>
          <a:p>
            <a:r>
              <a:rPr lang="en-US" dirty="0"/>
              <a:t>Revised February 2011</a:t>
            </a:r>
          </a:p>
        </p:txBody>
      </p:sp>
      <p:sp>
        <p:nvSpPr>
          <p:cNvPr id="11" name="Slide Number Placeholder 10"/>
          <p:cNvSpPr>
            <a:spLocks noGrp="1"/>
          </p:cNvSpPr>
          <p:nvPr>
            <p:ph type="sldNum" sz="quarter" idx="11"/>
          </p:nvPr>
        </p:nvSpPr>
        <p:spPr/>
        <p:txBody>
          <a:bodyPr/>
          <a:lstStyle/>
          <a:p>
            <a:pPr>
              <a:defRPr/>
            </a:pPr>
            <a:r>
              <a:rPr lang="en-US" dirty="0"/>
              <a:t>Page - </a:t>
            </a:r>
            <a:fld id="{55C8AC4D-F752-4546-85F3-3AE566755D03}" type="slidenum">
              <a:rPr lang="en-US" smtClean="0"/>
              <a:pPr>
                <a:defRPr/>
              </a:pPr>
              <a:t>9</a:t>
            </a:fld>
            <a:endParaRPr lang="en-US" dirty="0"/>
          </a:p>
        </p:txBody>
      </p:sp>
      <p:sp>
        <p:nvSpPr>
          <p:cNvPr id="12" name="Footer Placeholder 11"/>
          <p:cNvSpPr>
            <a:spLocks noGrp="1"/>
          </p:cNvSpPr>
          <p:nvPr>
            <p:ph type="ftr" sz="quarter" idx="12"/>
          </p:nvPr>
        </p:nvSpPr>
        <p:spPr/>
        <p:txBody>
          <a:bodyPr/>
          <a:lstStyle/>
          <a:p>
            <a:r>
              <a:rPr lang="en-US" dirty="0"/>
              <a:t>©2011 AudioCodes Inc.</a:t>
            </a:r>
          </a:p>
        </p:txBody>
      </p:sp>
      <p:sp>
        <p:nvSpPr>
          <p:cNvPr id="13" name="Header Placeholder 12"/>
          <p:cNvSpPr>
            <a:spLocks noGrp="1"/>
          </p:cNvSpPr>
          <p:nvPr>
            <p:ph type="hdr" sz="quarter" idx="13"/>
          </p:nvPr>
        </p:nvSpPr>
        <p:spPr/>
        <p:txBody>
          <a:bodyPr/>
          <a:lstStyle/>
          <a:p>
            <a:pPr>
              <a:defRPr/>
            </a:pPr>
            <a:r>
              <a:rPr lang="en-US" dirty="0"/>
              <a:t>Diagnostic Tools: Troubleshooting and Syslog</a:t>
            </a:r>
          </a:p>
        </p:txBody>
      </p:sp>
    </p:spTree>
    <p:extLst>
      <p:ext uri="{BB962C8B-B14F-4D97-AF65-F5344CB8AC3E}">
        <p14:creationId xmlns:p14="http://schemas.microsoft.com/office/powerpoint/2010/main" val="27611787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audiocodes.com/services-support/audiocodes-academy"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www.linkedin.com/company/audiocodes/" TargetMode="Externa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hyperlink" Target="http://blog.audiocodes.com/" TargetMode="External"/><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hyperlink" Target="https://www.facebook.com/audiocodes" TargetMode="External"/><Relationship Id="rId11" Type="http://schemas.openxmlformats.org/officeDocument/2006/relationships/image" Target="../media/image10.png"/><Relationship Id="rId5" Type="http://schemas.openxmlformats.org/officeDocument/2006/relationships/image" Target="../media/image7.png"/><Relationship Id="rId10" Type="http://schemas.openxmlformats.org/officeDocument/2006/relationships/hyperlink" Target="http://www.youtube.com/user/audioserge" TargetMode="External"/><Relationship Id="rId4" Type="http://schemas.openxmlformats.org/officeDocument/2006/relationships/hyperlink" Target="https://twitter.com/AudioCodes" TargetMode="External"/><Relationship Id="rId9"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8F3067-679B-49BB-A856-8C4868249854}"/>
              </a:ext>
            </a:extLst>
          </p:cNvPr>
          <p:cNvSpPr/>
          <p:nvPr userDrawn="1"/>
        </p:nvSpPr>
        <p:spPr>
          <a:xfrm>
            <a:off x="7250906" y="352425"/>
            <a:ext cx="1821657" cy="7524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C54CB8C3-1D1E-43F1-9A49-83A5EC1184A7}"/>
              </a:ext>
            </a:extLst>
          </p:cNvPr>
          <p:cNvSpPr>
            <a:spLocks noGrp="1"/>
          </p:cNvSpPr>
          <p:nvPr>
            <p:ph type="body" sz="quarter" idx="10" hasCustomPrompt="1"/>
          </p:nvPr>
        </p:nvSpPr>
        <p:spPr>
          <a:xfrm>
            <a:off x="286603" y="2212810"/>
            <a:ext cx="8477670" cy="1216191"/>
          </a:xfrm>
        </p:spPr>
        <p:txBody>
          <a:bodyPr anchor="ctr">
            <a:normAutofit/>
          </a:bodyPr>
          <a:lstStyle>
            <a:lvl1pPr marL="0" indent="0" algn="ctr" defTabSz="457200" rtl="0" eaLnBrk="1" latinLnBrk="0" hangingPunct="1">
              <a:buNone/>
              <a:defRPr lang="en-US" sz="2400" b="1" kern="1200" dirty="0">
                <a:solidFill>
                  <a:srgbClr val="0E4681"/>
                </a:solidFill>
                <a:latin typeface="Segoe UI" panose="020B0502040204020203" pitchFamily="34" charset="0"/>
                <a:ea typeface="+mn-ea"/>
                <a:cs typeface="Segoe UI" panose="020B0502040204020203" pitchFamily="34" charset="0"/>
              </a:defRPr>
            </a:lvl1pPr>
          </a:lstStyle>
          <a:p>
            <a:pPr lvl="0"/>
            <a:r>
              <a:rPr lang="en-US" dirty="0"/>
              <a:t>Presentation Subject</a:t>
            </a:r>
          </a:p>
        </p:txBody>
      </p:sp>
      <p:sp>
        <p:nvSpPr>
          <p:cNvPr id="9" name="Text Placeholder 8">
            <a:extLst>
              <a:ext uri="{FF2B5EF4-FFF2-40B4-BE49-F238E27FC236}">
                <a16:creationId xmlns:a16="http://schemas.microsoft.com/office/drawing/2014/main" id="{B6AE1356-7256-495C-B18E-047268BE2CE5}"/>
              </a:ext>
            </a:extLst>
          </p:cNvPr>
          <p:cNvSpPr>
            <a:spLocks noGrp="1"/>
          </p:cNvSpPr>
          <p:nvPr>
            <p:ph type="body" sz="quarter" idx="11" hasCustomPrompt="1"/>
          </p:nvPr>
        </p:nvSpPr>
        <p:spPr>
          <a:xfrm>
            <a:off x="285751" y="3685142"/>
            <a:ext cx="8478523" cy="380807"/>
          </a:xfrm>
        </p:spPr>
        <p:txBody>
          <a:bodyPr anchor="ctr">
            <a:normAutofit/>
          </a:bodyPr>
          <a:lstStyle>
            <a:lvl1pPr marL="0" indent="0" algn="ctr" defTabSz="457200" rtl="0" eaLnBrk="1" latinLnBrk="0" hangingPunct="1">
              <a:buNone/>
              <a:defRPr lang="en-US" sz="1400" kern="1200" dirty="0">
                <a:solidFill>
                  <a:schemeClr val="tx1">
                    <a:lumMod val="65000"/>
                    <a:lumOff val="35000"/>
                  </a:schemeClr>
                </a:solidFill>
                <a:latin typeface="Segoe UI" panose="020B0502040204020203" pitchFamily="34" charset="0"/>
                <a:ea typeface="+mn-ea"/>
                <a:cs typeface="Segoe UI" panose="020B0502040204020203" pitchFamily="34" charset="0"/>
              </a:defRPr>
            </a:lvl1pPr>
            <a:lvl5pPr marL="1371600" indent="0" algn="l">
              <a:buNone/>
              <a:defRPr/>
            </a:lvl5pPr>
          </a:lstStyle>
          <a:p>
            <a:pPr lvl="0"/>
            <a:r>
              <a:rPr lang="en-US" dirty="0"/>
              <a:t>Presenter Name | Title</a:t>
            </a:r>
          </a:p>
        </p:txBody>
      </p:sp>
      <p:pic>
        <p:nvPicPr>
          <p:cNvPr id="10" name="Picture 9">
            <a:extLst>
              <a:ext uri="{FF2B5EF4-FFF2-40B4-BE49-F238E27FC236}">
                <a16:creationId xmlns:a16="http://schemas.microsoft.com/office/drawing/2014/main" id="{DE71763E-6AD2-41F6-BF8C-083345BA81B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8" r="-343"/>
          <a:stretch/>
        </p:blipFill>
        <p:spPr>
          <a:xfrm>
            <a:off x="2697391" y="743051"/>
            <a:ext cx="3655241" cy="761811"/>
          </a:xfrm>
          <a:prstGeom prst="rect">
            <a:avLst/>
          </a:prstGeom>
        </p:spPr>
      </p:pic>
      <p:sp>
        <p:nvSpPr>
          <p:cNvPr id="12" name="Rectangle 11">
            <a:extLst>
              <a:ext uri="{FF2B5EF4-FFF2-40B4-BE49-F238E27FC236}">
                <a16:creationId xmlns:a16="http://schemas.microsoft.com/office/drawing/2014/main" id="{A68D395A-7AAD-4B55-BBA7-6FF5D9B01338}"/>
              </a:ext>
            </a:extLst>
          </p:cNvPr>
          <p:cNvSpPr/>
          <p:nvPr userDrawn="1"/>
        </p:nvSpPr>
        <p:spPr>
          <a:xfrm>
            <a:off x="0" y="5562601"/>
            <a:ext cx="9144000" cy="954107"/>
          </a:xfrm>
          <a:prstGeom prst="rect">
            <a:avLst/>
          </a:prstGeom>
        </p:spPr>
        <p:txBody>
          <a:bodyPr wrap="square">
            <a:spAutoFit/>
          </a:bodyPr>
          <a:lstStyle/>
          <a:p>
            <a:pPr algn="ctr"/>
            <a:r>
              <a:rPr lang="en-US" sz="4000" b="1" dirty="0">
                <a:solidFill>
                  <a:srgbClr val="0E4681"/>
                </a:solidFill>
                <a:ea typeface="Times New Roman" panose="02020603050405020304" pitchFamily="18" charset="0"/>
                <a:cs typeface="Times New Roman" panose="02020603050405020304" pitchFamily="18" charset="0"/>
              </a:rPr>
              <a:t>AudioCodes</a:t>
            </a:r>
            <a:r>
              <a:rPr lang="en-US" sz="4000" b="1" dirty="0">
                <a:solidFill>
                  <a:srgbClr val="002060"/>
                </a:solidFill>
                <a:ea typeface="Times New Roman" panose="02020603050405020304" pitchFamily="18" charset="0"/>
                <a:cs typeface="Times New Roman" panose="02020603050405020304" pitchFamily="18" charset="0"/>
              </a:rPr>
              <a:t> </a:t>
            </a:r>
            <a:r>
              <a:rPr lang="en-US" sz="4000" b="1" dirty="0">
                <a:solidFill>
                  <a:srgbClr val="30A4DC"/>
                </a:solidFill>
                <a:ea typeface="Times New Roman" panose="02020603050405020304" pitchFamily="18" charset="0"/>
                <a:cs typeface="Times New Roman" panose="02020603050405020304" pitchFamily="18" charset="0"/>
              </a:rPr>
              <a:t>Academy</a:t>
            </a:r>
          </a:p>
          <a:p>
            <a:pPr marL="342900" lvl="0" indent="-342900" algn="ctr">
              <a:defRPr/>
            </a:pPr>
            <a:r>
              <a:rPr lang="en-US" sz="1600" dirty="0">
                <a:solidFill>
                  <a:srgbClr val="002060"/>
                </a:solidFill>
                <a:hlinkClick r:id="rId3"/>
              </a:rPr>
              <a:t>https://www.audiocodes.com/services-support/audiocodes-academy</a:t>
            </a:r>
            <a:endParaRPr lang="en-US" b="1" dirty="0">
              <a:solidFill>
                <a:srgbClr val="30A4DC"/>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245849"/>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EEB176-1AFF-4380-BC51-D5011630DCB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25400"/>
            <a:ext cx="9141292" cy="6858000"/>
          </a:xfrm>
          <a:prstGeom prst="rect">
            <a:avLst/>
          </a:prstGeom>
        </p:spPr>
      </p:pic>
      <p:cxnSp>
        <p:nvCxnSpPr>
          <p:cNvPr id="6" name="Straight Connector 5">
            <a:extLst>
              <a:ext uri="{FF2B5EF4-FFF2-40B4-BE49-F238E27FC236}">
                <a16:creationId xmlns:a16="http://schemas.microsoft.com/office/drawing/2014/main" id="{AE3FDEEE-FBC9-42FA-86BA-E837EA9885ED}"/>
              </a:ext>
            </a:extLst>
          </p:cNvPr>
          <p:cNvCxnSpPr>
            <a:cxnSpLocks/>
          </p:cNvCxnSpPr>
          <p:nvPr userDrawn="1"/>
        </p:nvCxnSpPr>
        <p:spPr>
          <a:xfrm>
            <a:off x="2362200" y="2209800"/>
            <a:ext cx="0" cy="2438400"/>
          </a:xfrm>
          <a:prstGeom prst="line">
            <a:avLst/>
          </a:prstGeom>
          <a:ln>
            <a:solidFill>
              <a:srgbClr val="30A4DC"/>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252291DD-0E69-40A2-BBAF-8FBFC3C2D697}"/>
              </a:ext>
            </a:extLst>
          </p:cNvPr>
          <p:cNvSpPr>
            <a:spLocks noGrp="1"/>
          </p:cNvSpPr>
          <p:nvPr>
            <p:ph type="body" sz="quarter" idx="10" hasCustomPrompt="1"/>
          </p:nvPr>
        </p:nvSpPr>
        <p:spPr>
          <a:xfrm>
            <a:off x="2461391" y="2209801"/>
            <a:ext cx="6454009" cy="585492"/>
          </a:xfrm>
        </p:spPr>
        <p:txBody>
          <a:bodyPr anchor="ctr">
            <a:normAutofit/>
          </a:bodyPr>
          <a:lstStyle>
            <a:lvl1pPr marL="0" indent="0" algn="l" defTabSz="457200" rtl="0" eaLnBrk="1" latinLnBrk="0" hangingPunct="1">
              <a:buNone/>
              <a:defRPr lang="en-US" sz="2000" kern="1200" dirty="0">
                <a:solidFill>
                  <a:srgbClr val="0E4681"/>
                </a:solidFill>
                <a:latin typeface="Segoe UI" panose="020B0502040204020203" pitchFamily="34" charset="0"/>
                <a:ea typeface="+mn-ea"/>
                <a:cs typeface="Segoe UI" panose="020B0502040204020203" pitchFamily="34" charset="0"/>
              </a:defRPr>
            </a:lvl1pPr>
          </a:lstStyle>
          <a:p>
            <a:pPr lvl="0"/>
            <a:r>
              <a:rPr lang="en-US" dirty="0"/>
              <a:t>Section Topic</a:t>
            </a:r>
          </a:p>
        </p:txBody>
      </p:sp>
      <p:sp>
        <p:nvSpPr>
          <p:cNvPr id="13" name="Text Placeholder 8">
            <a:extLst>
              <a:ext uri="{FF2B5EF4-FFF2-40B4-BE49-F238E27FC236}">
                <a16:creationId xmlns:a16="http://schemas.microsoft.com/office/drawing/2014/main" id="{3950E7DB-8BAD-42D8-97BE-08D3CAA41C5B}"/>
              </a:ext>
            </a:extLst>
          </p:cNvPr>
          <p:cNvSpPr>
            <a:spLocks noGrp="1"/>
          </p:cNvSpPr>
          <p:nvPr>
            <p:ph type="body" sz="quarter" idx="11" hasCustomPrompt="1"/>
          </p:nvPr>
        </p:nvSpPr>
        <p:spPr>
          <a:xfrm>
            <a:off x="2461390" y="2904067"/>
            <a:ext cx="6454009" cy="1016000"/>
          </a:xfrm>
        </p:spPr>
        <p:txBody>
          <a:bodyPr anchor="ctr">
            <a:normAutofit/>
          </a:bodyPr>
          <a:lstStyle>
            <a:lvl1pPr marL="0" indent="0" algn="l" defTabSz="457200" rtl="0" eaLnBrk="1" latinLnBrk="0" hangingPunct="1">
              <a:buNone/>
              <a:defRPr lang="en-US" sz="2400" kern="1200" dirty="0">
                <a:solidFill>
                  <a:schemeClr val="tx1">
                    <a:lumMod val="65000"/>
                    <a:lumOff val="35000"/>
                  </a:schemeClr>
                </a:solidFill>
                <a:latin typeface="Segoe UI" panose="020B0502040204020203" pitchFamily="34" charset="0"/>
                <a:ea typeface="+mn-ea"/>
                <a:cs typeface="Segoe UI" panose="020B0502040204020203" pitchFamily="34" charset="0"/>
              </a:defRPr>
            </a:lvl1pPr>
            <a:lvl5pPr marL="1371600" indent="0" algn="l">
              <a:buNone/>
              <a:defRPr/>
            </a:lvl5pPr>
          </a:lstStyle>
          <a:p>
            <a:pPr lvl="0"/>
            <a:r>
              <a:rPr lang="en-US" dirty="0"/>
              <a:t>Section Overview</a:t>
            </a:r>
          </a:p>
        </p:txBody>
      </p:sp>
      <p:pic>
        <p:nvPicPr>
          <p:cNvPr id="14" name="Picture 13">
            <a:extLst>
              <a:ext uri="{FF2B5EF4-FFF2-40B4-BE49-F238E27FC236}">
                <a16:creationId xmlns:a16="http://schemas.microsoft.com/office/drawing/2014/main" id="{126E80F8-CEFA-4753-8377-7088F7E1A0C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8" r="-343"/>
          <a:stretch/>
        </p:blipFill>
        <p:spPr>
          <a:xfrm>
            <a:off x="292350" y="3220995"/>
            <a:ext cx="1996060" cy="416011"/>
          </a:xfrm>
          <a:prstGeom prst="rect">
            <a:avLst/>
          </a:prstGeom>
        </p:spPr>
      </p:pic>
    </p:spTree>
    <p:extLst>
      <p:ext uri="{BB962C8B-B14F-4D97-AF65-F5344CB8AC3E}">
        <p14:creationId xmlns:p14="http://schemas.microsoft.com/office/powerpoint/2010/main" val="254631102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99" y="89112"/>
            <a:ext cx="7000597" cy="591928"/>
          </a:xfrm>
        </p:spPr>
        <p:txBody>
          <a:bodyPr/>
          <a:lstStyle>
            <a:lvl1pPr>
              <a:defRPr sz="2400">
                <a:solidFill>
                  <a:schemeClr val="tx1">
                    <a:lumMod val="65000"/>
                    <a:lumOff val="35000"/>
                  </a:schemeClr>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81000" y="990600"/>
            <a:ext cx="8420100" cy="5664200"/>
          </a:xfrm>
        </p:spPr>
        <p:txBody>
          <a:bodyPr>
            <a:normAutofit/>
          </a:bodyPr>
          <a:lstStyle>
            <a:lvl1pPr>
              <a:defRPr sz="2000">
                <a:solidFill>
                  <a:srgbClr val="0E4681"/>
                </a:solidFill>
                <a:latin typeface="+mn-lt"/>
              </a:defRPr>
            </a:lvl1pPr>
            <a:lvl2pPr>
              <a:defRPr sz="1800">
                <a:solidFill>
                  <a:schemeClr val="tx1">
                    <a:lumMod val="65000"/>
                    <a:lumOff val="35000"/>
                  </a:schemeClr>
                </a:solidFill>
                <a:latin typeface="+mn-lt"/>
              </a:defRPr>
            </a:lvl2pPr>
            <a:lvl3pPr>
              <a:defRPr sz="1600">
                <a:solidFill>
                  <a:srgbClr val="0E4681"/>
                </a:solidFill>
                <a:latin typeface="+mn-lt"/>
              </a:defRPr>
            </a:lvl3pPr>
            <a:lvl4pPr>
              <a:defRPr sz="1400">
                <a:solidFill>
                  <a:schemeClr val="tx1">
                    <a:lumMod val="65000"/>
                    <a:lumOff val="35000"/>
                  </a:schemeClr>
                </a:solidFill>
                <a:latin typeface="+mn-lt"/>
              </a:defRPr>
            </a:lvl4pPr>
            <a:lvl5pPr>
              <a:defRPr sz="1300">
                <a:solidFill>
                  <a:srgbClr val="0E4681"/>
                </a:solidFill>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1CE412A9-D510-42C6-9FCA-6B4A925F2656}"/>
              </a:ext>
            </a:extLst>
          </p:cNvPr>
          <p:cNvCxnSpPr>
            <a:cxnSpLocks/>
          </p:cNvCxnSpPr>
          <p:nvPr userDrawn="1"/>
        </p:nvCxnSpPr>
        <p:spPr>
          <a:xfrm>
            <a:off x="7442994" y="84164"/>
            <a:ext cx="0" cy="633984"/>
          </a:xfrm>
          <a:prstGeom prst="line">
            <a:avLst/>
          </a:prstGeom>
          <a:ln>
            <a:solidFill>
              <a:srgbClr val="30A4DC"/>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EF352D4-2FBD-4517-B0B4-118B6BAE69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738" r="1208" b="3110"/>
          <a:stretch/>
        </p:blipFill>
        <p:spPr>
          <a:xfrm>
            <a:off x="7489548" y="224636"/>
            <a:ext cx="1522690" cy="320881"/>
          </a:xfrm>
          <a:prstGeom prst="rect">
            <a:avLst/>
          </a:prstGeom>
        </p:spPr>
      </p:pic>
      <p:sp>
        <p:nvSpPr>
          <p:cNvPr id="10" name="Slide Number Placeholder 5">
            <a:extLst>
              <a:ext uri="{FF2B5EF4-FFF2-40B4-BE49-F238E27FC236}">
                <a16:creationId xmlns:a16="http://schemas.microsoft.com/office/drawing/2014/main" id="{070AFE38-7B2D-4DD5-BACD-3AA280A36D3A}"/>
              </a:ext>
            </a:extLst>
          </p:cNvPr>
          <p:cNvSpPr txBox="1">
            <a:spLocks/>
          </p:cNvSpPr>
          <p:nvPr userDrawn="1"/>
        </p:nvSpPr>
        <p:spPr>
          <a:xfrm>
            <a:off x="8801100" y="6586693"/>
            <a:ext cx="342900" cy="271307"/>
          </a:xfrm>
          <a:prstGeom prst="rect">
            <a:avLst/>
          </a:prstGeom>
        </p:spPr>
        <p:txBody>
          <a:bodyPr vert="horz" lIns="91440" tIns="45720" rIns="91440" bIns="45720" rtlCol="0" anchor="ctr"/>
          <a:lstStyle>
            <a:lvl1pPr algn="r">
              <a:defRPr sz="1200">
                <a:solidFill>
                  <a:schemeClr val="tx1">
                    <a:lumMod val="65000"/>
                    <a:lumOff val="35000"/>
                  </a:schemeClr>
                </a:solidFill>
                <a:latin typeface="Calibri" pitchFamily="34" charset="0"/>
                <a:cs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A6C3DD-29BA-4A99-A76B-C3CBBDCA51A8}" type="slidenum">
              <a:rPr kumimoji="0" lang="en-US" sz="800" b="0" i="0" u="none" strike="noStrike" kern="1200" cap="none" spc="0" normalizeH="0" baseline="0" noProof="0" smtClean="0">
                <a:ln>
                  <a:noFill/>
                </a:ln>
                <a:solidFill>
                  <a:schemeClr val="tx1">
                    <a:lumMod val="65000"/>
                    <a:lumOff val="35000"/>
                  </a:schemeClr>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chemeClr val="tx1">
                  <a:lumMod val="65000"/>
                  <a:lumOff val="35000"/>
                </a:schemeClr>
              </a:solidFill>
              <a:effectLst/>
              <a:uLnTx/>
              <a:uFillTx/>
              <a:latin typeface="Calibri" pitchFamily="34" charset="0"/>
              <a:ea typeface="+mn-ea"/>
              <a:cs typeface="Calibri" pitchFamily="34" charset="0"/>
            </a:endParaRPr>
          </a:p>
        </p:txBody>
      </p:sp>
      <p:cxnSp>
        <p:nvCxnSpPr>
          <p:cNvPr id="9" name="Straight Connector 8">
            <a:extLst>
              <a:ext uri="{FF2B5EF4-FFF2-40B4-BE49-F238E27FC236}">
                <a16:creationId xmlns:a16="http://schemas.microsoft.com/office/drawing/2014/main" id="{71A2CA07-20BC-4CEA-84C3-1F0487DB1A00}"/>
              </a:ext>
            </a:extLst>
          </p:cNvPr>
          <p:cNvCxnSpPr>
            <a:cxnSpLocks/>
          </p:cNvCxnSpPr>
          <p:nvPr userDrawn="1"/>
        </p:nvCxnSpPr>
        <p:spPr>
          <a:xfrm>
            <a:off x="60158" y="787400"/>
            <a:ext cx="902368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079217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p:cNvSpPr>
            <a:spLocks noGrp="1"/>
          </p:cNvSpPr>
          <p:nvPr>
            <p:ph type="title"/>
          </p:nvPr>
        </p:nvSpPr>
        <p:spPr>
          <a:xfrm>
            <a:off x="63501" y="84164"/>
            <a:ext cx="7332940" cy="591928"/>
          </a:xfrm>
        </p:spPr>
        <p:txBody>
          <a:bodyPr/>
          <a:lstStyle>
            <a:lvl1pPr>
              <a:defRPr>
                <a:solidFill>
                  <a:schemeClr val="tx1">
                    <a:lumMod val="65000"/>
                    <a:lumOff val="35000"/>
                  </a:schemeClr>
                </a:solidFill>
                <a:latin typeface="Segoe UI" panose="020B0502040204020203" pitchFamily="34" charset="0"/>
                <a:cs typeface="Segoe UI" panose="020B0502040204020203" pitchFamily="34"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1CE412A9-D510-42C6-9FCA-6B4A925F2656}"/>
              </a:ext>
            </a:extLst>
          </p:cNvPr>
          <p:cNvCxnSpPr>
            <a:cxnSpLocks/>
          </p:cNvCxnSpPr>
          <p:nvPr userDrawn="1"/>
        </p:nvCxnSpPr>
        <p:spPr>
          <a:xfrm>
            <a:off x="7442994" y="84164"/>
            <a:ext cx="0" cy="633984"/>
          </a:xfrm>
          <a:prstGeom prst="line">
            <a:avLst/>
          </a:prstGeom>
          <a:ln>
            <a:solidFill>
              <a:srgbClr val="30A4DC"/>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EF352D4-2FBD-4517-B0B4-118B6BAE69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738" r="1208" b="3110"/>
          <a:stretch/>
        </p:blipFill>
        <p:spPr>
          <a:xfrm>
            <a:off x="7489548" y="224636"/>
            <a:ext cx="1522690" cy="320881"/>
          </a:xfrm>
          <a:prstGeom prst="rect">
            <a:avLst/>
          </a:prstGeom>
        </p:spPr>
      </p:pic>
      <p:sp>
        <p:nvSpPr>
          <p:cNvPr id="10" name="Slide Number Placeholder 5">
            <a:extLst>
              <a:ext uri="{FF2B5EF4-FFF2-40B4-BE49-F238E27FC236}">
                <a16:creationId xmlns:a16="http://schemas.microsoft.com/office/drawing/2014/main" id="{070AFE38-7B2D-4DD5-BACD-3AA280A36D3A}"/>
              </a:ext>
            </a:extLst>
          </p:cNvPr>
          <p:cNvSpPr txBox="1">
            <a:spLocks/>
          </p:cNvSpPr>
          <p:nvPr userDrawn="1"/>
        </p:nvSpPr>
        <p:spPr>
          <a:xfrm>
            <a:off x="8801100" y="6586693"/>
            <a:ext cx="342900" cy="271307"/>
          </a:xfrm>
          <a:prstGeom prst="rect">
            <a:avLst/>
          </a:prstGeom>
        </p:spPr>
        <p:txBody>
          <a:bodyPr vert="horz" lIns="91440" tIns="45720" rIns="91440" bIns="45720" rtlCol="0" anchor="ctr"/>
          <a:lstStyle>
            <a:lvl1pPr algn="r">
              <a:defRPr sz="1200">
                <a:solidFill>
                  <a:schemeClr val="tx1">
                    <a:lumMod val="65000"/>
                    <a:lumOff val="35000"/>
                  </a:schemeClr>
                </a:solidFill>
                <a:latin typeface="Calibri" pitchFamily="34" charset="0"/>
                <a:cs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A6C3DD-29BA-4A99-A76B-C3CBBDCA51A8}" type="slidenum">
              <a:rPr kumimoji="0" lang="en-US" sz="800" b="0" i="0" u="none" strike="noStrike" kern="1200" cap="none" spc="0" normalizeH="0" baseline="0" noProof="0" smtClean="0">
                <a:ln>
                  <a:noFill/>
                </a:ln>
                <a:solidFill>
                  <a:schemeClr val="tx1">
                    <a:lumMod val="65000"/>
                    <a:lumOff val="35000"/>
                  </a:schemeClr>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chemeClr val="tx1">
                  <a:lumMod val="65000"/>
                  <a:lumOff val="35000"/>
                </a:schemeClr>
              </a:solidFill>
              <a:effectLst/>
              <a:uLnTx/>
              <a:uFillTx/>
              <a:latin typeface="Calibri" pitchFamily="34" charset="0"/>
              <a:ea typeface="+mn-ea"/>
              <a:cs typeface="Calibri" pitchFamily="34" charset="0"/>
            </a:endParaRPr>
          </a:p>
        </p:txBody>
      </p:sp>
      <p:cxnSp>
        <p:nvCxnSpPr>
          <p:cNvPr id="6" name="Straight Connector 5">
            <a:extLst>
              <a:ext uri="{FF2B5EF4-FFF2-40B4-BE49-F238E27FC236}">
                <a16:creationId xmlns:a16="http://schemas.microsoft.com/office/drawing/2014/main" id="{504FA458-3A9E-4BFA-8C21-CFA42BC27087}"/>
              </a:ext>
            </a:extLst>
          </p:cNvPr>
          <p:cNvCxnSpPr>
            <a:cxnSpLocks/>
          </p:cNvCxnSpPr>
          <p:nvPr userDrawn="1"/>
        </p:nvCxnSpPr>
        <p:spPr>
          <a:xfrm>
            <a:off x="60158" y="787400"/>
            <a:ext cx="9023684"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77766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CE412A9-D510-42C6-9FCA-6B4A925F2656}"/>
              </a:ext>
            </a:extLst>
          </p:cNvPr>
          <p:cNvCxnSpPr>
            <a:cxnSpLocks/>
          </p:cNvCxnSpPr>
          <p:nvPr userDrawn="1"/>
        </p:nvCxnSpPr>
        <p:spPr>
          <a:xfrm>
            <a:off x="7442994" y="84164"/>
            <a:ext cx="0" cy="633984"/>
          </a:xfrm>
          <a:prstGeom prst="line">
            <a:avLst/>
          </a:prstGeom>
          <a:ln>
            <a:solidFill>
              <a:srgbClr val="30A4DC"/>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EF352D4-2FBD-4517-B0B4-118B6BAE69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2738" r="1208" b="3110"/>
          <a:stretch/>
        </p:blipFill>
        <p:spPr>
          <a:xfrm>
            <a:off x="7489548" y="224636"/>
            <a:ext cx="1522690" cy="320881"/>
          </a:xfrm>
          <a:prstGeom prst="rect">
            <a:avLst/>
          </a:prstGeom>
        </p:spPr>
      </p:pic>
      <p:sp>
        <p:nvSpPr>
          <p:cNvPr id="10" name="Slide Number Placeholder 5">
            <a:extLst>
              <a:ext uri="{FF2B5EF4-FFF2-40B4-BE49-F238E27FC236}">
                <a16:creationId xmlns:a16="http://schemas.microsoft.com/office/drawing/2014/main" id="{070AFE38-7B2D-4DD5-BACD-3AA280A36D3A}"/>
              </a:ext>
            </a:extLst>
          </p:cNvPr>
          <p:cNvSpPr txBox="1">
            <a:spLocks/>
          </p:cNvSpPr>
          <p:nvPr userDrawn="1"/>
        </p:nvSpPr>
        <p:spPr>
          <a:xfrm>
            <a:off x="8801100" y="6586693"/>
            <a:ext cx="342900" cy="271307"/>
          </a:xfrm>
          <a:prstGeom prst="rect">
            <a:avLst/>
          </a:prstGeom>
        </p:spPr>
        <p:txBody>
          <a:bodyPr vert="horz" lIns="91440" tIns="45720" rIns="91440" bIns="45720" rtlCol="0" anchor="ctr"/>
          <a:lstStyle>
            <a:lvl1pPr algn="r">
              <a:defRPr sz="1200">
                <a:solidFill>
                  <a:schemeClr val="tx1">
                    <a:lumMod val="65000"/>
                    <a:lumOff val="35000"/>
                  </a:schemeClr>
                </a:solidFill>
                <a:latin typeface="Calibri" pitchFamily="34" charset="0"/>
                <a:cs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D4A6C3DD-29BA-4A99-A76B-C3CBBDCA51A8}" type="slidenum">
              <a:rPr kumimoji="0" lang="en-US" sz="800" b="0" i="0" u="none" strike="noStrike" kern="1200" cap="none" spc="0" normalizeH="0" baseline="0" noProof="0" smtClean="0">
                <a:ln>
                  <a:noFill/>
                </a:ln>
                <a:solidFill>
                  <a:schemeClr val="tx1">
                    <a:lumMod val="65000"/>
                    <a:lumOff val="35000"/>
                  </a:schemeClr>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800" b="0" i="0" u="none" strike="noStrike" kern="1200" cap="none" spc="0" normalizeH="0" baseline="0" noProof="0" dirty="0">
              <a:ln>
                <a:noFill/>
              </a:ln>
              <a:solidFill>
                <a:schemeClr val="tx1">
                  <a:lumMod val="65000"/>
                  <a:lumOff val="35000"/>
                </a:schemeClr>
              </a:solidFill>
              <a:effectLst/>
              <a:uLnTx/>
              <a:uFillTx/>
              <a:latin typeface="Calibri" pitchFamily="34" charset="0"/>
              <a:ea typeface="+mn-ea"/>
              <a:cs typeface="Calibri" pitchFamily="34" charset="0"/>
            </a:endParaRPr>
          </a:p>
        </p:txBody>
      </p:sp>
    </p:spTree>
    <p:extLst>
      <p:ext uri="{BB962C8B-B14F-4D97-AF65-F5344CB8AC3E}">
        <p14:creationId xmlns:p14="http://schemas.microsoft.com/office/powerpoint/2010/main" val="1643110691"/>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EF256C-F398-47E4-9EC4-DF521E06BFF8}"/>
              </a:ext>
            </a:extLst>
          </p:cNvPr>
          <p:cNvPicPr>
            <a:picLocks noChangeAspect="1"/>
          </p:cNvPicPr>
          <p:nvPr userDrawn="1"/>
        </p:nvPicPr>
        <p:blipFill>
          <a:blip r:embed="rId2"/>
          <a:stretch>
            <a:fillRect/>
          </a:stretch>
        </p:blipFill>
        <p:spPr>
          <a:xfrm>
            <a:off x="1354" y="0"/>
            <a:ext cx="9141292" cy="6858000"/>
          </a:xfrm>
          <a:prstGeom prst="rect">
            <a:avLst/>
          </a:prstGeom>
        </p:spPr>
      </p:pic>
      <p:grpSp>
        <p:nvGrpSpPr>
          <p:cNvPr id="7" name="Group 6">
            <a:extLst>
              <a:ext uri="{FF2B5EF4-FFF2-40B4-BE49-F238E27FC236}">
                <a16:creationId xmlns:a16="http://schemas.microsoft.com/office/drawing/2014/main" id="{7282205B-C5B9-45E0-B694-A15F57857BE3}"/>
              </a:ext>
            </a:extLst>
          </p:cNvPr>
          <p:cNvGrpSpPr/>
          <p:nvPr userDrawn="1"/>
        </p:nvGrpSpPr>
        <p:grpSpPr>
          <a:xfrm>
            <a:off x="1170328" y="2193919"/>
            <a:ext cx="6418915" cy="2520160"/>
            <a:chOff x="991733" y="1552570"/>
            <a:chExt cx="6418915" cy="1890120"/>
          </a:xfrm>
        </p:grpSpPr>
        <p:pic>
          <p:nvPicPr>
            <p:cNvPr id="8" name="Picture 7">
              <a:extLst>
                <a:ext uri="{FF2B5EF4-FFF2-40B4-BE49-F238E27FC236}">
                  <a16:creationId xmlns:a16="http://schemas.microsoft.com/office/drawing/2014/main" id="{A6AB46BA-A184-440F-B3DB-1D769B484FD9}"/>
                </a:ext>
              </a:extLst>
            </p:cNvPr>
            <p:cNvPicPr>
              <a:picLocks noChangeAspect="1"/>
            </p:cNvPicPr>
            <p:nvPr/>
          </p:nvPicPr>
          <p:blipFill rotWithShape="1">
            <a:blip r:embed="rId3">
              <a:extLst>
                <a:ext uri="{28A0092B-C50C-407E-A947-70E740481C1C}">
                  <a14:useLocalDpi xmlns:a14="http://schemas.microsoft.com/office/drawing/2010/main" val="0"/>
                </a:ext>
              </a:extLst>
            </a:blip>
            <a:srcRect l="-1" r="75784"/>
            <a:stretch/>
          </p:blipFill>
          <p:spPr>
            <a:xfrm>
              <a:off x="991733" y="1552570"/>
              <a:ext cx="2920662" cy="1890120"/>
            </a:xfrm>
            <a:prstGeom prst="rect">
              <a:avLst/>
            </a:prstGeom>
          </p:spPr>
        </p:pic>
        <p:cxnSp>
          <p:nvCxnSpPr>
            <p:cNvPr id="9" name="Straight Connector 8">
              <a:extLst>
                <a:ext uri="{FF2B5EF4-FFF2-40B4-BE49-F238E27FC236}">
                  <a16:creationId xmlns:a16="http://schemas.microsoft.com/office/drawing/2014/main" id="{F60B3963-F440-46F6-8FC8-D8DF96E1750D}"/>
                </a:ext>
              </a:extLst>
            </p:cNvPr>
            <p:cNvCxnSpPr>
              <a:cxnSpLocks/>
            </p:cNvCxnSpPr>
            <p:nvPr/>
          </p:nvCxnSpPr>
          <p:spPr>
            <a:xfrm>
              <a:off x="4169574" y="1743075"/>
              <a:ext cx="0" cy="1699615"/>
            </a:xfrm>
            <a:prstGeom prst="line">
              <a:avLst/>
            </a:prstGeom>
            <a:ln>
              <a:solidFill>
                <a:srgbClr val="30A4DC"/>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9A7004-C79F-45D9-A682-BA785772745E}"/>
                </a:ext>
              </a:extLst>
            </p:cNvPr>
            <p:cNvSpPr txBox="1"/>
            <p:nvPr/>
          </p:nvSpPr>
          <p:spPr>
            <a:xfrm>
              <a:off x="4426754" y="2177383"/>
              <a:ext cx="2983894" cy="623248"/>
            </a:xfrm>
            <a:prstGeom prst="rect">
              <a:avLst/>
            </a:prstGeom>
            <a:noFill/>
          </p:spPr>
          <p:txBody>
            <a:bodyPr wrap="none" rtlCol="0">
              <a:spAutoFit/>
            </a:bodyPr>
            <a:lstStyle/>
            <a:p>
              <a:r>
                <a:rPr lang="en-US" sz="4800" dirty="0">
                  <a:solidFill>
                    <a:srgbClr val="0E4681"/>
                  </a:solidFill>
                  <a:latin typeface="Segoe UI" panose="020B0502040204020203" pitchFamily="34" charset="0"/>
                  <a:cs typeface="Segoe UI" panose="020B0502040204020203" pitchFamily="34" charset="0"/>
                </a:rPr>
                <a:t>Thank</a:t>
              </a:r>
              <a:r>
                <a:rPr lang="en-US" sz="4800" dirty="0">
                  <a:solidFill>
                    <a:srgbClr val="30A4DC"/>
                  </a:solidFill>
                  <a:latin typeface="Segoe UI" panose="020B0502040204020203" pitchFamily="34" charset="0"/>
                  <a:cs typeface="Segoe UI" panose="020B0502040204020203" pitchFamily="34" charset="0"/>
                </a:rPr>
                <a:t> You</a:t>
              </a:r>
            </a:p>
          </p:txBody>
        </p:sp>
      </p:grpSp>
      <p:sp>
        <p:nvSpPr>
          <p:cNvPr id="11" name="TextBox 10">
            <a:extLst>
              <a:ext uri="{FF2B5EF4-FFF2-40B4-BE49-F238E27FC236}">
                <a16:creationId xmlns:a16="http://schemas.microsoft.com/office/drawing/2014/main" id="{840261E4-F708-4813-B666-3278FF7CD7AE}"/>
              </a:ext>
            </a:extLst>
          </p:cNvPr>
          <p:cNvSpPr txBox="1"/>
          <p:nvPr userDrawn="1"/>
        </p:nvSpPr>
        <p:spPr>
          <a:xfrm>
            <a:off x="3035031" y="6199760"/>
            <a:ext cx="1094107" cy="253916"/>
          </a:xfrm>
          <a:prstGeom prst="rect">
            <a:avLst/>
          </a:prstGeom>
          <a:noFill/>
        </p:spPr>
        <p:txBody>
          <a:bodyPr wrap="square" rtlCol="0">
            <a:spAutoFit/>
          </a:bodyPr>
          <a:lstStyle/>
          <a:p>
            <a:r>
              <a:rPr lang="en-US" sz="1050" i="1" dirty="0">
                <a:solidFill>
                  <a:srgbClr val="0E4681"/>
                </a:solidFill>
                <a:latin typeface="Segoe UI" panose="020B0502040204020203" pitchFamily="34" charset="0"/>
                <a:cs typeface="Segoe UI" panose="020B0502040204020203" pitchFamily="34" charset="0"/>
              </a:rPr>
              <a:t>Stay in the loop</a:t>
            </a:r>
          </a:p>
        </p:txBody>
      </p:sp>
      <p:pic>
        <p:nvPicPr>
          <p:cNvPr id="12" name="Picture 11">
            <a:hlinkClick r:id="rId4"/>
            <a:extLst>
              <a:ext uri="{FF2B5EF4-FFF2-40B4-BE49-F238E27FC236}">
                <a16:creationId xmlns:a16="http://schemas.microsoft.com/office/drawing/2014/main" id="{8957FA10-0820-4E49-91EE-CB8A2E7A46A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135623" y="6222597"/>
            <a:ext cx="249797" cy="325976"/>
          </a:xfrm>
          <a:prstGeom prst="rect">
            <a:avLst/>
          </a:prstGeom>
        </p:spPr>
      </p:pic>
      <p:pic>
        <p:nvPicPr>
          <p:cNvPr id="13" name="Picture 12">
            <a:hlinkClick r:id="rId6"/>
            <a:extLst>
              <a:ext uri="{FF2B5EF4-FFF2-40B4-BE49-F238E27FC236}">
                <a16:creationId xmlns:a16="http://schemas.microsoft.com/office/drawing/2014/main" id="{91DE39DD-2C3F-4F38-8D1F-81B1A887F250}"/>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453587" y="6222597"/>
            <a:ext cx="249797" cy="325976"/>
          </a:xfrm>
          <a:prstGeom prst="rect">
            <a:avLst/>
          </a:prstGeom>
        </p:spPr>
      </p:pic>
      <p:pic>
        <p:nvPicPr>
          <p:cNvPr id="14" name="Picture 13">
            <a:hlinkClick r:id="rId8"/>
            <a:extLst>
              <a:ext uri="{FF2B5EF4-FFF2-40B4-BE49-F238E27FC236}">
                <a16:creationId xmlns:a16="http://schemas.microsoft.com/office/drawing/2014/main" id="{E9F5DA81-82F1-4BFB-BF5B-037154C2B488}"/>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4764148" y="6208407"/>
            <a:ext cx="249797" cy="325976"/>
          </a:xfrm>
          <a:prstGeom prst="rect">
            <a:avLst/>
          </a:prstGeom>
        </p:spPr>
      </p:pic>
      <p:pic>
        <p:nvPicPr>
          <p:cNvPr id="15" name="Picture 14">
            <a:hlinkClick r:id="rId10"/>
            <a:extLst>
              <a:ext uri="{FF2B5EF4-FFF2-40B4-BE49-F238E27FC236}">
                <a16:creationId xmlns:a16="http://schemas.microsoft.com/office/drawing/2014/main" id="{40FFA310-EEC6-43DF-A2BD-86B9E9D4609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5076694" y="6212519"/>
            <a:ext cx="249797" cy="325976"/>
          </a:xfrm>
          <a:prstGeom prst="rect">
            <a:avLst/>
          </a:prstGeom>
        </p:spPr>
      </p:pic>
      <p:pic>
        <p:nvPicPr>
          <p:cNvPr id="16" name="Picture 15">
            <a:hlinkClick r:id="rId12"/>
            <a:extLst>
              <a:ext uri="{FF2B5EF4-FFF2-40B4-BE49-F238E27FC236}">
                <a16:creationId xmlns:a16="http://schemas.microsoft.com/office/drawing/2014/main" id="{E8043BA9-52BA-475D-A922-9C4CD25813F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393740" y="6207104"/>
            <a:ext cx="249797" cy="325976"/>
          </a:xfrm>
          <a:prstGeom prst="rect">
            <a:avLst/>
          </a:prstGeom>
        </p:spPr>
      </p:pic>
    </p:spTree>
    <p:extLst>
      <p:ext uri="{BB962C8B-B14F-4D97-AF65-F5344CB8AC3E}">
        <p14:creationId xmlns:p14="http://schemas.microsoft.com/office/powerpoint/2010/main" val="2836414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370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477000" cy="762000"/>
          </a:xfrm>
        </p:spPr>
        <p:txBody>
          <a:bodyPr/>
          <a:lstStyle>
            <a:lvl1pPr>
              <a:defRPr>
                <a:latin typeface="Arial Rounded MT Bold" pitchFamily="34" charset="0"/>
              </a:defRPr>
            </a:lvl1pPr>
          </a:lstStyle>
          <a:p>
            <a:r>
              <a:rPr lang="en-US" dirty="0"/>
              <a:t>Click to edit Master title style</a:t>
            </a:r>
          </a:p>
        </p:txBody>
      </p:sp>
      <p:sp>
        <p:nvSpPr>
          <p:cNvPr id="3" name="Content Placeholder 2"/>
          <p:cNvSpPr>
            <a:spLocks noGrp="1"/>
          </p:cNvSpPr>
          <p:nvPr>
            <p:ph idx="1"/>
          </p:nvPr>
        </p:nvSpPr>
        <p:spPr>
          <a:xfrm>
            <a:off x="228600" y="1524000"/>
            <a:ext cx="8686800" cy="5029200"/>
          </a:xfrm>
        </p:spPr>
        <p:txBody>
          <a:bodyPr/>
          <a:lstStyle>
            <a:lvl1pPr>
              <a:defRPr>
                <a:latin typeface="Arial Rounded MT Bold" pitchFamily="34" charset="0"/>
              </a:defRPr>
            </a:lvl1pPr>
            <a:lvl2pPr>
              <a:defRPr sz="2400">
                <a:latin typeface="Arial Rounded MT Bold" pitchFamily="34" charset="0"/>
              </a:defRPr>
            </a:lvl2pPr>
            <a:lvl3pPr>
              <a:defRPr>
                <a:latin typeface="Arial Rounded MT Bold" pitchFamily="34" charset="0"/>
              </a:defRPr>
            </a:lvl3pPr>
            <a:lvl4pPr>
              <a:defRPr>
                <a:latin typeface="Arial Rounded MT Bold" pitchFamily="34" charset="0"/>
              </a:defRPr>
            </a:lvl4pPr>
            <a:lvl5pPr>
              <a:defRPr>
                <a:latin typeface="Arial Rounded MT Bold"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2" y="92631"/>
            <a:ext cx="7010399" cy="59192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76201" y="990600"/>
            <a:ext cx="8915399" cy="548639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2362861"/>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55" r:id="rId8"/>
  </p:sldLayoutIdLst>
  <p:txStyles>
    <p:titleStyle>
      <a:lvl1pPr algn="l" defTabSz="685800" rtl="0" eaLnBrk="1" latinLnBrk="0" hangingPunct="1">
        <a:lnSpc>
          <a:spcPct val="90000"/>
        </a:lnSpc>
        <a:spcBef>
          <a:spcPct val="0"/>
        </a:spcBef>
        <a:buNone/>
        <a:defRPr sz="2400" kern="1200">
          <a:solidFill>
            <a:schemeClr val="tx1">
              <a:lumMod val="65000"/>
              <a:lumOff val="35000"/>
            </a:schemeClr>
          </a:solidFill>
          <a:latin typeface="+mn-lt"/>
          <a:ea typeface="+mj-ea"/>
          <a:cs typeface="Segoe UI" panose="020B0502040204020203" pitchFamily="34" charset="0"/>
        </a:defRPr>
      </a:lvl1pPr>
    </p:titleStyle>
    <p:bodyStyle>
      <a:lvl1pPr marL="171450" indent="-171450" algn="l" defTabSz="685800" rtl="0" eaLnBrk="1" latinLnBrk="0" hangingPunct="1">
        <a:lnSpc>
          <a:spcPct val="90000"/>
        </a:lnSpc>
        <a:spcBef>
          <a:spcPts val="750"/>
        </a:spcBef>
        <a:buClr>
          <a:schemeClr val="tx1">
            <a:lumMod val="65000"/>
            <a:lumOff val="35000"/>
          </a:schemeClr>
        </a:buClr>
        <a:buFont typeface="Arial" panose="020B0604020202020204" pitchFamily="34" charset="0"/>
        <a:buChar char="•"/>
        <a:defRPr sz="2000" kern="1200">
          <a:solidFill>
            <a:srgbClr val="0E4681"/>
          </a:solidFill>
          <a:latin typeface="+mn-lt"/>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lumMod val="65000"/>
              <a:lumOff val="35000"/>
            </a:schemeClr>
          </a:solidFill>
          <a:latin typeface="+mn-lt"/>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solidFill>
            <a:srgbClr val="002060"/>
          </a:solidFill>
          <a:latin typeface="+mn-lt"/>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lumMod val="65000"/>
              <a:lumOff val="35000"/>
            </a:schemeClr>
          </a:solidFill>
          <a:latin typeface="+mn-lt"/>
          <a:ea typeface="+mn-ea"/>
          <a:cs typeface="Segoe UI" panose="020B0502040204020203"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00" kern="1200">
          <a:solidFill>
            <a:srgbClr val="0E4681"/>
          </a:solidFill>
          <a:latin typeface="+mn-lt"/>
          <a:ea typeface="+mn-ea"/>
          <a:cs typeface="Segoe UI" panose="020B0502040204020203"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hyperlink" Target="Traces/syslog/SIP_Message_Incoming_Marker_Syslog.lo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hyperlink" Target="Traces/syslog/SIP_Message_Outgoing_Marker_Syslog.log"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hyperlink" Target="mailto:[Time:07-08@08:45:25.815]" TargetMode="External"/><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hyperlink" Target="syslog%20analysis.txt" TargetMode="External"/><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www.kiwisyslog.com/" TargetMode="External"/><Relationship Id="rId7" Type="http://schemas.openxmlformats.org/officeDocument/2006/relationships/hyperlink" Target="http://www.syslog.org/"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hyperlink" Target="http://www.netal.com/" TargetMode="External"/><Relationship Id="rId5" Type="http://schemas.openxmlformats.org/officeDocument/2006/relationships/hyperlink" Target="http://uscms.fnal.gov/hanlon/uscms_server/" TargetMode="External"/><Relationship Id="rId4" Type="http://schemas.openxmlformats.org/officeDocument/2006/relationships/image" Target="../media/image64.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EB248A-65B7-4DC9-9C6E-317CC91EB0F6}"/>
              </a:ext>
            </a:extLst>
          </p:cNvPr>
          <p:cNvSpPr>
            <a:spLocks noGrp="1"/>
          </p:cNvSpPr>
          <p:nvPr>
            <p:ph type="body" sz="quarter" idx="10"/>
          </p:nvPr>
        </p:nvSpPr>
        <p:spPr/>
        <p:txBody>
          <a:bodyPr/>
          <a:lstStyle/>
          <a:p>
            <a:r>
              <a:rPr lang="en-US" dirty="0">
                <a:solidFill>
                  <a:srgbClr val="0070C0"/>
                </a:solidFill>
                <a:latin typeface="Arial Rounded MT Bold" pitchFamily="34" charset="0"/>
              </a:rPr>
              <a:t>Syslog Analysis</a:t>
            </a:r>
            <a:endParaRPr lang="en-US"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dirty="0"/>
              <a:t>Online Syslogs via RS-232 and Telnet via CMD SHELL</a:t>
            </a:r>
          </a:p>
        </p:txBody>
      </p:sp>
      <p:sp>
        <p:nvSpPr>
          <p:cNvPr id="9219" name="Rectangle 3"/>
          <p:cNvSpPr>
            <a:spLocks noGrp="1" noChangeArrowheads="1"/>
          </p:cNvSpPr>
          <p:nvPr>
            <p:ph idx="1"/>
          </p:nvPr>
        </p:nvSpPr>
        <p:spPr/>
        <p:txBody>
          <a:bodyPr/>
          <a:lstStyle/>
          <a:p>
            <a:pPr eaLnBrk="1" hangingPunct="1"/>
            <a:r>
              <a:rPr lang="en-US" dirty="0"/>
              <a:t>Once syslog is enabled, the logs are visible in both the console and telnet sessions</a:t>
            </a:r>
          </a:p>
          <a:p>
            <a:pPr eaLnBrk="1" hangingPunct="1"/>
            <a:r>
              <a:rPr lang="en-US" dirty="0"/>
              <a:t>Enable SSH or telnet on the gateway and log in using Putty or similar tool</a:t>
            </a:r>
          </a:p>
          <a:p>
            <a:pPr eaLnBrk="1" hangingPunct="1"/>
            <a:r>
              <a:rPr lang="en-US" dirty="0"/>
              <a:t>The commands to start and stop collecting logs are:</a:t>
            </a:r>
          </a:p>
          <a:p>
            <a:pPr lvl="1" eaLnBrk="1" hangingPunct="1"/>
            <a:r>
              <a:rPr lang="en-US" sz="2400" dirty="0"/>
              <a:t>show log start</a:t>
            </a:r>
          </a:p>
          <a:p>
            <a:pPr lvl="1" eaLnBrk="1" hangingPunct="1"/>
            <a:r>
              <a:rPr lang="en-US" sz="2400" dirty="0"/>
              <a:t>show log stop</a:t>
            </a:r>
          </a:p>
          <a:p>
            <a:pPr eaLnBrk="1" hangingPunct="1"/>
            <a:r>
              <a:rPr lang="en-US" dirty="0"/>
              <a:t>Log the session to a text file to capture the full trace on your local PC</a:t>
            </a:r>
          </a:p>
        </p:txBody>
      </p:sp>
      <p:pic>
        <p:nvPicPr>
          <p:cNvPr id="2" name="Picture 1">
            <a:extLst>
              <a:ext uri="{FF2B5EF4-FFF2-40B4-BE49-F238E27FC236}">
                <a16:creationId xmlns:a16="http://schemas.microsoft.com/office/drawing/2014/main" id="{FD8AFF11-8ED5-4815-9E9A-7990F2BE43F6}"/>
              </a:ext>
            </a:extLst>
          </p:cNvPr>
          <p:cNvPicPr>
            <a:picLocks noChangeAspect="1"/>
          </p:cNvPicPr>
          <p:nvPr/>
        </p:nvPicPr>
        <p:blipFill>
          <a:blip r:embed="rId3"/>
          <a:stretch>
            <a:fillRect/>
          </a:stretch>
        </p:blipFill>
        <p:spPr>
          <a:xfrm>
            <a:off x="228600" y="3581400"/>
            <a:ext cx="5029200" cy="2111496"/>
          </a:xfrm>
          <a:prstGeom prst="rect">
            <a:avLst/>
          </a:prstGeom>
        </p:spPr>
      </p:pic>
      <p:pic>
        <p:nvPicPr>
          <p:cNvPr id="3" name="Picture 2">
            <a:extLst>
              <a:ext uri="{FF2B5EF4-FFF2-40B4-BE49-F238E27FC236}">
                <a16:creationId xmlns:a16="http://schemas.microsoft.com/office/drawing/2014/main" id="{CC932823-F543-4F03-932E-5E3F92AB67C1}"/>
              </a:ext>
            </a:extLst>
          </p:cNvPr>
          <p:cNvPicPr>
            <a:picLocks noChangeAspect="1"/>
          </p:cNvPicPr>
          <p:nvPr/>
        </p:nvPicPr>
        <p:blipFill>
          <a:blip r:embed="rId4"/>
          <a:stretch>
            <a:fillRect/>
          </a:stretch>
        </p:blipFill>
        <p:spPr>
          <a:xfrm>
            <a:off x="3543300" y="4432353"/>
            <a:ext cx="5410200" cy="2222447"/>
          </a:xfrm>
          <a:prstGeom prst="rect">
            <a:avLst/>
          </a:prstGeom>
        </p:spPr>
      </p:pic>
      <p:sp>
        <p:nvSpPr>
          <p:cNvPr id="6" name="Line 6">
            <a:extLst>
              <a:ext uri="{FF2B5EF4-FFF2-40B4-BE49-F238E27FC236}">
                <a16:creationId xmlns:a16="http://schemas.microsoft.com/office/drawing/2014/main" id="{CD42C2E3-06F6-47D7-8D80-C8D8F67903F7}"/>
              </a:ext>
            </a:extLst>
          </p:cNvPr>
          <p:cNvSpPr>
            <a:spLocks noChangeShapeType="1"/>
          </p:cNvSpPr>
          <p:nvPr/>
        </p:nvSpPr>
        <p:spPr bwMode="auto">
          <a:xfrm flipH="1">
            <a:off x="4305300" y="4239462"/>
            <a:ext cx="914400" cy="397686"/>
          </a:xfrm>
          <a:prstGeom prst="line">
            <a:avLst/>
          </a:prstGeom>
          <a:noFill/>
          <a:ln w="38100">
            <a:solidFill>
              <a:srgbClr val="FF0000"/>
            </a:solidFill>
            <a:round/>
            <a:headEnd/>
            <a:tailEnd type="triangle" w="med" len="med"/>
          </a:ln>
        </p:spPr>
        <p:txBody>
          <a:bodyPr/>
          <a:lstStyle/>
          <a:p>
            <a:endParaRPr lang="en-US" dirty="0"/>
          </a:p>
        </p:txBody>
      </p:sp>
      <p:sp>
        <p:nvSpPr>
          <p:cNvPr id="7" name="Line 6">
            <a:extLst>
              <a:ext uri="{FF2B5EF4-FFF2-40B4-BE49-F238E27FC236}">
                <a16:creationId xmlns:a16="http://schemas.microsoft.com/office/drawing/2014/main" id="{F43E9808-0782-4CC3-875A-9069B8F8633E}"/>
              </a:ext>
            </a:extLst>
          </p:cNvPr>
          <p:cNvSpPr>
            <a:spLocks noChangeShapeType="1"/>
          </p:cNvSpPr>
          <p:nvPr/>
        </p:nvSpPr>
        <p:spPr bwMode="auto">
          <a:xfrm flipH="1">
            <a:off x="838200" y="4495800"/>
            <a:ext cx="914400" cy="397686"/>
          </a:xfrm>
          <a:prstGeom prst="line">
            <a:avLst/>
          </a:prstGeom>
          <a:noFill/>
          <a:ln w="38100">
            <a:solidFill>
              <a:srgbClr val="FF0000"/>
            </a:solidFill>
            <a:round/>
            <a:headEnd/>
            <a:tailEnd type="triangle" w="med" len="med"/>
          </a:ln>
        </p:spPr>
        <p:txBody>
          <a:bodyPr/>
          <a:lstStyle/>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DED3D-C2D8-47EB-B1E7-1817D504555A}"/>
              </a:ext>
            </a:extLst>
          </p:cNvPr>
          <p:cNvPicPr>
            <a:picLocks noChangeAspect="1"/>
          </p:cNvPicPr>
          <p:nvPr/>
        </p:nvPicPr>
        <p:blipFill rotWithShape="1">
          <a:blip r:embed="rId3"/>
          <a:srcRect b="27331"/>
          <a:stretch/>
        </p:blipFill>
        <p:spPr>
          <a:xfrm>
            <a:off x="1295400" y="3775075"/>
            <a:ext cx="6553200" cy="2633522"/>
          </a:xfrm>
          <a:prstGeom prst="rect">
            <a:avLst/>
          </a:prstGeom>
        </p:spPr>
      </p:pic>
      <p:sp>
        <p:nvSpPr>
          <p:cNvPr id="9218" name="Rectangle 2"/>
          <p:cNvSpPr>
            <a:spLocks noGrp="1" noChangeArrowheads="1"/>
          </p:cNvSpPr>
          <p:nvPr>
            <p:ph type="title"/>
          </p:nvPr>
        </p:nvSpPr>
        <p:spPr/>
        <p:txBody>
          <a:bodyPr/>
          <a:lstStyle/>
          <a:p>
            <a:pPr eaLnBrk="1" hangingPunct="1"/>
            <a:r>
              <a:rPr lang="en-US" dirty="0"/>
              <a:t>Online Syslogs via RS-232 and Telnet via CLI</a:t>
            </a:r>
          </a:p>
        </p:txBody>
      </p:sp>
      <p:sp>
        <p:nvSpPr>
          <p:cNvPr id="9219" name="Rectangle 3"/>
          <p:cNvSpPr>
            <a:spLocks noGrp="1" noChangeArrowheads="1"/>
          </p:cNvSpPr>
          <p:nvPr>
            <p:ph idx="1"/>
          </p:nvPr>
        </p:nvSpPr>
        <p:spPr/>
        <p:txBody>
          <a:bodyPr/>
          <a:lstStyle/>
          <a:p>
            <a:pPr eaLnBrk="1" hangingPunct="1"/>
            <a:r>
              <a:rPr lang="en-US" dirty="0"/>
              <a:t>Once syslog is enabled, the logs are visible in both the console and telnet sessions</a:t>
            </a:r>
          </a:p>
          <a:p>
            <a:r>
              <a:rPr lang="en-US" dirty="0"/>
              <a:t>Enable SSH or telnet on the gateway and log in using Putty or similar tool</a:t>
            </a:r>
          </a:p>
          <a:p>
            <a:pPr eaLnBrk="1" hangingPunct="1"/>
            <a:r>
              <a:rPr lang="en-US" dirty="0"/>
              <a:t>The commands to start collecting logs is:</a:t>
            </a:r>
          </a:p>
          <a:p>
            <a:pPr lvl="1" eaLnBrk="1" hangingPunct="1"/>
            <a:r>
              <a:rPr lang="en-US" sz="2400" dirty="0"/>
              <a:t>debug log</a:t>
            </a:r>
          </a:p>
          <a:p>
            <a:pPr lvl="1" eaLnBrk="1" hangingPunct="1"/>
            <a:r>
              <a:rPr lang="en-US" sz="2400" dirty="0"/>
              <a:t>debug log full</a:t>
            </a:r>
          </a:p>
          <a:p>
            <a:pPr eaLnBrk="1" hangingPunct="1"/>
            <a:r>
              <a:rPr lang="en-US" dirty="0"/>
              <a:t>Log the session to a text file to capture the full trace on your local PC</a:t>
            </a:r>
          </a:p>
        </p:txBody>
      </p:sp>
      <p:sp>
        <p:nvSpPr>
          <p:cNvPr id="6" name="Line 6">
            <a:extLst>
              <a:ext uri="{FF2B5EF4-FFF2-40B4-BE49-F238E27FC236}">
                <a16:creationId xmlns:a16="http://schemas.microsoft.com/office/drawing/2014/main" id="{CD42C2E3-06F6-47D7-8D80-C8D8F67903F7}"/>
              </a:ext>
            </a:extLst>
          </p:cNvPr>
          <p:cNvSpPr>
            <a:spLocks noChangeShapeType="1"/>
          </p:cNvSpPr>
          <p:nvPr/>
        </p:nvSpPr>
        <p:spPr bwMode="auto">
          <a:xfrm flipH="1">
            <a:off x="2819400" y="3528872"/>
            <a:ext cx="1066800" cy="297814"/>
          </a:xfrm>
          <a:prstGeom prst="line">
            <a:avLst/>
          </a:prstGeom>
          <a:noFill/>
          <a:ln w="38100">
            <a:solidFill>
              <a:srgbClr val="FF0000"/>
            </a:solidFill>
            <a:round/>
            <a:headEnd/>
            <a:tailEnd type="triangle" w="med" len="med"/>
          </a:ln>
        </p:spPr>
        <p:txBody>
          <a:bodyPr/>
          <a:lstStyle/>
          <a:p>
            <a:endParaRPr lang="en-US" dirty="0"/>
          </a:p>
        </p:txBody>
      </p:sp>
    </p:spTree>
    <p:extLst>
      <p:ext uri="{BB962C8B-B14F-4D97-AF65-F5344CB8AC3E}">
        <p14:creationId xmlns:p14="http://schemas.microsoft.com/office/powerpoint/2010/main" val="123892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935059-278B-4B3C-8DDF-C96943846AF9}"/>
              </a:ext>
            </a:extLst>
          </p:cNvPr>
          <p:cNvPicPr>
            <a:picLocks noChangeAspect="1"/>
          </p:cNvPicPr>
          <p:nvPr/>
        </p:nvPicPr>
        <p:blipFill>
          <a:blip r:embed="rId3"/>
          <a:stretch>
            <a:fillRect/>
          </a:stretch>
        </p:blipFill>
        <p:spPr>
          <a:xfrm>
            <a:off x="380999" y="2590800"/>
            <a:ext cx="7924800" cy="1987100"/>
          </a:xfrm>
          <a:prstGeom prst="rect">
            <a:avLst/>
          </a:prstGeom>
        </p:spPr>
      </p:pic>
      <p:sp>
        <p:nvSpPr>
          <p:cNvPr id="9218" name="Rectangle 2"/>
          <p:cNvSpPr>
            <a:spLocks noGrp="1" noChangeArrowheads="1"/>
          </p:cNvSpPr>
          <p:nvPr>
            <p:ph type="title"/>
          </p:nvPr>
        </p:nvSpPr>
        <p:spPr/>
        <p:txBody>
          <a:bodyPr/>
          <a:lstStyle/>
          <a:p>
            <a:pPr eaLnBrk="1" hangingPunct="1"/>
            <a:r>
              <a:rPr lang="en-US" dirty="0"/>
              <a:t>Online </a:t>
            </a:r>
            <a:r>
              <a:rPr lang="en-US" dirty="0" err="1"/>
              <a:t>Syslogs</a:t>
            </a:r>
            <a:r>
              <a:rPr lang="en-US" dirty="0"/>
              <a:t> via Web Browser Message Log MP 11X MP 124</a:t>
            </a:r>
          </a:p>
        </p:txBody>
      </p:sp>
      <p:sp>
        <p:nvSpPr>
          <p:cNvPr id="9219" name="Rectangle 3"/>
          <p:cNvSpPr>
            <a:spLocks noGrp="1" noChangeArrowheads="1"/>
          </p:cNvSpPr>
          <p:nvPr>
            <p:ph idx="1"/>
          </p:nvPr>
        </p:nvSpPr>
        <p:spPr/>
        <p:txBody>
          <a:bodyPr/>
          <a:lstStyle/>
          <a:p>
            <a:pPr eaLnBrk="1" hangingPunct="1"/>
            <a:r>
              <a:rPr lang="en-US" dirty="0"/>
              <a:t>Once syslog is enabled, the logs are visible in both the console and telnet sessions</a:t>
            </a:r>
          </a:p>
          <a:p>
            <a:pPr eaLnBrk="1" hangingPunct="1"/>
            <a:r>
              <a:rPr lang="en-US" dirty="0"/>
              <a:t>Access </a:t>
            </a:r>
            <a:r>
              <a:rPr lang="en-US" b="1" dirty="0"/>
              <a:t>Status &amp; Diagnostics</a:t>
            </a:r>
            <a:r>
              <a:rPr lang="en-US" dirty="0"/>
              <a:t> -&gt; </a:t>
            </a:r>
            <a:r>
              <a:rPr lang="en-US" b="1" dirty="0"/>
              <a:t>System Status</a:t>
            </a:r>
            <a:r>
              <a:rPr lang="en-US" dirty="0"/>
              <a:t> -&gt; </a:t>
            </a:r>
            <a:r>
              <a:rPr lang="en-US" b="1" dirty="0"/>
              <a:t>Message Log</a:t>
            </a:r>
          </a:p>
          <a:p>
            <a:pPr lvl="1"/>
            <a:r>
              <a:rPr lang="en-US" b="1" dirty="0"/>
              <a:t>Logs temporarily stored in PC/Macs RAM</a:t>
            </a:r>
          </a:p>
          <a:p>
            <a:pPr eaLnBrk="1" hangingPunct="1"/>
            <a:endParaRPr lang="en-US" dirty="0"/>
          </a:p>
        </p:txBody>
      </p:sp>
      <p:sp>
        <p:nvSpPr>
          <p:cNvPr id="6" name="Line 6">
            <a:extLst>
              <a:ext uri="{FF2B5EF4-FFF2-40B4-BE49-F238E27FC236}">
                <a16:creationId xmlns:a16="http://schemas.microsoft.com/office/drawing/2014/main" id="{CD42C2E3-06F6-47D7-8D80-C8D8F67903F7}"/>
              </a:ext>
            </a:extLst>
          </p:cNvPr>
          <p:cNvSpPr>
            <a:spLocks noChangeShapeType="1"/>
          </p:cNvSpPr>
          <p:nvPr/>
        </p:nvSpPr>
        <p:spPr bwMode="auto">
          <a:xfrm flipH="1">
            <a:off x="1066800" y="3131186"/>
            <a:ext cx="1066800" cy="297814"/>
          </a:xfrm>
          <a:prstGeom prst="line">
            <a:avLst/>
          </a:prstGeom>
          <a:noFill/>
          <a:ln w="38100">
            <a:solidFill>
              <a:srgbClr val="FF0000"/>
            </a:solidFill>
            <a:round/>
            <a:headEnd/>
            <a:tailEnd type="triangle" w="med" len="med"/>
          </a:ln>
        </p:spPr>
        <p:txBody>
          <a:bodyPr/>
          <a:lstStyle/>
          <a:p>
            <a:endParaRPr lang="en-US" dirty="0"/>
          </a:p>
        </p:txBody>
      </p:sp>
    </p:spTree>
    <p:extLst>
      <p:ext uri="{BB962C8B-B14F-4D97-AF65-F5344CB8AC3E}">
        <p14:creationId xmlns:p14="http://schemas.microsoft.com/office/powerpoint/2010/main" val="2320528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36D082-812F-47C6-BA6D-F6CD26B2C584}"/>
              </a:ext>
            </a:extLst>
          </p:cNvPr>
          <p:cNvPicPr>
            <a:picLocks noChangeAspect="1"/>
          </p:cNvPicPr>
          <p:nvPr/>
        </p:nvPicPr>
        <p:blipFill>
          <a:blip r:embed="rId3"/>
          <a:stretch>
            <a:fillRect/>
          </a:stretch>
        </p:blipFill>
        <p:spPr>
          <a:xfrm>
            <a:off x="533400" y="2819400"/>
            <a:ext cx="7848600" cy="3685100"/>
          </a:xfrm>
          <a:prstGeom prst="rect">
            <a:avLst/>
          </a:prstGeom>
        </p:spPr>
      </p:pic>
      <p:sp>
        <p:nvSpPr>
          <p:cNvPr id="9218" name="Rectangle 2"/>
          <p:cNvSpPr>
            <a:spLocks noGrp="1" noChangeArrowheads="1"/>
          </p:cNvSpPr>
          <p:nvPr>
            <p:ph type="title"/>
          </p:nvPr>
        </p:nvSpPr>
        <p:spPr/>
        <p:txBody>
          <a:bodyPr/>
          <a:lstStyle/>
          <a:p>
            <a:pPr eaLnBrk="1" hangingPunct="1"/>
            <a:r>
              <a:rPr lang="en-US" dirty="0"/>
              <a:t>Online </a:t>
            </a:r>
            <a:r>
              <a:rPr lang="en-US" dirty="0" err="1"/>
              <a:t>Syslogs</a:t>
            </a:r>
            <a:r>
              <a:rPr lang="en-US" dirty="0"/>
              <a:t> via Web Browser Message Log </a:t>
            </a:r>
            <a:r>
              <a:rPr lang="en-US" dirty="0" err="1"/>
              <a:t>Mediants</a:t>
            </a:r>
            <a:r>
              <a:rPr lang="en-US" dirty="0"/>
              <a:t> MP-1288</a:t>
            </a:r>
          </a:p>
        </p:txBody>
      </p:sp>
      <p:sp>
        <p:nvSpPr>
          <p:cNvPr id="9219" name="Rectangle 3"/>
          <p:cNvSpPr>
            <a:spLocks noGrp="1" noChangeArrowheads="1"/>
          </p:cNvSpPr>
          <p:nvPr>
            <p:ph idx="1"/>
          </p:nvPr>
        </p:nvSpPr>
        <p:spPr/>
        <p:txBody>
          <a:bodyPr/>
          <a:lstStyle/>
          <a:p>
            <a:pPr eaLnBrk="1" hangingPunct="1"/>
            <a:r>
              <a:rPr lang="en-US" dirty="0"/>
              <a:t>Once syslog is enabled, the logs are visible in both the console and telnet sessions</a:t>
            </a:r>
          </a:p>
          <a:p>
            <a:pPr eaLnBrk="1" hangingPunct="1"/>
            <a:r>
              <a:rPr lang="en-US" dirty="0"/>
              <a:t>Access </a:t>
            </a:r>
            <a:r>
              <a:rPr lang="en-US" b="1" dirty="0"/>
              <a:t>Troubleshoot -&gt; Troubleshoot -&gt; MESSAGE LOG</a:t>
            </a:r>
          </a:p>
          <a:p>
            <a:pPr lvl="1"/>
            <a:r>
              <a:rPr lang="en-US" b="1" dirty="0"/>
              <a:t>Logs temporarily stored in PC/Macs RAM</a:t>
            </a:r>
          </a:p>
          <a:p>
            <a:pPr lvl="1"/>
            <a:r>
              <a:rPr lang="en-US" b="1" dirty="0"/>
              <a:t>Start/Stop/Clear used to prevent </a:t>
            </a:r>
            <a:r>
              <a:rPr lang="en-US" b="1" dirty="0" err="1"/>
              <a:t>syslogs</a:t>
            </a:r>
            <a:r>
              <a:rPr lang="en-US" b="1" dirty="0"/>
              <a:t> from eating all of the PC/Macs RAM</a:t>
            </a:r>
            <a:endParaRPr lang="en-US" dirty="0"/>
          </a:p>
        </p:txBody>
      </p:sp>
      <p:sp>
        <p:nvSpPr>
          <p:cNvPr id="6" name="Line 6">
            <a:extLst>
              <a:ext uri="{FF2B5EF4-FFF2-40B4-BE49-F238E27FC236}">
                <a16:creationId xmlns:a16="http://schemas.microsoft.com/office/drawing/2014/main" id="{CD42C2E3-06F6-47D7-8D80-C8D8F67903F7}"/>
              </a:ext>
            </a:extLst>
          </p:cNvPr>
          <p:cNvSpPr>
            <a:spLocks noChangeShapeType="1"/>
          </p:cNvSpPr>
          <p:nvPr/>
        </p:nvSpPr>
        <p:spPr bwMode="auto">
          <a:xfrm flipH="1">
            <a:off x="1447800" y="3280093"/>
            <a:ext cx="1066800" cy="297814"/>
          </a:xfrm>
          <a:prstGeom prst="line">
            <a:avLst/>
          </a:prstGeom>
          <a:noFill/>
          <a:ln w="38100">
            <a:solidFill>
              <a:srgbClr val="FF0000"/>
            </a:solidFill>
            <a:round/>
            <a:headEnd/>
            <a:tailEnd type="triangle" w="med" len="med"/>
          </a:ln>
        </p:spPr>
        <p:txBody>
          <a:bodyPr/>
          <a:lstStyle/>
          <a:p>
            <a:endParaRPr lang="en-US" dirty="0"/>
          </a:p>
        </p:txBody>
      </p:sp>
    </p:spTree>
    <p:extLst>
      <p:ext uri="{BB962C8B-B14F-4D97-AF65-F5344CB8AC3E}">
        <p14:creationId xmlns:p14="http://schemas.microsoft.com/office/powerpoint/2010/main" val="4142419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t>ACSyslog</a:t>
            </a:r>
          </a:p>
        </p:txBody>
      </p:sp>
      <p:sp>
        <p:nvSpPr>
          <p:cNvPr id="10243" name="Rectangle 4"/>
          <p:cNvSpPr>
            <a:spLocks noGrp="1" noChangeArrowheads="1"/>
          </p:cNvSpPr>
          <p:nvPr>
            <p:ph idx="1"/>
          </p:nvPr>
        </p:nvSpPr>
        <p:spPr>
          <a:xfrm>
            <a:off x="304800" y="956669"/>
            <a:ext cx="8229600" cy="4144963"/>
          </a:xfrm>
        </p:spPr>
        <p:txBody>
          <a:bodyPr/>
          <a:lstStyle/>
          <a:p>
            <a:pPr eaLnBrk="1" hangingPunct="1"/>
            <a:r>
              <a:rPr lang="en-US" dirty="0"/>
              <a:t>ACSyslog is a free utility to capture AudioCodes Syslogs</a:t>
            </a:r>
          </a:p>
          <a:p>
            <a:pPr eaLnBrk="1" hangingPunct="1"/>
            <a:r>
              <a:rPr lang="en-US" dirty="0"/>
              <a:t>Installation required</a:t>
            </a:r>
          </a:p>
          <a:p>
            <a:pPr eaLnBrk="1" hangingPunct="1"/>
            <a:r>
              <a:rPr lang="en-US" dirty="0"/>
              <a:t>Requests updates when started each time</a:t>
            </a:r>
          </a:p>
          <a:p>
            <a:pPr eaLnBrk="1" hangingPunct="1"/>
            <a:r>
              <a:rPr lang="en-US" dirty="0"/>
              <a:t>Use on as many workstations as you want</a:t>
            </a:r>
          </a:p>
          <a:p>
            <a:pPr eaLnBrk="1" hangingPunct="1"/>
            <a:r>
              <a:rPr lang="en-US" dirty="0"/>
              <a:t>Contains many options and configuration parameters making it a robust tool for capturing debug logs</a:t>
            </a:r>
          </a:p>
        </p:txBody>
      </p:sp>
      <p:pic>
        <p:nvPicPr>
          <p:cNvPr id="2" name="Picture 1">
            <a:extLst>
              <a:ext uri="{FF2B5EF4-FFF2-40B4-BE49-F238E27FC236}">
                <a16:creationId xmlns:a16="http://schemas.microsoft.com/office/drawing/2014/main" id="{4B1B31F5-5DA8-47B2-A3E5-B45C0A7F8E13}"/>
              </a:ext>
            </a:extLst>
          </p:cNvPr>
          <p:cNvPicPr>
            <a:picLocks noChangeAspect="1"/>
          </p:cNvPicPr>
          <p:nvPr/>
        </p:nvPicPr>
        <p:blipFill>
          <a:blip r:embed="rId3"/>
          <a:stretch>
            <a:fillRect/>
          </a:stretch>
        </p:blipFill>
        <p:spPr>
          <a:xfrm>
            <a:off x="4014787" y="3810000"/>
            <a:ext cx="1114425" cy="103482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207" y="1816954"/>
            <a:ext cx="6593586" cy="4132326"/>
          </a:xfrm>
          <a:prstGeom prst="rect">
            <a:avLst/>
          </a:prstGeom>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362" name="Rectangle 2"/>
          <p:cNvSpPr>
            <a:spLocks noGrp="1" noChangeArrowheads="1"/>
          </p:cNvSpPr>
          <p:nvPr>
            <p:ph type="title"/>
          </p:nvPr>
        </p:nvSpPr>
        <p:spPr/>
        <p:txBody>
          <a:bodyPr/>
          <a:lstStyle/>
          <a:p>
            <a:r>
              <a:rPr lang="en-US" altLang="ja-JP"/>
              <a:t>AudioCodes Syslog Viewer</a:t>
            </a:r>
            <a:endParaRPr lang="en-US" altLang="ja-JP" dirty="0"/>
          </a:p>
        </p:txBody>
      </p:sp>
      <p:sp>
        <p:nvSpPr>
          <p:cNvPr id="3" name="Content Placeholder 2"/>
          <p:cNvSpPr>
            <a:spLocks noGrp="1"/>
          </p:cNvSpPr>
          <p:nvPr>
            <p:ph idx="1"/>
          </p:nvPr>
        </p:nvSpPr>
        <p:spPr>
          <a:xfrm>
            <a:off x="63500" y="1484784"/>
            <a:ext cx="9017000" cy="4248150"/>
          </a:xfrm>
        </p:spPr>
        <p:txBody>
          <a:bodyPr/>
          <a:lstStyle/>
          <a:p>
            <a:r>
              <a:rPr lang="en-US" dirty="0"/>
              <a:t>A newer Syslog application provided with the student utilities kit</a:t>
            </a:r>
          </a:p>
          <a:p>
            <a:endParaRPr lang="en-US" dirty="0"/>
          </a:p>
        </p:txBody>
      </p:sp>
    </p:spTree>
    <p:extLst>
      <p:ext uri="{BB962C8B-B14F-4D97-AF65-F5344CB8AC3E}">
        <p14:creationId xmlns:p14="http://schemas.microsoft.com/office/powerpoint/2010/main" val="3350463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ja-JP" dirty="0"/>
              <a:t>AudioCodes Syslog Viewer</a:t>
            </a:r>
          </a:p>
        </p:txBody>
      </p:sp>
      <p:sp>
        <p:nvSpPr>
          <p:cNvPr id="3" name="Content Placeholder 2">
            <a:extLst>
              <a:ext uri="{FF2B5EF4-FFF2-40B4-BE49-F238E27FC236}">
                <a16:creationId xmlns:a16="http://schemas.microsoft.com/office/drawing/2014/main" id="{7872BF29-DB65-4051-BE7A-567AF4EC3E27}"/>
              </a:ext>
            </a:extLst>
          </p:cNvPr>
          <p:cNvSpPr>
            <a:spLocks noGrp="1"/>
          </p:cNvSpPr>
          <p:nvPr>
            <p:ph idx="1"/>
          </p:nvPr>
        </p:nvSpPr>
        <p:spPr/>
        <p:txBody>
          <a:bodyPr/>
          <a:lstStyle/>
          <a:p>
            <a:endParaRPr lang="en-US"/>
          </a:p>
        </p:txBody>
      </p:sp>
      <p:sp>
        <p:nvSpPr>
          <p:cNvPr id="2" name="TextBox 1"/>
          <p:cNvSpPr txBox="1"/>
          <p:nvPr/>
        </p:nvSpPr>
        <p:spPr>
          <a:xfrm>
            <a:off x="757249" y="4121002"/>
            <a:ext cx="641750" cy="5574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defPPr>
              <a:defRPr lang="en-US"/>
            </a:defPPr>
            <a:lvl1pPr lvl="0" algn="ctr">
              <a:defRPr sz="1050"/>
            </a:lvl1pPr>
          </a:lstStyle>
          <a:p>
            <a:r>
              <a:rPr lang="en-US" dirty="0"/>
              <a:t>Open Saved File</a:t>
            </a:r>
          </a:p>
        </p:txBody>
      </p:sp>
      <p:cxnSp>
        <p:nvCxnSpPr>
          <p:cNvPr id="13" name="Straight Arrow Connector 12"/>
          <p:cNvCxnSpPr>
            <a:cxnSpLocks/>
            <a:stCxn id="2" idx="0"/>
          </p:cNvCxnSpPr>
          <p:nvPr/>
        </p:nvCxnSpPr>
        <p:spPr>
          <a:xfrm flipV="1">
            <a:off x="1078124" y="3868381"/>
            <a:ext cx="0" cy="252621"/>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C84EB750-20FA-40EC-8125-9CD715CCA517}"/>
              </a:ext>
            </a:extLst>
          </p:cNvPr>
          <p:cNvPicPr>
            <a:picLocks noChangeAspect="1"/>
          </p:cNvPicPr>
          <p:nvPr/>
        </p:nvPicPr>
        <p:blipFill>
          <a:blip r:embed="rId3"/>
          <a:stretch>
            <a:fillRect/>
          </a:stretch>
        </p:blipFill>
        <p:spPr>
          <a:xfrm>
            <a:off x="3022948" y="5661248"/>
            <a:ext cx="4961905" cy="209524"/>
          </a:xfrm>
          <a:prstGeom prst="rect">
            <a:avLst/>
          </a:prstGeom>
          <a:ln>
            <a:solidFill>
              <a:schemeClr val="accent1"/>
            </a:solidFill>
          </a:ln>
          <a:effectLst>
            <a:outerShdw blurRad="50800" dist="38100" dir="2700000" algn="tl" rotWithShape="0">
              <a:prstClr val="black">
                <a:alpha val="40000"/>
              </a:prstClr>
            </a:outerShdw>
          </a:effectLst>
        </p:spPr>
      </p:pic>
      <p:grpSp>
        <p:nvGrpSpPr>
          <p:cNvPr id="10" name="Group 9">
            <a:extLst>
              <a:ext uri="{FF2B5EF4-FFF2-40B4-BE49-F238E27FC236}">
                <a16:creationId xmlns:a16="http://schemas.microsoft.com/office/drawing/2014/main" id="{B3385C78-D083-4D0A-A2AD-889492674F87}"/>
              </a:ext>
            </a:extLst>
          </p:cNvPr>
          <p:cNvGrpSpPr/>
          <p:nvPr/>
        </p:nvGrpSpPr>
        <p:grpSpPr>
          <a:xfrm>
            <a:off x="532807" y="3064785"/>
            <a:ext cx="6209524" cy="828571"/>
            <a:chOff x="755576" y="1077136"/>
            <a:chExt cx="6209524" cy="828571"/>
          </a:xfrm>
        </p:grpSpPr>
        <p:pic>
          <p:nvPicPr>
            <p:cNvPr id="4" name="Picture 3">
              <a:extLst>
                <a:ext uri="{FF2B5EF4-FFF2-40B4-BE49-F238E27FC236}">
                  <a16:creationId xmlns:a16="http://schemas.microsoft.com/office/drawing/2014/main" id="{755C58F3-F650-4D27-83DE-EFE03B1A95FB}"/>
                </a:ext>
              </a:extLst>
            </p:cNvPr>
            <p:cNvPicPr>
              <a:picLocks noChangeAspect="1"/>
            </p:cNvPicPr>
            <p:nvPr/>
          </p:nvPicPr>
          <p:blipFill>
            <a:blip r:embed="rId4"/>
            <a:stretch>
              <a:fillRect/>
            </a:stretch>
          </p:blipFill>
          <p:spPr>
            <a:xfrm>
              <a:off x="755576" y="1077136"/>
              <a:ext cx="6209524" cy="828571"/>
            </a:xfrm>
            <a:prstGeom prst="rect">
              <a:avLst/>
            </a:prstGeom>
            <a:ln>
              <a:solidFill>
                <a:schemeClr val="accent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C46A431D-3C98-49EE-9C81-D0D1C8B8AD77}"/>
                </a:ext>
              </a:extLst>
            </p:cNvPr>
            <p:cNvPicPr>
              <a:picLocks noChangeAspect="1"/>
            </p:cNvPicPr>
            <p:nvPr/>
          </p:nvPicPr>
          <p:blipFill>
            <a:blip r:embed="rId5"/>
            <a:stretch>
              <a:fillRect/>
            </a:stretch>
          </p:blipFill>
          <p:spPr>
            <a:xfrm>
              <a:off x="1835696" y="1259580"/>
              <a:ext cx="247619" cy="333333"/>
            </a:xfrm>
            <a:prstGeom prst="rect">
              <a:avLst/>
            </a:prstGeom>
            <a:ln>
              <a:solidFill>
                <a:schemeClr val="accent1"/>
              </a:solidFill>
            </a:ln>
            <a:effectLst>
              <a:outerShdw blurRad="50800" dist="38100" dir="2700000" algn="tl" rotWithShape="0">
                <a:prstClr val="black">
                  <a:alpha val="40000"/>
                </a:prstClr>
              </a:outerShdw>
            </a:effectLst>
          </p:spPr>
        </p:pic>
        <p:pic>
          <p:nvPicPr>
            <p:cNvPr id="8" name="Picture 7">
              <a:extLst>
                <a:ext uri="{FF2B5EF4-FFF2-40B4-BE49-F238E27FC236}">
                  <a16:creationId xmlns:a16="http://schemas.microsoft.com/office/drawing/2014/main" id="{E793673B-00CE-4DEC-9230-D5A476726BC2}"/>
                </a:ext>
              </a:extLst>
            </p:cNvPr>
            <p:cNvPicPr>
              <a:picLocks noChangeAspect="1"/>
            </p:cNvPicPr>
            <p:nvPr/>
          </p:nvPicPr>
          <p:blipFill>
            <a:blip r:embed="rId6"/>
            <a:stretch>
              <a:fillRect/>
            </a:stretch>
          </p:blipFill>
          <p:spPr>
            <a:xfrm>
              <a:off x="1502214" y="1259580"/>
              <a:ext cx="304762" cy="314286"/>
            </a:xfrm>
            <a:prstGeom prst="rect">
              <a:avLst/>
            </a:prstGeom>
            <a:ln>
              <a:solidFill>
                <a:schemeClr val="accent1"/>
              </a:solidFill>
            </a:ln>
            <a:effectLst>
              <a:outerShdw blurRad="50800" dist="38100" dir="2700000" algn="tl" rotWithShape="0">
                <a:prstClr val="black">
                  <a:alpha val="40000"/>
                </a:prstClr>
              </a:outerShdw>
            </a:effectLst>
          </p:spPr>
        </p:pic>
      </p:grpSp>
      <p:sp>
        <p:nvSpPr>
          <p:cNvPr id="22" name="TextBox 21">
            <a:extLst>
              <a:ext uri="{FF2B5EF4-FFF2-40B4-BE49-F238E27FC236}">
                <a16:creationId xmlns:a16="http://schemas.microsoft.com/office/drawing/2014/main" id="{A438A1A3-A8A0-47F5-A3F1-C24DE4BE05F8}"/>
              </a:ext>
            </a:extLst>
          </p:cNvPr>
          <p:cNvSpPr txBox="1"/>
          <p:nvPr/>
        </p:nvSpPr>
        <p:spPr>
          <a:xfrm>
            <a:off x="340234" y="2623257"/>
            <a:ext cx="951149"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none" lIns="36000" tIns="36000" rIns="36000" bIns="36000" rtlCol="0" anchor="ctr" anchorCtr="1">
            <a:spAutoFit/>
          </a:bodyPr>
          <a:lstStyle/>
          <a:p>
            <a:pPr lvl="0" algn="ctr"/>
            <a:r>
              <a:rPr lang="en-US" sz="1050" dirty="0"/>
              <a:t>Clear On-Line </a:t>
            </a:r>
          </a:p>
          <a:p>
            <a:pPr lvl="0" algn="ctr"/>
            <a:r>
              <a:rPr lang="en-US" sz="1050" dirty="0"/>
              <a:t>Syslog</a:t>
            </a:r>
          </a:p>
        </p:txBody>
      </p:sp>
      <p:cxnSp>
        <p:nvCxnSpPr>
          <p:cNvPr id="24" name="Straight Arrow Connector 23">
            <a:extLst>
              <a:ext uri="{FF2B5EF4-FFF2-40B4-BE49-F238E27FC236}">
                <a16:creationId xmlns:a16="http://schemas.microsoft.com/office/drawing/2014/main" id="{42A18856-C42E-4357-A94F-7D7C4986EB5B}"/>
              </a:ext>
            </a:extLst>
          </p:cNvPr>
          <p:cNvCxnSpPr>
            <a:cxnSpLocks/>
            <a:stCxn id="22" idx="2"/>
          </p:cNvCxnSpPr>
          <p:nvPr/>
        </p:nvCxnSpPr>
        <p:spPr>
          <a:xfrm flipH="1">
            <a:off x="815808" y="3019126"/>
            <a:ext cx="1" cy="532975"/>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2DE01D9-4B71-4E97-A61E-5BB63A173A7F}"/>
              </a:ext>
            </a:extLst>
          </p:cNvPr>
          <p:cNvSpPr txBox="1"/>
          <p:nvPr/>
        </p:nvSpPr>
        <p:spPr>
          <a:xfrm>
            <a:off x="949395" y="2162544"/>
            <a:ext cx="964862"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defPPr>
              <a:defRPr lang="en-US"/>
            </a:defPPr>
            <a:lvl1pPr lvl="0" algn="ctr">
              <a:defRPr sz="1050"/>
            </a:lvl1pPr>
          </a:lstStyle>
          <a:p>
            <a:r>
              <a:rPr lang="en-US" dirty="0"/>
              <a:t>Stop/Start Writing Log</a:t>
            </a:r>
          </a:p>
        </p:txBody>
      </p:sp>
      <p:cxnSp>
        <p:nvCxnSpPr>
          <p:cNvPr id="29" name="Straight Arrow Connector 28">
            <a:extLst>
              <a:ext uri="{FF2B5EF4-FFF2-40B4-BE49-F238E27FC236}">
                <a16:creationId xmlns:a16="http://schemas.microsoft.com/office/drawing/2014/main" id="{6A1B5899-136E-4AFF-ACAA-F069E95159E5}"/>
              </a:ext>
            </a:extLst>
          </p:cNvPr>
          <p:cNvCxnSpPr>
            <a:cxnSpLocks/>
            <a:stCxn id="27" idx="2"/>
            <a:endCxn id="8" idx="0"/>
          </p:cNvCxnSpPr>
          <p:nvPr/>
        </p:nvCxnSpPr>
        <p:spPr>
          <a:xfrm>
            <a:off x="1431826" y="2558412"/>
            <a:ext cx="0" cy="688816"/>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771B8BB-FCC2-4F29-834D-08B878A77CFD}"/>
              </a:ext>
            </a:extLst>
          </p:cNvPr>
          <p:cNvSpPr txBox="1"/>
          <p:nvPr/>
        </p:nvSpPr>
        <p:spPr>
          <a:xfrm>
            <a:off x="1279445" y="4708164"/>
            <a:ext cx="901292"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defPPr>
              <a:defRPr lang="en-US"/>
            </a:defPPr>
            <a:lvl1pPr lvl="0" algn="ctr">
              <a:defRPr sz="1050"/>
            </a:lvl1pPr>
          </a:lstStyle>
          <a:p>
            <a:r>
              <a:rPr lang="en-US" dirty="0"/>
              <a:t>Pause/Resume Logging</a:t>
            </a:r>
          </a:p>
        </p:txBody>
      </p:sp>
      <p:cxnSp>
        <p:nvCxnSpPr>
          <p:cNvPr id="40" name="Straight Arrow Connector 39">
            <a:extLst>
              <a:ext uri="{FF2B5EF4-FFF2-40B4-BE49-F238E27FC236}">
                <a16:creationId xmlns:a16="http://schemas.microsoft.com/office/drawing/2014/main" id="{8C0E3E33-B763-4729-8EE1-B44041267746}"/>
              </a:ext>
            </a:extLst>
          </p:cNvPr>
          <p:cNvCxnSpPr>
            <a:cxnSpLocks/>
            <a:stCxn id="39" idx="0"/>
          </p:cNvCxnSpPr>
          <p:nvPr/>
        </p:nvCxnSpPr>
        <p:spPr>
          <a:xfrm flipV="1">
            <a:off x="1730091" y="3931357"/>
            <a:ext cx="0" cy="776807"/>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5" name="Picture 44">
            <a:extLst>
              <a:ext uri="{FF2B5EF4-FFF2-40B4-BE49-F238E27FC236}">
                <a16:creationId xmlns:a16="http://schemas.microsoft.com/office/drawing/2014/main" id="{80778AC7-B292-477D-A3D4-D8AB1FA08AAB}"/>
              </a:ext>
            </a:extLst>
          </p:cNvPr>
          <p:cNvPicPr>
            <a:picLocks noChangeAspect="1"/>
          </p:cNvPicPr>
          <p:nvPr/>
        </p:nvPicPr>
        <p:blipFill>
          <a:blip r:embed="rId7"/>
          <a:stretch>
            <a:fillRect/>
          </a:stretch>
        </p:blipFill>
        <p:spPr>
          <a:xfrm>
            <a:off x="6326520" y="1556792"/>
            <a:ext cx="2061905" cy="1819048"/>
          </a:xfrm>
          <a:prstGeom prst="rect">
            <a:avLst/>
          </a:prstGeom>
        </p:spPr>
      </p:pic>
      <p:cxnSp>
        <p:nvCxnSpPr>
          <p:cNvPr id="46" name="Connector: Elbow 45">
            <a:extLst>
              <a:ext uri="{FF2B5EF4-FFF2-40B4-BE49-F238E27FC236}">
                <a16:creationId xmlns:a16="http://schemas.microsoft.com/office/drawing/2014/main" id="{BBFD06AD-9778-4CF3-B303-F96E6D045587}"/>
              </a:ext>
            </a:extLst>
          </p:cNvPr>
          <p:cNvCxnSpPr>
            <a:cxnSpLocks/>
            <a:stCxn id="45" idx="1"/>
          </p:cNvCxnSpPr>
          <p:nvPr/>
        </p:nvCxnSpPr>
        <p:spPr>
          <a:xfrm rot="10800000" flipV="1">
            <a:off x="2066640" y="2466316"/>
            <a:ext cx="4259881" cy="1076821"/>
          </a:xfrm>
          <a:prstGeom prst="bentConnector3">
            <a:avLst>
              <a:gd name="adj1" fmla="val 99927"/>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261C8C4-0C7D-4F2E-8621-C89EB3D77AD6}"/>
              </a:ext>
            </a:extLst>
          </p:cNvPr>
          <p:cNvSpPr txBox="1"/>
          <p:nvPr/>
        </p:nvSpPr>
        <p:spPr>
          <a:xfrm>
            <a:off x="2278689" y="2558413"/>
            <a:ext cx="503172"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Zoom In/Out</a:t>
            </a:r>
          </a:p>
        </p:txBody>
      </p:sp>
      <p:cxnSp>
        <p:nvCxnSpPr>
          <p:cNvPr id="65" name="Straight Arrow Connector 64">
            <a:extLst>
              <a:ext uri="{FF2B5EF4-FFF2-40B4-BE49-F238E27FC236}">
                <a16:creationId xmlns:a16="http://schemas.microsoft.com/office/drawing/2014/main" id="{5CBB7E6C-4E77-401A-AC0E-71640F8E5DD3}"/>
              </a:ext>
            </a:extLst>
          </p:cNvPr>
          <p:cNvCxnSpPr>
            <a:cxnSpLocks/>
            <a:stCxn id="64" idx="2"/>
          </p:cNvCxnSpPr>
          <p:nvPr/>
        </p:nvCxnSpPr>
        <p:spPr>
          <a:xfrm>
            <a:off x="2530275" y="2954282"/>
            <a:ext cx="0" cy="709591"/>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7FF15A6-BDFB-4B21-8DFA-68E89B2953E8}"/>
              </a:ext>
            </a:extLst>
          </p:cNvPr>
          <p:cNvSpPr txBox="1"/>
          <p:nvPr/>
        </p:nvSpPr>
        <p:spPr>
          <a:xfrm>
            <a:off x="2701465" y="4104194"/>
            <a:ext cx="641750" cy="5574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defPPr>
              <a:defRPr lang="en-US"/>
            </a:defPPr>
            <a:lvl1pPr lvl="0" algn="ctr">
              <a:defRPr sz="1050"/>
            </a:lvl1pPr>
          </a:lstStyle>
          <a:p>
            <a:r>
              <a:rPr lang="en-US" dirty="0"/>
              <a:t>Open External Viewer</a:t>
            </a:r>
          </a:p>
        </p:txBody>
      </p:sp>
      <p:cxnSp>
        <p:nvCxnSpPr>
          <p:cNvPr id="70" name="Straight Arrow Connector 69">
            <a:extLst>
              <a:ext uri="{FF2B5EF4-FFF2-40B4-BE49-F238E27FC236}">
                <a16:creationId xmlns:a16="http://schemas.microsoft.com/office/drawing/2014/main" id="{D3381E70-0B5A-455E-9F0F-250A1BAAEB5F}"/>
              </a:ext>
            </a:extLst>
          </p:cNvPr>
          <p:cNvCxnSpPr>
            <a:cxnSpLocks/>
            <a:stCxn id="69" idx="0"/>
          </p:cNvCxnSpPr>
          <p:nvPr/>
        </p:nvCxnSpPr>
        <p:spPr>
          <a:xfrm flipV="1">
            <a:off x="3022340" y="3851575"/>
            <a:ext cx="0" cy="252619"/>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51CB96F1-96D1-4486-A038-8674FDD1DFB0}"/>
              </a:ext>
            </a:extLst>
          </p:cNvPr>
          <p:cNvSpPr txBox="1"/>
          <p:nvPr/>
        </p:nvSpPr>
        <p:spPr>
          <a:xfrm>
            <a:off x="2976889" y="2488766"/>
            <a:ext cx="660681" cy="5574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Disable Auto scroll</a:t>
            </a:r>
          </a:p>
        </p:txBody>
      </p:sp>
      <p:cxnSp>
        <p:nvCxnSpPr>
          <p:cNvPr id="72" name="Straight Arrow Connector 71">
            <a:extLst>
              <a:ext uri="{FF2B5EF4-FFF2-40B4-BE49-F238E27FC236}">
                <a16:creationId xmlns:a16="http://schemas.microsoft.com/office/drawing/2014/main" id="{4D6E21F8-CB61-4A42-8319-FF6A06737BE8}"/>
              </a:ext>
            </a:extLst>
          </p:cNvPr>
          <p:cNvCxnSpPr>
            <a:cxnSpLocks/>
            <a:stCxn id="71" idx="2"/>
          </p:cNvCxnSpPr>
          <p:nvPr/>
        </p:nvCxnSpPr>
        <p:spPr>
          <a:xfrm>
            <a:off x="3307229" y="3046217"/>
            <a:ext cx="2658" cy="532023"/>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B5A221AA-7303-47DD-B8FA-43FADD665667}"/>
              </a:ext>
            </a:extLst>
          </p:cNvPr>
          <p:cNvSpPr txBox="1"/>
          <p:nvPr/>
        </p:nvSpPr>
        <p:spPr>
          <a:xfrm>
            <a:off x="3383593" y="4104194"/>
            <a:ext cx="507952" cy="5574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noAutofit/>
          </a:bodyPr>
          <a:lstStyle>
            <a:defPPr>
              <a:defRPr lang="en-US"/>
            </a:defPPr>
            <a:lvl1pPr lvl="0" algn="ctr">
              <a:defRPr sz="1050"/>
            </a:lvl1pPr>
          </a:lstStyle>
          <a:p>
            <a:r>
              <a:rPr lang="en-US" dirty="0"/>
              <a:t>Freeze Display</a:t>
            </a:r>
          </a:p>
        </p:txBody>
      </p:sp>
      <p:cxnSp>
        <p:nvCxnSpPr>
          <p:cNvPr id="76" name="Straight Arrow Connector 75">
            <a:extLst>
              <a:ext uri="{FF2B5EF4-FFF2-40B4-BE49-F238E27FC236}">
                <a16:creationId xmlns:a16="http://schemas.microsoft.com/office/drawing/2014/main" id="{6CBF198B-971A-4E8E-8161-81598797A5E3}"/>
              </a:ext>
            </a:extLst>
          </p:cNvPr>
          <p:cNvCxnSpPr>
            <a:cxnSpLocks/>
            <a:stCxn id="75" idx="0"/>
          </p:cNvCxnSpPr>
          <p:nvPr/>
        </p:nvCxnSpPr>
        <p:spPr>
          <a:xfrm flipV="1">
            <a:off x="3637569" y="3851575"/>
            <a:ext cx="0" cy="252618"/>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BBA319C3-1D07-4803-A5D7-297500CC5291}"/>
              </a:ext>
            </a:extLst>
          </p:cNvPr>
          <p:cNvSpPr txBox="1"/>
          <p:nvPr/>
        </p:nvSpPr>
        <p:spPr>
          <a:xfrm>
            <a:off x="3552953" y="1806725"/>
            <a:ext cx="660681"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Flow Diagram</a:t>
            </a:r>
          </a:p>
        </p:txBody>
      </p:sp>
      <p:cxnSp>
        <p:nvCxnSpPr>
          <p:cNvPr id="83" name="Straight Arrow Connector 82">
            <a:extLst>
              <a:ext uri="{FF2B5EF4-FFF2-40B4-BE49-F238E27FC236}">
                <a16:creationId xmlns:a16="http://schemas.microsoft.com/office/drawing/2014/main" id="{B3F474B1-2959-40D2-8EE1-F910D99CD89C}"/>
              </a:ext>
            </a:extLst>
          </p:cNvPr>
          <p:cNvCxnSpPr>
            <a:cxnSpLocks/>
            <a:stCxn id="82" idx="2"/>
          </p:cNvCxnSpPr>
          <p:nvPr/>
        </p:nvCxnSpPr>
        <p:spPr>
          <a:xfrm>
            <a:off x="3883293" y="2202593"/>
            <a:ext cx="0" cy="1365518"/>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945B148C-59A8-40A8-9E8D-D61C2659C2A3}"/>
              </a:ext>
            </a:extLst>
          </p:cNvPr>
          <p:cNvSpPr txBox="1"/>
          <p:nvPr/>
        </p:nvSpPr>
        <p:spPr>
          <a:xfrm>
            <a:off x="3948582" y="2643744"/>
            <a:ext cx="660681" cy="2342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Options</a:t>
            </a:r>
          </a:p>
        </p:txBody>
      </p:sp>
      <p:cxnSp>
        <p:nvCxnSpPr>
          <p:cNvPr id="86" name="Straight Arrow Connector 85">
            <a:extLst>
              <a:ext uri="{FF2B5EF4-FFF2-40B4-BE49-F238E27FC236}">
                <a16:creationId xmlns:a16="http://schemas.microsoft.com/office/drawing/2014/main" id="{B1608913-2E34-4AB0-84ED-356B0284FD0D}"/>
              </a:ext>
            </a:extLst>
          </p:cNvPr>
          <p:cNvCxnSpPr>
            <a:cxnSpLocks/>
            <a:stCxn id="85" idx="2"/>
          </p:cNvCxnSpPr>
          <p:nvPr/>
        </p:nvCxnSpPr>
        <p:spPr>
          <a:xfrm>
            <a:off x="4278922" y="2878030"/>
            <a:ext cx="2658" cy="693606"/>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834E6871-313E-4EF3-8BB1-060E00601ABC}"/>
              </a:ext>
            </a:extLst>
          </p:cNvPr>
          <p:cNvSpPr txBox="1"/>
          <p:nvPr/>
        </p:nvSpPr>
        <p:spPr>
          <a:xfrm>
            <a:off x="4843220" y="2641153"/>
            <a:ext cx="660681"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Search Text</a:t>
            </a:r>
          </a:p>
        </p:txBody>
      </p:sp>
      <p:cxnSp>
        <p:nvCxnSpPr>
          <p:cNvPr id="90" name="Straight Arrow Connector 89">
            <a:extLst>
              <a:ext uri="{FF2B5EF4-FFF2-40B4-BE49-F238E27FC236}">
                <a16:creationId xmlns:a16="http://schemas.microsoft.com/office/drawing/2014/main" id="{4FAEF800-34AC-4B1D-9AAC-D66D81430DCF}"/>
              </a:ext>
            </a:extLst>
          </p:cNvPr>
          <p:cNvCxnSpPr>
            <a:cxnSpLocks/>
            <a:stCxn id="89" idx="2"/>
          </p:cNvCxnSpPr>
          <p:nvPr/>
        </p:nvCxnSpPr>
        <p:spPr>
          <a:xfrm>
            <a:off x="5173560" y="3037021"/>
            <a:ext cx="0" cy="700278"/>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89CA5D6E-C73F-4616-BFA2-6C7A4FD3B472}"/>
              </a:ext>
            </a:extLst>
          </p:cNvPr>
          <p:cNvSpPr txBox="1"/>
          <p:nvPr/>
        </p:nvSpPr>
        <p:spPr>
          <a:xfrm>
            <a:off x="5831975" y="4268828"/>
            <a:ext cx="641750" cy="2342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defPPr>
              <a:defRPr lang="en-US"/>
            </a:defPPr>
            <a:lvl1pPr lvl="0" algn="ctr">
              <a:defRPr sz="1050"/>
            </a:lvl1pPr>
          </a:lstStyle>
          <a:p>
            <a:r>
              <a:rPr lang="en-US" dirty="0"/>
              <a:t>Search</a:t>
            </a:r>
          </a:p>
        </p:txBody>
      </p:sp>
      <p:cxnSp>
        <p:nvCxnSpPr>
          <p:cNvPr id="93" name="Straight Arrow Connector 92">
            <a:extLst>
              <a:ext uri="{FF2B5EF4-FFF2-40B4-BE49-F238E27FC236}">
                <a16:creationId xmlns:a16="http://schemas.microsoft.com/office/drawing/2014/main" id="{E6BFD831-C436-411F-BCC6-8C10F1F3DCF7}"/>
              </a:ext>
            </a:extLst>
          </p:cNvPr>
          <p:cNvCxnSpPr>
            <a:cxnSpLocks/>
            <a:stCxn id="92" idx="0"/>
          </p:cNvCxnSpPr>
          <p:nvPr/>
        </p:nvCxnSpPr>
        <p:spPr>
          <a:xfrm flipV="1">
            <a:off x="6152850" y="3854626"/>
            <a:ext cx="0" cy="414203"/>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F7CF33B0-3CF8-43B5-AFE9-445AD4597056}"/>
              </a:ext>
            </a:extLst>
          </p:cNvPr>
          <p:cNvSpPr txBox="1"/>
          <p:nvPr/>
        </p:nvSpPr>
        <p:spPr>
          <a:xfrm>
            <a:off x="4312214" y="4080110"/>
            <a:ext cx="641750"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defPPr>
              <a:defRPr lang="en-US"/>
            </a:defPPr>
            <a:lvl1pPr lvl="0" algn="ctr">
              <a:defRPr sz="1050"/>
            </a:lvl1pPr>
          </a:lstStyle>
          <a:p>
            <a:r>
              <a:rPr lang="en-US" dirty="0"/>
              <a:t>Search Options</a:t>
            </a:r>
          </a:p>
        </p:txBody>
      </p:sp>
      <p:cxnSp>
        <p:nvCxnSpPr>
          <p:cNvPr id="95" name="Straight Arrow Connector 94">
            <a:extLst>
              <a:ext uri="{FF2B5EF4-FFF2-40B4-BE49-F238E27FC236}">
                <a16:creationId xmlns:a16="http://schemas.microsoft.com/office/drawing/2014/main" id="{95AF88AC-B981-411B-ADC4-2776E4D3D8D7}"/>
              </a:ext>
            </a:extLst>
          </p:cNvPr>
          <p:cNvCxnSpPr>
            <a:cxnSpLocks/>
            <a:stCxn id="94" idx="0"/>
          </p:cNvCxnSpPr>
          <p:nvPr/>
        </p:nvCxnSpPr>
        <p:spPr>
          <a:xfrm flipV="1">
            <a:off x="4633089" y="3746699"/>
            <a:ext cx="0" cy="333411"/>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474A99F2-6A38-46B5-8C7D-31253754EACF}"/>
              </a:ext>
            </a:extLst>
          </p:cNvPr>
          <p:cNvSpPr txBox="1"/>
          <p:nvPr/>
        </p:nvSpPr>
        <p:spPr>
          <a:xfrm>
            <a:off x="7470288" y="4599404"/>
            <a:ext cx="905281" cy="71903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Number of Warning Messages in the Log File</a:t>
            </a:r>
          </a:p>
        </p:txBody>
      </p:sp>
      <p:cxnSp>
        <p:nvCxnSpPr>
          <p:cNvPr id="97" name="Straight Arrow Connector 96">
            <a:extLst>
              <a:ext uri="{FF2B5EF4-FFF2-40B4-BE49-F238E27FC236}">
                <a16:creationId xmlns:a16="http://schemas.microsoft.com/office/drawing/2014/main" id="{EE673EAB-4F26-45AE-AF57-991925852470}"/>
              </a:ext>
            </a:extLst>
          </p:cNvPr>
          <p:cNvCxnSpPr>
            <a:cxnSpLocks/>
            <a:stCxn id="96" idx="2"/>
          </p:cNvCxnSpPr>
          <p:nvPr/>
        </p:nvCxnSpPr>
        <p:spPr>
          <a:xfrm>
            <a:off x="7922928" y="5318438"/>
            <a:ext cx="0" cy="342810"/>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13ED6800-044B-4A49-BAB3-CEC7F8FE0B53}"/>
              </a:ext>
            </a:extLst>
          </p:cNvPr>
          <p:cNvSpPr txBox="1"/>
          <p:nvPr/>
        </p:nvSpPr>
        <p:spPr>
          <a:xfrm>
            <a:off x="6403024" y="4761796"/>
            <a:ext cx="905281" cy="5574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Total Number of lines in the Log File</a:t>
            </a:r>
          </a:p>
        </p:txBody>
      </p:sp>
      <p:cxnSp>
        <p:nvCxnSpPr>
          <p:cNvPr id="103" name="Straight Arrow Connector 102">
            <a:extLst>
              <a:ext uri="{FF2B5EF4-FFF2-40B4-BE49-F238E27FC236}">
                <a16:creationId xmlns:a16="http://schemas.microsoft.com/office/drawing/2014/main" id="{DDB89C9A-038C-4B95-AF8A-C86A4EF384C3}"/>
              </a:ext>
            </a:extLst>
          </p:cNvPr>
          <p:cNvCxnSpPr>
            <a:cxnSpLocks/>
            <a:stCxn id="102" idx="2"/>
          </p:cNvCxnSpPr>
          <p:nvPr/>
        </p:nvCxnSpPr>
        <p:spPr>
          <a:xfrm>
            <a:off x="6855664" y="5319246"/>
            <a:ext cx="0" cy="395634"/>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05087C96-20A7-4A9A-9064-4AA753474DC7}"/>
              </a:ext>
            </a:extLst>
          </p:cNvPr>
          <p:cNvSpPr txBox="1"/>
          <p:nvPr/>
        </p:nvSpPr>
        <p:spPr>
          <a:xfrm>
            <a:off x="3637570" y="4922570"/>
            <a:ext cx="905281" cy="395869"/>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lIns="36000" tIns="36000" rIns="36000" bIns="36000" rtlCol="0" anchor="ctr" anchorCtr="1">
            <a:spAutoFit/>
          </a:bodyPr>
          <a:lstStyle/>
          <a:p>
            <a:pPr lvl="0" algn="ctr"/>
            <a:r>
              <a:rPr lang="en-US" sz="1050" dirty="0"/>
              <a:t>UDP/TCP Connection</a:t>
            </a:r>
          </a:p>
        </p:txBody>
      </p:sp>
      <p:cxnSp>
        <p:nvCxnSpPr>
          <p:cNvPr id="106" name="Straight Arrow Connector 105">
            <a:extLst>
              <a:ext uri="{FF2B5EF4-FFF2-40B4-BE49-F238E27FC236}">
                <a16:creationId xmlns:a16="http://schemas.microsoft.com/office/drawing/2014/main" id="{FD3BAC94-1C92-44DC-92AA-40C3B648CAFD}"/>
              </a:ext>
            </a:extLst>
          </p:cNvPr>
          <p:cNvCxnSpPr>
            <a:cxnSpLocks/>
            <a:stCxn id="105" idx="2"/>
          </p:cNvCxnSpPr>
          <p:nvPr/>
        </p:nvCxnSpPr>
        <p:spPr>
          <a:xfrm>
            <a:off x="4090210" y="5318438"/>
            <a:ext cx="0" cy="342810"/>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708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69666-41D9-4C9E-B5F9-D38B5F7A86D3}"/>
              </a:ext>
            </a:extLst>
          </p:cNvPr>
          <p:cNvSpPr>
            <a:spLocks noGrp="1"/>
          </p:cNvSpPr>
          <p:nvPr>
            <p:ph type="title"/>
          </p:nvPr>
        </p:nvSpPr>
        <p:spPr/>
        <p:txBody>
          <a:bodyPr/>
          <a:lstStyle/>
          <a:p>
            <a:r>
              <a:rPr lang="en-US" altLang="ja-JP" dirty="0"/>
              <a:t>AudioCodes Syslog Viewer – connect from PC to GW/SBC using Web Connection</a:t>
            </a:r>
            <a:endParaRPr lang="en-US" dirty="0"/>
          </a:p>
        </p:txBody>
      </p:sp>
      <p:sp>
        <p:nvSpPr>
          <p:cNvPr id="9" name="Content Placeholder 8">
            <a:extLst>
              <a:ext uri="{FF2B5EF4-FFF2-40B4-BE49-F238E27FC236}">
                <a16:creationId xmlns:a16="http://schemas.microsoft.com/office/drawing/2014/main" id="{5DF95A7A-E6C0-49C5-AABF-4C1FAC80404F}"/>
              </a:ext>
            </a:extLst>
          </p:cNvPr>
          <p:cNvSpPr>
            <a:spLocks noGrp="1"/>
          </p:cNvSpPr>
          <p:nvPr>
            <p:ph idx="1"/>
          </p:nvPr>
        </p:nvSpPr>
        <p:spPr>
          <a:xfrm>
            <a:off x="381000" y="990600"/>
            <a:ext cx="5791200" cy="5664200"/>
          </a:xfrm>
        </p:spPr>
        <p:txBody>
          <a:bodyPr/>
          <a:lstStyle/>
          <a:p>
            <a:r>
              <a:rPr lang="en-US" dirty="0"/>
              <a:t>Connecting from </a:t>
            </a:r>
            <a:r>
              <a:rPr lang="en-US" dirty="0" err="1"/>
              <a:t>ACSyslog</a:t>
            </a:r>
            <a:r>
              <a:rPr lang="en-US" dirty="0"/>
              <a:t> to PC</a:t>
            </a:r>
          </a:p>
          <a:p>
            <a:pPr lvl="1"/>
            <a:r>
              <a:rPr lang="en-US" dirty="0"/>
              <a:t>Click </a:t>
            </a:r>
            <a:r>
              <a:rPr lang="en-US" b="1" dirty="0"/>
              <a:t>Connect to</a:t>
            </a:r>
            <a:r>
              <a:rPr lang="en-US" dirty="0"/>
              <a:t> link</a:t>
            </a:r>
          </a:p>
          <a:p>
            <a:pPr lvl="1"/>
            <a:r>
              <a:rPr lang="en-US" dirty="0"/>
              <a:t>Input IP address, Username and Password of SBC/GW</a:t>
            </a:r>
          </a:p>
          <a:p>
            <a:pPr lvl="1"/>
            <a:r>
              <a:rPr lang="en-US" dirty="0"/>
              <a:t>Logs recorded by Web Connection appear with </a:t>
            </a:r>
            <a:r>
              <a:rPr lang="en-US" b="1" dirty="0"/>
              <a:t>–web </a:t>
            </a:r>
            <a:r>
              <a:rPr lang="en-US" dirty="0"/>
              <a:t>in the display tab (Only 1 web connection can be monitored) </a:t>
            </a:r>
          </a:p>
          <a:p>
            <a:pPr lvl="1"/>
            <a:r>
              <a:rPr lang="en-US" dirty="0" err="1"/>
              <a:t>ACSyslog</a:t>
            </a:r>
            <a:r>
              <a:rPr lang="en-US" dirty="0"/>
              <a:t> connected to Specific SBC/GW shown in lower right corner</a:t>
            </a:r>
          </a:p>
        </p:txBody>
      </p:sp>
      <p:pic>
        <p:nvPicPr>
          <p:cNvPr id="4" name="Picture 3">
            <a:extLst>
              <a:ext uri="{FF2B5EF4-FFF2-40B4-BE49-F238E27FC236}">
                <a16:creationId xmlns:a16="http://schemas.microsoft.com/office/drawing/2014/main" id="{371DA8C5-5232-45D3-92A0-8730EAF0DBB9}"/>
              </a:ext>
            </a:extLst>
          </p:cNvPr>
          <p:cNvPicPr>
            <a:picLocks noChangeAspect="1"/>
          </p:cNvPicPr>
          <p:nvPr/>
        </p:nvPicPr>
        <p:blipFill>
          <a:blip r:embed="rId2"/>
          <a:stretch>
            <a:fillRect/>
          </a:stretch>
        </p:blipFill>
        <p:spPr>
          <a:xfrm>
            <a:off x="6267450" y="1141552"/>
            <a:ext cx="2286000" cy="1993955"/>
          </a:xfrm>
          <a:prstGeom prst="rect">
            <a:avLst/>
          </a:prstGeom>
        </p:spPr>
      </p:pic>
      <p:pic>
        <p:nvPicPr>
          <p:cNvPr id="7" name="Picture 6">
            <a:extLst>
              <a:ext uri="{FF2B5EF4-FFF2-40B4-BE49-F238E27FC236}">
                <a16:creationId xmlns:a16="http://schemas.microsoft.com/office/drawing/2014/main" id="{E4C11E82-A373-4A99-AB94-D4E6206F3B70}"/>
              </a:ext>
            </a:extLst>
          </p:cNvPr>
          <p:cNvPicPr>
            <a:picLocks noChangeAspect="1"/>
          </p:cNvPicPr>
          <p:nvPr/>
        </p:nvPicPr>
        <p:blipFill>
          <a:blip r:embed="rId3"/>
          <a:stretch>
            <a:fillRect/>
          </a:stretch>
        </p:blipFill>
        <p:spPr>
          <a:xfrm>
            <a:off x="1066800" y="3276600"/>
            <a:ext cx="7467600" cy="1577662"/>
          </a:xfrm>
          <a:prstGeom prst="rect">
            <a:avLst/>
          </a:prstGeom>
        </p:spPr>
      </p:pic>
      <p:pic>
        <p:nvPicPr>
          <p:cNvPr id="8" name="Picture 7">
            <a:extLst>
              <a:ext uri="{FF2B5EF4-FFF2-40B4-BE49-F238E27FC236}">
                <a16:creationId xmlns:a16="http://schemas.microsoft.com/office/drawing/2014/main" id="{A5A28A47-E5CD-412B-BCF4-E13A4F856394}"/>
              </a:ext>
            </a:extLst>
          </p:cNvPr>
          <p:cNvPicPr>
            <a:picLocks noChangeAspect="1"/>
          </p:cNvPicPr>
          <p:nvPr/>
        </p:nvPicPr>
        <p:blipFill>
          <a:blip r:embed="rId4"/>
          <a:stretch>
            <a:fillRect/>
          </a:stretch>
        </p:blipFill>
        <p:spPr>
          <a:xfrm>
            <a:off x="3276600" y="5126232"/>
            <a:ext cx="5372100" cy="295275"/>
          </a:xfrm>
          <a:prstGeom prst="rect">
            <a:avLst/>
          </a:prstGeom>
        </p:spPr>
      </p:pic>
      <p:pic>
        <p:nvPicPr>
          <p:cNvPr id="10" name="Picture 9">
            <a:extLst>
              <a:ext uri="{FF2B5EF4-FFF2-40B4-BE49-F238E27FC236}">
                <a16:creationId xmlns:a16="http://schemas.microsoft.com/office/drawing/2014/main" id="{CA392FBD-9D8D-4F35-80A3-7E50C141CE07}"/>
              </a:ext>
            </a:extLst>
          </p:cNvPr>
          <p:cNvPicPr>
            <a:picLocks noChangeAspect="1"/>
          </p:cNvPicPr>
          <p:nvPr/>
        </p:nvPicPr>
        <p:blipFill>
          <a:blip r:embed="rId5"/>
          <a:stretch>
            <a:fillRect/>
          </a:stretch>
        </p:blipFill>
        <p:spPr>
          <a:xfrm>
            <a:off x="4114800" y="914400"/>
            <a:ext cx="1743075" cy="714375"/>
          </a:xfrm>
          <a:prstGeom prst="rect">
            <a:avLst/>
          </a:prstGeom>
        </p:spPr>
      </p:pic>
      <p:sp>
        <p:nvSpPr>
          <p:cNvPr id="11" name="Line 6">
            <a:extLst>
              <a:ext uri="{FF2B5EF4-FFF2-40B4-BE49-F238E27FC236}">
                <a16:creationId xmlns:a16="http://schemas.microsoft.com/office/drawing/2014/main" id="{A4CC8905-F1F9-4D85-87AD-641504FD2C00}"/>
              </a:ext>
            </a:extLst>
          </p:cNvPr>
          <p:cNvSpPr>
            <a:spLocks noChangeShapeType="1"/>
          </p:cNvSpPr>
          <p:nvPr/>
        </p:nvSpPr>
        <p:spPr bwMode="auto">
          <a:xfrm flipH="1">
            <a:off x="5734050" y="1141552"/>
            <a:ext cx="285750" cy="243068"/>
          </a:xfrm>
          <a:prstGeom prst="line">
            <a:avLst/>
          </a:prstGeom>
          <a:noFill/>
          <a:ln w="38100">
            <a:solidFill>
              <a:srgbClr val="FF0000"/>
            </a:solidFill>
            <a:round/>
            <a:headEnd/>
            <a:tailEnd type="triangle" w="med" len="med"/>
          </a:ln>
        </p:spPr>
        <p:txBody>
          <a:bodyPr/>
          <a:lstStyle/>
          <a:p>
            <a:endParaRPr lang="en-US" dirty="0"/>
          </a:p>
        </p:txBody>
      </p:sp>
      <p:sp>
        <p:nvSpPr>
          <p:cNvPr id="12" name="Rectangle 11">
            <a:extLst>
              <a:ext uri="{FF2B5EF4-FFF2-40B4-BE49-F238E27FC236}">
                <a16:creationId xmlns:a16="http://schemas.microsoft.com/office/drawing/2014/main" id="{00A6E14D-5E3C-411E-BAB5-7E163451AFCE}"/>
              </a:ext>
            </a:extLst>
          </p:cNvPr>
          <p:cNvSpPr/>
          <p:nvPr/>
        </p:nvSpPr>
        <p:spPr>
          <a:xfrm>
            <a:off x="1066800" y="3670301"/>
            <a:ext cx="1143000" cy="1396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59DA72-0688-425F-8797-7CF17B2C0818}"/>
              </a:ext>
            </a:extLst>
          </p:cNvPr>
          <p:cNvSpPr/>
          <p:nvPr/>
        </p:nvSpPr>
        <p:spPr>
          <a:xfrm>
            <a:off x="5410200" y="5165604"/>
            <a:ext cx="1676400" cy="2559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422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331E03-C6CE-4303-BB7E-CDB2E7A27225}"/>
              </a:ext>
            </a:extLst>
          </p:cNvPr>
          <p:cNvPicPr>
            <a:picLocks noChangeAspect="1"/>
          </p:cNvPicPr>
          <p:nvPr/>
        </p:nvPicPr>
        <p:blipFill>
          <a:blip r:embed="rId3"/>
          <a:stretch>
            <a:fillRect/>
          </a:stretch>
        </p:blipFill>
        <p:spPr>
          <a:xfrm>
            <a:off x="1956074" y="1849516"/>
            <a:ext cx="6546667" cy="4026667"/>
          </a:xfrm>
          <a:prstGeom prst="rect">
            <a:avLst/>
          </a:prstGeom>
          <a:effectLst>
            <a:outerShdw blurRad="50800" dist="38100" dir="2700000" algn="tl" rotWithShape="0">
              <a:prstClr val="black">
                <a:alpha val="40000"/>
              </a:prstClr>
            </a:outerShdw>
          </a:effectLst>
        </p:spPr>
      </p:pic>
      <p:sp>
        <p:nvSpPr>
          <p:cNvPr id="15363" name="Rectangle 3"/>
          <p:cNvSpPr>
            <a:spLocks noChangeArrowheads="1"/>
          </p:cNvSpPr>
          <p:nvPr/>
        </p:nvSpPr>
        <p:spPr bwMode="auto">
          <a:xfrm>
            <a:off x="1612108" y="2068117"/>
            <a:ext cx="5588794" cy="461665"/>
          </a:xfrm>
          <a:prstGeom prst="rect">
            <a:avLst/>
          </a:prstGeom>
          <a:noFill/>
          <a:ln w="9525">
            <a:noFill/>
            <a:miter lim="800000"/>
            <a:headEnd/>
            <a:tailEnd/>
          </a:ln>
        </p:spPr>
        <p:txBody>
          <a:bodyPr>
            <a:spAutoFit/>
          </a:bodyPr>
          <a:lstStyle/>
          <a:p>
            <a:pPr algn="l"/>
            <a:endParaRPr lang="en-US" sz="2400" b="1">
              <a:solidFill>
                <a:schemeClr val="accent2"/>
              </a:solidFill>
              <a:latin typeface="Arial Black" pitchFamily="34" charset="0"/>
            </a:endParaRPr>
          </a:p>
        </p:txBody>
      </p:sp>
      <p:sp>
        <p:nvSpPr>
          <p:cNvPr id="15364" name="Rectangle 7"/>
          <p:cNvSpPr>
            <a:spLocks noChangeArrowheads="1"/>
          </p:cNvSpPr>
          <p:nvPr/>
        </p:nvSpPr>
        <p:spPr bwMode="auto">
          <a:xfrm>
            <a:off x="1307055" y="1510108"/>
            <a:ext cx="6629399" cy="672905"/>
          </a:xfrm>
          <a:prstGeom prst="rect">
            <a:avLst/>
          </a:prstGeom>
          <a:noFill/>
          <a:ln w="9525">
            <a:noFill/>
            <a:miter lim="800000"/>
            <a:headEnd/>
            <a:tailEnd/>
          </a:ln>
        </p:spPr>
        <p:txBody>
          <a:bodyPr/>
          <a:lstStyle/>
          <a:p>
            <a:pPr>
              <a:spcBef>
                <a:spcPct val="20000"/>
              </a:spcBef>
              <a:buClr>
                <a:schemeClr val="bg1">
                  <a:lumMod val="50000"/>
                </a:schemeClr>
              </a:buClr>
              <a:buSzPct val="100000"/>
            </a:pPr>
            <a:endParaRPr lang="en-US" sz="1500" dirty="0">
              <a:solidFill>
                <a:srgbClr val="002060"/>
              </a:solidFill>
            </a:endParaRPr>
          </a:p>
        </p:txBody>
      </p:sp>
      <p:cxnSp>
        <p:nvCxnSpPr>
          <p:cNvPr id="4" name="Straight Arrow Connector 3"/>
          <p:cNvCxnSpPr/>
          <p:nvPr/>
        </p:nvCxnSpPr>
        <p:spPr>
          <a:xfrm flipV="1">
            <a:off x="2266950" y="2590801"/>
            <a:ext cx="0" cy="521336"/>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05000" y="3125513"/>
            <a:ext cx="2914650" cy="41549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rtlCol="0">
            <a:spAutoFit/>
          </a:bodyPr>
          <a:lstStyle/>
          <a:p>
            <a:pPr lvl="0" algn="ctr"/>
            <a:r>
              <a:rPr lang="en-US" sz="1050" dirty="0"/>
              <a:t>Syslog form different IP Addresses can be viewed </a:t>
            </a:r>
          </a:p>
        </p:txBody>
      </p:sp>
      <p:grpSp>
        <p:nvGrpSpPr>
          <p:cNvPr id="2049" name="Group 2048"/>
          <p:cNvGrpSpPr/>
          <p:nvPr/>
        </p:nvGrpSpPr>
        <p:grpSpPr>
          <a:xfrm>
            <a:off x="2955528" y="2590801"/>
            <a:ext cx="1600201" cy="521337"/>
            <a:chOff x="1752600" y="2057399"/>
            <a:chExt cx="2133601" cy="1022974"/>
          </a:xfrm>
        </p:grpSpPr>
        <p:cxnSp>
          <p:nvCxnSpPr>
            <p:cNvPr id="16" name="Straight Arrow Connector 15"/>
            <p:cNvCxnSpPr/>
            <p:nvPr/>
          </p:nvCxnSpPr>
          <p:spPr>
            <a:xfrm flipV="1">
              <a:off x="1752600" y="2057399"/>
              <a:ext cx="0" cy="732425"/>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752600" y="2789824"/>
              <a:ext cx="2133601" cy="0"/>
            </a:xfrm>
            <a:prstGeom prst="line">
              <a:avLst/>
            </a:prstGeom>
            <a:ln w="19050">
              <a:solidFill>
                <a:srgbClr val="1F497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886200" y="2789824"/>
              <a:ext cx="1" cy="290549"/>
            </a:xfrm>
            <a:prstGeom prst="line">
              <a:avLst/>
            </a:prstGeom>
            <a:ln w="19050">
              <a:solidFill>
                <a:srgbClr val="1F497D"/>
              </a:solidFill>
            </a:ln>
          </p:spPr>
          <p:style>
            <a:lnRef idx="1">
              <a:schemeClr val="accent1"/>
            </a:lnRef>
            <a:fillRef idx="0">
              <a:schemeClr val="accent1"/>
            </a:fillRef>
            <a:effectRef idx="0">
              <a:schemeClr val="accent1"/>
            </a:effectRef>
            <a:fontRef idx="minor">
              <a:schemeClr val="tx1"/>
            </a:fontRef>
          </p:style>
        </p:cxnSp>
      </p:grpSp>
      <p:sp>
        <p:nvSpPr>
          <p:cNvPr id="13" name="Rectangle 2"/>
          <p:cNvSpPr>
            <a:spLocks noGrp="1" noChangeArrowheads="1"/>
          </p:cNvSpPr>
          <p:nvPr>
            <p:ph type="title"/>
          </p:nvPr>
        </p:nvSpPr>
        <p:spPr/>
        <p:txBody>
          <a:bodyPr/>
          <a:lstStyle/>
          <a:p>
            <a:r>
              <a:rPr lang="en-US" altLang="ja-JP"/>
              <a:t>AudioCodes Syslog Viewer</a:t>
            </a:r>
            <a:endParaRPr lang="en-US" altLang="ja-JP" dirty="0"/>
          </a:p>
        </p:txBody>
      </p:sp>
      <p:sp>
        <p:nvSpPr>
          <p:cNvPr id="2" name="Content Placeholder 1"/>
          <p:cNvSpPr>
            <a:spLocks noGrp="1"/>
          </p:cNvSpPr>
          <p:nvPr>
            <p:ph idx="1"/>
          </p:nvPr>
        </p:nvSpPr>
        <p:spPr/>
        <p:txBody>
          <a:bodyPr/>
          <a:lstStyle/>
          <a:p>
            <a:r>
              <a:rPr lang="en-US" dirty="0"/>
              <a:t>Syslog can be enabled simultaneously in several devices, reporting to the same Syslog Server</a:t>
            </a:r>
          </a:p>
          <a:p>
            <a:endParaRPr lang="en-US" dirty="0"/>
          </a:p>
        </p:txBody>
      </p:sp>
    </p:spTree>
    <p:extLst>
      <p:ext uri="{BB962C8B-B14F-4D97-AF65-F5344CB8AC3E}">
        <p14:creationId xmlns:p14="http://schemas.microsoft.com/office/powerpoint/2010/main" val="279275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7"/>
          <p:cNvSpPr>
            <a:spLocks noChangeArrowheads="1"/>
          </p:cNvSpPr>
          <p:nvPr/>
        </p:nvSpPr>
        <p:spPr bwMode="auto">
          <a:xfrm>
            <a:off x="1307055" y="1510108"/>
            <a:ext cx="6629399" cy="672905"/>
          </a:xfrm>
          <a:prstGeom prst="rect">
            <a:avLst/>
          </a:prstGeom>
          <a:noFill/>
          <a:ln w="9525">
            <a:noFill/>
            <a:miter lim="800000"/>
            <a:headEnd/>
            <a:tailEnd/>
          </a:ln>
        </p:spPr>
        <p:txBody>
          <a:bodyPr/>
          <a:lstStyle/>
          <a:p>
            <a:pPr>
              <a:lnSpc>
                <a:spcPct val="120000"/>
              </a:lnSpc>
              <a:spcBef>
                <a:spcPct val="20000"/>
              </a:spcBef>
              <a:buClr>
                <a:schemeClr val="bg1">
                  <a:lumMod val="50000"/>
                </a:schemeClr>
              </a:buClr>
              <a:buSzPct val="100000"/>
            </a:pPr>
            <a:endParaRPr lang="en-US" sz="1500" dirty="0">
              <a:solidFill>
                <a:srgbClr val="002060"/>
              </a:solidFill>
            </a:endParaRPr>
          </a:p>
        </p:txBody>
      </p:sp>
      <p:sp>
        <p:nvSpPr>
          <p:cNvPr id="7" name="Rectangle 2"/>
          <p:cNvSpPr>
            <a:spLocks noGrp="1" noChangeArrowheads="1"/>
          </p:cNvSpPr>
          <p:nvPr>
            <p:ph type="title"/>
          </p:nvPr>
        </p:nvSpPr>
        <p:spPr/>
        <p:txBody>
          <a:bodyPr/>
          <a:lstStyle/>
          <a:p>
            <a:r>
              <a:rPr lang="en-US" altLang="ja-JP"/>
              <a:t>AudioCodes Syslog Viewer</a:t>
            </a:r>
            <a:endParaRPr lang="en-US" altLang="ja-JP" dirty="0"/>
          </a:p>
        </p:txBody>
      </p:sp>
      <p:sp>
        <p:nvSpPr>
          <p:cNvPr id="2" name="Content Placeholder 1"/>
          <p:cNvSpPr>
            <a:spLocks noGrp="1"/>
          </p:cNvSpPr>
          <p:nvPr>
            <p:ph idx="1"/>
          </p:nvPr>
        </p:nvSpPr>
        <p:spPr/>
        <p:txBody>
          <a:bodyPr/>
          <a:lstStyle/>
          <a:p>
            <a:r>
              <a:rPr lang="en-US" dirty="0"/>
              <a:t>SIP/SDP messages are properly arranged to be easily identified for analysis</a:t>
            </a:r>
          </a:p>
          <a:p>
            <a:endParaRPr lang="en-US" dirty="0"/>
          </a:p>
        </p:txBody>
      </p:sp>
      <p:pic>
        <p:nvPicPr>
          <p:cNvPr id="3" name="Picture 2">
            <a:extLst>
              <a:ext uri="{FF2B5EF4-FFF2-40B4-BE49-F238E27FC236}">
                <a16:creationId xmlns:a16="http://schemas.microsoft.com/office/drawing/2014/main" id="{C29612CE-98BA-4CC8-8AEF-5DB8B0E79897}"/>
              </a:ext>
            </a:extLst>
          </p:cNvPr>
          <p:cNvPicPr>
            <a:picLocks noChangeAspect="1"/>
          </p:cNvPicPr>
          <p:nvPr/>
        </p:nvPicPr>
        <p:blipFill>
          <a:blip r:embed="rId3"/>
          <a:stretch>
            <a:fillRect/>
          </a:stretch>
        </p:blipFill>
        <p:spPr>
          <a:xfrm>
            <a:off x="909095" y="1847210"/>
            <a:ext cx="7325810" cy="402019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04805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lstStyle/>
          <a:p>
            <a:pPr>
              <a:buNone/>
            </a:pPr>
            <a:r>
              <a:rPr lang="en-US" dirty="0"/>
              <a:t>After completing this lesson you will be able to:</a:t>
            </a:r>
          </a:p>
          <a:p>
            <a:r>
              <a:rPr lang="en-US" dirty="0"/>
              <a:t>Interpret information collected using the ACsyslog tool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85A8137-527F-48BF-9E7A-8A1229C8BE3D}"/>
              </a:ext>
            </a:extLst>
          </p:cNvPr>
          <p:cNvPicPr>
            <a:picLocks noChangeAspect="1"/>
          </p:cNvPicPr>
          <p:nvPr/>
        </p:nvPicPr>
        <p:blipFill>
          <a:blip r:embed="rId3"/>
          <a:stretch>
            <a:fillRect/>
          </a:stretch>
        </p:blipFill>
        <p:spPr>
          <a:xfrm>
            <a:off x="152400" y="1847210"/>
            <a:ext cx="7325810" cy="4020190"/>
          </a:xfrm>
          <a:prstGeom prst="rect">
            <a:avLst/>
          </a:prstGeom>
          <a:effectLst>
            <a:outerShdw blurRad="50800" dist="38100" dir="2700000" algn="tl" rotWithShape="0">
              <a:prstClr val="black">
                <a:alpha val="40000"/>
              </a:prstClr>
            </a:outerShdw>
          </a:effectLst>
        </p:spPr>
      </p:pic>
      <p:sp>
        <p:nvSpPr>
          <p:cNvPr id="12" name="Rectangle 7"/>
          <p:cNvSpPr>
            <a:spLocks noChangeArrowheads="1"/>
          </p:cNvSpPr>
          <p:nvPr/>
        </p:nvSpPr>
        <p:spPr bwMode="auto">
          <a:xfrm>
            <a:off x="1307055" y="1510108"/>
            <a:ext cx="6629399" cy="672905"/>
          </a:xfrm>
          <a:prstGeom prst="rect">
            <a:avLst/>
          </a:prstGeom>
          <a:noFill/>
          <a:ln w="9525">
            <a:noFill/>
            <a:miter lim="800000"/>
            <a:headEnd/>
            <a:tailEnd/>
          </a:ln>
        </p:spPr>
        <p:txBody>
          <a:bodyPr/>
          <a:lstStyle/>
          <a:p>
            <a:pPr>
              <a:lnSpc>
                <a:spcPct val="120000"/>
              </a:lnSpc>
              <a:spcBef>
                <a:spcPct val="20000"/>
              </a:spcBef>
              <a:buClr>
                <a:schemeClr val="bg1">
                  <a:lumMod val="50000"/>
                </a:schemeClr>
              </a:buClr>
              <a:buSzPct val="100000"/>
            </a:pPr>
            <a:endParaRPr lang="en-US" sz="1500" dirty="0">
              <a:solidFill>
                <a:srgbClr val="002060"/>
              </a:solidFill>
            </a:endParaRPr>
          </a:p>
        </p:txBody>
      </p:sp>
      <p:sp>
        <p:nvSpPr>
          <p:cNvPr id="13" name="Rectangle 2"/>
          <p:cNvSpPr>
            <a:spLocks noGrp="1" noChangeArrowheads="1"/>
          </p:cNvSpPr>
          <p:nvPr>
            <p:ph type="title"/>
          </p:nvPr>
        </p:nvSpPr>
        <p:spPr/>
        <p:txBody>
          <a:bodyPr/>
          <a:lstStyle/>
          <a:p>
            <a:r>
              <a:rPr lang="en-US" altLang="ja-JP"/>
              <a:t>AudioCodes Syslog Viewer</a:t>
            </a:r>
            <a:endParaRPr lang="en-US" altLang="ja-JP" dirty="0"/>
          </a:p>
        </p:txBody>
      </p:sp>
      <p:sp>
        <p:nvSpPr>
          <p:cNvPr id="3" name="Content Placeholder 2"/>
          <p:cNvSpPr>
            <a:spLocks noGrp="1"/>
          </p:cNvSpPr>
          <p:nvPr>
            <p:ph idx="1"/>
          </p:nvPr>
        </p:nvSpPr>
        <p:spPr/>
        <p:txBody>
          <a:bodyPr/>
          <a:lstStyle/>
          <a:p>
            <a:r>
              <a:rPr lang="en-US" dirty="0"/>
              <a:t>The SIP/SDP flow diagram can be viewed and exported</a:t>
            </a:r>
          </a:p>
          <a:p>
            <a:endParaRPr lang="en-US" dirty="0"/>
          </a:p>
        </p:txBody>
      </p:sp>
      <p:sp>
        <p:nvSpPr>
          <p:cNvPr id="14" name="TextBox 13">
            <a:extLst>
              <a:ext uri="{FF2B5EF4-FFF2-40B4-BE49-F238E27FC236}">
                <a16:creationId xmlns:a16="http://schemas.microsoft.com/office/drawing/2014/main" id="{BC357C23-2B2B-4611-991A-82A21504D691}"/>
              </a:ext>
            </a:extLst>
          </p:cNvPr>
          <p:cNvSpPr txBox="1"/>
          <p:nvPr/>
        </p:nvSpPr>
        <p:spPr>
          <a:xfrm>
            <a:off x="1905000" y="3788695"/>
            <a:ext cx="685800" cy="7386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rtlCol="0">
            <a:spAutoFit/>
          </a:bodyPr>
          <a:lstStyle/>
          <a:p>
            <a:pPr lvl="0" algn="ctr"/>
            <a:r>
              <a:rPr lang="en-US" sz="1050" dirty="0"/>
              <a:t>SIP Flow Diagram</a:t>
            </a:r>
          </a:p>
        </p:txBody>
      </p:sp>
      <p:cxnSp>
        <p:nvCxnSpPr>
          <p:cNvPr id="15" name="Straight Arrow Connector 14">
            <a:extLst>
              <a:ext uri="{FF2B5EF4-FFF2-40B4-BE49-F238E27FC236}">
                <a16:creationId xmlns:a16="http://schemas.microsoft.com/office/drawing/2014/main" id="{BC846B91-315A-48E4-8697-EB3382FE730C}"/>
              </a:ext>
            </a:extLst>
          </p:cNvPr>
          <p:cNvCxnSpPr>
            <a:cxnSpLocks/>
            <a:stCxn id="14" idx="3"/>
          </p:cNvCxnSpPr>
          <p:nvPr/>
        </p:nvCxnSpPr>
        <p:spPr>
          <a:xfrm>
            <a:off x="2590800" y="4158027"/>
            <a:ext cx="1066800" cy="46166"/>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6942A6-D6E7-415C-917C-055B52817783}"/>
              </a:ext>
            </a:extLst>
          </p:cNvPr>
          <p:cNvCxnSpPr>
            <a:cxnSpLocks/>
            <a:stCxn id="14" idx="0"/>
          </p:cNvCxnSpPr>
          <p:nvPr/>
        </p:nvCxnSpPr>
        <p:spPr>
          <a:xfrm flipV="1">
            <a:off x="2247900" y="2371073"/>
            <a:ext cx="0" cy="1417622"/>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79D5C79-59C8-4C47-931E-670B4F8AE8A1}"/>
              </a:ext>
            </a:extLst>
          </p:cNvPr>
          <p:cNvPicPr>
            <a:picLocks noChangeAspect="1"/>
          </p:cNvPicPr>
          <p:nvPr/>
        </p:nvPicPr>
        <p:blipFill>
          <a:blip r:embed="rId4"/>
          <a:stretch>
            <a:fillRect/>
          </a:stretch>
        </p:blipFill>
        <p:spPr>
          <a:xfrm>
            <a:off x="3666068" y="2605496"/>
            <a:ext cx="4857143" cy="3261905"/>
          </a:xfrm>
          <a:prstGeom prst="rect">
            <a:avLst/>
          </a:prstGeom>
          <a:ln>
            <a:solidFill>
              <a:srgbClr val="1F497D"/>
            </a:solidFill>
          </a:ln>
          <a:effectLst>
            <a:outerShdw blurRad="50800" dist="38100" dir="2700000" algn="tl" rotWithShape="0">
              <a:prstClr val="black">
                <a:alpha val="40000"/>
              </a:prstClr>
            </a:outerShdw>
          </a:effectLst>
        </p:spPr>
      </p:pic>
      <p:cxnSp>
        <p:nvCxnSpPr>
          <p:cNvPr id="18" name="Straight Arrow Connector 17">
            <a:extLst>
              <a:ext uri="{FF2B5EF4-FFF2-40B4-BE49-F238E27FC236}">
                <a16:creationId xmlns:a16="http://schemas.microsoft.com/office/drawing/2014/main" id="{CAB0C797-A698-472A-B7E0-1B73F2A50DB8}"/>
              </a:ext>
            </a:extLst>
          </p:cNvPr>
          <p:cNvCxnSpPr>
            <a:cxnSpLocks/>
          </p:cNvCxnSpPr>
          <p:nvPr/>
        </p:nvCxnSpPr>
        <p:spPr>
          <a:xfrm rot="5400000" flipV="1">
            <a:off x="7396295" y="3957507"/>
            <a:ext cx="295013" cy="0"/>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BE9F486-C764-402B-8B05-B820D0E8BE77}"/>
              </a:ext>
            </a:extLst>
          </p:cNvPr>
          <p:cNvCxnSpPr>
            <a:cxnSpLocks/>
          </p:cNvCxnSpPr>
          <p:nvPr/>
        </p:nvCxnSpPr>
        <p:spPr>
          <a:xfrm rot="5400000" flipV="1">
            <a:off x="7091495" y="3899403"/>
            <a:ext cx="295013" cy="0"/>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9149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ChangeArrowheads="1"/>
          </p:cNvSpPr>
          <p:nvPr/>
        </p:nvSpPr>
        <p:spPr bwMode="auto">
          <a:xfrm>
            <a:off x="1307055" y="1510108"/>
            <a:ext cx="6629399" cy="672905"/>
          </a:xfrm>
          <a:prstGeom prst="rect">
            <a:avLst/>
          </a:prstGeom>
          <a:noFill/>
          <a:ln w="9525">
            <a:noFill/>
            <a:miter lim="800000"/>
            <a:headEnd/>
            <a:tailEnd/>
          </a:ln>
        </p:spPr>
        <p:txBody>
          <a:bodyPr/>
          <a:lstStyle/>
          <a:p>
            <a:pPr>
              <a:lnSpc>
                <a:spcPct val="120000"/>
              </a:lnSpc>
              <a:spcBef>
                <a:spcPct val="20000"/>
              </a:spcBef>
              <a:buClr>
                <a:schemeClr val="bg1">
                  <a:lumMod val="50000"/>
                </a:schemeClr>
              </a:buClr>
              <a:buSzPct val="100000"/>
            </a:pPr>
            <a:endParaRPr lang="en-US" sz="1500" dirty="0">
              <a:solidFill>
                <a:srgbClr val="002060"/>
              </a:solidFill>
            </a:endParaRPr>
          </a:p>
        </p:txBody>
      </p:sp>
      <p:sp>
        <p:nvSpPr>
          <p:cNvPr id="13" name="Rectangle 2"/>
          <p:cNvSpPr>
            <a:spLocks noGrp="1" noChangeArrowheads="1"/>
          </p:cNvSpPr>
          <p:nvPr>
            <p:ph type="title"/>
          </p:nvPr>
        </p:nvSpPr>
        <p:spPr/>
        <p:txBody>
          <a:bodyPr/>
          <a:lstStyle/>
          <a:p>
            <a:r>
              <a:rPr lang="en-US" altLang="ja-JP"/>
              <a:t>AudioCodes Syslog Viewer</a:t>
            </a:r>
            <a:endParaRPr lang="en-US" altLang="ja-JP" dirty="0"/>
          </a:p>
        </p:txBody>
      </p:sp>
      <p:sp>
        <p:nvSpPr>
          <p:cNvPr id="3" name="Content Placeholder 2"/>
          <p:cNvSpPr>
            <a:spLocks noGrp="1"/>
          </p:cNvSpPr>
          <p:nvPr>
            <p:ph idx="1"/>
          </p:nvPr>
        </p:nvSpPr>
        <p:spPr/>
        <p:txBody>
          <a:bodyPr/>
          <a:lstStyle/>
          <a:p>
            <a:r>
              <a:rPr lang="en-US" dirty="0"/>
              <a:t>The SIP/SDP &lt;-&gt; ISDN flow diagram can be viewed</a:t>
            </a:r>
          </a:p>
          <a:p>
            <a:endParaRPr lang="en-US" dirty="0"/>
          </a:p>
        </p:txBody>
      </p:sp>
      <p:pic>
        <p:nvPicPr>
          <p:cNvPr id="11" name="Picture 10">
            <a:extLst>
              <a:ext uri="{FF2B5EF4-FFF2-40B4-BE49-F238E27FC236}">
                <a16:creationId xmlns:a16="http://schemas.microsoft.com/office/drawing/2014/main" id="{F1BD01E8-1329-4835-BA67-CFFCB25E9334}"/>
              </a:ext>
            </a:extLst>
          </p:cNvPr>
          <p:cNvPicPr>
            <a:picLocks noChangeAspect="1"/>
          </p:cNvPicPr>
          <p:nvPr/>
        </p:nvPicPr>
        <p:blipFill>
          <a:blip r:embed="rId3"/>
          <a:stretch>
            <a:fillRect/>
          </a:stretch>
        </p:blipFill>
        <p:spPr>
          <a:xfrm>
            <a:off x="1154430" y="1896204"/>
            <a:ext cx="6835140" cy="3909060"/>
          </a:xfrm>
          <a:prstGeom prst="rect">
            <a:avLst/>
          </a:prstGeom>
          <a:ln>
            <a:solidFill>
              <a:schemeClr val="accent1"/>
            </a:solidFill>
          </a:ln>
          <a:effectLst>
            <a:outerShdw blurRad="50800" dist="38100" dir="2700000" algn="tl" rotWithShape="0">
              <a:prstClr val="black">
                <a:alpha val="40000"/>
              </a:prstClr>
            </a:outerShdw>
          </a:effectLst>
        </p:spPr>
      </p:pic>
      <p:cxnSp>
        <p:nvCxnSpPr>
          <p:cNvPr id="19" name="Straight Arrow Connector 18">
            <a:extLst>
              <a:ext uri="{FF2B5EF4-FFF2-40B4-BE49-F238E27FC236}">
                <a16:creationId xmlns:a16="http://schemas.microsoft.com/office/drawing/2014/main" id="{A952A5B3-4DA6-491A-8755-EE663415484E}"/>
              </a:ext>
            </a:extLst>
          </p:cNvPr>
          <p:cNvCxnSpPr>
            <a:cxnSpLocks/>
          </p:cNvCxnSpPr>
          <p:nvPr/>
        </p:nvCxnSpPr>
        <p:spPr>
          <a:xfrm flipV="1">
            <a:off x="683568" y="3068960"/>
            <a:ext cx="1440160" cy="1080120"/>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46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CA9F988-F4A9-4791-9979-CF0A836C9858}"/>
              </a:ext>
            </a:extLst>
          </p:cNvPr>
          <p:cNvPicPr>
            <a:picLocks noChangeAspect="1"/>
          </p:cNvPicPr>
          <p:nvPr/>
        </p:nvPicPr>
        <p:blipFill>
          <a:blip r:embed="rId3"/>
          <a:stretch>
            <a:fillRect/>
          </a:stretch>
        </p:blipFill>
        <p:spPr>
          <a:xfrm>
            <a:off x="152400" y="1847210"/>
            <a:ext cx="7325810" cy="4020190"/>
          </a:xfrm>
          <a:prstGeom prst="rect">
            <a:avLst/>
          </a:prstGeom>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F6FD20E3-F619-4234-AF96-582579955149}"/>
              </a:ext>
            </a:extLst>
          </p:cNvPr>
          <p:cNvPicPr>
            <a:picLocks noChangeAspect="1"/>
          </p:cNvPicPr>
          <p:nvPr/>
        </p:nvPicPr>
        <p:blipFill>
          <a:blip r:embed="rId4"/>
          <a:stretch>
            <a:fillRect/>
          </a:stretch>
        </p:blipFill>
        <p:spPr>
          <a:xfrm>
            <a:off x="3660286" y="2599023"/>
            <a:ext cx="4871429" cy="3295238"/>
          </a:xfrm>
          <a:prstGeom prst="rect">
            <a:avLst/>
          </a:prstGeom>
          <a:effectLst>
            <a:outerShdw blurRad="50800" dist="38100" dir="2700000" algn="tl" rotWithShape="0">
              <a:prstClr val="black">
                <a:alpha val="40000"/>
              </a:prstClr>
            </a:outerShdw>
          </a:effectLst>
        </p:spPr>
      </p:pic>
      <p:sp>
        <p:nvSpPr>
          <p:cNvPr id="12" name="Rectangle 7"/>
          <p:cNvSpPr>
            <a:spLocks noChangeArrowheads="1"/>
          </p:cNvSpPr>
          <p:nvPr/>
        </p:nvSpPr>
        <p:spPr bwMode="auto">
          <a:xfrm>
            <a:off x="1307055" y="1510108"/>
            <a:ext cx="6629399" cy="672905"/>
          </a:xfrm>
          <a:prstGeom prst="rect">
            <a:avLst/>
          </a:prstGeom>
          <a:noFill/>
          <a:ln w="9525">
            <a:noFill/>
            <a:miter lim="800000"/>
            <a:headEnd/>
            <a:tailEnd/>
          </a:ln>
        </p:spPr>
        <p:txBody>
          <a:bodyPr/>
          <a:lstStyle/>
          <a:p>
            <a:pPr>
              <a:lnSpc>
                <a:spcPct val="120000"/>
              </a:lnSpc>
              <a:spcBef>
                <a:spcPct val="20000"/>
              </a:spcBef>
              <a:buClr>
                <a:schemeClr val="bg1">
                  <a:lumMod val="50000"/>
                </a:schemeClr>
              </a:buClr>
              <a:buSzPct val="100000"/>
            </a:pPr>
            <a:endParaRPr lang="en-US" sz="1500" dirty="0">
              <a:solidFill>
                <a:srgbClr val="002060"/>
              </a:solidFill>
            </a:endParaRPr>
          </a:p>
        </p:txBody>
      </p:sp>
      <p:sp>
        <p:nvSpPr>
          <p:cNvPr id="16" name="Rectangle 2"/>
          <p:cNvSpPr>
            <a:spLocks noGrp="1" noChangeArrowheads="1"/>
          </p:cNvSpPr>
          <p:nvPr>
            <p:ph type="title"/>
          </p:nvPr>
        </p:nvSpPr>
        <p:spPr/>
        <p:txBody>
          <a:bodyPr/>
          <a:lstStyle/>
          <a:p>
            <a:r>
              <a:rPr lang="en-US" altLang="ja-JP"/>
              <a:t>AudioCodes Syslog Viewer</a:t>
            </a:r>
            <a:endParaRPr lang="en-US" altLang="ja-JP" dirty="0"/>
          </a:p>
        </p:txBody>
      </p:sp>
      <p:sp>
        <p:nvSpPr>
          <p:cNvPr id="3" name="Content Placeholder 2"/>
          <p:cNvSpPr>
            <a:spLocks noGrp="1"/>
          </p:cNvSpPr>
          <p:nvPr>
            <p:ph idx="1"/>
          </p:nvPr>
        </p:nvSpPr>
        <p:spPr/>
        <p:txBody>
          <a:bodyPr/>
          <a:lstStyle/>
          <a:p>
            <a:r>
              <a:rPr lang="en-US" dirty="0"/>
              <a:t>Each arrow on the SIP/SDP flow diagram points to the right place in the trace</a:t>
            </a:r>
          </a:p>
        </p:txBody>
      </p:sp>
      <p:cxnSp>
        <p:nvCxnSpPr>
          <p:cNvPr id="23" name="Straight Arrow Connector 22">
            <a:extLst>
              <a:ext uri="{FF2B5EF4-FFF2-40B4-BE49-F238E27FC236}">
                <a16:creationId xmlns:a16="http://schemas.microsoft.com/office/drawing/2014/main" id="{FF243E41-EDDE-48F4-A10C-669086F5C17D}"/>
              </a:ext>
            </a:extLst>
          </p:cNvPr>
          <p:cNvCxnSpPr>
            <a:cxnSpLocks/>
            <a:stCxn id="25" idx="3"/>
          </p:cNvCxnSpPr>
          <p:nvPr/>
        </p:nvCxnSpPr>
        <p:spPr>
          <a:xfrm flipV="1">
            <a:off x="5638800" y="4546559"/>
            <a:ext cx="228600" cy="80791"/>
          </a:xfrm>
          <a:prstGeom prst="straightConnector1">
            <a:avLst/>
          </a:prstGeom>
          <a:ln w="9525">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287DA4-9860-4CB3-B05D-DE6C036D3282}"/>
              </a:ext>
            </a:extLst>
          </p:cNvPr>
          <p:cNvSpPr txBox="1"/>
          <p:nvPr/>
        </p:nvSpPr>
        <p:spPr>
          <a:xfrm>
            <a:off x="4953000" y="4419600"/>
            <a:ext cx="685800" cy="415498"/>
          </a:xfrm>
          <a:prstGeom prst="rect">
            <a:avLst/>
          </a:prstGeom>
          <a:solidFill>
            <a:schemeClr val="bg1"/>
          </a:solidFill>
          <a:ln w="9525">
            <a:solidFill>
              <a:srgbClr val="1F497D"/>
            </a:solidFill>
          </a:ln>
        </p:spPr>
        <p:txBody>
          <a:bodyPr wrap="square" rtlCol="0">
            <a:spAutoFit/>
          </a:bodyPr>
          <a:lstStyle/>
          <a:p>
            <a:pPr lvl="0" algn="ctr"/>
            <a:r>
              <a:rPr lang="en-US" sz="1050" dirty="0"/>
              <a:t>Points to</a:t>
            </a:r>
          </a:p>
        </p:txBody>
      </p:sp>
      <p:sp>
        <p:nvSpPr>
          <p:cNvPr id="26" name="TextBox 25">
            <a:extLst>
              <a:ext uri="{FF2B5EF4-FFF2-40B4-BE49-F238E27FC236}">
                <a16:creationId xmlns:a16="http://schemas.microsoft.com/office/drawing/2014/main" id="{21D4CCB6-2D80-4583-98A9-CFF6A1E52E79}"/>
              </a:ext>
            </a:extLst>
          </p:cNvPr>
          <p:cNvSpPr txBox="1"/>
          <p:nvPr/>
        </p:nvSpPr>
        <p:spPr>
          <a:xfrm>
            <a:off x="3948655" y="2509591"/>
            <a:ext cx="914400" cy="253916"/>
          </a:xfrm>
          <a:prstGeom prst="rect">
            <a:avLst/>
          </a:prstGeom>
          <a:solidFill>
            <a:schemeClr val="bg1"/>
          </a:solidFill>
          <a:ln w="9525">
            <a:solidFill>
              <a:srgbClr val="1F497D"/>
            </a:solidFill>
          </a:ln>
        </p:spPr>
        <p:txBody>
          <a:bodyPr wrap="square" rtlCol="0">
            <a:spAutoFit/>
          </a:bodyPr>
          <a:lstStyle/>
          <a:p>
            <a:pPr lvl="0" algn="ctr"/>
            <a:r>
              <a:rPr lang="en-US" sz="1050" dirty="0"/>
              <a:t>Highlighted</a:t>
            </a:r>
          </a:p>
        </p:txBody>
      </p:sp>
      <p:cxnSp>
        <p:nvCxnSpPr>
          <p:cNvPr id="27" name="Straight Arrow Connector 26">
            <a:extLst>
              <a:ext uri="{FF2B5EF4-FFF2-40B4-BE49-F238E27FC236}">
                <a16:creationId xmlns:a16="http://schemas.microsoft.com/office/drawing/2014/main" id="{70D85A18-938C-4FC0-9387-A46E8A6D3114}"/>
              </a:ext>
            </a:extLst>
          </p:cNvPr>
          <p:cNvCxnSpPr/>
          <p:nvPr/>
        </p:nvCxnSpPr>
        <p:spPr>
          <a:xfrm rot="5400000">
            <a:off x="4218819" y="2965389"/>
            <a:ext cx="403763" cy="0"/>
          </a:xfrm>
          <a:prstGeom prst="straightConnector1">
            <a:avLst/>
          </a:prstGeom>
          <a:ln w="9525">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42EC539-2A1D-4DEC-848A-502410F08D1F}"/>
              </a:ext>
            </a:extLst>
          </p:cNvPr>
          <p:cNvSpPr txBox="1"/>
          <p:nvPr/>
        </p:nvSpPr>
        <p:spPr>
          <a:xfrm>
            <a:off x="1905000" y="3788695"/>
            <a:ext cx="685800" cy="738664"/>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rtlCol="0">
            <a:spAutoFit/>
          </a:bodyPr>
          <a:lstStyle/>
          <a:p>
            <a:pPr lvl="0" algn="ctr"/>
            <a:r>
              <a:rPr lang="en-US" sz="1050" dirty="0"/>
              <a:t>SIP Flow Diagram</a:t>
            </a:r>
          </a:p>
        </p:txBody>
      </p:sp>
      <p:cxnSp>
        <p:nvCxnSpPr>
          <p:cNvPr id="22" name="Straight Arrow Connector 21">
            <a:extLst>
              <a:ext uri="{FF2B5EF4-FFF2-40B4-BE49-F238E27FC236}">
                <a16:creationId xmlns:a16="http://schemas.microsoft.com/office/drawing/2014/main" id="{616B6C28-B55D-441A-95E2-D67E0F3CF9BB}"/>
              </a:ext>
            </a:extLst>
          </p:cNvPr>
          <p:cNvCxnSpPr>
            <a:cxnSpLocks/>
            <a:stCxn id="21" idx="3"/>
          </p:cNvCxnSpPr>
          <p:nvPr/>
        </p:nvCxnSpPr>
        <p:spPr>
          <a:xfrm>
            <a:off x="2590800" y="4158027"/>
            <a:ext cx="1066800" cy="46166"/>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13C6E8B-D67F-4395-9059-465E03CF0580}"/>
              </a:ext>
            </a:extLst>
          </p:cNvPr>
          <p:cNvCxnSpPr>
            <a:cxnSpLocks/>
            <a:stCxn id="21" idx="0"/>
          </p:cNvCxnSpPr>
          <p:nvPr/>
        </p:nvCxnSpPr>
        <p:spPr>
          <a:xfrm flipV="1">
            <a:off x="2247900" y="2371073"/>
            <a:ext cx="0" cy="1417622"/>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2393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18B14FA-F2A2-43EA-AD3A-37E508A93E48}"/>
              </a:ext>
            </a:extLst>
          </p:cNvPr>
          <p:cNvPicPr>
            <a:picLocks noChangeAspect="1"/>
          </p:cNvPicPr>
          <p:nvPr/>
        </p:nvPicPr>
        <p:blipFill>
          <a:blip r:embed="rId3"/>
          <a:stretch>
            <a:fillRect/>
          </a:stretch>
        </p:blipFill>
        <p:spPr>
          <a:xfrm>
            <a:off x="152400" y="1847210"/>
            <a:ext cx="7325810" cy="4020190"/>
          </a:xfrm>
          <a:prstGeom prst="rect">
            <a:avLst/>
          </a:prstGeom>
          <a:effectLst>
            <a:outerShdw blurRad="50800" dist="38100" dir="2700000" algn="tl" rotWithShape="0">
              <a:prstClr val="black">
                <a:alpha val="40000"/>
              </a:prstClr>
            </a:outerShdw>
          </a:effectLst>
        </p:spPr>
      </p:pic>
      <p:pic>
        <p:nvPicPr>
          <p:cNvPr id="2" name="Picture 1">
            <a:extLst>
              <a:ext uri="{FF2B5EF4-FFF2-40B4-BE49-F238E27FC236}">
                <a16:creationId xmlns:a16="http://schemas.microsoft.com/office/drawing/2014/main" id="{3F077C06-645E-410B-B58F-88613F375F96}"/>
              </a:ext>
            </a:extLst>
          </p:cNvPr>
          <p:cNvPicPr>
            <a:picLocks noChangeAspect="1"/>
          </p:cNvPicPr>
          <p:nvPr/>
        </p:nvPicPr>
        <p:blipFill>
          <a:blip r:embed="rId4"/>
          <a:stretch>
            <a:fillRect/>
          </a:stretch>
        </p:blipFill>
        <p:spPr>
          <a:xfrm>
            <a:off x="3505201" y="2295548"/>
            <a:ext cx="5358571" cy="3624762"/>
          </a:xfrm>
          <a:prstGeom prst="rect">
            <a:avLst/>
          </a:prstGeom>
          <a:effectLst>
            <a:outerShdw blurRad="50800" dist="38100" dir="2700000" algn="tl" rotWithShape="0">
              <a:prstClr val="black">
                <a:alpha val="40000"/>
              </a:prstClr>
            </a:outerShdw>
          </a:effectLst>
        </p:spPr>
      </p:pic>
      <p:sp>
        <p:nvSpPr>
          <p:cNvPr id="12" name="Rectangle 7"/>
          <p:cNvSpPr>
            <a:spLocks noChangeArrowheads="1"/>
          </p:cNvSpPr>
          <p:nvPr/>
        </p:nvSpPr>
        <p:spPr bwMode="auto">
          <a:xfrm>
            <a:off x="1307055" y="1510108"/>
            <a:ext cx="6629399" cy="672905"/>
          </a:xfrm>
          <a:prstGeom prst="rect">
            <a:avLst/>
          </a:prstGeom>
          <a:noFill/>
          <a:ln w="9525">
            <a:noFill/>
            <a:miter lim="800000"/>
            <a:headEnd/>
            <a:tailEnd/>
          </a:ln>
        </p:spPr>
        <p:txBody>
          <a:bodyPr/>
          <a:lstStyle/>
          <a:p>
            <a:pPr>
              <a:lnSpc>
                <a:spcPct val="120000"/>
              </a:lnSpc>
              <a:spcBef>
                <a:spcPct val="20000"/>
              </a:spcBef>
              <a:buClr>
                <a:schemeClr val="bg1">
                  <a:lumMod val="50000"/>
                </a:schemeClr>
              </a:buClr>
              <a:buSzPct val="100000"/>
            </a:pPr>
            <a:endParaRPr lang="en-US" sz="1500" dirty="0">
              <a:solidFill>
                <a:srgbClr val="002060"/>
              </a:solidFill>
            </a:endParaRPr>
          </a:p>
        </p:txBody>
      </p:sp>
      <p:sp>
        <p:nvSpPr>
          <p:cNvPr id="13" name="Rectangle 2"/>
          <p:cNvSpPr>
            <a:spLocks noGrp="1" noChangeArrowheads="1"/>
          </p:cNvSpPr>
          <p:nvPr>
            <p:ph type="title"/>
          </p:nvPr>
        </p:nvSpPr>
        <p:spPr/>
        <p:txBody>
          <a:bodyPr/>
          <a:lstStyle/>
          <a:p>
            <a:r>
              <a:rPr lang="en-US" altLang="ja-JP"/>
              <a:t>AudioCodes Syslog Viewer</a:t>
            </a:r>
            <a:endParaRPr lang="en-US" altLang="ja-JP" dirty="0"/>
          </a:p>
        </p:txBody>
      </p:sp>
      <p:sp>
        <p:nvSpPr>
          <p:cNvPr id="3" name="Content Placeholder 2"/>
          <p:cNvSpPr>
            <a:spLocks noGrp="1"/>
          </p:cNvSpPr>
          <p:nvPr>
            <p:ph idx="1"/>
          </p:nvPr>
        </p:nvSpPr>
        <p:spPr/>
        <p:txBody>
          <a:bodyPr/>
          <a:lstStyle/>
          <a:p>
            <a:r>
              <a:rPr lang="en-US" dirty="0"/>
              <a:t>CDR info</a:t>
            </a:r>
          </a:p>
          <a:p>
            <a:endParaRPr lang="en-US" dirty="0"/>
          </a:p>
        </p:txBody>
      </p:sp>
      <p:cxnSp>
        <p:nvCxnSpPr>
          <p:cNvPr id="19" name="Straight Arrow Connector 18">
            <a:extLst>
              <a:ext uri="{FF2B5EF4-FFF2-40B4-BE49-F238E27FC236}">
                <a16:creationId xmlns:a16="http://schemas.microsoft.com/office/drawing/2014/main" id="{10F7A852-46CD-4B0C-902F-6FA7E07A50BB}"/>
              </a:ext>
            </a:extLst>
          </p:cNvPr>
          <p:cNvCxnSpPr>
            <a:cxnSpLocks/>
          </p:cNvCxnSpPr>
          <p:nvPr/>
        </p:nvCxnSpPr>
        <p:spPr>
          <a:xfrm flipH="1">
            <a:off x="6629400" y="4151250"/>
            <a:ext cx="243428" cy="0"/>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2247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7"/>
          <p:cNvSpPr>
            <a:spLocks noChangeArrowheads="1"/>
          </p:cNvSpPr>
          <p:nvPr/>
        </p:nvSpPr>
        <p:spPr bwMode="auto">
          <a:xfrm>
            <a:off x="1307055" y="1510108"/>
            <a:ext cx="6629399" cy="672905"/>
          </a:xfrm>
          <a:prstGeom prst="rect">
            <a:avLst/>
          </a:prstGeom>
          <a:noFill/>
          <a:ln w="9525">
            <a:noFill/>
            <a:miter lim="800000"/>
            <a:headEnd/>
            <a:tailEnd/>
          </a:ln>
        </p:spPr>
        <p:txBody>
          <a:bodyPr/>
          <a:lstStyle/>
          <a:p>
            <a:pPr>
              <a:lnSpc>
                <a:spcPct val="120000"/>
              </a:lnSpc>
              <a:spcBef>
                <a:spcPct val="20000"/>
              </a:spcBef>
              <a:buClr>
                <a:schemeClr val="bg1">
                  <a:lumMod val="50000"/>
                </a:schemeClr>
              </a:buClr>
              <a:buSzPct val="100000"/>
            </a:pPr>
            <a:endParaRPr lang="en-US" sz="1500" dirty="0">
              <a:solidFill>
                <a:srgbClr val="002060"/>
              </a:solidFill>
            </a:endParaRPr>
          </a:p>
        </p:txBody>
      </p:sp>
      <p:sp>
        <p:nvSpPr>
          <p:cNvPr id="13" name="Rectangle 2"/>
          <p:cNvSpPr>
            <a:spLocks noGrp="1" noChangeArrowheads="1"/>
          </p:cNvSpPr>
          <p:nvPr>
            <p:ph type="title"/>
          </p:nvPr>
        </p:nvSpPr>
        <p:spPr/>
        <p:txBody>
          <a:bodyPr/>
          <a:lstStyle/>
          <a:p>
            <a:r>
              <a:rPr lang="en-US" altLang="ja-JP"/>
              <a:t>AudioCodes Syslog Viewer</a:t>
            </a:r>
            <a:endParaRPr lang="en-US" altLang="ja-JP" dirty="0"/>
          </a:p>
        </p:txBody>
      </p:sp>
      <p:sp>
        <p:nvSpPr>
          <p:cNvPr id="3" name="Content Placeholder 2"/>
          <p:cNvSpPr>
            <a:spLocks noGrp="1"/>
          </p:cNvSpPr>
          <p:nvPr>
            <p:ph idx="1"/>
          </p:nvPr>
        </p:nvSpPr>
        <p:spPr/>
        <p:txBody>
          <a:bodyPr/>
          <a:lstStyle/>
          <a:p>
            <a:r>
              <a:rPr lang="en-US" dirty="0"/>
              <a:t>Extracting Single Call</a:t>
            </a:r>
          </a:p>
          <a:p>
            <a:endParaRPr lang="en-US" dirty="0"/>
          </a:p>
        </p:txBody>
      </p:sp>
      <p:pic>
        <p:nvPicPr>
          <p:cNvPr id="8" name="Picture 7">
            <a:extLst>
              <a:ext uri="{FF2B5EF4-FFF2-40B4-BE49-F238E27FC236}">
                <a16:creationId xmlns:a16="http://schemas.microsoft.com/office/drawing/2014/main" id="{E511B82F-3BD6-45E2-8D13-28B7AEB3CDF3}"/>
              </a:ext>
            </a:extLst>
          </p:cNvPr>
          <p:cNvPicPr>
            <a:picLocks noChangeAspect="1"/>
          </p:cNvPicPr>
          <p:nvPr/>
        </p:nvPicPr>
        <p:blipFill>
          <a:blip r:embed="rId3"/>
          <a:stretch>
            <a:fillRect/>
          </a:stretch>
        </p:blipFill>
        <p:spPr>
          <a:xfrm>
            <a:off x="299574" y="1876283"/>
            <a:ext cx="4905107" cy="1972903"/>
          </a:xfrm>
          <a:prstGeom prst="rect">
            <a:avLst/>
          </a:prstGeom>
          <a:ln>
            <a:solidFill>
              <a:schemeClr val="accent1"/>
            </a:solidFill>
          </a:ln>
          <a:effectLst>
            <a:outerShdw blurRad="50800" dist="38100" dir="2700000" algn="tl" rotWithShape="0">
              <a:prstClr val="black">
                <a:alpha val="40000"/>
              </a:prstClr>
            </a:outerShdw>
          </a:effectLst>
        </p:spPr>
      </p:pic>
      <p:pic>
        <p:nvPicPr>
          <p:cNvPr id="9" name="Picture 8">
            <a:extLst>
              <a:ext uri="{FF2B5EF4-FFF2-40B4-BE49-F238E27FC236}">
                <a16:creationId xmlns:a16="http://schemas.microsoft.com/office/drawing/2014/main" id="{2AB9178A-A52C-46F4-A3B9-B403F94971A0}"/>
              </a:ext>
            </a:extLst>
          </p:cNvPr>
          <p:cNvPicPr>
            <a:picLocks noChangeAspect="1"/>
          </p:cNvPicPr>
          <p:nvPr/>
        </p:nvPicPr>
        <p:blipFill>
          <a:blip r:embed="rId4"/>
          <a:stretch>
            <a:fillRect/>
          </a:stretch>
        </p:blipFill>
        <p:spPr>
          <a:xfrm>
            <a:off x="299574" y="4077072"/>
            <a:ext cx="8171021" cy="1637824"/>
          </a:xfrm>
          <a:prstGeom prst="rect">
            <a:avLst/>
          </a:prstGeom>
          <a:ln>
            <a:solidFill>
              <a:schemeClr val="accent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568766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7D3185-A34B-44FC-87DB-059B799AE1CA}"/>
              </a:ext>
            </a:extLst>
          </p:cNvPr>
          <p:cNvPicPr>
            <a:picLocks noChangeAspect="1"/>
          </p:cNvPicPr>
          <p:nvPr/>
        </p:nvPicPr>
        <p:blipFill>
          <a:blip r:embed="rId3"/>
          <a:stretch>
            <a:fillRect/>
          </a:stretch>
        </p:blipFill>
        <p:spPr>
          <a:xfrm>
            <a:off x="152400" y="1847210"/>
            <a:ext cx="7325810" cy="4020190"/>
          </a:xfrm>
          <a:prstGeom prst="rect">
            <a:avLst/>
          </a:prstGeom>
          <a:effectLst>
            <a:outerShdw blurRad="50800" dist="38100" dir="2700000" algn="tl" rotWithShape="0">
              <a:prstClr val="black">
                <a:alpha val="40000"/>
              </a:prstClr>
            </a:outerShdw>
          </a:effectLst>
        </p:spPr>
      </p:pic>
      <p:sp>
        <p:nvSpPr>
          <p:cNvPr id="2" name="TextBox 1"/>
          <p:cNvSpPr txBox="1"/>
          <p:nvPr/>
        </p:nvSpPr>
        <p:spPr>
          <a:xfrm>
            <a:off x="1545572" y="3717721"/>
            <a:ext cx="914400" cy="25391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ln w="19050">
            <a:solidFill>
              <a:srgbClr val="1F497D"/>
            </a:solidFill>
          </a:ln>
        </p:spPr>
        <p:txBody>
          <a:bodyPr wrap="square" rtlCol="0">
            <a:spAutoFit/>
          </a:bodyPr>
          <a:lstStyle/>
          <a:p>
            <a:pPr lvl="0" algn="ctr"/>
            <a:r>
              <a:rPr lang="en-US" sz="1050" dirty="0"/>
              <a:t>Options</a:t>
            </a:r>
          </a:p>
        </p:txBody>
      </p:sp>
      <p:cxnSp>
        <p:nvCxnSpPr>
          <p:cNvPr id="4" name="Straight Arrow Connector 3"/>
          <p:cNvCxnSpPr>
            <a:cxnSpLocks/>
            <a:stCxn id="2" idx="0"/>
          </p:cNvCxnSpPr>
          <p:nvPr/>
        </p:nvCxnSpPr>
        <p:spPr>
          <a:xfrm flipV="1">
            <a:off x="2002772" y="2314059"/>
            <a:ext cx="457200" cy="1403663"/>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a:stCxn id="2" idx="3"/>
          </p:cNvCxnSpPr>
          <p:nvPr/>
        </p:nvCxnSpPr>
        <p:spPr>
          <a:xfrm>
            <a:off x="2459972" y="3844679"/>
            <a:ext cx="2264428" cy="12626"/>
          </a:xfrm>
          <a:prstGeom prst="straightConnector1">
            <a:avLst/>
          </a:prstGeom>
          <a:ln w="19050">
            <a:solidFill>
              <a:srgbClr val="1F497D"/>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Rectangle 2"/>
          <p:cNvSpPr>
            <a:spLocks noGrp="1" noChangeArrowheads="1"/>
          </p:cNvSpPr>
          <p:nvPr>
            <p:ph type="title"/>
          </p:nvPr>
        </p:nvSpPr>
        <p:spPr/>
        <p:txBody>
          <a:bodyPr/>
          <a:lstStyle/>
          <a:p>
            <a:r>
              <a:rPr lang="en-US" altLang="ja-JP"/>
              <a:t>AudioCodes Syslog Viewer</a:t>
            </a:r>
            <a:endParaRPr lang="en-US" altLang="ja-JP" dirty="0"/>
          </a:p>
        </p:txBody>
      </p:sp>
      <p:sp>
        <p:nvSpPr>
          <p:cNvPr id="3" name="Content Placeholder 2">
            <a:extLst>
              <a:ext uri="{FF2B5EF4-FFF2-40B4-BE49-F238E27FC236}">
                <a16:creationId xmlns:a16="http://schemas.microsoft.com/office/drawing/2014/main" id="{88F1EC18-CFB1-499D-BF75-2E3FD9026AA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17C64B0-5E8E-4EEE-8A16-486FCC44DF32}"/>
              </a:ext>
            </a:extLst>
          </p:cNvPr>
          <p:cNvPicPr>
            <a:picLocks noChangeAspect="1"/>
          </p:cNvPicPr>
          <p:nvPr/>
        </p:nvPicPr>
        <p:blipFill>
          <a:blip r:embed="rId4"/>
          <a:stretch>
            <a:fillRect/>
          </a:stretch>
        </p:blipFill>
        <p:spPr>
          <a:xfrm>
            <a:off x="4724401" y="1819693"/>
            <a:ext cx="3986667" cy="408666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63559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dirty="0"/>
              <a:t>Syslog – Indentation for legacy MPs (6.6) </a:t>
            </a:r>
          </a:p>
        </p:txBody>
      </p:sp>
      <p:sp>
        <p:nvSpPr>
          <p:cNvPr id="10243" name="Rectangle 3"/>
          <p:cNvSpPr>
            <a:spLocks noGrp="1" noChangeArrowheads="1"/>
          </p:cNvSpPr>
          <p:nvPr>
            <p:ph idx="1"/>
          </p:nvPr>
        </p:nvSpPr>
        <p:spPr/>
        <p:txBody>
          <a:bodyPr/>
          <a:lstStyle/>
          <a:p>
            <a:pPr eaLnBrk="1" hangingPunct="1">
              <a:buFontTx/>
              <a:buNone/>
            </a:pPr>
            <a:r>
              <a:rPr lang="en-US" sz="2800" b="1" dirty="0">
                <a:solidFill>
                  <a:srgbClr val="0000CC"/>
                </a:solidFill>
                <a:latin typeface="Tahoma" pitchFamily="34" charset="0"/>
              </a:rPr>
              <a:t>Three Objects:</a:t>
            </a:r>
            <a:r>
              <a:rPr lang="en-US" dirty="0"/>
              <a:t> </a:t>
            </a:r>
          </a:p>
          <a:p>
            <a:pPr eaLnBrk="1" hangingPunct="1">
              <a:buFontTx/>
              <a:buNone/>
            </a:pPr>
            <a:r>
              <a:rPr lang="en-US" dirty="0"/>
              <a:t>		Endpoint-------------------Call----------------- Session</a:t>
            </a:r>
          </a:p>
          <a:p>
            <a:pPr eaLnBrk="1" hangingPunct="1">
              <a:buFontTx/>
              <a:buNone/>
            </a:pPr>
            <a:endParaRPr lang="en-US" dirty="0"/>
          </a:p>
          <a:p>
            <a:pPr eaLnBrk="1" hangingPunct="1">
              <a:buFontTx/>
              <a:buNone/>
            </a:pPr>
            <a:r>
              <a:rPr lang="en-US" dirty="0"/>
              <a:t>Leftmost – Physical Endpoint</a:t>
            </a:r>
          </a:p>
          <a:p>
            <a:pPr eaLnBrk="1" hangingPunct="1">
              <a:buFontTx/>
              <a:buNone/>
            </a:pPr>
            <a:r>
              <a:rPr lang="en-US" dirty="0"/>
              <a:t>		</a:t>
            </a:r>
            <a:r>
              <a:rPr lang="en-US" dirty="0">
                <a:solidFill>
                  <a:srgbClr val="CC0099"/>
                </a:solidFill>
              </a:rPr>
              <a:t>First Tab – Board Endpoint (EP)</a:t>
            </a:r>
          </a:p>
          <a:p>
            <a:pPr eaLnBrk="1" hangingPunct="1">
              <a:buFontTx/>
              <a:buNone/>
            </a:pPr>
            <a:r>
              <a:rPr lang="en-US" dirty="0"/>
              <a:t>			  </a:t>
            </a:r>
            <a:r>
              <a:rPr lang="en-US" dirty="0">
                <a:solidFill>
                  <a:srgbClr val="996633"/>
                </a:solidFill>
              </a:rPr>
              <a:t>Second Tab - Call</a:t>
            </a:r>
          </a:p>
          <a:p>
            <a:pPr eaLnBrk="1" hangingPunct="1">
              <a:buFontTx/>
              <a:buNone/>
            </a:pPr>
            <a:r>
              <a:rPr lang="en-US" dirty="0"/>
              <a:t>				            </a:t>
            </a:r>
            <a:r>
              <a:rPr lang="en-US" dirty="0">
                <a:solidFill>
                  <a:srgbClr val="008000"/>
                </a:solidFill>
              </a:rPr>
              <a:t>Third tab - Session</a:t>
            </a:r>
          </a:p>
          <a:p>
            <a:pPr eaLnBrk="1" hangingPunct="1">
              <a:buFontTx/>
              <a:buNone/>
            </a:pPr>
            <a:r>
              <a:rPr lang="en-US" dirty="0"/>
              <a:t>							Rightmost - IP</a:t>
            </a:r>
          </a:p>
        </p:txBody>
      </p:sp>
      <p:pic>
        <p:nvPicPr>
          <p:cNvPr id="4" name="Picture 3">
            <a:extLst>
              <a:ext uri="{FF2B5EF4-FFF2-40B4-BE49-F238E27FC236}">
                <a16:creationId xmlns:a16="http://schemas.microsoft.com/office/drawing/2014/main" id="{03AF6A53-C0A7-4930-8945-95B0D6109FD1}"/>
              </a:ext>
            </a:extLst>
          </p:cNvPr>
          <p:cNvPicPr>
            <a:picLocks noChangeAspect="1"/>
          </p:cNvPicPr>
          <p:nvPr/>
        </p:nvPicPr>
        <p:blipFill>
          <a:blip r:embed="rId3"/>
          <a:stretch>
            <a:fillRect/>
          </a:stretch>
        </p:blipFill>
        <p:spPr>
          <a:xfrm>
            <a:off x="335973" y="4495800"/>
            <a:ext cx="8420100" cy="1996807"/>
          </a:xfrm>
          <a:prstGeom prst="rect">
            <a:avLst/>
          </a:prstGeom>
        </p:spPr>
      </p:pic>
      <p:cxnSp>
        <p:nvCxnSpPr>
          <p:cNvPr id="3" name="Straight Arrow Connector 2">
            <a:extLst>
              <a:ext uri="{FF2B5EF4-FFF2-40B4-BE49-F238E27FC236}">
                <a16:creationId xmlns:a16="http://schemas.microsoft.com/office/drawing/2014/main" id="{855442AC-B1AF-44F9-BECE-D74188C041D6}"/>
              </a:ext>
            </a:extLst>
          </p:cNvPr>
          <p:cNvCxnSpPr>
            <a:cxnSpLocks/>
          </p:cNvCxnSpPr>
          <p:nvPr/>
        </p:nvCxnSpPr>
        <p:spPr>
          <a:xfrm>
            <a:off x="1371600" y="2895600"/>
            <a:ext cx="1600200" cy="1799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5263D4B-FD73-4A34-B26D-D8A9359A2926}"/>
              </a:ext>
            </a:extLst>
          </p:cNvPr>
          <p:cNvCxnSpPr>
            <a:cxnSpLocks/>
          </p:cNvCxnSpPr>
          <p:nvPr/>
        </p:nvCxnSpPr>
        <p:spPr>
          <a:xfrm>
            <a:off x="2362200" y="3276600"/>
            <a:ext cx="12192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AEC475D-69B4-4A63-B080-AC1EC1246260}"/>
              </a:ext>
            </a:extLst>
          </p:cNvPr>
          <p:cNvCxnSpPr>
            <a:cxnSpLocks/>
          </p:cNvCxnSpPr>
          <p:nvPr/>
        </p:nvCxnSpPr>
        <p:spPr>
          <a:xfrm>
            <a:off x="3505200" y="3657600"/>
            <a:ext cx="914400"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024539-1EE4-4B78-A36B-2C6D4BD09DEF}"/>
              </a:ext>
            </a:extLst>
          </p:cNvPr>
          <p:cNvCxnSpPr>
            <a:cxnSpLocks/>
          </p:cNvCxnSpPr>
          <p:nvPr/>
        </p:nvCxnSpPr>
        <p:spPr>
          <a:xfrm>
            <a:off x="548987" y="2534485"/>
            <a:ext cx="1927513" cy="1961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The Objects for legacy MPs (6.6) </a:t>
            </a:r>
          </a:p>
        </p:txBody>
      </p:sp>
      <p:sp>
        <p:nvSpPr>
          <p:cNvPr id="11267" name="Rectangle 3"/>
          <p:cNvSpPr>
            <a:spLocks noGrp="1" noChangeArrowheads="1"/>
          </p:cNvSpPr>
          <p:nvPr>
            <p:ph idx="1"/>
          </p:nvPr>
        </p:nvSpPr>
        <p:spPr/>
        <p:txBody>
          <a:bodyPr>
            <a:normAutofit/>
          </a:bodyPr>
          <a:lstStyle/>
          <a:p>
            <a:pPr eaLnBrk="1" hangingPunct="1">
              <a:lnSpc>
                <a:spcPct val="90000"/>
              </a:lnSpc>
            </a:pPr>
            <a:r>
              <a:rPr lang="en-US" dirty="0">
                <a:solidFill>
                  <a:srgbClr val="800000"/>
                </a:solidFill>
              </a:rPr>
              <a:t>EndPoint </a:t>
            </a:r>
          </a:p>
          <a:p>
            <a:pPr lvl="1" eaLnBrk="1" hangingPunct="1">
              <a:lnSpc>
                <a:spcPct val="90000"/>
              </a:lnSpc>
            </a:pPr>
            <a:r>
              <a:rPr lang="en-US" dirty="0"/>
              <a:t>The logical representation of a channel. Channels may come in various types (analog, digital, conference, bct)</a:t>
            </a:r>
          </a:p>
          <a:p>
            <a:pPr lvl="1" eaLnBrk="1" hangingPunct="1">
              <a:lnSpc>
                <a:spcPct val="90000"/>
              </a:lnSpc>
            </a:pPr>
            <a:r>
              <a:rPr lang="en-US" dirty="0"/>
              <a:t>The main functionality of EndPoint is to map global application events into the specific channel logic</a:t>
            </a:r>
          </a:p>
          <a:p>
            <a:pPr eaLnBrk="1" hangingPunct="1">
              <a:lnSpc>
                <a:spcPct val="90000"/>
              </a:lnSpc>
            </a:pPr>
            <a:r>
              <a:rPr lang="en-US" dirty="0">
                <a:solidFill>
                  <a:srgbClr val="800000"/>
                </a:solidFill>
              </a:rPr>
              <a:t>Call </a:t>
            </a:r>
          </a:p>
          <a:p>
            <a:pPr lvl="1" eaLnBrk="1" hangingPunct="1">
              <a:lnSpc>
                <a:spcPct val="90000"/>
              </a:lnSpc>
            </a:pPr>
            <a:r>
              <a:rPr lang="en-US" dirty="0"/>
              <a:t>The connecting entity between EndPoint and Session</a:t>
            </a:r>
          </a:p>
          <a:p>
            <a:pPr lvl="1" eaLnBrk="1" hangingPunct="1">
              <a:lnSpc>
                <a:spcPct val="90000"/>
              </a:lnSpc>
            </a:pPr>
            <a:r>
              <a:rPr lang="en-US" dirty="0"/>
              <a:t>The call establishes synchronization between the two legs</a:t>
            </a:r>
          </a:p>
          <a:p>
            <a:pPr eaLnBrk="1" hangingPunct="1">
              <a:lnSpc>
                <a:spcPct val="90000"/>
              </a:lnSpc>
            </a:pPr>
            <a:r>
              <a:rPr lang="en-US" dirty="0">
                <a:solidFill>
                  <a:srgbClr val="800000"/>
                </a:solidFill>
              </a:rPr>
              <a:t>StackSession</a:t>
            </a:r>
            <a:r>
              <a:rPr lang="en-US" dirty="0"/>
              <a:t> </a:t>
            </a:r>
          </a:p>
          <a:p>
            <a:pPr lvl="1" eaLnBrk="1" hangingPunct="1">
              <a:lnSpc>
                <a:spcPct val="90000"/>
              </a:lnSpc>
            </a:pPr>
            <a:r>
              <a:rPr lang="en-US" dirty="0"/>
              <a:t>The entity which maps application events into the specific Stack (SIP) logic</a:t>
            </a:r>
          </a:p>
          <a:p>
            <a:pPr lvl="1" eaLnBrk="1" hangingPunct="1">
              <a:lnSpc>
                <a:spcPct val="90000"/>
              </a:lnSpc>
            </a:pPr>
            <a:r>
              <a:rPr lang="en-US" dirty="0"/>
              <a:t>The StackSession basically represents the connection point to the IP leg</a:t>
            </a:r>
            <a:endParaRPr lang="en-US" sz="1400" dirty="0"/>
          </a:p>
        </p:txBody>
      </p:sp>
      <p:pic>
        <p:nvPicPr>
          <p:cNvPr id="2" name="Picture 1">
            <a:extLst>
              <a:ext uri="{FF2B5EF4-FFF2-40B4-BE49-F238E27FC236}">
                <a16:creationId xmlns:a16="http://schemas.microsoft.com/office/drawing/2014/main" id="{56C5677D-4145-469D-85C4-42FD0D18AAE0}"/>
              </a:ext>
            </a:extLst>
          </p:cNvPr>
          <p:cNvPicPr>
            <a:picLocks noChangeAspect="1"/>
          </p:cNvPicPr>
          <p:nvPr/>
        </p:nvPicPr>
        <p:blipFill>
          <a:blip r:embed="rId3"/>
          <a:stretch>
            <a:fillRect/>
          </a:stretch>
        </p:blipFill>
        <p:spPr>
          <a:xfrm>
            <a:off x="335973" y="4495800"/>
            <a:ext cx="8420100" cy="199680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dirty="0"/>
              <a:t>Notes on Log Objects for legacy MPs (6.6) </a:t>
            </a:r>
          </a:p>
        </p:txBody>
      </p:sp>
      <p:sp>
        <p:nvSpPr>
          <p:cNvPr id="14339" name="Rectangle 3"/>
          <p:cNvSpPr>
            <a:spLocks noGrp="1" noChangeArrowheads="1"/>
          </p:cNvSpPr>
          <p:nvPr>
            <p:ph idx="1"/>
          </p:nvPr>
        </p:nvSpPr>
        <p:spPr/>
        <p:txBody>
          <a:bodyPr>
            <a:normAutofit/>
          </a:bodyPr>
          <a:lstStyle/>
          <a:p>
            <a:pPr eaLnBrk="1" hangingPunct="1">
              <a:lnSpc>
                <a:spcPct val="90000"/>
              </a:lnSpc>
            </a:pPr>
            <a:r>
              <a:rPr lang="en-US" dirty="0"/>
              <a:t>Log tabs are denoted by pipe sign (“|”)</a:t>
            </a:r>
          </a:p>
          <a:p>
            <a:pPr eaLnBrk="1" hangingPunct="1">
              <a:lnSpc>
                <a:spcPct val="90000"/>
              </a:lnSpc>
            </a:pPr>
            <a:r>
              <a:rPr lang="en-US" dirty="0"/>
              <a:t>Each object is prefixed with a pound sign (“#”)</a:t>
            </a:r>
          </a:p>
          <a:p>
            <a:pPr eaLnBrk="1" hangingPunct="1">
              <a:lnSpc>
                <a:spcPct val="90000"/>
              </a:lnSpc>
            </a:pPr>
            <a:r>
              <a:rPr lang="en-US" dirty="0"/>
              <a:t>Board/EP objects are tied to a specific numbering scheme based on the hardware type</a:t>
            </a:r>
          </a:p>
          <a:p>
            <a:pPr lvl="1" eaLnBrk="1" hangingPunct="1">
              <a:lnSpc>
                <a:spcPct val="90000"/>
              </a:lnSpc>
            </a:pPr>
            <a:r>
              <a:rPr lang="en-US" dirty="0"/>
              <a:t>MP-11x</a:t>
            </a:r>
          </a:p>
          <a:p>
            <a:pPr lvl="2" eaLnBrk="1" hangingPunct="1">
              <a:lnSpc>
                <a:spcPct val="90000"/>
              </a:lnSpc>
            </a:pPr>
            <a:r>
              <a:rPr lang="en-US" dirty="0"/>
              <a:t>#0 represents physical FXO/FXS port 1</a:t>
            </a:r>
          </a:p>
          <a:p>
            <a:pPr lvl="1" eaLnBrk="1" hangingPunct="1">
              <a:lnSpc>
                <a:spcPct val="90000"/>
              </a:lnSpc>
            </a:pPr>
            <a:r>
              <a:rPr lang="en-US" dirty="0"/>
              <a:t>Mediant 2000, 3000, 5000</a:t>
            </a:r>
          </a:p>
          <a:p>
            <a:pPr lvl="2" eaLnBrk="1" hangingPunct="1">
              <a:lnSpc>
                <a:spcPct val="90000"/>
              </a:lnSpc>
            </a:pPr>
            <a:r>
              <a:rPr lang="en-US" dirty="0"/>
              <a:t>#0 represents physical B-channel 1 on trunk 1</a:t>
            </a:r>
          </a:p>
          <a:p>
            <a:pPr lvl="1" eaLnBrk="1" hangingPunct="1">
              <a:lnSpc>
                <a:spcPct val="90000"/>
              </a:lnSpc>
            </a:pPr>
            <a:r>
              <a:rPr lang="en-US" dirty="0"/>
              <a:t>Mediant 1000</a:t>
            </a:r>
          </a:p>
          <a:p>
            <a:pPr lvl="2" eaLnBrk="1" hangingPunct="1">
              <a:lnSpc>
                <a:spcPct val="90000"/>
              </a:lnSpc>
            </a:pPr>
            <a:r>
              <a:rPr lang="en-US" dirty="0"/>
              <a:t>Physical Analog ports begin at #0 (range 0-23)</a:t>
            </a:r>
          </a:p>
          <a:p>
            <a:pPr lvl="2" eaLnBrk="1" hangingPunct="1">
              <a:lnSpc>
                <a:spcPct val="90000"/>
              </a:lnSpc>
            </a:pPr>
            <a:endParaRPr lang="en-US" dirty="0"/>
          </a:p>
          <a:p>
            <a:pPr lvl="2" eaLnBrk="1" hangingPunct="1">
              <a:lnSpc>
                <a:spcPct val="90000"/>
              </a:lnSpc>
            </a:pPr>
            <a:endParaRPr lang="en-US" dirty="0"/>
          </a:p>
          <a:p>
            <a:pPr lvl="2" eaLnBrk="1" hangingPunct="1">
              <a:lnSpc>
                <a:spcPct val="90000"/>
              </a:lnSpc>
            </a:pPr>
            <a:r>
              <a:rPr lang="en-US" dirty="0"/>
              <a:t>Physical Digital ports begin at #30 (range 30-125)</a:t>
            </a:r>
          </a:p>
          <a:p>
            <a:pPr lvl="2" eaLnBrk="1" hangingPunct="1">
              <a:lnSpc>
                <a:spcPct val="90000"/>
              </a:lnSpc>
            </a:pPr>
            <a:endParaRPr lang="en-US" dirty="0"/>
          </a:p>
          <a:p>
            <a:pPr lvl="2" eaLnBrk="1" hangingPunct="1">
              <a:lnSpc>
                <a:spcPct val="90000"/>
              </a:lnSpc>
            </a:pPr>
            <a:endParaRPr lang="en-US" dirty="0"/>
          </a:p>
          <a:p>
            <a:pPr eaLnBrk="1" hangingPunct="1">
              <a:lnSpc>
                <a:spcPct val="90000"/>
              </a:lnSpc>
            </a:pPr>
            <a:r>
              <a:rPr lang="en-US" dirty="0"/>
              <a:t>Call/Session objects are not directly related to any specific port or component in the gateway, but do increment logically</a:t>
            </a:r>
          </a:p>
        </p:txBody>
      </p:sp>
      <p:pic>
        <p:nvPicPr>
          <p:cNvPr id="4" name="Picture 3">
            <a:extLst>
              <a:ext uri="{FF2B5EF4-FFF2-40B4-BE49-F238E27FC236}">
                <a16:creationId xmlns:a16="http://schemas.microsoft.com/office/drawing/2014/main" id="{AFA8523E-3D7E-4468-88EB-C89DCEBACAD6}"/>
              </a:ext>
            </a:extLst>
          </p:cNvPr>
          <p:cNvPicPr>
            <a:picLocks noChangeAspect="1"/>
          </p:cNvPicPr>
          <p:nvPr/>
        </p:nvPicPr>
        <p:blipFill>
          <a:blip r:embed="rId3"/>
          <a:stretch>
            <a:fillRect/>
          </a:stretch>
        </p:blipFill>
        <p:spPr>
          <a:xfrm>
            <a:off x="-26469" y="4953000"/>
            <a:ext cx="9144000" cy="305031"/>
          </a:xfrm>
          <a:prstGeom prst="rect">
            <a:avLst/>
          </a:prstGeom>
        </p:spPr>
      </p:pic>
      <p:pic>
        <p:nvPicPr>
          <p:cNvPr id="5" name="Picture 4">
            <a:extLst>
              <a:ext uri="{FF2B5EF4-FFF2-40B4-BE49-F238E27FC236}">
                <a16:creationId xmlns:a16="http://schemas.microsoft.com/office/drawing/2014/main" id="{F44F8F7F-66CA-4553-927F-AF253005D0FE}"/>
              </a:ext>
            </a:extLst>
          </p:cNvPr>
          <p:cNvPicPr>
            <a:picLocks noChangeAspect="1"/>
          </p:cNvPicPr>
          <p:nvPr/>
        </p:nvPicPr>
        <p:blipFill>
          <a:blip r:embed="rId4"/>
          <a:stretch>
            <a:fillRect/>
          </a:stretch>
        </p:blipFill>
        <p:spPr>
          <a:xfrm>
            <a:off x="609600" y="4038600"/>
            <a:ext cx="5724525" cy="457200"/>
          </a:xfrm>
          <a:prstGeom prst="rect">
            <a:avLst/>
          </a:prstGeom>
        </p:spPr>
      </p:pic>
      <p:sp>
        <p:nvSpPr>
          <p:cNvPr id="6" name="Rectangle 5">
            <a:extLst>
              <a:ext uri="{FF2B5EF4-FFF2-40B4-BE49-F238E27FC236}">
                <a16:creationId xmlns:a16="http://schemas.microsoft.com/office/drawing/2014/main" id="{4AFED85F-5305-4A4A-9496-04FDDB34BF3B}"/>
              </a:ext>
            </a:extLst>
          </p:cNvPr>
          <p:cNvSpPr/>
          <p:nvPr/>
        </p:nvSpPr>
        <p:spPr>
          <a:xfrm>
            <a:off x="3881297" y="4267200"/>
            <a:ext cx="233503"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B07E9D0-276A-401D-8481-9FD1502E8A05}"/>
              </a:ext>
            </a:extLst>
          </p:cNvPr>
          <p:cNvSpPr/>
          <p:nvPr/>
        </p:nvSpPr>
        <p:spPr>
          <a:xfrm>
            <a:off x="2286000" y="5079884"/>
            <a:ext cx="309703" cy="1781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3D3548-EFCF-42B7-A29F-C000F77A165F}"/>
              </a:ext>
            </a:extLst>
          </p:cNvPr>
          <p:cNvSpPr/>
          <p:nvPr/>
        </p:nvSpPr>
        <p:spPr>
          <a:xfrm>
            <a:off x="4495800" y="5079883"/>
            <a:ext cx="2002768" cy="17814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What do all the tabs mean? (for legacy MPs (6.6))</a:t>
            </a:r>
          </a:p>
        </p:txBody>
      </p:sp>
      <p:sp>
        <p:nvSpPr>
          <p:cNvPr id="13315" name="Rectangle 3"/>
          <p:cNvSpPr>
            <a:spLocks noGrp="1" noChangeArrowheads="1"/>
          </p:cNvSpPr>
          <p:nvPr>
            <p:ph idx="1"/>
          </p:nvPr>
        </p:nvSpPr>
        <p:spPr/>
        <p:txBody>
          <a:bodyPr/>
          <a:lstStyle/>
          <a:p>
            <a:pPr eaLnBrk="1" hangingPunct="1"/>
            <a:r>
              <a:rPr lang="en-US" dirty="0"/>
              <a:t>Call is established by allocating a resource from each object pool on the gateway</a:t>
            </a:r>
          </a:p>
          <a:p>
            <a:pPr lvl="1" eaLnBrk="1" hangingPunct="1"/>
            <a:r>
              <a:rPr lang="en-US" sz="2000" dirty="0"/>
              <a:t>For IP </a:t>
            </a:r>
            <a:r>
              <a:rPr lang="en-US" sz="2000" dirty="0">
                <a:sym typeface="Wingdings" pitchFamily="2" charset="2"/>
              </a:rPr>
              <a:t> Tel calls the rightmost object is created first</a:t>
            </a:r>
          </a:p>
          <a:p>
            <a:pPr lvl="1" eaLnBrk="1" hangingPunct="1"/>
            <a:r>
              <a:rPr lang="en-US" sz="2000" dirty="0">
                <a:sym typeface="Wingdings" pitchFamily="2" charset="2"/>
              </a:rPr>
              <a:t>For Tel  IP calls the leftmost object is created first</a:t>
            </a:r>
          </a:p>
          <a:p>
            <a:pPr eaLnBrk="1" hangingPunct="1"/>
            <a:r>
              <a:rPr lang="en-US" dirty="0">
                <a:sym typeface="Wingdings" pitchFamily="2" charset="2"/>
              </a:rPr>
              <a:t>Each object layer invokes an object from the ‘next’ logical layer</a:t>
            </a:r>
          </a:p>
          <a:p>
            <a:pPr lvl="1" eaLnBrk="1" hangingPunct="1"/>
            <a:r>
              <a:rPr lang="en-US" sz="2000" dirty="0">
                <a:sym typeface="Wingdings" pitchFamily="2" charset="2"/>
              </a:rPr>
              <a:t>Board/EP object - Call Object - Session Object  IP</a:t>
            </a:r>
          </a:p>
          <a:p>
            <a:pPr eaLnBrk="1" hangingPunct="1"/>
            <a:r>
              <a:rPr lang="en-US" dirty="0">
                <a:sym typeface="Wingdings" pitchFamily="2" charset="2"/>
              </a:rPr>
              <a:t>Transition from one object to another represents a passing of messages, states, and information from one side of the gateway to the other  </a:t>
            </a:r>
            <a:br>
              <a:rPr lang="en-US" dirty="0">
                <a:sym typeface="Wingdings" pitchFamily="2" charset="2"/>
              </a:rPr>
            </a:br>
            <a:r>
              <a:rPr lang="en-US" dirty="0">
                <a:sym typeface="Wingdings" pitchFamily="2" charset="2"/>
              </a:rPr>
              <a:t>(PSTN  IP / IP  PSTN)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Syslog?</a:t>
            </a:r>
          </a:p>
        </p:txBody>
      </p:sp>
      <p:sp>
        <p:nvSpPr>
          <p:cNvPr id="3" name="Content Placeholder 2"/>
          <p:cNvSpPr>
            <a:spLocks noGrp="1"/>
          </p:cNvSpPr>
          <p:nvPr>
            <p:ph idx="1"/>
          </p:nvPr>
        </p:nvSpPr>
        <p:spPr/>
        <p:txBody>
          <a:bodyPr>
            <a:normAutofit/>
          </a:bodyPr>
          <a:lstStyle/>
          <a:p>
            <a:r>
              <a:rPr lang="en-US" dirty="0"/>
              <a:t>Syslog is a standard for collecting </a:t>
            </a:r>
            <a:r>
              <a:rPr lang="en-US" b="1" dirty="0"/>
              <a:t>log messages </a:t>
            </a:r>
            <a:r>
              <a:rPr lang="en-US" dirty="0"/>
              <a:t>within an IP network.</a:t>
            </a:r>
          </a:p>
          <a:p>
            <a:r>
              <a:rPr lang="en-US" dirty="0"/>
              <a:t>A Syslog server can be used to </a:t>
            </a:r>
            <a:r>
              <a:rPr lang="en-US" b="1" dirty="0"/>
              <a:t>remotely record </a:t>
            </a:r>
            <a:r>
              <a:rPr lang="en-US" dirty="0"/>
              <a:t>log information.</a:t>
            </a:r>
          </a:p>
          <a:p>
            <a:pPr lvl="1"/>
            <a:r>
              <a:rPr lang="en-US" dirty="0"/>
              <a:t>Sent to a central server using UDP port  514</a:t>
            </a:r>
          </a:p>
          <a:p>
            <a:pPr lvl="1"/>
            <a:r>
              <a:rPr lang="en-US" dirty="0"/>
              <a:t>Ensure this port is open in your firewall if central server is outside the local network</a:t>
            </a:r>
          </a:p>
          <a:p>
            <a:r>
              <a:rPr lang="en-US" dirty="0"/>
              <a:t>Syslog information that is sent by the gateway is a collection of error, warning, and system messages that can record almost every internal operation of the gateway. </a:t>
            </a:r>
          </a:p>
          <a:p>
            <a:pPr lvl="1"/>
            <a:r>
              <a:rPr lang="en-US" dirty="0"/>
              <a:t>Syslog protocol defined in the IETF RFC 3164</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GWApp Events </a:t>
            </a:r>
          </a:p>
        </p:txBody>
      </p:sp>
      <p:sp>
        <p:nvSpPr>
          <p:cNvPr id="4" name="Content Placeholder 3"/>
          <p:cNvSpPr>
            <a:spLocks noGrp="1"/>
          </p:cNvSpPr>
          <p:nvPr>
            <p:ph idx="1"/>
          </p:nvPr>
        </p:nvSpPr>
        <p:spPr/>
        <p:txBody>
          <a:bodyPr>
            <a:normAutofit/>
          </a:bodyPr>
          <a:lstStyle/>
          <a:p>
            <a:r>
              <a:rPr lang="en-US" dirty="0"/>
              <a:t>Mechanism by which the different parts of the application interact</a:t>
            </a:r>
          </a:p>
          <a:p>
            <a:r>
              <a:rPr lang="en-US" dirty="0"/>
              <a:t>Some parts of the application interact internally with events which are mapped into the application main events before passed to other parts of the application</a:t>
            </a:r>
          </a:p>
          <a:p>
            <a:pPr lvl="1"/>
            <a:r>
              <a:rPr lang="en-US" dirty="0"/>
              <a:t>For example: SIP_ACK_EV is a SIP stack internal event which is mapped to the application CONNECT_ACK_EV</a:t>
            </a:r>
          </a:p>
          <a:p>
            <a:r>
              <a:rPr lang="en-US" dirty="0"/>
              <a:t>Not all events can be handled by all of the application modules, so if the event will not be processed by a module which can handle it, you will encounter the vague “Unhandled Event…”</a:t>
            </a:r>
          </a:p>
          <a:p>
            <a:pPr lvl="1"/>
            <a:r>
              <a:rPr lang="en-US" dirty="0"/>
              <a:t>“Unhandled events” are not necessarily errors, but simply events that are not handled by that particular application module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7824BA4-FDD2-489E-BD85-6A4C1A7FEF9A}"/>
              </a:ext>
            </a:extLst>
          </p:cNvPr>
          <p:cNvPicPr>
            <a:picLocks noChangeAspect="1"/>
          </p:cNvPicPr>
          <p:nvPr/>
        </p:nvPicPr>
        <p:blipFill rotWithShape="1">
          <a:blip r:embed="rId3"/>
          <a:srcRect r="8333"/>
          <a:stretch/>
        </p:blipFill>
        <p:spPr>
          <a:xfrm>
            <a:off x="304801" y="1793081"/>
            <a:ext cx="8622683" cy="3474720"/>
          </a:xfrm>
          <a:prstGeom prst="rect">
            <a:avLst/>
          </a:prstGeom>
        </p:spPr>
      </p:pic>
      <p:sp>
        <p:nvSpPr>
          <p:cNvPr id="18434" name="Rectangle 2"/>
          <p:cNvSpPr>
            <a:spLocks noGrp="1" noChangeArrowheads="1"/>
          </p:cNvSpPr>
          <p:nvPr>
            <p:ph type="title"/>
          </p:nvPr>
        </p:nvSpPr>
        <p:spPr/>
        <p:txBody>
          <a:bodyPr/>
          <a:lstStyle/>
          <a:p>
            <a:pPr eaLnBrk="1" hangingPunct="1"/>
            <a:r>
              <a:rPr lang="en-US" dirty="0"/>
              <a:t>Syslog fields at a Glance</a:t>
            </a:r>
          </a:p>
        </p:txBody>
      </p:sp>
      <p:sp>
        <p:nvSpPr>
          <p:cNvPr id="18456" name="Line 5"/>
          <p:cNvSpPr>
            <a:spLocks noChangeShapeType="1"/>
          </p:cNvSpPr>
          <p:nvPr/>
        </p:nvSpPr>
        <p:spPr bwMode="auto">
          <a:xfrm flipH="1">
            <a:off x="609598" y="1171234"/>
            <a:ext cx="381001" cy="602003"/>
          </a:xfrm>
          <a:prstGeom prst="line">
            <a:avLst/>
          </a:prstGeom>
          <a:noFill/>
          <a:ln w="19050">
            <a:solidFill>
              <a:srgbClr val="800000"/>
            </a:solidFill>
            <a:round/>
            <a:headEnd/>
            <a:tailEnd type="triangle" w="med" len="med"/>
          </a:ln>
        </p:spPr>
        <p:txBody>
          <a:bodyPr/>
          <a:lstStyle/>
          <a:p>
            <a:endParaRPr lang="en-US" dirty="0"/>
          </a:p>
        </p:txBody>
      </p:sp>
      <p:sp>
        <p:nvSpPr>
          <p:cNvPr id="18457" name="Text Box 6"/>
          <p:cNvSpPr txBox="1">
            <a:spLocks noChangeArrowheads="1"/>
          </p:cNvSpPr>
          <p:nvPr/>
        </p:nvSpPr>
        <p:spPr bwMode="auto">
          <a:xfrm>
            <a:off x="533399" y="864054"/>
            <a:ext cx="1219200" cy="287338"/>
          </a:xfrm>
          <a:prstGeom prst="rect">
            <a:avLst/>
          </a:prstGeom>
          <a:noFill/>
          <a:ln w="12700">
            <a:solidFill>
              <a:srgbClr val="800000"/>
            </a:solidFill>
            <a:miter lim="800000"/>
            <a:headEnd/>
            <a:tailEnd/>
          </a:ln>
        </p:spPr>
        <p:txBody>
          <a:bodyPr>
            <a:spAutoFit/>
          </a:bodyPr>
          <a:lstStyle/>
          <a:p>
            <a:pPr algn="ctr">
              <a:spcBef>
                <a:spcPct val="50000"/>
              </a:spcBef>
            </a:pPr>
            <a:r>
              <a:rPr lang="en-US" sz="1200" dirty="0">
                <a:solidFill>
                  <a:srgbClr val="800000"/>
                </a:solidFill>
              </a:rPr>
              <a:t>Local PC time</a:t>
            </a:r>
          </a:p>
        </p:txBody>
      </p:sp>
      <p:sp>
        <p:nvSpPr>
          <p:cNvPr id="18454" name="Text Box 9"/>
          <p:cNvSpPr txBox="1">
            <a:spLocks noChangeArrowheads="1"/>
          </p:cNvSpPr>
          <p:nvPr/>
        </p:nvSpPr>
        <p:spPr bwMode="auto">
          <a:xfrm>
            <a:off x="1835499" y="916782"/>
            <a:ext cx="990600" cy="649288"/>
          </a:xfrm>
          <a:prstGeom prst="rect">
            <a:avLst/>
          </a:prstGeom>
          <a:noFill/>
          <a:ln w="9525">
            <a:solidFill>
              <a:srgbClr val="800000"/>
            </a:solidFill>
            <a:miter lim="800000"/>
            <a:headEnd/>
            <a:tailEnd/>
          </a:ln>
        </p:spPr>
        <p:txBody>
          <a:bodyPr>
            <a:spAutoFit/>
          </a:bodyPr>
          <a:lstStyle/>
          <a:p>
            <a:pPr algn="ctr">
              <a:spcBef>
                <a:spcPct val="50000"/>
              </a:spcBef>
            </a:pPr>
            <a:r>
              <a:rPr lang="en-US" sz="1200" dirty="0">
                <a:solidFill>
                  <a:srgbClr val="800000"/>
                </a:solidFill>
              </a:rPr>
              <a:t>Source Gateway IP Address</a:t>
            </a:r>
          </a:p>
        </p:txBody>
      </p:sp>
      <p:sp>
        <p:nvSpPr>
          <p:cNvPr id="18455" name="Line 10"/>
          <p:cNvSpPr>
            <a:spLocks noChangeShapeType="1"/>
          </p:cNvSpPr>
          <p:nvPr/>
        </p:nvSpPr>
        <p:spPr bwMode="auto">
          <a:xfrm flipH="1">
            <a:off x="1295400" y="1221581"/>
            <a:ext cx="540099" cy="551655"/>
          </a:xfrm>
          <a:prstGeom prst="line">
            <a:avLst/>
          </a:prstGeom>
          <a:noFill/>
          <a:ln w="19050">
            <a:solidFill>
              <a:srgbClr val="800000"/>
            </a:solidFill>
            <a:round/>
            <a:headEnd/>
            <a:tailEnd type="triangle" w="med" len="med"/>
          </a:ln>
        </p:spPr>
        <p:txBody>
          <a:bodyPr/>
          <a:lstStyle/>
          <a:p>
            <a:endParaRPr lang="en-US" dirty="0"/>
          </a:p>
        </p:txBody>
      </p:sp>
      <p:grpSp>
        <p:nvGrpSpPr>
          <p:cNvPr id="4" name="Group 14"/>
          <p:cNvGrpSpPr>
            <a:grpSpLocks/>
          </p:cNvGrpSpPr>
          <p:nvPr/>
        </p:nvGrpSpPr>
        <p:grpSpPr bwMode="auto">
          <a:xfrm>
            <a:off x="2680399" y="786505"/>
            <a:ext cx="5410200" cy="990600"/>
            <a:chOff x="1200" y="768"/>
            <a:chExt cx="3408" cy="624"/>
          </a:xfrm>
        </p:grpSpPr>
        <p:sp>
          <p:nvSpPr>
            <p:cNvPr id="18452" name="Line 12"/>
            <p:cNvSpPr>
              <a:spLocks noChangeShapeType="1"/>
            </p:cNvSpPr>
            <p:nvPr/>
          </p:nvSpPr>
          <p:spPr bwMode="auto">
            <a:xfrm flipH="1">
              <a:off x="1200" y="960"/>
              <a:ext cx="1440" cy="432"/>
            </a:xfrm>
            <a:prstGeom prst="line">
              <a:avLst/>
            </a:prstGeom>
            <a:noFill/>
            <a:ln w="19050">
              <a:solidFill>
                <a:srgbClr val="800000"/>
              </a:solidFill>
              <a:round/>
              <a:headEnd/>
              <a:tailEnd type="triangle" w="med" len="med"/>
            </a:ln>
          </p:spPr>
          <p:txBody>
            <a:bodyPr/>
            <a:lstStyle/>
            <a:p>
              <a:endParaRPr lang="en-US" dirty="0"/>
            </a:p>
          </p:txBody>
        </p:sp>
        <p:sp>
          <p:nvSpPr>
            <p:cNvPr id="18453" name="Text Box 13"/>
            <p:cNvSpPr txBox="1">
              <a:spLocks noChangeArrowheads="1"/>
            </p:cNvSpPr>
            <p:nvPr/>
          </p:nvSpPr>
          <p:spPr bwMode="auto">
            <a:xfrm>
              <a:off x="2640" y="768"/>
              <a:ext cx="1968" cy="409"/>
            </a:xfrm>
            <a:prstGeom prst="rect">
              <a:avLst/>
            </a:prstGeom>
            <a:noFill/>
            <a:ln w="9525">
              <a:solidFill>
                <a:srgbClr val="800000"/>
              </a:solidFill>
              <a:miter lim="800000"/>
              <a:headEnd/>
              <a:tailEnd/>
            </a:ln>
          </p:spPr>
          <p:txBody>
            <a:bodyPr>
              <a:spAutoFit/>
            </a:bodyPr>
            <a:lstStyle/>
            <a:p>
              <a:pPr algn="ctr">
                <a:spcBef>
                  <a:spcPct val="50000"/>
                </a:spcBef>
              </a:pPr>
              <a:r>
                <a:rPr lang="en-US" sz="1200" dirty="0">
                  <a:solidFill>
                    <a:srgbClr val="800000"/>
                  </a:solidFill>
                </a:rPr>
                <a:t>Log counter increments by ‘1’ with each </a:t>
              </a:r>
              <a:r>
                <a:rPr lang="en-US" sz="1200" dirty="0" err="1">
                  <a:solidFill>
                    <a:srgbClr val="800000"/>
                  </a:solidFill>
                </a:rPr>
                <a:t>syslog</a:t>
              </a:r>
              <a:r>
                <a:rPr lang="en-US" sz="1200" dirty="0">
                  <a:solidFill>
                    <a:srgbClr val="800000"/>
                  </a:solidFill>
                </a:rPr>
                <a:t> that is generated.  Resets when gateway is reset</a:t>
              </a:r>
            </a:p>
          </p:txBody>
        </p:sp>
      </p:grpSp>
      <p:grpSp>
        <p:nvGrpSpPr>
          <p:cNvPr id="5" name="Group 18"/>
          <p:cNvGrpSpPr>
            <a:grpSpLocks/>
          </p:cNvGrpSpPr>
          <p:nvPr/>
        </p:nvGrpSpPr>
        <p:grpSpPr bwMode="auto">
          <a:xfrm>
            <a:off x="6705600" y="2305076"/>
            <a:ext cx="1981200" cy="381000"/>
            <a:chOff x="3408" y="1440"/>
            <a:chExt cx="1344" cy="240"/>
          </a:xfrm>
        </p:grpSpPr>
        <p:sp>
          <p:nvSpPr>
            <p:cNvPr id="18449" name="Oval 15"/>
            <p:cNvSpPr>
              <a:spLocks noChangeArrowheads="1"/>
            </p:cNvSpPr>
            <p:nvPr/>
          </p:nvSpPr>
          <p:spPr bwMode="auto">
            <a:xfrm>
              <a:off x="3408" y="1440"/>
              <a:ext cx="336" cy="240"/>
            </a:xfrm>
            <a:prstGeom prst="ellipse">
              <a:avLst/>
            </a:prstGeom>
            <a:noFill/>
            <a:ln w="19050">
              <a:solidFill>
                <a:srgbClr val="800000"/>
              </a:solidFill>
              <a:round/>
              <a:headEnd/>
              <a:tailEnd/>
            </a:ln>
          </p:spPr>
          <p:txBody>
            <a:bodyPr wrap="none" anchor="ctr"/>
            <a:lstStyle/>
            <a:p>
              <a:endParaRPr lang="en-US" dirty="0"/>
            </a:p>
          </p:txBody>
        </p:sp>
        <p:sp>
          <p:nvSpPr>
            <p:cNvPr id="18450" name="Text Box 16"/>
            <p:cNvSpPr txBox="1">
              <a:spLocks noChangeArrowheads="1"/>
            </p:cNvSpPr>
            <p:nvPr/>
          </p:nvSpPr>
          <p:spPr bwMode="auto">
            <a:xfrm>
              <a:off x="3840" y="1440"/>
              <a:ext cx="912" cy="179"/>
            </a:xfrm>
            <a:prstGeom prst="rect">
              <a:avLst/>
            </a:prstGeom>
            <a:noFill/>
            <a:ln w="9525">
              <a:solidFill>
                <a:srgbClr val="800000"/>
              </a:solidFill>
              <a:miter lim="800000"/>
              <a:headEnd/>
              <a:tailEnd/>
            </a:ln>
          </p:spPr>
          <p:txBody>
            <a:bodyPr>
              <a:spAutoFit/>
            </a:bodyPr>
            <a:lstStyle/>
            <a:p>
              <a:pPr algn="ctr">
                <a:spcBef>
                  <a:spcPct val="50000"/>
                </a:spcBef>
              </a:pPr>
              <a:r>
                <a:rPr lang="en-US" sz="1200" dirty="0">
                  <a:solidFill>
                    <a:srgbClr val="800000"/>
                  </a:solidFill>
                </a:rPr>
                <a:t>Object identifier</a:t>
              </a:r>
            </a:p>
          </p:txBody>
        </p:sp>
        <p:sp>
          <p:nvSpPr>
            <p:cNvPr id="18451" name="Line 17"/>
            <p:cNvSpPr>
              <a:spLocks noChangeShapeType="1"/>
            </p:cNvSpPr>
            <p:nvPr/>
          </p:nvSpPr>
          <p:spPr bwMode="auto">
            <a:xfrm>
              <a:off x="3744" y="1536"/>
              <a:ext cx="96" cy="0"/>
            </a:xfrm>
            <a:prstGeom prst="line">
              <a:avLst/>
            </a:prstGeom>
            <a:noFill/>
            <a:ln w="19050">
              <a:solidFill>
                <a:srgbClr val="800000"/>
              </a:solidFill>
              <a:round/>
              <a:headEnd/>
              <a:tailEnd/>
            </a:ln>
          </p:spPr>
          <p:txBody>
            <a:bodyPr/>
            <a:lstStyle/>
            <a:p>
              <a:endParaRPr lang="en-US" dirty="0"/>
            </a:p>
          </p:txBody>
        </p:sp>
      </p:grpSp>
      <p:sp>
        <p:nvSpPr>
          <p:cNvPr id="18447" name="Text Box 19"/>
          <p:cNvSpPr txBox="1">
            <a:spLocks noChangeArrowheads="1"/>
          </p:cNvSpPr>
          <p:nvPr/>
        </p:nvSpPr>
        <p:spPr bwMode="auto">
          <a:xfrm>
            <a:off x="766842" y="4772350"/>
            <a:ext cx="2362200" cy="466725"/>
          </a:xfrm>
          <a:prstGeom prst="rect">
            <a:avLst/>
          </a:prstGeom>
          <a:noFill/>
          <a:ln w="9525">
            <a:solidFill>
              <a:srgbClr val="800000"/>
            </a:solidFill>
            <a:miter lim="800000"/>
            <a:headEnd/>
            <a:tailEnd/>
          </a:ln>
        </p:spPr>
        <p:txBody>
          <a:bodyPr>
            <a:spAutoFit/>
          </a:bodyPr>
          <a:lstStyle/>
          <a:p>
            <a:pPr>
              <a:spcBef>
                <a:spcPct val="50000"/>
              </a:spcBef>
            </a:pPr>
            <a:r>
              <a:rPr lang="en-US" sz="1200" dirty="0">
                <a:solidFill>
                  <a:srgbClr val="800000"/>
                </a:solidFill>
              </a:rPr>
              <a:t>Type of log: NOTICE, ERROR, INFORMATION, or WARNING</a:t>
            </a:r>
          </a:p>
        </p:txBody>
      </p:sp>
      <p:sp>
        <p:nvSpPr>
          <p:cNvPr id="18448" name="Line 20"/>
          <p:cNvSpPr>
            <a:spLocks noChangeShapeType="1"/>
          </p:cNvSpPr>
          <p:nvPr/>
        </p:nvSpPr>
        <p:spPr bwMode="auto">
          <a:xfrm flipV="1">
            <a:off x="1835499" y="3352800"/>
            <a:ext cx="145700" cy="1419550"/>
          </a:xfrm>
          <a:prstGeom prst="line">
            <a:avLst/>
          </a:prstGeom>
          <a:noFill/>
          <a:ln w="19050">
            <a:solidFill>
              <a:srgbClr val="800000"/>
            </a:solidFill>
            <a:round/>
            <a:headEnd/>
            <a:tailEnd type="triangle" w="med" len="med"/>
          </a:ln>
        </p:spPr>
        <p:txBody>
          <a:bodyPr/>
          <a:lstStyle/>
          <a:p>
            <a:endParaRPr lang="en-US" dirty="0"/>
          </a:p>
        </p:txBody>
      </p:sp>
      <p:sp>
        <p:nvSpPr>
          <p:cNvPr id="18445" name="Text Box 22"/>
          <p:cNvSpPr txBox="1">
            <a:spLocks noChangeArrowheads="1"/>
          </p:cNvSpPr>
          <p:nvPr/>
        </p:nvSpPr>
        <p:spPr bwMode="auto">
          <a:xfrm>
            <a:off x="6478855" y="4333078"/>
            <a:ext cx="1981200" cy="284162"/>
          </a:xfrm>
          <a:prstGeom prst="rect">
            <a:avLst/>
          </a:prstGeom>
          <a:noFill/>
          <a:ln w="9525">
            <a:solidFill>
              <a:srgbClr val="800000"/>
            </a:solidFill>
            <a:miter lim="800000"/>
            <a:headEnd/>
            <a:tailEnd/>
          </a:ln>
        </p:spPr>
        <p:txBody>
          <a:bodyPr>
            <a:spAutoFit/>
          </a:bodyPr>
          <a:lstStyle/>
          <a:p>
            <a:pPr algn="ctr">
              <a:spcBef>
                <a:spcPct val="50000"/>
              </a:spcBef>
            </a:pPr>
            <a:r>
              <a:rPr lang="en-US" sz="1200" dirty="0">
                <a:solidFill>
                  <a:srgbClr val="800000"/>
                </a:solidFill>
              </a:rPr>
              <a:t>Source of log on gateway.</a:t>
            </a:r>
          </a:p>
        </p:txBody>
      </p:sp>
      <p:sp>
        <p:nvSpPr>
          <p:cNvPr id="18446" name="Line 23"/>
          <p:cNvSpPr>
            <a:spLocks noChangeShapeType="1"/>
          </p:cNvSpPr>
          <p:nvPr/>
        </p:nvSpPr>
        <p:spPr bwMode="auto">
          <a:xfrm flipH="1" flipV="1">
            <a:off x="4264323" y="3109482"/>
            <a:ext cx="2519332" cy="1223595"/>
          </a:xfrm>
          <a:prstGeom prst="line">
            <a:avLst/>
          </a:prstGeom>
          <a:noFill/>
          <a:ln w="19050">
            <a:solidFill>
              <a:srgbClr val="800000"/>
            </a:solidFill>
            <a:round/>
            <a:headEnd/>
            <a:tailEnd type="triangle" w="med" len="med"/>
          </a:ln>
        </p:spPr>
        <p:txBody>
          <a:bodyPr/>
          <a:lstStyle/>
          <a:p>
            <a:endParaRPr lang="en-US" dirty="0"/>
          </a:p>
        </p:txBody>
      </p:sp>
      <p:sp>
        <p:nvSpPr>
          <p:cNvPr id="18443" name="Line 25"/>
          <p:cNvSpPr>
            <a:spLocks noChangeShapeType="1"/>
          </p:cNvSpPr>
          <p:nvPr/>
        </p:nvSpPr>
        <p:spPr bwMode="auto">
          <a:xfrm flipH="1" flipV="1">
            <a:off x="5264497" y="2887685"/>
            <a:ext cx="2662813" cy="746949"/>
          </a:xfrm>
          <a:prstGeom prst="line">
            <a:avLst/>
          </a:prstGeom>
          <a:noFill/>
          <a:ln w="19050">
            <a:solidFill>
              <a:srgbClr val="800000"/>
            </a:solidFill>
            <a:round/>
            <a:headEnd/>
            <a:tailEnd type="triangle" w="med" len="med"/>
          </a:ln>
        </p:spPr>
        <p:txBody>
          <a:bodyPr/>
          <a:lstStyle/>
          <a:p>
            <a:endParaRPr lang="en-US" dirty="0"/>
          </a:p>
        </p:txBody>
      </p:sp>
      <p:sp>
        <p:nvSpPr>
          <p:cNvPr id="18444" name="Text Box 26"/>
          <p:cNvSpPr txBox="1">
            <a:spLocks noChangeArrowheads="1"/>
          </p:cNvSpPr>
          <p:nvPr/>
        </p:nvSpPr>
        <p:spPr bwMode="auto">
          <a:xfrm>
            <a:off x="7927311" y="3426672"/>
            <a:ext cx="685800" cy="284163"/>
          </a:xfrm>
          <a:prstGeom prst="rect">
            <a:avLst/>
          </a:prstGeom>
          <a:noFill/>
          <a:ln w="9525">
            <a:solidFill>
              <a:srgbClr val="800000"/>
            </a:solidFill>
            <a:miter lim="800000"/>
            <a:headEnd/>
            <a:tailEnd/>
          </a:ln>
        </p:spPr>
        <p:txBody>
          <a:bodyPr>
            <a:spAutoFit/>
          </a:bodyPr>
          <a:lstStyle/>
          <a:p>
            <a:pPr algn="ctr">
              <a:spcBef>
                <a:spcPct val="50000"/>
              </a:spcBef>
            </a:pPr>
            <a:r>
              <a:rPr lang="en-US" sz="1200" dirty="0">
                <a:solidFill>
                  <a:srgbClr val="800000"/>
                </a:solidFill>
              </a:rPr>
              <a:t>Tab</a:t>
            </a:r>
          </a:p>
        </p:txBody>
      </p:sp>
      <p:sp>
        <p:nvSpPr>
          <p:cNvPr id="22" name="Text Box 22">
            <a:extLst>
              <a:ext uri="{FF2B5EF4-FFF2-40B4-BE49-F238E27FC236}">
                <a16:creationId xmlns:a16="http://schemas.microsoft.com/office/drawing/2014/main" id="{BEE309F9-6794-4C25-B0D8-D71F0F8514DE}"/>
              </a:ext>
            </a:extLst>
          </p:cNvPr>
          <p:cNvSpPr txBox="1">
            <a:spLocks noChangeArrowheads="1"/>
          </p:cNvSpPr>
          <p:nvPr/>
        </p:nvSpPr>
        <p:spPr bwMode="auto">
          <a:xfrm>
            <a:off x="4464399" y="5489597"/>
            <a:ext cx="1981200" cy="461665"/>
          </a:xfrm>
          <a:prstGeom prst="rect">
            <a:avLst/>
          </a:prstGeom>
          <a:noFill/>
          <a:ln w="9525">
            <a:solidFill>
              <a:srgbClr val="800000"/>
            </a:solidFill>
            <a:miter lim="800000"/>
            <a:headEnd/>
            <a:tailEnd/>
          </a:ln>
        </p:spPr>
        <p:txBody>
          <a:bodyPr>
            <a:spAutoFit/>
          </a:bodyPr>
          <a:lstStyle/>
          <a:p>
            <a:pPr algn="ctr">
              <a:spcBef>
                <a:spcPct val="50000"/>
              </a:spcBef>
            </a:pPr>
            <a:r>
              <a:rPr lang="en-US" sz="1200" dirty="0">
                <a:solidFill>
                  <a:srgbClr val="800000"/>
                </a:solidFill>
              </a:rPr>
              <a:t>Unique SIP call session and device identifier</a:t>
            </a:r>
          </a:p>
        </p:txBody>
      </p:sp>
      <p:sp>
        <p:nvSpPr>
          <p:cNvPr id="23" name="Line 23">
            <a:extLst>
              <a:ext uri="{FF2B5EF4-FFF2-40B4-BE49-F238E27FC236}">
                <a16:creationId xmlns:a16="http://schemas.microsoft.com/office/drawing/2014/main" id="{C14AA9E0-1475-4B6B-AE4D-01241B67160C}"/>
              </a:ext>
            </a:extLst>
          </p:cNvPr>
          <p:cNvSpPr>
            <a:spLocks noChangeShapeType="1"/>
          </p:cNvSpPr>
          <p:nvPr/>
        </p:nvSpPr>
        <p:spPr bwMode="auto">
          <a:xfrm flipH="1" flipV="1">
            <a:off x="3239428" y="3331278"/>
            <a:ext cx="1224971" cy="2158319"/>
          </a:xfrm>
          <a:prstGeom prst="line">
            <a:avLst/>
          </a:prstGeom>
          <a:noFill/>
          <a:ln w="19050">
            <a:solidFill>
              <a:srgbClr val="800000"/>
            </a:solidFill>
            <a:round/>
            <a:headEnd/>
            <a:tailEnd type="triangle" w="med" len="med"/>
          </a:ln>
        </p:spPr>
        <p:txBody>
          <a:bodyPr/>
          <a:lstStyle/>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t>Scan for “markers”</a:t>
            </a:r>
          </a:p>
        </p:txBody>
      </p:sp>
      <p:sp>
        <p:nvSpPr>
          <p:cNvPr id="17411" name="Rectangle 3"/>
          <p:cNvSpPr>
            <a:spLocks noGrp="1" noChangeArrowheads="1"/>
          </p:cNvSpPr>
          <p:nvPr>
            <p:ph idx="1"/>
          </p:nvPr>
        </p:nvSpPr>
        <p:spPr/>
        <p:txBody>
          <a:bodyPr/>
          <a:lstStyle/>
          <a:p>
            <a:pPr eaLnBrk="1" hangingPunct="1"/>
            <a:r>
              <a:rPr lang="en-US" sz="2800" dirty="0"/>
              <a:t>Information used to quickly identify what is happening in logs</a:t>
            </a:r>
          </a:p>
          <a:p>
            <a:pPr lvl="1" eaLnBrk="1" hangingPunct="1"/>
            <a:r>
              <a:rPr lang="en-US" sz="2000" dirty="0"/>
              <a:t>SIP messaging</a:t>
            </a:r>
          </a:p>
          <a:p>
            <a:pPr lvl="1" eaLnBrk="1" hangingPunct="1"/>
            <a:r>
              <a:rPr lang="en-US" sz="2000" dirty="0"/>
              <a:t>DTMF / Digit related events</a:t>
            </a:r>
          </a:p>
          <a:p>
            <a:pPr lvl="1" eaLnBrk="1" hangingPunct="1"/>
            <a:r>
              <a:rPr lang="en-US" sz="2000" dirty="0"/>
              <a:t>Endpoint allocation</a:t>
            </a:r>
          </a:p>
          <a:p>
            <a:pPr lvl="1" eaLnBrk="1" hangingPunct="1"/>
            <a:r>
              <a:rPr lang="en-US" sz="2000" dirty="0"/>
              <a:t>Routing and Manipulation Actions</a:t>
            </a:r>
          </a:p>
          <a:p>
            <a:pPr lvl="1" eaLnBrk="1" hangingPunct="1"/>
            <a:r>
              <a:rPr lang="en-US" sz="2000" dirty="0"/>
              <a:t>Sending and Receiving of PSTN messages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SIP Messages</a:t>
            </a:r>
          </a:p>
        </p:txBody>
      </p:sp>
      <p:sp>
        <p:nvSpPr>
          <p:cNvPr id="20483" name="Content Placeholder 2"/>
          <p:cNvSpPr>
            <a:spLocks noGrp="1"/>
          </p:cNvSpPr>
          <p:nvPr>
            <p:ph idx="1"/>
          </p:nvPr>
        </p:nvSpPr>
        <p:spPr/>
        <p:txBody>
          <a:bodyPr/>
          <a:lstStyle/>
          <a:p>
            <a:r>
              <a:rPr lang="en-US" sz="2000" dirty="0"/>
              <a:t>Direction of call flow, calling and called party numbers, Display names and vital network information (coders, payload types, ports)</a:t>
            </a:r>
          </a:p>
          <a:p>
            <a:r>
              <a:rPr lang="en-US" sz="2000" dirty="0"/>
              <a:t>Two call flow direction markers:</a:t>
            </a:r>
          </a:p>
          <a:p>
            <a:pPr lvl="1">
              <a:buFontTx/>
              <a:buNone/>
            </a:pPr>
            <a:r>
              <a:rPr lang="en-US" sz="2000" i="1" dirty="0">
                <a:solidFill>
                  <a:schemeClr val="tx1"/>
                </a:solidFill>
              </a:rPr>
              <a:t>---- Incoming SIP Message from 192.168.40.100:5060 ---</a:t>
            </a:r>
          </a:p>
          <a:p>
            <a:pPr lvl="1">
              <a:buFontTx/>
              <a:buNone/>
            </a:pPr>
            <a:r>
              <a:rPr lang="en-US" sz="2000" i="1" dirty="0">
                <a:solidFill>
                  <a:schemeClr val="tx1"/>
                </a:solidFill>
              </a:rPr>
              <a:t>---- Outgoing SIP Message to 192.168.40.100:5060 ---</a:t>
            </a:r>
            <a:endParaRPr lang="en-US" sz="2000" dirty="0"/>
          </a:p>
          <a:p>
            <a:pPr lvl="2"/>
            <a:r>
              <a:rPr lang="en-US" sz="2000" b="1" i="1" dirty="0"/>
              <a:t>Incoming </a:t>
            </a:r>
            <a:r>
              <a:rPr lang="en-US" sz="2000" dirty="0"/>
              <a:t> messages are SIP messages received by the gateway from the SIP network</a:t>
            </a:r>
          </a:p>
          <a:p>
            <a:pPr lvl="2"/>
            <a:r>
              <a:rPr lang="en-US" sz="2000" b="1" i="1" dirty="0"/>
              <a:t>Outgoing</a:t>
            </a:r>
            <a:r>
              <a:rPr lang="en-US" sz="2000" dirty="0"/>
              <a:t>  messages are SIP messages SENT by the gateway to the SIP network</a:t>
            </a:r>
          </a:p>
          <a:p>
            <a:r>
              <a:rPr lang="en-US" sz="2000" dirty="0"/>
              <a:t>Links below highlight the different components of SIP messages that are useful in troubleshooting:</a:t>
            </a:r>
          </a:p>
          <a:p>
            <a:pPr lvl="1"/>
            <a:r>
              <a:rPr lang="en-US" sz="1400" dirty="0">
                <a:hlinkClick r:id="rId3" action="ppaction://hlinkfile"/>
              </a:rPr>
              <a:t>Incoming INVITE indicates an IP to Tel call</a:t>
            </a:r>
            <a:endParaRPr lang="en-US" sz="1400" dirty="0"/>
          </a:p>
          <a:p>
            <a:pPr lvl="1"/>
            <a:r>
              <a:rPr lang="en-US" sz="1400" dirty="0">
                <a:hlinkClick r:id="rId4" action="ppaction://hlinkfile"/>
              </a:rPr>
              <a:t>Outgoing INVITE indicates a Tel to IP call</a:t>
            </a:r>
            <a:endParaRPr lang="en-US" sz="1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dirty="0"/>
              <a:t>Components to SIP Messages</a:t>
            </a:r>
          </a:p>
        </p:txBody>
      </p:sp>
      <p:sp>
        <p:nvSpPr>
          <p:cNvPr id="18441" name="Line 6"/>
          <p:cNvSpPr>
            <a:spLocks noChangeShapeType="1"/>
          </p:cNvSpPr>
          <p:nvPr/>
        </p:nvSpPr>
        <p:spPr bwMode="auto">
          <a:xfrm flipH="1">
            <a:off x="5714999" y="1828800"/>
            <a:ext cx="914400" cy="397686"/>
          </a:xfrm>
          <a:prstGeom prst="line">
            <a:avLst/>
          </a:prstGeom>
          <a:noFill/>
          <a:ln w="38100">
            <a:solidFill>
              <a:srgbClr val="FF0000"/>
            </a:solidFill>
            <a:round/>
            <a:headEnd/>
            <a:tailEnd type="triangle" w="med" len="med"/>
          </a:ln>
        </p:spPr>
        <p:txBody>
          <a:bodyPr/>
          <a:lstStyle/>
          <a:p>
            <a:endParaRPr lang="en-US" dirty="0"/>
          </a:p>
        </p:txBody>
      </p:sp>
      <p:sp>
        <p:nvSpPr>
          <p:cNvPr id="18440" name="Text Box 5"/>
          <p:cNvSpPr txBox="1">
            <a:spLocks noChangeArrowheads="1"/>
          </p:cNvSpPr>
          <p:nvPr/>
        </p:nvSpPr>
        <p:spPr bwMode="auto">
          <a:xfrm>
            <a:off x="1815495" y="929996"/>
            <a:ext cx="5513010" cy="1061829"/>
          </a:xfrm>
          <a:prstGeom prst="rect">
            <a:avLst/>
          </a:prstGeom>
          <a:noFill/>
          <a:ln w="9525">
            <a:noFill/>
            <a:miter lim="800000"/>
            <a:headEnd/>
            <a:tailEnd/>
          </a:ln>
        </p:spPr>
        <p:txBody>
          <a:bodyPr wrap="square">
            <a:spAutoFit/>
          </a:bodyPr>
          <a:lstStyle/>
          <a:p>
            <a:pPr>
              <a:spcBef>
                <a:spcPct val="50000"/>
              </a:spcBef>
            </a:pPr>
            <a:r>
              <a:rPr lang="en-US" sz="1400" dirty="0"/>
              <a:t>Indicates direction of the message (incoming or outgoing) and the IP address of the entity the gateway is talking to for this dialog.  </a:t>
            </a:r>
          </a:p>
          <a:p>
            <a:pPr>
              <a:spcBef>
                <a:spcPct val="50000"/>
              </a:spcBef>
            </a:pPr>
            <a:r>
              <a:rPr lang="en-US" sz="1400" dirty="0"/>
              <a:t>In this case it is an outgoing INVITE to a SIP network, therefore the call was originated as a Tel</a:t>
            </a:r>
            <a:r>
              <a:rPr lang="en-US" sz="1400" dirty="0">
                <a:sym typeface="Wingdings" pitchFamily="2" charset="2"/>
              </a:rPr>
              <a:t>IP call on the gateway</a:t>
            </a:r>
            <a:endParaRPr lang="en-US" sz="1400" dirty="0"/>
          </a:p>
        </p:txBody>
      </p:sp>
      <p:sp>
        <p:nvSpPr>
          <p:cNvPr id="18439" name="Line 9"/>
          <p:cNvSpPr>
            <a:spLocks noChangeShapeType="1"/>
          </p:cNvSpPr>
          <p:nvPr/>
        </p:nvSpPr>
        <p:spPr bwMode="auto">
          <a:xfrm flipH="1" flipV="1">
            <a:off x="5257800" y="4784690"/>
            <a:ext cx="457199" cy="168310"/>
          </a:xfrm>
          <a:prstGeom prst="line">
            <a:avLst/>
          </a:prstGeom>
          <a:noFill/>
          <a:ln w="38100">
            <a:solidFill>
              <a:srgbClr val="FF0000"/>
            </a:solidFill>
            <a:round/>
            <a:headEnd/>
            <a:tailEnd type="triangle" w="med" len="med"/>
          </a:ln>
        </p:spPr>
        <p:txBody>
          <a:bodyPr/>
          <a:lstStyle/>
          <a:p>
            <a:endParaRPr lang="en-US" dirty="0"/>
          </a:p>
        </p:txBody>
      </p:sp>
      <p:sp>
        <p:nvSpPr>
          <p:cNvPr id="18438" name="Text Box 8"/>
          <p:cNvSpPr txBox="1">
            <a:spLocks noChangeArrowheads="1"/>
          </p:cNvSpPr>
          <p:nvPr/>
        </p:nvSpPr>
        <p:spPr bwMode="auto">
          <a:xfrm>
            <a:off x="1996958" y="4971812"/>
            <a:ext cx="5513010" cy="954107"/>
          </a:xfrm>
          <a:prstGeom prst="rect">
            <a:avLst/>
          </a:prstGeom>
          <a:noFill/>
          <a:ln w="9525">
            <a:noFill/>
            <a:miter lim="800000"/>
            <a:headEnd/>
            <a:tailEnd/>
          </a:ln>
        </p:spPr>
        <p:txBody>
          <a:bodyPr wrap="square">
            <a:spAutoFit/>
          </a:bodyPr>
          <a:lstStyle/>
          <a:p>
            <a:pPr>
              <a:spcBef>
                <a:spcPct val="50000"/>
              </a:spcBef>
            </a:pPr>
            <a:r>
              <a:rPr lang="en-US" sz="1400" dirty="0"/>
              <a:t>The gateway will always prepare to retransmit last message in UDP operations.  If there is to be a retransmit, the message will retransmit, decrementing the ‘Rtx Left’ counter before resending the message.</a:t>
            </a:r>
          </a:p>
        </p:txBody>
      </p:sp>
      <p:pic>
        <p:nvPicPr>
          <p:cNvPr id="6" name="Picture 5">
            <a:extLst>
              <a:ext uri="{FF2B5EF4-FFF2-40B4-BE49-F238E27FC236}">
                <a16:creationId xmlns:a16="http://schemas.microsoft.com/office/drawing/2014/main" id="{0684484E-D4DB-4CFE-A4D3-D9B38811E6BE}"/>
              </a:ext>
            </a:extLst>
          </p:cNvPr>
          <p:cNvPicPr>
            <a:picLocks noChangeAspect="1"/>
          </p:cNvPicPr>
          <p:nvPr/>
        </p:nvPicPr>
        <p:blipFill>
          <a:blip r:embed="rId3"/>
          <a:stretch>
            <a:fillRect/>
          </a:stretch>
        </p:blipFill>
        <p:spPr>
          <a:xfrm>
            <a:off x="609600" y="2240782"/>
            <a:ext cx="8287727" cy="2514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t>Digit and Dialing Events</a:t>
            </a:r>
          </a:p>
        </p:txBody>
      </p:sp>
      <p:sp>
        <p:nvSpPr>
          <p:cNvPr id="21507" name="Rectangle 3"/>
          <p:cNvSpPr>
            <a:spLocks noGrp="1" noChangeArrowheads="1"/>
          </p:cNvSpPr>
          <p:nvPr>
            <p:ph idx="1"/>
          </p:nvPr>
        </p:nvSpPr>
        <p:spPr/>
        <p:txBody>
          <a:bodyPr/>
          <a:lstStyle/>
          <a:p>
            <a:pPr eaLnBrk="1" hangingPunct="1">
              <a:lnSpc>
                <a:spcPct val="80000"/>
              </a:lnSpc>
            </a:pPr>
            <a:r>
              <a:rPr lang="en-US" dirty="0"/>
              <a:t>‘Digit’ in the log indicates an event on the TEL side</a:t>
            </a:r>
          </a:p>
          <a:p>
            <a:pPr eaLnBrk="1" hangingPunct="1">
              <a:lnSpc>
                <a:spcPct val="80000"/>
              </a:lnSpc>
            </a:pPr>
            <a:r>
              <a:rPr lang="en-US" dirty="0"/>
              <a:t>‘recv &lt;-- DIGIT’ indicates a DTMF digit has been received on the TEL side</a:t>
            </a:r>
          </a:p>
          <a:p>
            <a:pPr eaLnBrk="1" hangingPunct="1">
              <a:lnSpc>
                <a:spcPct val="80000"/>
              </a:lnSpc>
            </a:pPr>
            <a:r>
              <a:rPr lang="en-US" dirty="0"/>
              <a:t>‘send --&gt; DIGIT’ indicates the gateway is sending a DTMF digit to the TEL side</a:t>
            </a:r>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marL="0" indent="0" eaLnBrk="1" hangingPunct="1">
              <a:lnSpc>
                <a:spcPct val="80000"/>
              </a:lnSpc>
              <a:buNone/>
            </a:pPr>
            <a:endParaRPr lang="en-US" dirty="0"/>
          </a:p>
          <a:p>
            <a:pPr eaLnBrk="1" hangingPunct="1">
              <a:lnSpc>
                <a:spcPct val="80000"/>
              </a:lnSpc>
            </a:pPr>
            <a:r>
              <a:rPr lang="en-US" dirty="0"/>
              <a:t>‘</a:t>
            </a:r>
            <a:r>
              <a:rPr lang="en-US" dirty="0" err="1"/>
              <a:t>OnTime</a:t>
            </a:r>
            <a:r>
              <a:rPr lang="en-US" dirty="0"/>
              <a:t>’ indicates how long DTMF was generated/detected </a:t>
            </a:r>
          </a:p>
          <a:p>
            <a:pPr lvl="1">
              <a:lnSpc>
                <a:spcPct val="80000"/>
              </a:lnSpc>
            </a:pPr>
            <a:r>
              <a:rPr lang="en-US" dirty="0"/>
              <a:t>OnTime:0 – Start of DTMF digit was detected</a:t>
            </a:r>
          </a:p>
          <a:p>
            <a:pPr lvl="1">
              <a:lnSpc>
                <a:spcPct val="80000"/>
              </a:lnSpc>
            </a:pPr>
            <a:r>
              <a:rPr lang="en-US" dirty="0"/>
              <a:t>OnTime:100 – DTMF digit was released – time in milliseconds</a:t>
            </a:r>
          </a:p>
          <a:p>
            <a:pPr eaLnBrk="1" hangingPunct="1">
              <a:lnSpc>
                <a:spcPct val="80000"/>
              </a:lnSpc>
            </a:pPr>
            <a:endParaRPr lang="en-US" sz="1800" dirty="0"/>
          </a:p>
        </p:txBody>
      </p:sp>
      <p:pic>
        <p:nvPicPr>
          <p:cNvPr id="2" name="Picture 1">
            <a:extLst>
              <a:ext uri="{FF2B5EF4-FFF2-40B4-BE49-F238E27FC236}">
                <a16:creationId xmlns:a16="http://schemas.microsoft.com/office/drawing/2014/main" id="{34BA30F0-0C3A-4268-910C-54E6BE28C49E}"/>
              </a:ext>
            </a:extLst>
          </p:cNvPr>
          <p:cNvPicPr>
            <a:picLocks noChangeAspect="1"/>
          </p:cNvPicPr>
          <p:nvPr/>
        </p:nvPicPr>
        <p:blipFill rotWithShape="1">
          <a:blip r:embed="rId3"/>
          <a:srcRect b="34140"/>
          <a:stretch/>
        </p:blipFill>
        <p:spPr>
          <a:xfrm>
            <a:off x="380999" y="2286001"/>
            <a:ext cx="8401050" cy="2590800"/>
          </a:xfrm>
          <a:prstGeom prst="rect">
            <a:avLst/>
          </a:prstGeom>
        </p:spPr>
      </p:pic>
      <p:sp>
        <p:nvSpPr>
          <p:cNvPr id="5" name="Rectangle 4">
            <a:extLst>
              <a:ext uri="{FF2B5EF4-FFF2-40B4-BE49-F238E27FC236}">
                <a16:creationId xmlns:a16="http://schemas.microsoft.com/office/drawing/2014/main" id="{D138D33E-4E10-4FEA-9461-D46C3EE90038}"/>
              </a:ext>
            </a:extLst>
          </p:cNvPr>
          <p:cNvSpPr/>
          <p:nvPr/>
        </p:nvSpPr>
        <p:spPr>
          <a:xfrm>
            <a:off x="2362200" y="2438401"/>
            <a:ext cx="1219200" cy="1523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Line 9">
            <a:extLst>
              <a:ext uri="{FF2B5EF4-FFF2-40B4-BE49-F238E27FC236}">
                <a16:creationId xmlns:a16="http://schemas.microsoft.com/office/drawing/2014/main" id="{8F2D579B-A4D2-4CDB-993D-6BF09806753B}"/>
              </a:ext>
            </a:extLst>
          </p:cNvPr>
          <p:cNvSpPr>
            <a:spLocks noChangeShapeType="1"/>
          </p:cNvSpPr>
          <p:nvPr/>
        </p:nvSpPr>
        <p:spPr bwMode="auto">
          <a:xfrm flipH="1" flipV="1">
            <a:off x="4495800" y="2506645"/>
            <a:ext cx="457199" cy="168310"/>
          </a:xfrm>
          <a:prstGeom prst="line">
            <a:avLst/>
          </a:prstGeom>
          <a:noFill/>
          <a:ln w="38100">
            <a:solidFill>
              <a:srgbClr val="FF0000"/>
            </a:solidFill>
            <a:round/>
            <a:headEnd/>
            <a:tailEnd type="triangle" w="med" len="med"/>
          </a:ln>
        </p:spPr>
        <p:txBody>
          <a:bodyPr/>
          <a:lstStyle/>
          <a:p>
            <a:endParaRPr lang="en-US" dirty="0"/>
          </a:p>
        </p:txBody>
      </p:sp>
      <p:sp>
        <p:nvSpPr>
          <p:cNvPr id="7" name="Line 9">
            <a:extLst>
              <a:ext uri="{FF2B5EF4-FFF2-40B4-BE49-F238E27FC236}">
                <a16:creationId xmlns:a16="http://schemas.microsoft.com/office/drawing/2014/main" id="{41C084B7-C256-4EC0-8E8E-81D62A19D376}"/>
              </a:ext>
            </a:extLst>
          </p:cNvPr>
          <p:cNvSpPr>
            <a:spLocks noChangeShapeType="1"/>
          </p:cNvSpPr>
          <p:nvPr/>
        </p:nvSpPr>
        <p:spPr bwMode="auto">
          <a:xfrm flipH="1" flipV="1">
            <a:off x="4610308" y="3048000"/>
            <a:ext cx="457199" cy="168310"/>
          </a:xfrm>
          <a:prstGeom prst="line">
            <a:avLst/>
          </a:prstGeom>
          <a:noFill/>
          <a:ln w="38100">
            <a:solidFill>
              <a:srgbClr val="FF0000"/>
            </a:solidFill>
            <a:round/>
            <a:headEnd/>
            <a:tailEnd type="triangle" w="med" len="med"/>
          </a:ln>
        </p:spPr>
        <p:txBody>
          <a:bodyPr/>
          <a:lstStyle/>
          <a:p>
            <a:endParaRPr lang="en-US" dirty="0"/>
          </a:p>
        </p:txBody>
      </p:sp>
      <p:sp>
        <p:nvSpPr>
          <p:cNvPr id="8" name="Rectangle 7">
            <a:extLst>
              <a:ext uri="{FF2B5EF4-FFF2-40B4-BE49-F238E27FC236}">
                <a16:creationId xmlns:a16="http://schemas.microsoft.com/office/drawing/2014/main" id="{ED8E7090-26CF-4C9F-B195-51A07567D824}"/>
              </a:ext>
            </a:extLst>
          </p:cNvPr>
          <p:cNvSpPr/>
          <p:nvPr/>
        </p:nvSpPr>
        <p:spPr>
          <a:xfrm>
            <a:off x="2362200" y="2971801"/>
            <a:ext cx="1219200" cy="1523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Routing Tel </a:t>
            </a:r>
            <a:r>
              <a:rPr lang="en-US" dirty="0">
                <a:sym typeface="Wingdings" pitchFamily="2" charset="2"/>
              </a:rPr>
              <a:t> IP</a:t>
            </a:r>
            <a:endParaRPr lang="en-US" dirty="0"/>
          </a:p>
        </p:txBody>
      </p:sp>
      <p:sp>
        <p:nvSpPr>
          <p:cNvPr id="3" name="Content Placeholder 2"/>
          <p:cNvSpPr>
            <a:spLocks noGrp="1"/>
          </p:cNvSpPr>
          <p:nvPr>
            <p:ph idx="1"/>
          </p:nvPr>
        </p:nvSpPr>
        <p:spPr/>
        <p:txBody>
          <a:bodyPr/>
          <a:lstStyle/>
          <a:p>
            <a:r>
              <a:rPr lang="en-US" b="1" dirty="0"/>
              <a:t>Tel2IP </a:t>
            </a:r>
            <a:r>
              <a:rPr lang="en-US" dirty="0"/>
              <a:t>is the keyword used to indicate Table Tel to IP Routing was used to find the routing destination</a:t>
            </a:r>
            <a:endParaRPr lang="en-US" b="1" dirty="0"/>
          </a:p>
          <a:p>
            <a:r>
              <a:rPr lang="en-US" b="1" dirty="0" err="1"/>
              <a:t>FindIPDestination</a:t>
            </a:r>
            <a:r>
              <a:rPr lang="en-US" dirty="0"/>
              <a:t> is the keyword for Tel to IP call routing decisions</a:t>
            </a:r>
          </a:p>
          <a:p>
            <a:pPr lvl="1"/>
            <a:r>
              <a:rPr lang="en-US" dirty="0"/>
              <a:t>rmRc:0 (OK) indicates route matching table entry was found</a:t>
            </a:r>
          </a:p>
          <a:p>
            <a:pPr lvl="1"/>
            <a:r>
              <a:rPr lang="en-US" dirty="0"/>
              <a:t>rmRc:5 (FAIL) indicates route matching table entry was not found</a:t>
            </a:r>
          </a:p>
          <a:p>
            <a:endParaRPr lang="en-US" dirty="0">
              <a:solidFill>
                <a:srgbClr val="003366"/>
              </a:solidFill>
            </a:endParaRPr>
          </a:p>
          <a:p>
            <a:pPr>
              <a:lnSpc>
                <a:spcPct val="80000"/>
              </a:lnSpc>
              <a:buNone/>
            </a:pPr>
            <a:endParaRPr lang="en-US" dirty="0">
              <a:solidFill>
                <a:srgbClr val="003366"/>
              </a:solidFill>
            </a:endParaRPr>
          </a:p>
          <a:p>
            <a:pPr>
              <a:buNone/>
            </a:pPr>
            <a:endParaRPr lang="en-US" dirty="0"/>
          </a:p>
          <a:p>
            <a:endParaRPr lang="en-US" dirty="0"/>
          </a:p>
        </p:txBody>
      </p:sp>
      <p:pic>
        <p:nvPicPr>
          <p:cNvPr id="4" name="Picture 3">
            <a:extLst>
              <a:ext uri="{FF2B5EF4-FFF2-40B4-BE49-F238E27FC236}">
                <a16:creationId xmlns:a16="http://schemas.microsoft.com/office/drawing/2014/main" id="{43BD2A9B-D982-4716-B147-31F6180B2941}"/>
              </a:ext>
            </a:extLst>
          </p:cNvPr>
          <p:cNvPicPr>
            <a:picLocks noChangeAspect="1"/>
          </p:cNvPicPr>
          <p:nvPr/>
        </p:nvPicPr>
        <p:blipFill rotWithShape="1">
          <a:blip r:embed="rId3"/>
          <a:srcRect l="25000"/>
          <a:stretch/>
        </p:blipFill>
        <p:spPr>
          <a:xfrm>
            <a:off x="380999" y="3200401"/>
            <a:ext cx="8486030" cy="914400"/>
          </a:xfrm>
          <a:prstGeom prst="rect">
            <a:avLst/>
          </a:prstGeom>
        </p:spPr>
      </p:pic>
      <p:sp>
        <p:nvSpPr>
          <p:cNvPr id="5" name="Rectangle 4">
            <a:extLst>
              <a:ext uri="{FF2B5EF4-FFF2-40B4-BE49-F238E27FC236}">
                <a16:creationId xmlns:a16="http://schemas.microsoft.com/office/drawing/2014/main" id="{A365B2D5-9E64-45F7-8776-1482D1E02DC8}"/>
              </a:ext>
            </a:extLst>
          </p:cNvPr>
          <p:cNvSpPr/>
          <p:nvPr/>
        </p:nvSpPr>
        <p:spPr>
          <a:xfrm>
            <a:off x="7543800" y="3276600"/>
            <a:ext cx="447396"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2CAFD8C-BE84-44D3-AAF5-A3B1FBA38637}"/>
              </a:ext>
            </a:extLst>
          </p:cNvPr>
          <p:cNvSpPr/>
          <p:nvPr/>
        </p:nvSpPr>
        <p:spPr>
          <a:xfrm>
            <a:off x="2819400" y="3581401"/>
            <a:ext cx="1905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B9C1337-4B50-4FF0-B13B-67BEB96CBE4E}"/>
              </a:ext>
            </a:extLst>
          </p:cNvPr>
          <p:cNvPicPr>
            <a:picLocks noChangeAspect="1"/>
          </p:cNvPicPr>
          <p:nvPr/>
        </p:nvPicPr>
        <p:blipFill>
          <a:blip r:embed="rId4"/>
          <a:stretch>
            <a:fillRect/>
          </a:stretch>
        </p:blipFill>
        <p:spPr>
          <a:xfrm>
            <a:off x="380999" y="4724400"/>
            <a:ext cx="8382001" cy="313371"/>
          </a:xfrm>
          <a:prstGeom prst="rect">
            <a:avLst/>
          </a:prstGeom>
        </p:spPr>
      </p:pic>
      <p:sp>
        <p:nvSpPr>
          <p:cNvPr id="8" name="Rectangle 7">
            <a:extLst>
              <a:ext uri="{FF2B5EF4-FFF2-40B4-BE49-F238E27FC236}">
                <a16:creationId xmlns:a16="http://schemas.microsoft.com/office/drawing/2014/main" id="{3291E01E-589D-404C-8C5F-5CC854EF18EC}"/>
              </a:ext>
            </a:extLst>
          </p:cNvPr>
          <p:cNvSpPr/>
          <p:nvPr/>
        </p:nvSpPr>
        <p:spPr>
          <a:xfrm>
            <a:off x="3124200" y="4724400"/>
            <a:ext cx="1981200" cy="1566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t>Routing IP </a:t>
            </a:r>
            <a:r>
              <a:rPr lang="en-US" dirty="0">
                <a:sym typeface="Wingdings" pitchFamily="2" charset="2"/>
              </a:rPr>
              <a:t> Tel</a:t>
            </a:r>
            <a:endParaRPr lang="en-US" dirty="0"/>
          </a:p>
        </p:txBody>
      </p:sp>
      <p:sp>
        <p:nvSpPr>
          <p:cNvPr id="23555" name="Rectangle 3"/>
          <p:cNvSpPr>
            <a:spLocks noGrp="1" noChangeArrowheads="1"/>
          </p:cNvSpPr>
          <p:nvPr>
            <p:ph idx="1"/>
          </p:nvPr>
        </p:nvSpPr>
        <p:spPr/>
        <p:txBody>
          <a:bodyPr/>
          <a:lstStyle/>
          <a:p>
            <a:pPr>
              <a:lnSpc>
                <a:spcPct val="80000"/>
              </a:lnSpc>
            </a:pPr>
            <a:r>
              <a:rPr lang="en-US" b="1" dirty="0"/>
              <a:t>IP2Tel </a:t>
            </a:r>
            <a:r>
              <a:rPr lang="en-US" dirty="0"/>
              <a:t>is the keyword used to indicate Table IP to Trunk/Hunt Group Routing was used to find the routing destination</a:t>
            </a:r>
            <a:endParaRPr lang="en-US" b="1" dirty="0"/>
          </a:p>
          <a:p>
            <a:pPr eaLnBrk="1" hangingPunct="1">
              <a:lnSpc>
                <a:spcPct val="80000"/>
              </a:lnSpc>
            </a:pPr>
            <a:r>
              <a:rPr lang="en-US" b="1" dirty="0" err="1"/>
              <a:t>GetEndPointPhoneNum</a:t>
            </a:r>
            <a:r>
              <a:rPr lang="en-US" dirty="0"/>
              <a:t>  is a good keyword to use to search for IP to Trunk/Hunt Group routing decisions</a:t>
            </a:r>
          </a:p>
          <a:p>
            <a:pPr eaLnBrk="1" hangingPunct="1">
              <a:lnSpc>
                <a:spcPct val="80000"/>
              </a:lnSpc>
            </a:pPr>
            <a:r>
              <a:rPr lang="en-US" b="1" dirty="0" err="1">
                <a:sym typeface="Wingdings" pitchFamily="2" charset="2"/>
              </a:rPr>
              <a:t>GetTrunkGroupId</a:t>
            </a:r>
            <a:r>
              <a:rPr lang="en-US" dirty="0">
                <a:sym typeface="Wingdings" pitchFamily="2" charset="2"/>
              </a:rPr>
              <a:t> determines if a route was located in the IP to Trunk/Hunt Group table</a:t>
            </a:r>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r>
              <a:rPr lang="en-US" dirty="0"/>
              <a:t>For </a:t>
            </a:r>
            <a:r>
              <a:rPr lang="en-US" u="sng" dirty="0"/>
              <a:t>Digital</a:t>
            </a:r>
            <a:r>
              <a:rPr lang="en-US" dirty="0"/>
              <a:t> trunks, if the gateway finds a match in the routing and trunk groups tables AND there are resources available (</a:t>
            </a:r>
            <a:r>
              <a:rPr lang="en-US" b="1" dirty="0"/>
              <a:t>Current trunks status)</a:t>
            </a:r>
            <a:r>
              <a:rPr lang="en-US" dirty="0"/>
              <a:t> for the trunks associated with the trunk group, the call is passed along</a:t>
            </a:r>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lvl="1">
              <a:lnSpc>
                <a:spcPct val="80000"/>
              </a:lnSpc>
            </a:pPr>
            <a:r>
              <a:rPr lang="en-US" dirty="0"/>
              <a:t>Current trunks status: 1 – Trunk is available</a:t>
            </a:r>
          </a:p>
          <a:p>
            <a:pPr lvl="1">
              <a:lnSpc>
                <a:spcPct val="80000"/>
              </a:lnSpc>
            </a:pPr>
            <a:r>
              <a:rPr lang="en-US" dirty="0"/>
              <a:t>Current trunks status: 0 – Trunk is unavailable</a:t>
            </a:r>
          </a:p>
          <a:p>
            <a:pPr eaLnBrk="1" hangingPunct="1">
              <a:lnSpc>
                <a:spcPct val="80000"/>
              </a:lnSpc>
            </a:pPr>
            <a:endParaRPr lang="en-US" dirty="0">
              <a:solidFill>
                <a:srgbClr val="800000"/>
              </a:solidFill>
            </a:endParaRPr>
          </a:p>
        </p:txBody>
      </p:sp>
      <p:grpSp>
        <p:nvGrpSpPr>
          <p:cNvPr id="4" name="Group 3">
            <a:extLst>
              <a:ext uri="{FF2B5EF4-FFF2-40B4-BE49-F238E27FC236}">
                <a16:creationId xmlns:a16="http://schemas.microsoft.com/office/drawing/2014/main" id="{4400CE7A-7E16-4FAA-B909-06BEB8F5E765}"/>
              </a:ext>
            </a:extLst>
          </p:cNvPr>
          <p:cNvGrpSpPr/>
          <p:nvPr/>
        </p:nvGrpSpPr>
        <p:grpSpPr>
          <a:xfrm>
            <a:off x="228600" y="2781300"/>
            <a:ext cx="8305800" cy="718919"/>
            <a:chOff x="171450" y="2128840"/>
            <a:chExt cx="8305800" cy="718919"/>
          </a:xfrm>
        </p:grpSpPr>
        <p:pic>
          <p:nvPicPr>
            <p:cNvPr id="2" name="Picture 1">
              <a:extLst>
                <a:ext uri="{FF2B5EF4-FFF2-40B4-BE49-F238E27FC236}">
                  <a16:creationId xmlns:a16="http://schemas.microsoft.com/office/drawing/2014/main" id="{D6DE0FF0-98C6-425E-B360-47CCA3E316FD}"/>
                </a:ext>
              </a:extLst>
            </p:cNvPr>
            <p:cNvPicPr>
              <a:picLocks noChangeAspect="1"/>
            </p:cNvPicPr>
            <p:nvPr/>
          </p:nvPicPr>
          <p:blipFill rotWithShape="1">
            <a:blip r:embed="rId3"/>
            <a:srcRect r="9167"/>
            <a:stretch/>
          </p:blipFill>
          <p:spPr>
            <a:xfrm>
              <a:off x="171450" y="2128840"/>
              <a:ext cx="8305800" cy="718919"/>
            </a:xfrm>
            <a:prstGeom prst="rect">
              <a:avLst/>
            </a:prstGeom>
          </p:spPr>
        </p:pic>
        <p:sp>
          <p:nvSpPr>
            <p:cNvPr id="6" name="Rectangle 5">
              <a:extLst>
                <a:ext uri="{FF2B5EF4-FFF2-40B4-BE49-F238E27FC236}">
                  <a16:creationId xmlns:a16="http://schemas.microsoft.com/office/drawing/2014/main" id="{D314C1CF-4E1A-47B4-8247-592F59A19B3D}"/>
                </a:ext>
              </a:extLst>
            </p:cNvPr>
            <p:cNvSpPr/>
            <p:nvPr/>
          </p:nvSpPr>
          <p:spPr>
            <a:xfrm>
              <a:off x="2686050" y="2270664"/>
              <a:ext cx="5791200" cy="2439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C30458E4-0779-403F-8FAD-861C09831251}"/>
              </a:ext>
            </a:extLst>
          </p:cNvPr>
          <p:cNvGrpSpPr/>
          <p:nvPr/>
        </p:nvGrpSpPr>
        <p:grpSpPr>
          <a:xfrm>
            <a:off x="171450" y="4754527"/>
            <a:ext cx="8420100" cy="645965"/>
            <a:chOff x="28575" y="4114800"/>
            <a:chExt cx="8420100" cy="645965"/>
          </a:xfrm>
        </p:grpSpPr>
        <p:pic>
          <p:nvPicPr>
            <p:cNvPr id="3" name="Picture 2">
              <a:extLst>
                <a:ext uri="{FF2B5EF4-FFF2-40B4-BE49-F238E27FC236}">
                  <a16:creationId xmlns:a16="http://schemas.microsoft.com/office/drawing/2014/main" id="{60B0ED91-176B-4C88-A430-0278C68B3CCD}"/>
                </a:ext>
              </a:extLst>
            </p:cNvPr>
            <p:cNvPicPr>
              <a:picLocks noChangeAspect="1"/>
            </p:cNvPicPr>
            <p:nvPr/>
          </p:nvPicPr>
          <p:blipFill rotWithShape="1">
            <a:blip r:embed="rId4"/>
            <a:srcRect l="-2083" r="10000"/>
            <a:stretch/>
          </p:blipFill>
          <p:spPr>
            <a:xfrm>
              <a:off x="28575" y="4114800"/>
              <a:ext cx="8420100" cy="645965"/>
            </a:xfrm>
            <a:prstGeom prst="rect">
              <a:avLst/>
            </a:prstGeom>
          </p:spPr>
        </p:pic>
        <p:sp>
          <p:nvSpPr>
            <p:cNvPr id="7" name="Rectangle 6">
              <a:extLst>
                <a:ext uri="{FF2B5EF4-FFF2-40B4-BE49-F238E27FC236}">
                  <a16:creationId xmlns:a16="http://schemas.microsoft.com/office/drawing/2014/main" id="{A6427520-7DC4-4822-B2B8-492A1A5618E8}"/>
                </a:ext>
              </a:extLst>
            </p:cNvPr>
            <p:cNvSpPr/>
            <p:nvPr/>
          </p:nvSpPr>
          <p:spPr>
            <a:xfrm>
              <a:off x="2819399" y="4191000"/>
              <a:ext cx="5629275" cy="3687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t>PSTN Messaging Markers</a:t>
            </a:r>
          </a:p>
        </p:txBody>
      </p:sp>
      <p:sp>
        <p:nvSpPr>
          <p:cNvPr id="22531" name="Rectangle 3"/>
          <p:cNvSpPr>
            <a:spLocks noGrp="1" noChangeArrowheads="1"/>
          </p:cNvSpPr>
          <p:nvPr>
            <p:ph idx="1"/>
          </p:nvPr>
        </p:nvSpPr>
        <p:spPr/>
        <p:txBody>
          <a:bodyPr/>
          <a:lstStyle/>
          <a:p>
            <a:pPr eaLnBrk="1" hangingPunct="1">
              <a:lnSpc>
                <a:spcPct val="90000"/>
              </a:lnSpc>
            </a:pPr>
            <a:r>
              <a:rPr lang="en-US" sz="2000" dirty="0"/>
              <a:t>‘pstn recv </a:t>
            </a:r>
            <a:r>
              <a:rPr lang="en-US" sz="2000" dirty="0">
                <a:sym typeface="Wingdings" pitchFamily="2" charset="2"/>
              </a:rPr>
              <a:t>’ indicates an incoming message from the PSTN network to the gateway.  </a:t>
            </a:r>
          </a:p>
          <a:p>
            <a:pPr eaLnBrk="1" hangingPunct="1">
              <a:lnSpc>
                <a:spcPct val="90000"/>
              </a:lnSpc>
            </a:pPr>
            <a:r>
              <a:rPr lang="en-US" sz="2000" dirty="0"/>
              <a:t>‘pstn send </a:t>
            </a:r>
            <a:r>
              <a:rPr lang="en-US" sz="2000" dirty="0">
                <a:sym typeface="Wingdings" pitchFamily="2" charset="2"/>
              </a:rPr>
              <a:t>’ indicates that the gateway is either sending a new call or related message out to the PSTN network</a:t>
            </a:r>
          </a:p>
          <a:p>
            <a:pPr lvl="1"/>
            <a:r>
              <a:rPr lang="en-US" dirty="0">
                <a:sym typeface="Wingdings" pitchFamily="2" charset="2"/>
              </a:rPr>
              <a:t>In the example below the message is for a new outgoing call.</a:t>
            </a:r>
          </a:p>
          <a:p>
            <a:pPr eaLnBrk="1" hangingPunct="1">
              <a:lnSpc>
                <a:spcPct val="90000"/>
              </a:lnSpc>
            </a:pPr>
            <a:endParaRPr lang="en-US" sz="2000" dirty="0">
              <a:sym typeface="Wingdings" pitchFamily="2" charset="2"/>
            </a:endParaRPr>
          </a:p>
        </p:txBody>
      </p:sp>
      <p:pic>
        <p:nvPicPr>
          <p:cNvPr id="2" name="Picture 1">
            <a:extLst>
              <a:ext uri="{FF2B5EF4-FFF2-40B4-BE49-F238E27FC236}">
                <a16:creationId xmlns:a16="http://schemas.microsoft.com/office/drawing/2014/main" id="{C8D03A0D-7478-48D9-8FF4-649BB3C9D539}"/>
              </a:ext>
            </a:extLst>
          </p:cNvPr>
          <p:cNvPicPr>
            <a:picLocks noChangeAspect="1"/>
          </p:cNvPicPr>
          <p:nvPr/>
        </p:nvPicPr>
        <p:blipFill rotWithShape="1">
          <a:blip r:embed="rId3"/>
          <a:srcRect r="7917"/>
          <a:stretch/>
        </p:blipFill>
        <p:spPr>
          <a:xfrm>
            <a:off x="228600" y="2948420"/>
            <a:ext cx="8420100" cy="961159"/>
          </a:xfrm>
          <a:prstGeom prst="rect">
            <a:avLst/>
          </a:prstGeom>
        </p:spPr>
      </p:pic>
      <p:sp>
        <p:nvSpPr>
          <p:cNvPr id="6" name="Rectangle 5">
            <a:extLst>
              <a:ext uri="{FF2B5EF4-FFF2-40B4-BE49-F238E27FC236}">
                <a16:creationId xmlns:a16="http://schemas.microsoft.com/office/drawing/2014/main" id="{7EAC1594-8A66-445B-AFC8-D8319CF96384}"/>
              </a:ext>
            </a:extLst>
          </p:cNvPr>
          <p:cNvSpPr/>
          <p:nvPr/>
        </p:nvSpPr>
        <p:spPr>
          <a:xfrm>
            <a:off x="2533650" y="2948420"/>
            <a:ext cx="6115050" cy="2519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1395-BED1-4B25-9CAD-1B3760A146C1}"/>
              </a:ext>
            </a:extLst>
          </p:cNvPr>
          <p:cNvSpPr>
            <a:spLocks noGrp="1"/>
          </p:cNvSpPr>
          <p:nvPr>
            <p:ph type="title"/>
          </p:nvPr>
        </p:nvSpPr>
        <p:spPr/>
        <p:txBody>
          <a:bodyPr/>
          <a:lstStyle/>
          <a:p>
            <a:r>
              <a:rPr lang="en-US" dirty="0"/>
              <a:t>Example Gateway Parameter Usage displayed in Syslog</a:t>
            </a:r>
          </a:p>
        </p:txBody>
      </p:sp>
      <p:pic>
        <p:nvPicPr>
          <p:cNvPr id="4" name="Picture 3">
            <a:extLst>
              <a:ext uri="{FF2B5EF4-FFF2-40B4-BE49-F238E27FC236}">
                <a16:creationId xmlns:a16="http://schemas.microsoft.com/office/drawing/2014/main" id="{5FF46C51-9029-4CE3-B271-1D2EAD655D91}"/>
              </a:ext>
            </a:extLst>
          </p:cNvPr>
          <p:cNvPicPr>
            <a:picLocks noChangeAspect="1"/>
          </p:cNvPicPr>
          <p:nvPr/>
        </p:nvPicPr>
        <p:blipFill>
          <a:blip r:embed="rId3"/>
          <a:stretch>
            <a:fillRect/>
          </a:stretch>
        </p:blipFill>
        <p:spPr>
          <a:xfrm>
            <a:off x="380999" y="1981200"/>
            <a:ext cx="8195385" cy="2068192"/>
          </a:xfrm>
          <a:prstGeom prst="rect">
            <a:avLst/>
          </a:prstGeom>
        </p:spPr>
      </p:pic>
      <p:grpSp>
        <p:nvGrpSpPr>
          <p:cNvPr id="7" name="Group 6">
            <a:extLst>
              <a:ext uri="{FF2B5EF4-FFF2-40B4-BE49-F238E27FC236}">
                <a16:creationId xmlns:a16="http://schemas.microsoft.com/office/drawing/2014/main" id="{2B036E53-A335-41BB-A60F-0185E46DC226}"/>
              </a:ext>
            </a:extLst>
          </p:cNvPr>
          <p:cNvGrpSpPr/>
          <p:nvPr/>
        </p:nvGrpSpPr>
        <p:grpSpPr>
          <a:xfrm>
            <a:off x="4662689" y="1143561"/>
            <a:ext cx="3262111" cy="1447239"/>
            <a:chOff x="4662689" y="990600"/>
            <a:chExt cx="3262111" cy="1447239"/>
          </a:xfrm>
        </p:grpSpPr>
        <p:sp>
          <p:nvSpPr>
            <p:cNvPr id="5" name="Text Box 13">
              <a:extLst>
                <a:ext uri="{FF2B5EF4-FFF2-40B4-BE49-F238E27FC236}">
                  <a16:creationId xmlns:a16="http://schemas.microsoft.com/office/drawing/2014/main" id="{0FB5091C-EDBE-4610-BE32-2F69FE33CD44}"/>
                </a:ext>
              </a:extLst>
            </p:cNvPr>
            <p:cNvSpPr txBox="1">
              <a:spLocks noChangeArrowheads="1"/>
            </p:cNvSpPr>
            <p:nvPr/>
          </p:nvSpPr>
          <p:spPr bwMode="auto">
            <a:xfrm>
              <a:off x="4800600" y="990600"/>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Max Digits In Phone Number</a:t>
              </a:r>
            </a:p>
          </p:txBody>
        </p:sp>
        <p:sp>
          <p:nvSpPr>
            <p:cNvPr id="6" name="Line 12">
              <a:extLst>
                <a:ext uri="{FF2B5EF4-FFF2-40B4-BE49-F238E27FC236}">
                  <a16:creationId xmlns:a16="http://schemas.microsoft.com/office/drawing/2014/main" id="{9DE41B7A-2F40-4561-A4D8-EB56DAC2A094}"/>
                </a:ext>
              </a:extLst>
            </p:cNvPr>
            <p:cNvSpPr>
              <a:spLocks noChangeShapeType="1"/>
            </p:cNvSpPr>
            <p:nvPr/>
          </p:nvSpPr>
          <p:spPr bwMode="auto">
            <a:xfrm flipH="1">
              <a:off x="4662689" y="1279229"/>
              <a:ext cx="137907" cy="1158610"/>
            </a:xfrm>
            <a:prstGeom prst="line">
              <a:avLst/>
            </a:prstGeom>
            <a:noFill/>
            <a:ln w="19050">
              <a:solidFill>
                <a:srgbClr val="800000"/>
              </a:solidFill>
              <a:round/>
              <a:headEnd/>
              <a:tailEnd type="triangle" w="med" len="med"/>
            </a:ln>
          </p:spPr>
          <p:txBody>
            <a:bodyPr/>
            <a:lstStyle/>
            <a:p>
              <a:endParaRPr lang="en-US" dirty="0"/>
            </a:p>
          </p:txBody>
        </p:sp>
      </p:grpSp>
      <p:grpSp>
        <p:nvGrpSpPr>
          <p:cNvPr id="8" name="Group 7">
            <a:extLst>
              <a:ext uri="{FF2B5EF4-FFF2-40B4-BE49-F238E27FC236}">
                <a16:creationId xmlns:a16="http://schemas.microsoft.com/office/drawing/2014/main" id="{DBF671E7-6DF1-4294-9D4C-19884CE49375}"/>
              </a:ext>
            </a:extLst>
          </p:cNvPr>
          <p:cNvGrpSpPr/>
          <p:nvPr/>
        </p:nvGrpSpPr>
        <p:grpSpPr>
          <a:xfrm>
            <a:off x="5523931" y="1517862"/>
            <a:ext cx="3239070" cy="1072937"/>
            <a:chOff x="4662688" y="1364901"/>
            <a:chExt cx="3239070" cy="1072937"/>
          </a:xfrm>
        </p:grpSpPr>
        <p:sp>
          <p:nvSpPr>
            <p:cNvPr id="9" name="Text Box 13">
              <a:extLst>
                <a:ext uri="{FF2B5EF4-FFF2-40B4-BE49-F238E27FC236}">
                  <a16:creationId xmlns:a16="http://schemas.microsoft.com/office/drawing/2014/main" id="{26A900B5-8DDE-499C-A596-564973D69D3E}"/>
                </a:ext>
              </a:extLst>
            </p:cNvPr>
            <p:cNvSpPr txBox="1">
              <a:spLocks noChangeArrowheads="1"/>
            </p:cNvSpPr>
            <p:nvPr/>
          </p:nvSpPr>
          <p:spPr bwMode="auto">
            <a:xfrm>
              <a:off x="4777558" y="1364901"/>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Inter Digit Timeout (</a:t>
              </a:r>
              <a:r>
                <a:rPr lang="en-US" sz="1200" dirty="0" err="1">
                  <a:solidFill>
                    <a:srgbClr val="800000"/>
                  </a:solidFill>
                </a:rPr>
                <a:t>msec</a:t>
              </a:r>
              <a:r>
                <a:rPr lang="en-US" sz="1200" dirty="0">
                  <a:solidFill>
                    <a:srgbClr val="800000"/>
                  </a:solidFill>
                </a:rPr>
                <a:t>)</a:t>
              </a:r>
            </a:p>
          </p:txBody>
        </p:sp>
        <p:sp>
          <p:nvSpPr>
            <p:cNvPr id="10" name="Line 12">
              <a:extLst>
                <a:ext uri="{FF2B5EF4-FFF2-40B4-BE49-F238E27FC236}">
                  <a16:creationId xmlns:a16="http://schemas.microsoft.com/office/drawing/2014/main" id="{D8CD3A59-AAA6-45E4-9A1C-E25B4238E577}"/>
                </a:ext>
              </a:extLst>
            </p:cNvPr>
            <p:cNvSpPr>
              <a:spLocks noChangeShapeType="1"/>
            </p:cNvSpPr>
            <p:nvPr/>
          </p:nvSpPr>
          <p:spPr bwMode="auto">
            <a:xfrm flipH="1">
              <a:off x="4662688" y="1641125"/>
              <a:ext cx="114869" cy="796713"/>
            </a:xfrm>
            <a:prstGeom prst="line">
              <a:avLst/>
            </a:prstGeom>
            <a:noFill/>
            <a:ln w="19050">
              <a:solidFill>
                <a:srgbClr val="800000"/>
              </a:solidFill>
              <a:round/>
              <a:headEnd/>
              <a:tailEnd type="triangle" w="med" len="med"/>
            </a:ln>
          </p:spPr>
          <p:txBody>
            <a:bodyPr/>
            <a:lstStyle/>
            <a:p>
              <a:endParaRPr lang="en-US" dirty="0"/>
            </a:p>
          </p:txBody>
        </p:sp>
      </p:grpSp>
      <p:sp>
        <p:nvSpPr>
          <p:cNvPr id="12" name="Text Box 13">
            <a:extLst>
              <a:ext uri="{FF2B5EF4-FFF2-40B4-BE49-F238E27FC236}">
                <a16:creationId xmlns:a16="http://schemas.microsoft.com/office/drawing/2014/main" id="{629B41DE-F4DC-4713-BBEC-D9E1852EA97C}"/>
              </a:ext>
            </a:extLst>
          </p:cNvPr>
          <p:cNvSpPr txBox="1">
            <a:spLocks noChangeArrowheads="1"/>
          </p:cNvSpPr>
          <p:nvPr/>
        </p:nvSpPr>
        <p:spPr bwMode="auto">
          <a:xfrm>
            <a:off x="4800596" y="3406466"/>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Digit Mapping Rules</a:t>
            </a:r>
          </a:p>
        </p:txBody>
      </p:sp>
      <p:sp>
        <p:nvSpPr>
          <p:cNvPr id="13" name="Line 12">
            <a:extLst>
              <a:ext uri="{FF2B5EF4-FFF2-40B4-BE49-F238E27FC236}">
                <a16:creationId xmlns:a16="http://schemas.microsoft.com/office/drawing/2014/main" id="{28C0CAE8-42AC-42DE-94C5-71AA8DF07C93}"/>
              </a:ext>
            </a:extLst>
          </p:cNvPr>
          <p:cNvSpPr>
            <a:spLocks noChangeShapeType="1"/>
          </p:cNvSpPr>
          <p:nvPr/>
        </p:nvSpPr>
        <p:spPr bwMode="auto">
          <a:xfrm flipH="1" flipV="1">
            <a:off x="3810000" y="2777913"/>
            <a:ext cx="990596" cy="628553"/>
          </a:xfrm>
          <a:prstGeom prst="line">
            <a:avLst/>
          </a:prstGeom>
          <a:noFill/>
          <a:ln w="19050">
            <a:solidFill>
              <a:srgbClr val="800000"/>
            </a:solidFill>
            <a:round/>
            <a:headEnd/>
            <a:tailEnd type="triangle" w="med" len="med"/>
          </a:ln>
        </p:spPr>
        <p:txBody>
          <a:bodyPr/>
          <a:lstStyle/>
          <a:p>
            <a:endParaRPr lang="en-US" dirty="0"/>
          </a:p>
        </p:txBody>
      </p:sp>
      <p:sp>
        <p:nvSpPr>
          <p:cNvPr id="14" name="Text Box 13">
            <a:extLst>
              <a:ext uri="{FF2B5EF4-FFF2-40B4-BE49-F238E27FC236}">
                <a16:creationId xmlns:a16="http://schemas.microsoft.com/office/drawing/2014/main" id="{BE78F53F-63DF-4008-B676-A4BB068C53AA}"/>
              </a:ext>
            </a:extLst>
          </p:cNvPr>
          <p:cNvSpPr txBox="1">
            <a:spLocks noChangeArrowheads="1"/>
          </p:cNvSpPr>
          <p:nvPr/>
        </p:nvSpPr>
        <p:spPr bwMode="auto">
          <a:xfrm>
            <a:off x="5334000" y="2987647"/>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Dial Plan Index</a:t>
            </a:r>
          </a:p>
        </p:txBody>
      </p:sp>
      <p:sp>
        <p:nvSpPr>
          <p:cNvPr id="15" name="Line 12">
            <a:extLst>
              <a:ext uri="{FF2B5EF4-FFF2-40B4-BE49-F238E27FC236}">
                <a16:creationId xmlns:a16="http://schemas.microsoft.com/office/drawing/2014/main" id="{35480AB5-8D4B-4E86-96E2-CAA38ABEF5DD}"/>
              </a:ext>
            </a:extLst>
          </p:cNvPr>
          <p:cNvSpPr>
            <a:spLocks noChangeShapeType="1"/>
          </p:cNvSpPr>
          <p:nvPr/>
        </p:nvSpPr>
        <p:spPr bwMode="auto">
          <a:xfrm flipV="1">
            <a:off x="5334000" y="2771165"/>
            <a:ext cx="304800" cy="216482"/>
          </a:xfrm>
          <a:prstGeom prst="line">
            <a:avLst/>
          </a:prstGeom>
          <a:noFill/>
          <a:ln w="19050">
            <a:solidFill>
              <a:srgbClr val="800000"/>
            </a:solidFill>
            <a:round/>
            <a:headEnd/>
            <a:tailEnd type="triangle" w="med" len="med"/>
          </a:ln>
        </p:spPr>
        <p:txBody>
          <a:bodyPr/>
          <a:lstStyle/>
          <a:p>
            <a:endParaRPr lang="en-US" dirty="0"/>
          </a:p>
        </p:txBody>
      </p:sp>
      <p:sp>
        <p:nvSpPr>
          <p:cNvPr id="16" name="Text Box 13">
            <a:extLst>
              <a:ext uri="{FF2B5EF4-FFF2-40B4-BE49-F238E27FC236}">
                <a16:creationId xmlns:a16="http://schemas.microsoft.com/office/drawing/2014/main" id="{70B5683B-2BAE-4E76-A215-69E45CCAFC6C}"/>
              </a:ext>
            </a:extLst>
          </p:cNvPr>
          <p:cNvSpPr txBox="1">
            <a:spLocks noChangeArrowheads="1"/>
          </p:cNvSpPr>
          <p:nvPr/>
        </p:nvSpPr>
        <p:spPr bwMode="auto">
          <a:xfrm>
            <a:off x="3961831" y="3825285"/>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Dial Tone Duration (</a:t>
            </a:r>
            <a:r>
              <a:rPr lang="en-US" sz="1200" dirty="0" err="1">
                <a:solidFill>
                  <a:srgbClr val="800000"/>
                </a:solidFill>
              </a:rPr>
              <a:t>msec</a:t>
            </a:r>
            <a:r>
              <a:rPr lang="en-US" sz="1200" dirty="0">
                <a:solidFill>
                  <a:srgbClr val="800000"/>
                </a:solidFill>
              </a:rPr>
              <a:t>)</a:t>
            </a:r>
          </a:p>
        </p:txBody>
      </p:sp>
      <p:sp>
        <p:nvSpPr>
          <p:cNvPr id="17" name="Line 12">
            <a:extLst>
              <a:ext uri="{FF2B5EF4-FFF2-40B4-BE49-F238E27FC236}">
                <a16:creationId xmlns:a16="http://schemas.microsoft.com/office/drawing/2014/main" id="{B85C0415-3809-4115-941B-E2553D5A4AD8}"/>
              </a:ext>
            </a:extLst>
          </p:cNvPr>
          <p:cNvSpPr>
            <a:spLocks noChangeShapeType="1"/>
          </p:cNvSpPr>
          <p:nvPr/>
        </p:nvSpPr>
        <p:spPr bwMode="auto">
          <a:xfrm flipH="1" flipV="1">
            <a:off x="3200400" y="2771164"/>
            <a:ext cx="770948" cy="1059595"/>
          </a:xfrm>
          <a:prstGeom prst="line">
            <a:avLst/>
          </a:prstGeom>
          <a:noFill/>
          <a:ln w="19050">
            <a:solidFill>
              <a:srgbClr val="800000"/>
            </a:solidFill>
            <a:round/>
            <a:headEnd/>
            <a:tailEnd type="triangle" w="med" len="med"/>
          </a:ln>
        </p:spPr>
        <p:txBody>
          <a:bodyPr/>
          <a:lstStyle/>
          <a:p>
            <a:endParaRPr lang="en-US" dirty="0"/>
          </a:p>
        </p:txBody>
      </p:sp>
    </p:spTree>
    <p:extLst>
      <p:ext uri="{BB962C8B-B14F-4D97-AF65-F5344CB8AC3E}">
        <p14:creationId xmlns:p14="http://schemas.microsoft.com/office/powerpoint/2010/main" val="36062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Grp="1" noChangeArrowheads="1"/>
          </p:cNvSpPr>
          <p:nvPr>
            <p:ph type="title"/>
          </p:nvPr>
        </p:nvSpPr>
        <p:spPr/>
        <p:txBody>
          <a:bodyPr/>
          <a:lstStyle/>
          <a:p>
            <a:pPr eaLnBrk="1" hangingPunct="1"/>
            <a:r>
              <a:rPr lang="en-US" dirty="0"/>
              <a:t>Collecting Data</a:t>
            </a:r>
          </a:p>
        </p:txBody>
      </p:sp>
      <p:sp>
        <p:nvSpPr>
          <p:cNvPr id="5123" name="Rectangle 5"/>
          <p:cNvSpPr>
            <a:spLocks noGrp="1" noChangeArrowheads="1"/>
          </p:cNvSpPr>
          <p:nvPr>
            <p:ph idx="1"/>
          </p:nvPr>
        </p:nvSpPr>
        <p:spPr/>
        <p:txBody>
          <a:bodyPr/>
          <a:lstStyle/>
          <a:p>
            <a:pPr eaLnBrk="1" hangingPunct="1"/>
            <a:r>
              <a:rPr lang="en-US" sz="2000" dirty="0">
                <a:solidFill>
                  <a:schemeClr val="tx1"/>
                </a:solidFill>
              </a:rPr>
              <a:t>When reporting a problem to AudioCodes support, the following information should be provided:</a:t>
            </a:r>
            <a:endParaRPr lang="en-US" sz="2000" b="1" dirty="0">
              <a:solidFill>
                <a:schemeClr val="tx1"/>
              </a:solidFill>
            </a:endParaRPr>
          </a:p>
          <a:p>
            <a:pPr lvl="1" eaLnBrk="1" hangingPunct="1"/>
            <a:r>
              <a:rPr lang="en-US" sz="2000" b="1" dirty="0">
                <a:solidFill>
                  <a:schemeClr val="tx1"/>
                </a:solidFill>
              </a:rPr>
              <a:t>Network setup</a:t>
            </a:r>
            <a:r>
              <a:rPr lang="en-US" sz="2000" dirty="0">
                <a:solidFill>
                  <a:schemeClr val="tx1"/>
                </a:solidFill>
              </a:rPr>
              <a:t> (such as network diagram, call direction)</a:t>
            </a:r>
          </a:p>
          <a:p>
            <a:pPr lvl="1" eaLnBrk="1" hangingPunct="1"/>
            <a:r>
              <a:rPr lang="en-US" sz="2000" b="1" dirty="0">
                <a:solidFill>
                  <a:schemeClr val="tx1"/>
                </a:solidFill>
              </a:rPr>
              <a:t>Board.ini file </a:t>
            </a:r>
            <a:r>
              <a:rPr lang="en-US" sz="2000" dirty="0">
                <a:solidFill>
                  <a:schemeClr val="tx1"/>
                </a:solidFill>
              </a:rPr>
              <a:t>(renamed appropriately for your site) </a:t>
            </a:r>
          </a:p>
          <a:p>
            <a:pPr lvl="1" eaLnBrk="1" hangingPunct="1"/>
            <a:r>
              <a:rPr lang="en-US" sz="2000" b="1" dirty="0">
                <a:solidFill>
                  <a:schemeClr val="tx1"/>
                </a:solidFill>
              </a:rPr>
              <a:t>Unfiltered Syslog</a:t>
            </a:r>
            <a:r>
              <a:rPr lang="en-US" sz="2000" dirty="0">
                <a:solidFill>
                  <a:schemeClr val="tx1"/>
                </a:solidFill>
              </a:rPr>
              <a:t> </a:t>
            </a:r>
            <a:r>
              <a:rPr lang="en-US" sz="2000" b="1" dirty="0">
                <a:solidFill>
                  <a:schemeClr val="tx1"/>
                </a:solidFill>
              </a:rPr>
              <a:t>trace </a:t>
            </a:r>
            <a:r>
              <a:rPr lang="en-US" sz="2000" dirty="0">
                <a:solidFill>
                  <a:schemeClr val="tx1"/>
                </a:solidFill>
              </a:rPr>
              <a:t>(ACsyslog best tool to use with AudioCodes products)</a:t>
            </a:r>
          </a:p>
          <a:p>
            <a:pPr lvl="1" eaLnBrk="1" hangingPunct="1"/>
            <a:r>
              <a:rPr lang="en-US" sz="2000" b="1" dirty="0">
                <a:solidFill>
                  <a:schemeClr val="tx1"/>
                </a:solidFill>
              </a:rPr>
              <a:t>Unfiltered</a:t>
            </a:r>
            <a:r>
              <a:rPr lang="en-US" sz="2000" dirty="0">
                <a:solidFill>
                  <a:schemeClr val="tx1"/>
                </a:solidFill>
              </a:rPr>
              <a:t> </a:t>
            </a:r>
            <a:r>
              <a:rPr lang="en-US" sz="2000" b="1" dirty="0">
                <a:solidFill>
                  <a:schemeClr val="tx1"/>
                </a:solidFill>
              </a:rPr>
              <a:t>WireShark files</a:t>
            </a:r>
          </a:p>
          <a:p>
            <a:pPr lvl="1" eaLnBrk="1" hangingPunct="1"/>
            <a:r>
              <a:rPr lang="en-US" sz="2000" b="1" dirty="0">
                <a:solidFill>
                  <a:schemeClr val="tx1"/>
                </a:solidFill>
              </a:rPr>
              <a:t>Advanced Debug Recordings (per AudioCodes request):</a:t>
            </a:r>
          </a:p>
          <a:p>
            <a:pPr lvl="2" eaLnBrk="1" hangingPunct="1"/>
            <a:r>
              <a:rPr lang="en-US" dirty="0">
                <a:solidFill>
                  <a:schemeClr val="tx1"/>
                </a:solidFill>
              </a:rPr>
              <a:t>Examples:</a:t>
            </a:r>
          </a:p>
          <a:p>
            <a:pPr lvl="3" eaLnBrk="1" hangingPunct="1"/>
            <a:r>
              <a:rPr lang="en-US" dirty="0">
                <a:solidFill>
                  <a:schemeClr val="tx1"/>
                </a:solidFill>
              </a:rPr>
              <a:t>PSTN</a:t>
            </a:r>
            <a:r>
              <a:rPr lang="en-US" b="1" dirty="0">
                <a:solidFill>
                  <a:schemeClr val="tx1"/>
                </a:solidFill>
              </a:rPr>
              <a:t> </a:t>
            </a:r>
            <a:r>
              <a:rPr lang="en-US" dirty="0">
                <a:solidFill>
                  <a:schemeClr val="tx1"/>
                </a:solidFill>
              </a:rPr>
              <a:t>signaling problems</a:t>
            </a:r>
          </a:p>
          <a:p>
            <a:pPr lvl="3" eaLnBrk="1" hangingPunct="1"/>
            <a:r>
              <a:rPr lang="en-US" dirty="0">
                <a:solidFill>
                  <a:schemeClr val="tx1"/>
                </a:solidFill>
              </a:rPr>
              <a:t>Problems related to voice quality, modem, fax, DTMF detection</a:t>
            </a:r>
          </a:p>
          <a:p>
            <a:pPr eaLnBrk="1" hangingPunct="1"/>
            <a:endParaRPr lang="en-US" sz="16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Tel </a:t>
            </a:r>
            <a:r>
              <a:rPr lang="en-US" dirty="0">
                <a:sym typeface="Wingdings" pitchFamily="2" charset="2"/>
              </a:rPr>
              <a:t> IP Routing Table Flowchart</a:t>
            </a:r>
            <a:endParaRPr lang="en-US" dirty="0"/>
          </a:p>
        </p:txBody>
      </p:sp>
      <p:sp>
        <p:nvSpPr>
          <p:cNvPr id="15" name="Content Placeholder 14">
            <a:extLst>
              <a:ext uri="{FF2B5EF4-FFF2-40B4-BE49-F238E27FC236}">
                <a16:creationId xmlns:a16="http://schemas.microsoft.com/office/drawing/2014/main" id="{5DA7C24A-5D2C-44CC-B098-AB33D1846D24}"/>
              </a:ext>
            </a:extLst>
          </p:cNvPr>
          <p:cNvSpPr>
            <a:spLocks noGrp="1"/>
          </p:cNvSpPr>
          <p:nvPr>
            <p:ph idx="1"/>
          </p:nvPr>
        </p:nvSpPr>
        <p:spPr/>
        <p:txBody>
          <a:bodyPr/>
          <a:lstStyle/>
          <a:p>
            <a:endParaRPr lang="en-US"/>
          </a:p>
        </p:txBody>
      </p:sp>
      <p:sp>
        <p:nvSpPr>
          <p:cNvPr id="4" name="Flowchart: Process 3"/>
          <p:cNvSpPr/>
          <p:nvPr/>
        </p:nvSpPr>
        <p:spPr>
          <a:xfrm>
            <a:off x="457200" y="1447800"/>
            <a:ext cx="1752600" cy="6858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Incoming call from Tel side of gateway</a:t>
            </a:r>
          </a:p>
        </p:txBody>
      </p:sp>
      <p:sp>
        <p:nvSpPr>
          <p:cNvPr id="5" name="Flowchart: Decision 4"/>
          <p:cNvSpPr/>
          <p:nvPr/>
        </p:nvSpPr>
        <p:spPr>
          <a:xfrm>
            <a:off x="533400" y="2590800"/>
            <a:ext cx="1600200" cy="990600"/>
          </a:xfrm>
          <a:prstGeom prst="flowChartDecisi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Routing mode?</a:t>
            </a:r>
          </a:p>
        </p:txBody>
      </p:sp>
      <p:sp>
        <p:nvSpPr>
          <p:cNvPr id="6" name="Flowchart: Process 5"/>
          <p:cNvSpPr/>
          <p:nvPr/>
        </p:nvSpPr>
        <p:spPr>
          <a:xfrm>
            <a:off x="3276600" y="2743200"/>
            <a:ext cx="1676400" cy="6858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Check Tel </a:t>
            </a:r>
            <a:r>
              <a:rPr lang="en-US" sz="1400" dirty="0">
                <a:solidFill>
                  <a:schemeClr val="tx1"/>
                </a:solidFill>
                <a:sym typeface="Wingdings" pitchFamily="2" charset="2"/>
              </a:rPr>
              <a:t> IP Manipulation Tables</a:t>
            </a:r>
            <a:endParaRPr lang="en-US" sz="1400" dirty="0">
              <a:solidFill>
                <a:schemeClr val="tx1"/>
              </a:solidFill>
            </a:endParaRPr>
          </a:p>
        </p:txBody>
      </p:sp>
      <p:sp>
        <p:nvSpPr>
          <p:cNvPr id="7" name="Flowchart: Process 6"/>
          <p:cNvSpPr/>
          <p:nvPr/>
        </p:nvSpPr>
        <p:spPr>
          <a:xfrm>
            <a:off x="457200" y="5410200"/>
            <a:ext cx="1752600" cy="6858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Check Tel </a:t>
            </a:r>
            <a:r>
              <a:rPr lang="en-US" sz="1400" dirty="0">
                <a:solidFill>
                  <a:schemeClr val="tx1"/>
                </a:solidFill>
                <a:sym typeface="Wingdings" pitchFamily="2" charset="2"/>
              </a:rPr>
              <a:t> IP Manipulation Tables</a:t>
            </a:r>
            <a:endParaRPr lang="en-US" sz="1400" dirty="0">
              <a:solidFill>
                <a:schemeClr val="tx1"/>
              </a:solidFill>
            </a:endParaRPr>
          </a:p>
        </p:txBody>
      </p:sp>
      <p:sp>
        <p:nvSpPr>
          <p:cNvPr id="8" name="Flowchart: Process 7"/>
          <p:cNvSpPr/>
          <p:nvPr/>
        </p:nvSpPr>
        <p:spPr>
          <a:xfrm>
            <a:off x="457200" y="4191000"/>
            <a:ext cx="1752600" cy="6858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Check Tel </a:t>
            </a:r>
            <a:r>
              <a:rPr lang="en-US" sz="1400" dirty="0">
                <a:solidFill>
                  <a:schemeClr val="tx1"/>
                </a:solidFill>
                <a:sym typeface="Wingdings" pitchFamily="2" charset="2"/>
              </a:rPr>
              <a:t> IP Routing Table for match</a:t>
            </a:r>
            <a:endParaRPr lang="en-US" sz="1400" dirty="0">
              <a:solidFill>
                <a:schemeClr val="tx1"/>
              </a:solidFill>
            </a:endParaRPr>
          </a:p>
        </p:txBody>
      </p:sp>
      <p:sp>
        <p:nvSpPr>
          <p:cNvPr id="9" name="Flowchart: Process 8"/>
          <p:cNvSpPr/>
          <p:nvPr/>
        </p:nvSpPr>
        <p:spPr>
          <a:xfrm>
            <a:off x="6324600" y="2743200"/>
            <a:ext cx="1752600" cy="6858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Check Tel </a:t>
            </a:r>
            <a:r>
              <a:rPr lang="en-US" sz="1400" dirty="0">
                <a:solidFill>
                  <a:schemeClr val="tx1"/>
                </a:solidFill>
                <a:sym typeface="Wingdings" pitchFamily="2" charset="2"/>
              </a:rPr>
              <a:t> IP Routing Table for match</a:t>
            </a:r>
            <a:endParaRPr lang="en-US" sz="1400" dirty="0">
              <a:solidFill>
                <a:schemeClr val="tx1"/>
              </a:solidFill>
            </a:endParaRPr>
          </a:p>
        </p:txBody>
      </p:sp>
      <p:sp>
        <p:nvSpPr>
          <p:cNvPr id="10" name="Flowchart: Process 9"/>
          <p:cNvSpPr/>
          <p:nvPr/>
        </p:nvSpPr>
        <p:spPr>
          <a:xfrm>
            <a:off x="6324600" y="5410200"/>
            <a:ext cx="1752600" cy="685800"/>
          </a:xfrm>
          <a:prstGeom prst="flowChartProcess">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Gateway sends outgoing SIP INVITE</a:t>
            </a:r>
          </a:p>
        </p:txBody>
      </p:sp>
      <p:cxnSp>
        <p:nvCxnSpPr>
          <p:cNvPr id="12" name="Straight Connector 11"/>
          <p:cNvCxnSpPr>
            <a:stCxn id="4" idx="2"/>
            <a:endCxn id="5" idx="0"/>
          </p:cNvCxnSpPr>
          <p:nvPr/>
        </p:nvCxnSpPr>
        <p:spPr>
          <a:xfrm rot="5400000">
            <a:off x="1104901" y="2362200"/>
            <a:ext cx="4572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6" idx="1"/>
            <a:endCxn id="5" idx="3"/>
          </p:cNvCxnSpPr>
          <p:nvPr/>
        </p:nvCxnSpPr>
        <p:spPr>
          <a:xfrm rot="10800000">
            <a:off x="2133600" y="3086100"/>
            <a:ext cx="1143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6" idx="3"/>
            <a:endCxn id="9" idx="1"/>
          </p:cNvCxnSpPr>
          <p:nvPr/>
        </p:nvCxnSpPr>
        <p:spPr>
          <a:xfrm>
            <a:off x="4953000" y="3086100"/>
            <a:ext cx="13716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8" idx="0"/>
            <a:endCxn id="5" idx="2"/>
          </p:cNvCxnSpPr>
          <p:nvPr/>
        </p:nvCxnSpPr>
        <p:spPr>
          <a:xfrm rot="5400000" flipH="1" flipV="1">
            <a:off x="1028701" y="3886200"/>
            <a:ext cx="6096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8" idx="2"/>
            <a:endCxn id="7" idx="0"/>
          </p:cNvCxnSpPr>
          <p:nvPr/>
        </p:nvCxnSpPr>
        <p:spPr>
          <a:xfrm rot="5400000">
            <a:off x="1066801" y="5143500"/>
            <a:ext cx="5334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0" idx="0"/>
            <a:endCxn id="9" idx="2"/>
          </p:cNvCxnSpPr>
          <p:nvPr/>
        </p:nvCxnSpPr>
        <p:spPr>
          <a:xfrm rot="5400000" flipH="1" flipV="1">
            <a:off x="6210301" y="4419600"/>
            <a:ext cx="1981200"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1"/>
            <a:endCxn id="7" idx="3"/>
          </p:cNvCxnSpPr>
          <p:nvPr/>
        </p:nvCxnSpPr>
        <p:spPr>
          <a:xfrm rot="10800000">
            <a:off x="2209800" y="5753100"/>
            <a:ext cx="41148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37" name="TextBox 16"/>
          <p:cNvSpPr txBox="1">
            <a:spLocks noChangeArrowheads="1"/>
          </p:cNvSpPr>
          <p:nvPr/>
        </p:nvSpPr>
        <p:spPr bwMode="auto">
          <a:xfrm>
            <a:off x="4114800" y="1752600"/>
            <a:ext cx="2743200" cy="646113"/>
          </a:xfrm>
          <a:prstGeom prst="rect">
            <a:avLst/>
          </a:prstGeom>
          <a:noFill/>
          <a:ln w="9525">
            <a:noFill/>
            <a:miter lim="800000"/>
            <a:headEnd/>
            <a:tailEnd/>
          </a:ln>
        </p:spPr>
        <p:txBody>
          <a:bodyPr>
            <a:spAutoFit/>
          </a:bodyPr>
          <a:lstStyle/>
          <a:p>
            <a:pPr algn="ctr"/>
            <a:r>
              <a:rPr lang="en-US" dirty="0"/>
              <a:t>Route calls AFTER manipulation</a:t>
            </a:r>
          </a:p>
        </p:txBody>
      </p:sp>
      <p:sp>
        <p:nvSpPr>
          <p:cNvPr id="5138" name="TextBox 17"/>
          <p:cNvSpPr txBox="1">
            <a:spLocks noChangeArrowheads="1"/>
          </p:cNvSpPr>
          <p:nvPr/>
        </p:nvSpPr>
        <p:spPr bwMode="auto">
          <a:xfrm>
            <a:off x="2362200" y="4735513"/>
            <a:ext cx="2514600" cy="646112"/>
          </a:xfrm>
          <a:prstGeom prst="rect">
            <a:avLst/>
          </a:prstGeom>
          <a:noFill/>
          <a:ln w="9525">
            <a:noFill/>
            <a:miter lim="800000"/>
            <a:headEnd/>
            <a:tailEnd/>
          </a:ln>
        </p:spPr>
        <p:txBody>
          <a:bodyPr>
            <a:spAutoFit/>
          </a:bodyPr>
          <a:lstStyle/>
          <a:p>
            <a:pPr algn="ctr"/>
            <a:r>
              <a:rPr lang="en-US" dirty="0"/>
              <a:t>Route calls BEFORE manipulation</a:t>
            </a:r>
          </a:p>
        </p:txBody>
      </p:sp>
    </p:spTree>
    <p:extLst>
      <p:ext uri="{BB962C8B-B14F-4D97-AF65-F5344CB8AC3E}">
        <p14:creationId xmlns:p14="http://schemas.microsoft.com/office/powerpoint/2010/main" val="2147699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F4F3AB9-83FB-4748-9887-0C4990CD3D46}"/>
              </a:ext>
            </a:extLst>
          </p:cNvPr>
          <p:cNvPicPr>
            <a:picLocks noChangeAspect="1"/>
          </p:cNvPicPr>
          <p:nvPr/>
        </p:nvPicPr>
        <p:blipFill>
          <a:blip r:embed="rId2"/>
          <a:stretch>
            <a:fillRect/>
          </a:stretch>
        </p:blipFill>
        <p:spPr>
          <a:xfrm>
            <a:off x="323851" y="1583796"/>
            <a:ext cx="8382000" cy="3521604"/>
          </a:xfrm>
          <a:prstGeom prst="rect">
            <a:avLst/>
          </a:prstGeom>
        </p:spPr>
      </p:pic>
      <p:sp>
        <p:nvSpPr>
          <p:cNvPr id="2" name="Title 1">
            <a:extLst>
              <a:ext uri="{FF2B5EF4-FFF2-40B4-BE49-F238E27FC236}">
                <a16:creationId xmlns:a16="http://schemas.microsoft.com/office/drawing/2014/main" id="{740BE0DF-E6D1-4724-964F-22B1B7E1BEF8}"/>
              </a:ext>
            </a:extLst>
          </p:cNvPr>
          <p:cNvSpPr>
            <a:spLocks noGrp="1"/>
          </p:cNvSpPr>
          <p:nvPr>
            <p:ph type="title"/>
          </p:nvPr>
        </p:nvSpPr>
        <p:spPr/>
        <p:txBody>
          <a:bodyPr/>
          <a:lstStyle/>
          <a:p>
            <a:r>
              <a:rPr lang="en-US" dirty="0"/>
              <a:t>Example Gateway Table Usage displayed in Syslog</a:t>
            </a:r>
          </a:p>
        </p:txBody>
      </p:sp>
      <p:sp>
        <p:nvSpPr>
          <p:cNvPr id="6" name="Line 12">
            <a:extLst>
              <a:ext uri="{FF2B5EF4-FFF2-40B4-BE49-F238E27FC236}">
                <a16:creationId xmlns:a16="http://schemas.microsoft.com/office/drawing/2014/main" id="{49717ADB-686E-45E2-9D82-90A6A349D2F0}"/>
              </a:ext>
            </a:extLst>
          </p:cNvPr>
          <p:cNvSpPr>
            <a:spLocks noChangeShapeType="1"/>
          </p:cNvSpPr>
          <p:nvPr/>
        </p:nvSpPr>
        <p:spPr bwMode="auto">
          <a:xfrm flipH="1">
            <a:off x="5238749" y="1865343"/>
            <a:ext cx="580747" cy="268257"/>
          </a:xfrm>
          <a:prstGeom prst="line">
            <a:avLst/>
          </a:prstGeom>
          <a:noFill/>
          <a:ln w="19050">
            <a:solidFill>
              <a:srgbClr val="800000"/>
            </a:solidFill>
            <a:round/>
            <a:headEnd/>
            <a:tailEnd type="triangle" w="med" len="med"/>
          </a:ln>
        </p:spPr>
        <p:txBody>
          <a:bodyPr/>
          <a:lstStyle/>
          <a:p>
            <a:endParaRPr lang="en-US" dirty="0"/>
          </a:p>
        </p:txBody>
      </p:sp>
      <p:sp>
        <p:nvSpPr>
          <p:cNvPr id="7" name="Text Box 13">
            <a:extLst>
              <a:ext uri="{FF2B5EF4-FFF2-40B4-BE49-F238E27FC236}">
                <a16:creationId xmlns:a16="http://schemas.microsoft.com/office/drawing/2014/main" id="{0BAAF0B5-6415-468E-AFAE-ECEB3A16ACF1}"/>
              </a:ext>
            </a:extLst>
          </p:cNvPr>
          <p:cNvSpPr txBox="1">
            <a:spLocks noChangeArrowheads="1"/>
          </p:cNvSpPr>
          <p:nvPr/>
        </p:nvSpPr>
        <p:spPr bwMode="auto">
          <a:xfrm>
            <a:off x="5819496" y="1589118"/>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IP to Trunk/Hunt Group Table</a:t>
            </a:r>
          </a:p>
        </p:txBody>
      </p:sp>
      <p:sp>
        <p:nvSpPr>
          <p:cNvPr id="8" name="Text Box 13">
            <a:extLst>
              <a:ext uri="{FF2B5EF4-FFF2-40B4-BE49-F238E27FC236}">
                <a16:creationId xmlns:a16="http://schemas.microsoft.com/office/drawing/2014/main" id="{9228E502-68D2-4BB6-8BE2-60D33F95260C}"/>
              </a:ext>
            </a:extLst>
          </p:cNvPr>
          <p:cNvSpPr txBox="1">
            <a:spLocks noChangeArrowheads="1"/>
          </p:cNvSpPr>
          <p:nvPr/>
        </p:nvSpPr>
        <p:spPr bwMode="auto">
          <a:xfrm>
            <a:off x="338213" y="2362200"/>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Coder Group Table</a:t>
            </a:r>
          </a:p>
        </p:txBody>
      </p:sp>
      <p:sp>
        <p:nvSpPr>
          <p:cNvPr id="9" name="Text Box 13">
            <a:extLst>
              <a:ext uri="{FF2B5EF4-FFF2-40B4-BE49-F238E27FC236}">
                <a16:creationId xmlns:a16="http://schemas.microsoft.com/office/drawing/2014/main" id="{6AB86A64-B671-4081-AF81-F859C198D03E}"/>
              </a:ext>
            </a:extLst>
          </p:cNvPr>
          <p:cNvSpPr txBox="1">
            <a:spLocks noChangeArrowheads="1"/>
          </p:cNvSpPr>
          <p:nvPr/>
        </p:nvSpPr>
        <p:spPr bwMode="auto">
          <a:xfrm>
            <a:off x="5943600" y="3657600"/>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IP &amp; Tel Profile Tables</a:t>
            </a:r>
          </a:p>
        </p:txBody>
      </p:sp>
      <p:sp>
        <p:nvSpPr>
          <p:cNvPr id="11" name="Line 12">
            <a:extLst>
              <a:ext uri="{FF2B5EF4-FFF2-40B4-BE49-F238E27FC236}">
                <a16:creationId xmlns:a16="http://schemas.microsoft.com/office/drawing/2014/main" id="{C887184F-825E-4380-B824-0ADE5FFF9E68}"/>
              </a:ext>
            </a:extLst>
          </p:cNvPr>
          <p:cNvSpPr>
            <a:spLocks noChangeShapeType="1"/>
          </p:cNvSpPr>
          <p:nvPr/>
        </p:nvSpPr>
        <p:spPr bwMode="auto">
          <a:xfrm flipH="1">
            <a:off x="3124198" y="3657600"/>
            <a:ext cx="2819401" cy="180975"/>
          </a:xfrm>
          <a:prstGeom prst="line">
            <a:avLst/>
          </a:prstGeom>
          <a:noFill/>
          <a:ln w="19050">
            <a:solidFill>
              <a:srgbClr val="800000"/>
            </a:solidFill>
            <a:round/>
            <a:headEnd/>
            <a:tailEnd type="triangle" w="med" len="med"/>
          </a:ln>
        </p:spPr>
        <p:txBody>
          <a:bodyPr/>
          <a:lstStyle/>
          <a:p>
            <a:endParaRPr lang="en-US" dirty="0"/>
          </a:p>
        </p:txBody>
      </p:sp>
      <p:sp>
        <p:nvSpPr>
          <p:cNvPr id="12" name="Line 12">
            <a:extLst>
              <a:ext uri="{FF2B5EF4-FFF2-40B4-BE49-F238E27FC236}">
                <a16:creationId xmlns:a16="http://schemas.microsoft.com/office/drawing/2014/main" id="{26DC23A3-16EB-4BEB-BC5D-D0D744171D8C}"/>
              </a:ext>
            </a:extLst>
          </p:cNvPr>
          <p:cNvSpPr>
            <a:spLocks noChangeShapeType="1"/>
          </p:cNvSpPr>
          <p:nvPr/>
        </p:nvSpPr>
        <p:spPr bwMode="auto">
          <a:xfrm>
            <a:off x="338213" y="2650828"/>
            <a:ext cx="1414387" cy="1006772"/>
          </a:xfrm>
          <a:prstGeom prst="line">
            <a:avLst/>
          </a:prstGeom>
          <a:noFill/>
          <a:ln w="19050">
            <a:solidFill>
              <a:srgbClr val="800000"/>
            </a:solidFill>
            <a:round/>
            <a:headEnd/>
            <a:tailEnd type="triangle" w="med" len="med"/>
          </a:ln>
        </p:spPr>
        <p:txBody>
          <a:bodyPr/>
          <a:lstStyle/>
          <a:p>
            <a:endParaRPr lang="en-US" dirty="0"/>
          </a:p>
        </p:txBody>
      </p:sp>
      <p:grpSp>
        <p:nvGrpSpPr>
          <p:cNvPr id="16" name="Group 15">
            <a:extLst>
              <a:ext uri="{FF2B5EF4-FFF2-40B4-BE49-F238E27FC236}">
                <a16:creationId xmlns:a16="http://schemas.microsoft.com/office/drawing/2014/main" id="{8758AD3C-0602-4A22-9C31-02B3A28B7413}"/>
              </a:ext>
            </a:extLst>
          </p:cNvPr>
          <p:cNvGrpSpPr/>
          <p:nvPr/>
        </p:nvGrpSpPr>
        <p:grpSpPr>
          <a:xfrm>
            <a:off x="423363" y="4114800"/>
            <a:ext cx="3361621" cy="704934"/>
            <a:chOff x="423363" y="4189847"/>
            <a:chExt cx="3361621" cy="704934"/>
          </a:xfrm>
        </p:grpSpPr>
        <p:sp>
          <p:nvSpPr>
            <p:cNvPr id="10" name="Text Box 13">
              <a:extLst>
                <a:ext uri="{FF2B5EF4-FFF2-40B4-BE49-F238E27FC236}">
                  <a16:creationId xmlns:a16="http://schemas.microsoft.com/office/drawing/2014/main" id="{219A1E28-2606-4428-997A-D42F8AD50CA7}"/>
                </a:ext>
              </a:extLst>
            </p:cNvPr>
            <p:cNvSpPr txBox="1">
              <a:spLocks noChangeArrowheads="1"/>
            </p:cNvSpPr>
            <p:nvPr/>
          </p:nvSpPr>
          <p:spPr bwMode="auto">
            <a:xfrm>
              <a:off x="423363" y="4618556"/>
              <a:ext cx="3124200" cy="27622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Media Realm Table</a:t>
              </a:r>
            </a:p>
          </p:txBody>
        </p:sp>
        <p:sp>
          <p:nvSpPr>
            <p:cNvPr id="13" name="Line 12">
              <a:extLst>
                <a:ext uri="{FF2B5EF4-FFF2-40B4-BE49-F238E27FC236}">
                  <a16:creationId xmlns:a16="http://schemas.microsoft.com/office/drawing/2014/main" id="{C1F48B9A-4E29-458E-A776-874703413DE5}"/>
                </a:ext>
              </a:extLst>
            </p:cNvPr>
            <p:cNvSpPr>
              <a:spLocks noChangeShapeType="1"/>
            </p:cNvSpPr>
            <p:nvPr/>
          </p:nvSpPr>
          <p:spPr bwMode="auto">
            <a:xfrm flipV="1">
              <a:off x="3547564" y="4189847"/>
              <a:ext cx="237420" cy="428709"/>
            </a:xfrm>
            <a:prstGeom prst="line">
              <a:avLst/>
            </a:prstGeom>
            <a:noFill/>
            <a:ln w="19050">
              <a:solidFill>
                <a:srgbClr val="800000"/>
              </a:solidFill>
              <a:round/>
              <a:headEnd/>
              <a:tailEnd type="triangle" w="med" len="med"/>
            </a:ln>
          </p:spPr>
          <p:txBody>
            <a:bodyPr/>
            <a:lstStyle/>
            <a:p>
              <a:endParaRPr lang="en-US" dirty="0"/>
            </a:p>
          </p:txBody>
        </p:sp>
      </p:grpSp>
      <p:sp>
        <p:nvSpPr>
          <p:cNvPr id="17" name="Line 12">
            <a:extLst>
              <a:ext uri="{FF2B5EF4-FFF2-40B4-BE49-F238E27FC236}">
                <a16:creationId xmlns:a16="http://schemas.microsoft.com/office/drawing/2014/main" id="{01B75EEC-1CD6-4915-8DB7-F777EC800E3E}"/>
              </a:ext>
            </a:extLst>
          </p:cNvPr>
          <p:cNvSpPr>
            <a:spLocks noChangeShapeType="1"/>
          </p:cNvSpPr>
          <p:nvPr/>
        </p:nvSpPr>
        <p:spPr bwMode="auto">
          <a:xfrm flipH="1">
            <a:off x="5681585" y="1877747"/>
            <a:ext cx="137907" cy="1158610"/>
          </a:xfrm>
          <a:prstGeom prst="line">
            <a:avLst/>
          </a:prstGeom>
          <a:noFill/>
          <a:ln w="19050">
            <a:solidFill>
              <a:srgbClr val="800000"/>
            </a:solidFill>
            <a:round/>
            <a:headEnd/>
            <a:tailEnd type="triangle" w="med" len="med"/>
          </a:ln>
        </p:spPr>
        <p:txBody>
          <a:bodyPr/>
          <a:lstStyle/>
          <a:p>
            <a:endParaRPr lang="en-US" dirty="0"/>
          </a:p>
        </p:txBody>
      </p:sp>
      <p:sp>
        <p:nvSpPr>
          <p:cNvPr id="18" name="Text Box 13">
            <a:extLst>
              <a:ext uri="{FF2B5EF4-FFF2-40B4-BE49-F238E27FC236}">
                <a16:creationId xmlns:a16="http://schemas.microsoft.com/office/drawing/2014/main" id="{E38ABABF-FB30-4BF0-B4DB-6DEF43E0AE29}"/>
              </a:ext>
            </a:extLst>
          </p:cNvPr>
          <p:cNvSpPr txBox="1">
            <a:spLocks noChangeArrowheads="1"/>
          </p:cNvSpPr>
          <p:nvPr/>
        </p:nvSpPr>
        <p:spPr bwMode="auto">
          <a:xfrm>
            <a:off x="2380185" y="1063166"/>
            <a:ext cx="3124200" cy="46166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Destination Number Tel to IP Manipulation Table</a:t>
            </a:r>
          </a:p>
        </p:txBody>
      </p:sp>
      <p:sp>
        <p:nvSpPr>
          <p:cNvPr id="19" name="Line 12">
            <a:extLst>
              <a:ext uri="{FF2B5EF4-FFF2-40B4-BE49-F238E27FC236}">
                <a16:creationId xmlns:a16="http://schemas.microsoft.com/office/drawing/2014/main" id="{517018C6-CE81-4EF8-87B4-8EFA9FB8DD91}"/>
              </a:ext>
            </a:extLst>
          </p:cNvPr>
          <p:cNvSpPr>
            <a:spLocks noChangeShapeType="1"/>
          </p:cNvSpPr>
          <p:nvPr/>
        </p:nvSpPr>
        <p:spPr bwMode="auto">
          <a:xfrm flipH="1">
            <a:off x="3804379" y="1524831"/>
            <a:ext cx="137906" cy="1294569"/>
          </a:xfrm>
          <a:prstGeom prst="line">
            <a:avLst/>
          </a:prstGeom>
          <a:noFill/>
          <a:ln w="19050">
            <a:solidFill>
              <a:srgbClr val="800000"/>
            </a:solidFill>
            <a:round/>
            <a:headEnd/>
            <a:tailEnd type="triangle" w="med" len="med"/>
          </a:ln>
        </p:spPr>
        <p:txBody>
          <a:bodyPr/>
          <a:lstStyle/>
          <a:p>
            <a:endParaRPr lang="en-US" dirty="0"/>
          </a:p>
        </p:txBody>
      </p:sp>
    </p:spTree>
    <p:extLst>
      <p:ext uri="{BB962C8B-B14F-4D97-AF65-F5344CB8AC3E}">
        <p14:creationId xmlns:p14="http://schemas.microsoft.com/office/powerpoint/2010/main" val="38959448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A6A6-3C62-4DFD-A8C7-5287F2D1E925}"/>
              </a:ext>
            </a:extLst>
          </p:cNvPr>
          <p:cNvSpPr>
            <a:spLocks noGrp="1"/>
          </p:cNvSpPr>
          <p:nvPr>
            <p:ph type="title"/>
          </p:nvPr>
        </p:nvSpPr>
        <p:spPr/>
        <p:txBody>
          <a:bodyPr/>
          <a:lstStyle/>
          <a:p>
            <a:r>
              <a:rPr lang="en-US" dirty="0"/>
              <a:t>Session Border Controller (SBC) logs</a:t>
            </a:r>
          </a:p>
        </p:txBody>
      </p:sp>
      <p:sp>
        <p:nvSpPr>
          <p:cNvPr id="3" name="Content Placeholder 2">
            <a:extLst>
              <a:ext uri="{FF2B5EF4-FFF2-40B4-BE49-F238E27FC236}">
                <a16:creationId xmlns:a16="http://schemas.microsoft.com/office/drawing/2014/main" id="{CAC2CFCB-28D0-455B-AD9D-C11081FAFEA2}"/>
              </a:ext>
            </a:extLst>
          </p:cNvPr>
          <p:cNvSpPr>
            <a:spLocks noGrp="1"/>
          </p:cNvSpPr>
          <p:nvPr>
            <p:ph idx="1"/>
          </p:nvPr>
        </p:nvSpPr>
        <p:spPr/>
        <p:txBody>
          <a:bodyPr/>
          <a:lstStyle/>
          <a:p>
            <a:r>
              <a:rPr lang="en-US" dirty="0"/>
              <a:t>Session Border Controller uses CMR Process to handle Call flow across legs on the SBC</a:t>
            </a:r>
          </a:p>
          <a:p>
            <a:endParaRPr lang="en-US" dirty="0"/>
          </a:p>
          <a:p>
            <a:endParaRPr lang="en-US" dirty="0"/>
          </a:p>
          <a:p>
            <a:endParaRPr lang="en-US" dirty="0"/>
          </a:p>
          <a:p>
            <a:endParaRPr lang="en-US" dirty="0"/>
          </a:p>
          <a:p>
            <a:endParaRPr lang="en-US" dirty="0"/>
          </a:p>
          <a:p>
            <a:pPr lvl="1"/>
            <a:r>
              <a:rPr lang="en-US" dirty="0"/>
              <a:t>C = Classify</a:t>
            </a:r>
          </a:p>
          <a:p>
            <a:pPr lvl="1"/>
            <a:r>
              <a:rPr lang="en-US" dirty="0"/>
              <a:t>M = Manipulate</a:t>
            </a:r>
          </a:p>
          <a:p>
            <a:pPr lvl="1"/>
            <a:r>
              <a:rPr lang="en-US" dirty="0"/>
              <a:t>R = Route</a:t>
            </a:r>
          </a:p>
          <a:p>
            <a:r>
              <a:rPr lang="en-US" dirty="0"/>
              <a:t>This call flow is demonstrated in the SBC </a:t>
            </a:r>
            <a:r>
              <a:rPr lang="en-US" dirty="0" err="1"/>
              <a:t>Syslogs</a:t>
            </a:r>
            <a:endParaRPr lang="en-US" dirty="0"/>
          </a:p>
          <a:p>
            <a:endParaRPr lang="en-US" dirty="0"/>
          </a:p>
          <a:p>
            <a:endParaRPr lang="en-US" dirty="0"/>
          </a:p>
        </p:txBody>
      </p:sp>
      <p:pic>
        <p:nvPicPr>
          <p:cNvPr id="4" name="Picture 3">
            <a:extLst>
              <a:ext uri="{FF2B5EF4-FFF2-40B4-BE49-F238E27FC236}">
                <a16:creationId xmlns:a16="http://schemas.microsoft.com/office/drawing/2014/main" id="{9EE71AE6-4789-4A2A-A2AB-513E3B7B695A}"/>
              </a:ext>
            </a:extLst>
          </p:cNvPr>
          <p:cNvPicPr>
            <a:picLocks noChangeAspect="1"/>
          </p:cNvPicPr>
          <p:nvPr/>
        </p:nvPicPr>
        <p:blipFill>
          <a:blip r:embed="rId2"/>
          <a:stretch>
            <a:fillRect/>
          </a:stretch>
        </p:blipFill>
        <p:spPr>
          <a:xfrm>
            <a:off x="2339146" y="1548221"/>
            <a:ext cx="4465707" cy="1880779"/>
          </a:xfrm>
          <a:prstGeom prst="rect">
            <a:avLst/>
          </a:prstGeom>
        </p:spPr>
      </p:pic>
    </p:spTree>
    <p:extLst>
      <p:ext uri="{BB962C8B-B14F-4D97-AF65-F5344CB8AC3E}">
        <p14:creationId xmlns:p14="http://schemas.microsoft.com/office/powerpoint/2010/main" val="14859924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EEAA-6158-4159-AC2E-EDAA79878AD7}"/>
              </a:ext>
            </a:extLst>
          </p:cNvPr>
          <p:cNvSpPr>
            <a:spLocks noGrp="1"/>
          </p:cNvSpPr>
          <p:nvPr>
            <p:ph type="title"/>
          </p:nvPr>
        </p:nvSpPr>
        <p:spPr/>
        <p:txBody>
          <a:bodyPr/>
          <a:lstStyle/>
          <a:p>
            <a:r>
              <a:rPr lang="en-US" dirty="0"/>
              <a:t>SBC CMR Process Identified</a:t>
            </a:r>
          </a:p>
        </p:txBody>
      </p:sp>
      <p:pic>
        <p:nvPicPr>
          <p:cNvPr id="4" name="Picture 3">
            <a:extLst>
              <a:ext uri="{FF2B5EF4-FFF2-40B4-BE49-F238E27FC236}">
                <a16:creationId xmlns:a16="http://schemas.microsoft.com/office/drawing/2014/main" id="{B00F834D-CFF1-4B30-B430-6553AE9B4BB2}"/>
              </a:ext>
            </a:extLst>
          </p:cNvPr>
          <p:cNvPicPr>
            <a:picLocks noChangeAspect="1"/>
          </p:cNvPicPr>
          <p:nvPr/>
        </p:nvPicPr>
        <p:blipFill>
          <a:blip r:embed="rId2"/>
          <a:stretch>
            <a:fillRect/>
          </a:stretch>
        </p:blipFill>
        <p:spPr>
          <a:xfrm>
            <a:off x="342900" y="2819400"/>
            <a:ext cx="8420100" cy="1440873"/>
          </a:xfrm>
          <a:prstGeom prst="rect">
            <a:avLst/>
          </a:prstGeom>
        </p:spPr>
      </p:pic>
      <p:sp>
        <p:nvSpPr>
          <p:cNvPr id="5" name="Text Box 13">
            <a:extLst>
              <a:ext uri="{FF2B5EF4-FFF2-40B4-BE49-F238E27FC236}">
                <a16:creationId xmlns:a16="http://schemas.microsoft.com/office/drawing/2014/main" id="{F87E351E-E32A-477E-84F3-7FE4FBBCD938}"/>
              </a:ext>
            </a:extLst>
          </p:cNvPr>
          <p:cNvSpPr txBox="1">
            <a:spLocks noChangeArrowheads="1"/>
          </p:cNvSpPr>
          <p:nvPr/>
        </p:nvSpPr>
        <p:spPr bwMode="auto">
          <a:xfrm>
            <a:off x="457200" y="1905000"/>
            <a:ext cx="1385745"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Classify</a:t>
            </a:r>
          </a:p>
        </p:txBody>
      </p:sp>
      <p:sp>
        <p:nvSpPr>
          <p:cNvPr id="6" name="Line 12">
            <a:extLst>
              <a:ext uri="{FF2B5EF4-FFF2-40B4-BE49-F238E27FC236}">
                <a16:creationId xmlns:a16="http://schemas.microsoft.com/office/drawing/2014/main" id="{F0D83371-936B-4314-85C8-A81ABC267E1D}"/>
              </a:ext>
            </a:extLst>
          </p:cNvPr>
          <p:cNvSpPr>
            <a:spLocks noChangeShapeType="1"/>
          </p:cNvSpPr>
          <p:nvPr/>
        </p:nvSpPr>
        <p:spPr bwMode="auto">
          <a:xfrm>
            <a:off x="457200" y="2181998"/>
            <a:ext cx="685800" cy="942201"/>
          </a:xfrm>
          <a:prstGeom prst="line">
            <a:avLst/>
          </a:prstGeom>
          <a:noFill/>
          <a:ln w="19050">
            <a:solidFill>
              <a:srgbClr val="800000"/>
            </a:solidFill>
            <a:round/>
            <a:headEnd/>
            <a:tailEnd type="triangle" w="med" len="med"/>
          </a:ln>
        </p:spPr>
        <p:txBody>
          <a:bodyPr/>
          <a:lstStyle/>
          <a:p>
            <a:endParaRPr lang="en-US" dirty="0"/>
          </a:p>
        </p:txBody>
      </p:sp>
      <p:sp>
        <p:nvSpPr>
          <p:cNvPr id="7" name="Text Box 13">
            <a:extLst>
              <a:ext uri="{FF2B5EF4-FFF2-40B4-BE49-F238E27FC236}">
                <a16:creationId xmlns:a16="http://schemas.microsoft.com/office/drawing/2014/main" id="{2B89D0D7-C7EE-47F5-B909-05FDCE6DB49D}"/>
              </a:ext>
            </a:extLst>
          </p:cNvPr>
          <p:cNvSpPr txBox="1">
            <a:spLocks noChangeArrowheads="1"/>
          </p:cNvSpPr>
          <p:nvPr/>
        </p:nvSpPr>
        <p:spPr bwMode="auto">
          <a:xfrm>
            <a:off x="2057400" y="1904999"/>
            <a:ext cx="1385745"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Manipulate</a:t>
            </a:r>
          </a:p>
        </p:txBody>
      </p:sp>
      <p:sp>
        <p:nvSpPr>
          <p:cNvPr id="8" name="Text Box 13">
            <a:extLst>
              <a:ext uri="{FF2B5EF4-FFF2-40B4-BE49-F238E27FC236}">
                <a16:creationId xmlns:a16="http://schemas.microsoft.com/office/drawing/2014/main" id="{3B4723A2-8876-4060-A093-E62168856B1D}"/>
              </a:ext>
            </a:extLst>
          </p:cNvPr>
          <p:cNvSpPr txBox="1">
            <a:spLocks noChangeArrowheads="1"/>
          </p:cNvSpPr>
          <p:nvPr/>
        </p:nvSpPr>
        <p:spPr bwMode="auto">
          <a:xfrm>
            <a:off x="3666309" y="1905000"/>
            <a:ext cx="1385745"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Route</a:t>
            </a:r>
          </a:p>
        </p:txBody>
      </p:sp>
      <p:sp>
        <p:nvSpPr>
          <p:cNvPr id="9" name="Line 12">
            <a:extLst>
              <a:ext uri="{FF2B5EF4-FFF2-40B4-BE49-F238E27FC236}">
                <a16:creationId xmlns:a16="http://schemas.microsoft.com/office/drawing/2014/main" id="{27933A44-45B8-4F14-A6C4-BBE6D06F654F}"/>
              </a:ext>
            </a:extLst>
          </p:cNvPr>
          <p:cNvSpPr>
            <a:spLocks noChangeShapeType="1"/>
          </p:cNvSpPr>
          <p:nvPr/>
        </p:nvSpPr>
        <p:spPr bwMode="auto">
          <a:xfrm flipH="1">
            <a:off x="1842944" y="2181999"/>
            <a:ext cx="223163" cy="1018402"/>
          </a:xfrm>
          <a:prstGeom prst="line">
            <a:avLst/>
          </a:prstGeom>
          <a:noFill/>
          <a:ln w="19050">
            <a:solidFill>
              <a:srgbClr val="800000"/>
            </a:solidFill>
            <a:round/>
            <a:headEnd/>
            <a:tailEnd type="triangle" w="med" len="med"/>
          </a:ln>
        </p:spPr>
        <p:txBody>
          <a:bodyPr/>
          <a:lstStyle/>
          <a:p>
            <a:endParaRPr lang="en-US" dirty="0"/>
          </a:p>
        </p:txBody>
      </p:sp>
      <p:sp>
        <p:nvSpPr>
          <p:cNvPr id="10" name="Line 12">
            <a:extLst>
              <a:ext uri="{FF2B5EF4-FFF2-40B4-BE49-F238E27FC236}">
                <a16:creationId xmlns:a16="http://schemas.microsoft.com/office/drawing/2014/main" id="{95251DED-CC76-4AEC-A7CA-2B0259E5607B}"/>
              </a:ext>
            </a:extLst>
          </p:cNvPr>
          <p:cNvSpPr>
            <a:spLocks noChangeShapeType="1"/>
          </p:cNvSpPr>
          <p:nvPr/>
        </p:nvSpPr>
        <p:spPr bwMode="auto">
          <a:xfrm flipH="1">
            <a:off x="2966363" y="2181998"/>
            <a:ext cx="699944" cy="1932802"/>
          </a:xfrm>
          <a:prstGeom prst="line">
            <a:avLst/>
          </a:prstGeom>
          <a:noFill/>
          <a:ln w="19050">
            <a:solidFill>
              <a:srgbClr val="800000"/>
            </a:solidFill>
            <a:round/>
            <a:headEnd/>
            <a:tailEnd type="triangle" w="med" len="med"/>
          </a:ln>
        </p:spPr>
        <p:txBody>
          <a:bodyPr/>
          <a:lstStyle/>
          <a:p>
            <a:endParaRPr lang="en-US" dirty="0"/>
          </a:p>
        </p:txBody>
      </p:sp>
    </p:spTree>
    <p:extLst>
      <p:ext uri="{BB962C8B-B14F-4D97-AF65-F5344CB8AC3E}">
        <p14:creationId xmlns:p14="http://schemas.microsoft.com/office/powerpoint/2010/main" val="3161373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 name="Straight Arrow Connector 102"/>
          <p:cNvCxnSpPr>
            <a:stCxn id="68" idx="2"/>
          </p:cNvCxnSpPr>
          <p:nvPr/>
        </p:nvCxnSpPr>
        <p:spPr>
          <a:xfrm flipH="1">
            <a:off x="5410200" y="2101665"/>
            <a:ext cx="0" cy="950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0" name="Group 99"/>
          <p:cNvGrpSpPr/>
          <p:nvPr/>
        </p:nvGrpSpPr>
        <p:grpSpPr>
          <a:xfrm flipH="1">
            <a:off x="6110420" y="1988516"/>
            <a:ext cx="770947" cy="1075133"/>
            <a:chOff x="2590800" y="1047749"/>
            <a:chExt cx="2189443" cy="1151334"/>
          </a:xfrm>
        </p:grpSpPr>
        <p:cxnSp>
          <p:nvCxnSpPr>
            <p:cNvPr id="101" name="Straight Connector 100"/>
            <p:cNvCxnSpPr/>
            <p:nvPr/>
          </p:nvCxnSpPr>
          <p:spPr>
            <a:xfrm flipH="1" flipV="1">
              <a:off x="2590800" y="1047749"/>
              <a:ext cx="2189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p:nvPr/>
          </p:nvCxnSpPr>
          <p:spPr>
            <a:xfrm>
              <a:off x="2590800" y="1052615"/>
              <a:ext cx="0" cy="114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Group 96"/>
          <p:cNvGrpSpPr/>
          <p:nvPr/>
        </p:nvGrpSpPr>
        <p:grpSpPr>
          <a:xfrm>
            <a:off x="3953454" y="1981201"/>
            <a:ext cx="770947" cy="1075133"/>
            <a:chOff x="2590800" y="1047749"/>
            <a:chExt cx="2189443" cy="1151334"/>
          </a:xfrm>
        </p:grpSpPr>
        <p:cxnSp>
          <p:nvCxnSpPr>
            <p:cNvPr id="98" name="Straight Connector 97"/>
            <p:cNvCxnSpPr/>
            <p:nvPr/>
          </p:nvCxnSpPr>
          <p:spPr>
            <a:xfrm flipH="1" flipV="1">
              <a:off x="2590800" y="1047749"/>
              <a:ext cx="2189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a:off x="2590800" y="1052615"/>
              <a:ext cx="0" cy="114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Entities and Tables Relations</a:t>
            </a:r>
          </a:p>
        </p:txBody>
      </p:sp>
      <p:sp>
        <p:nvSpPr>
          <p:cNvPr id="68" name="Rectangle 67"/>
          <p:cNvSpPr/>
          <p:nvPr/>
        </p:nvSpPr>
        <p:spPr>
          <a:xfrm>
            <a:off x="4729952" y="1718065"/>
            <a:ext cx="1387466" cy="3836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SRD</a:t>
            </a:r>
          </a:p>
        </p:txBody>
      </p:sp>
      <p:sp>
        <p:nvSpPr>
          <p:cNvPr id="69" name="Rectangle 68"/>
          <p:cNvSpPr/>
          <p:nvPr/>
        </p:nvSpPr>
        <p:spPr>
          <a:xfrm>
            <a:off x="1819980" y="3056333"/>
            <a:ext cx="1283280" cy="3836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SIP Interface</a:t>
            </a:r>
          </a:p>
        </p:txBody>
      </p:sp>
      <p:sp>
        <p:nvSpPr>
          <p:cNvPr id="70" name="Rectangle 69"/>
          <p:cNvSpPr/>
          <p:nvPr/>
        </p:nvSpPr>
        <p:spPr>
          <a:xfrm>
            <a:off x="3283580" y="3056333"/>
            <a:ext cx="1283280" cy="3836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IP Group</a:t>
            </a:r>
          </a:p>
        </p:txBody>
      </p:sp>
      <p:sp>
        <p:nvSpPr>
          <p:cNvPr id="71" name="Rectangle 70"/>
          <p:cNvSpPr/>
          <p:nvPr/>
        </p:nvSpPr>
        <p:spPr>
          <a:xfrm>
            <a:off x="4754382" y="3063648"/>
            <a:ext cx="1283280" cy="3836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Proxy Set</a:t>
            </a:r>
          </a:p>
        </p:txBody>
      </p:sp>
      <p:sp>
        <p:nvSpPr>
          <p:cNvPr id="72" name="Rectangle 71"/>
          <p:cNvSpPr/>
          <p:nvPr/>
        </p:nvSpPr>
        <p:spPr>
          <a:xfrm>
            <a:off x="6225184" y="3056333"/>
            <a:ext cx="1283280" cy="3836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Classification Rule</a:t>
            </a:r>
          </a:p>
        </p:txBody>
      </p:sp>
      <p:sp>
        <p:nvSpPr>
          <p:cNvPr id="75" name="Rectangle 74"/>
          <p:cNvSpPr/>
          <p:nvPr/>
        </p:nvSpPr>
        <p:spPr>
          <a:xfrm>
            <a:off x="7729260" y="3056333"/>
            <a:ext cx="1283280" cy="3836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Routing Policy</a:t>
            </a:r>
          </a:p>
        </p:txBody>
      </p:sp>
      <p:sp>
        <p:nvSpPr>
          <p:cNvPr id="76" name="Rectangle 75"/>
          <p:cNvSpPr/>
          <p:nvPr/>
        </p:nvSpPr>
        <p:spPr>
          <a:xfrm>
            <a:off x="3288720" y="5331400"/>
            <a:ext cx="1283280" cy="383600"/>
          </a:xfrm>
          <a:prstGeom prst="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IP-to-IP Routing Table</a:t>
            </a:r>
          </a:p>
        </p:txBody>
      </p:sp>
      <p:sp>
        <p:nvSpPr>
          <p:cNvPr id="78" name="Rectangle 77"/>
          <p:cNvSpPr/>
          <p:nvPr/>
        </p:nvSpPr>
        <p:spPr>
          <a:xfrm>
            <a:off x="4755229" y="5331400"/>
            <a:ext cx="1283280" cy="383600"/>
          </a:xfrm>
          <a:prstGeom prst="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IP-to-IP Inbound Manipulation Table</a:t>
            </a:r>
          </a:p>
        </p:txBody>
      </p:sp>
      <p:sp>
        <p:nvSpPr>
          <p:cNvPr id="79" name="Rectangle 78"/>
          <p:cNvSpPr/>
          <p:nvPr/>
        </p:nvSpPr>
        <p:spPr>
          <a:xfrm>
            <a:off x="6225184" y="5331400"/>
            <a:ext cx="1283280" cy="383600"/>
          </a:xfrm>
          <a:prstGeom prst="rect">
            <a:avLst/>
          </a:prstGeom>
          <a:solidFill>
            <a:schemeClr val="accent6">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IP-to-IP Outbound Manipulation Table</a:t>
            </a:r>
          </a:p>
        </p:txBody>
      </p:sp>
      <p:sp>
        <p:nvSpPr>
          <p:cNvPr id="81" name="Rectangle 80"/>
          <p:cNvSpPr/>
          <p:nvPr/>
        </p:nvSpPr>
        <p:spPr>
          <a:xfrm>
            <a:off x="1819980" y="4587328"/>
            <a:ext cx="1283280" cy="383600"/>
          </a:xfrm>
          <a:prstGeom prst="rect">
            <a:avLst/>
          </a:prstGeom>
          <a:solidFill>
            <a:schemeClr val="accent2">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Media Realm</a:t>
            </a:r>
          </a:p>
        </p:txBody>
      </p:sp>
      <p:sp>
        <p:nvSpPr>
          <p:cNvPr id="82" name="Rectangle 81"/>
          <p:cNvSpPr/>
          <p:nvPr/>
        </p:nvSpPr>
        <p:spPr>
          <a:xfrm>
            <a:off x="151391" y="3056333"/>
            <a:ext cx="1283280" cy="383600"/>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IP Interface</a:t>
            </a:r>
          </a:p>
        </p:txBody>
      </p:sp>
      <p:sp>
        <p:nvSpPr>
          <p:cNvPr id="84" name="Rectangle 83"/>
          <p:cNvSpPr/>
          <p:nvPr/>
        </p:nvSpPr>
        <p:spPr>
          <a:xfrm>
            <a:off x="151391" y="3823840"/>
            <a:ext cx="1283280" cy="383600"/>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Ethernet Devices</a:t>
            </a:r>
          </a:p>
        </p:txBody>
      </p:sp>
      <p:sp>
        <p:nvSpPr>
          <p:cNvPr id="85" name="Rectangle 84"/>
          <p:cNvSpPr/>
          <p:nvPr/>
        </p:nvSpPr>
        <p:spPr>
          <a:xfrm>
            <a:off x="151391" y="4587328"/>
            <a:ext cx="1283280" cy="383600"/>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Ethernet Groups</a:t>
            </a:r>
          </a:p>
        </p:txBody>
      </p:sp>
      <p:sp>
        <p:nvSpPr>
          <p:cNvPr id="87" name="Rectangle 86"/>
          <p:cNvSpPr/>
          <p:nvPr/>
        </p:nvSpPr>
        <p:spPr>
          <a:xfrm>
            <a:off x="151391" y="5331400"/>
            <a:ext cx="1283280" cy="383600"/>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1"/>
                </a:solidFill>
              </a:rPr>
              <a:t>Physical Ports</a:t>
            </a:r>
          </a:p>
        </p:txBody>
      </p:sp>
      <p:grpSp>
        <p:nvGrpSpPr>
          <p:cNvPr id="11" name="Group 10"/>
          <p:cNvGrpSpPr/>
          <p:nvPr/>
        </p:nvGrpSpPr>
        <p:grpSpPr>
          <a:xfrm>
            <a:off x="2865743" y="1828801"/>
            <a:ext cx="1864211" cy="1227533"/>
            <a:chOff x="2590800" y="1047749"/>
            <a:chExt cx="2189443" cy="1151334"/>
          </a:xfrm>
        </p:grpSpPr>
        <p:cxnSp>
          <p:nvCxnSpPr>
            <p:cNvPr id="8" name="Straight Connector 7"/>
            <p:cNvCxnSpPr>
              <a:stCxn id="68" idx="1"/>
            </p:cNvCxnSpPr>
            <p:nvPr/>
          </p:nvCxnSpPr>
          <p:spPr>
            <a:xfrm flipH="1" flipV="1">
              <a:off x="2590800" y="1047749"/>
              <a:ext cx="21894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590800" y="1052615"/>
              <a:ext cx="0" cy="1146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flipH="1">
            <a:off x="6117418" y="1828801"/>
            <a:ext cx="2251999" cy="1227533"/>
            <a:chOff x="2590800" y="1047749"/>
            <a:chExt cx="2189443" cy="1151334"/>
          </a:xfrm>
        </p:grpSpPr>
        <p:cxnSp>
          <p:nvCxnSpPr>
            <p:cNvPr id="89" name="Straight Connector 88"/>
            <p:cNvCxnSpPr/>
            <p:nvPr/>
          </p:nvCxnSpPr>
          <p:spPr>
            <a:xfrm flipH="1" flipV="1">
              <a:off x="2590800" y="1047749"/>
              <a:ext cx="2189443" cy="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2590800" y="1052615"/>
              <a:ext cx="0" cy="1146468"/>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2429976" y="2303928"/>
            <a:ext cx="878168" cy="553998"/>
          </a:xfrm>
          <a:prstGeom prst="rect">
            <a:avLst/>
          </a:prstGeom>
          <a:solidFill>
            <a:schemeClr val="bg1"/>
          </a:solidFill>
        </p:spPr>
        <p:txBody>
          <a:bodyPr wrap="square" rtlCol="0">
            <a:spAutoFit/>
          </a:bodyPr>
          <a:lstStyle/>
          <a:p>
            <a:pPr algn="ctr"/>
            <a:r>
              <a:rPr lang="en-US" sz="1000" dirty="0">
                <a:solidFill>
                  <a:schemeClr val="accent1"/>
                </a:solidFill>
              </a:rPr>
              <a:t>Multiple SIP Interfaces per SRD</a:t>
            </a:r>
          </a:p>
        </p:txBody>
      </p:sp>
      <p:sp>
        <p:nvSpPr>
          <p:cNvPr id="93" name="TextBox 92"/>
          <p:cNvSpPr txBox="1"/>
          <p:nvPr/>
        </p:nvSpPr>
        <p:spPr>
          <a:xfrm>
            <a:off x="3474876" y="2303928"/>
            <a:ext cx="972160" cy="553998"/>
          </a:xfrm>
          <a:prstGeom prst="rect">
            <a:avLst/>
          </a:prstGeom>
          <a:solidFill>
            <a:schemeClr val="bg1"/>
          </a:solidFill>
        </p:spPr>
        <p:txBody>
          <a:bodyPr wrap="square" rtlCol="0">
            <a:spAutoFit/>
          </a:bodyPr>
          <a:lstStyle/>
          <a:p>
            <a:pPr algn="ctr"/>
            <a:r>
              <a:rPr lang="en-US" sz="1000" dirty="0">
                <a:solidFill>
                  <a:schemeClr val="accent1"/>
                </a:solidFill>
              </a:rPr>
              <a:t>Multiple IP Groups per SRD</a:t>
            </a:r>
          </a:p>
        </p:txBody>
      </p:sp>
      <p:sp>
        <p:nvSpPr>
          <p:cNvPr id="94" name="TextBox 93"/>
          <p:cNvSpPr txBox="1"/>
          <p:nvPr/>
        </p:nvSpPr>
        <p:spPr>
          <a:xfrm>
            <a:off x="4956065" y="2303928"/>
            <a:ext cx="914836" cy="553998"/>
          </a:xfrm>
          <a:prstGeom prst="rect">
            <a:avLst/>
          </a:prstGeom>
          <a:solidFill>
            <a:schemeClr val="bg1"/>
          </a:solidFill>
        </p:spPr>
        <p:txBody>
          <a:bodyPr wrap="square" rtlCol="0">
            <a:spAutoFit/>
          </a:bodyPr>
          <a:lstStyle/>
          <a:p>
            <a:pPr algn="ctr"/>
            <a:r>
              <a:rPr lang="en-US" sz="1000" dirty="0">
                <a:solidFill>
                  <a:schemeClr val="accent1"/>
                </a:solidFill>
              </a:rPr>
              <a:t>Multiple Proxy Sets per SRD</a:t>
            </a:r>
          </a:p>
        </p:txBody>
      </p:sp>
      <p:sp>
        <p:nvSpPr>
          <p:cNvPr id="95" name="TextBox 94"/>
          <p:cNvSpPr txBox="1"/>
          <p:nvPr/>
        </p:nvSpPr>
        <p:spPr>
          <a:xfrm>
            <a:off x="6343024" y="2303928"/>
            <a:ext cx="1072280" cy="553998"/>
          </a:xfrm>
          <a:prstGeom prst="rect">
            <a:avLst/>
          </a:prstGeom>
          <a:solidFill>
            <a:schemeClr val="bg1"/>
          </a:solidFill>
        </p:spPr>
        <p:txBody>
          <a:bodyPr wrap="square" rtlCol="0">
            <a:spAutoFit/>
          </a:bodyPr>
          <a:lstStyle/>
          <a:p>
            <a:pPr algn="ctr"/>
            <a:r>
              <a:rPr lang="en-US" sz="1000" dirty="0">
                <a:solidFill>
                  <a:schemeClr val="accent1"/>
                </a:solidFill>
              </a:rPr>
              <a:t>Multiple Classification Rules per SRD</a:t>
            </a:r>
          </a:p>
        </p:txBody>
      </p:sp>
      <p:sp>
        <p:nvSpPr>
          <p:cNvPr id="96" name="TextBox 95"/>
          <p:cNvSpPr txBox="1"/>
          <p:nvPr/>
        </p:nvSpPr>
        <p:spPr>
          <a:xfrm>
            <a:off x="7826093" y="2303928"/>
            <a:ext cx="1092132" cy="553998"/>
          </a:xfrm>
          <a:prstGeom prst="rect">
            <a:avLst/>
          </a:prstGeom>
          <a:solidFill>
            <a:schemeClr val="bg1"/>
          </a:solidFill>
        </p:spPr>
        <p:txBody>
          <a:bodyPr wrap="square" rtlCol="0">
            <a:spAutoFit/>
          </a:bodyPr>
          <a:lstStyle/>
          <a:p>
            <a:pPr algn="ctr"/>
            <a:r>
              <a:rPr lang="en-US" sz="1000" dirty="0">
                <a:solidFill>
                  <a:schemeClr val="accent1"/>
                </a:solidFill>
              </a:rPr>
              <a:t>Multiple SRDs per Routing Policy</a:t>
            </a:r>
          </a:p>
        </p:txBody>
      </p:sp>
      <p:cxnSp>
        <p:nvCxnSpPr>
          <p:cNvPr id="106" name="Straight Arrow Connector 105"/>
          <p:cNvCxnSpPr/>
          <p:nvPr/>
        </p:nvCxnSpPr>
        <p:spPr>
          <a:xfrm flipH="1">
            <a:off x="2893438" y="3449354"/>
            <a:ext cx="2163" cy="113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282082" y="3696916"/>
            <a:ext cx="1229094" cy="553998"/>
          </a:xfrm>
          <a:prstGeom prst="rect">
            <a:avLst/>
          </a:prstGeom>
          <a:solidFill>
            <a:schemeClr val="bg1"/>
          </a:solidFill>
        </p:spPr>
        <p:txBody>
          <a:bodyPr wrap="square" rtlCol="0">
            <a:spAutoFit/>
          </a:bodyPr>
          <a:lstStyle/>
          <a:p>
            <a:pPr algn="ctr"/>
            <a:r>
              <a:rPr lang="en-US" sz="1000" dirty="0">
                <a:solidFill>
                  <a:schemeClr val="accent1"/>
                </a:solidFill>
              </a:rPr>
              <a:t>Multiple SIP Interfaces per Media Realm</a:t>
            </a:r>
          </a:p>
        </p:txBody>
      </p:sp>
      <p:cxnSp>
        <p:nvCxnSpPr>
          <p:cNvPr id="18" name="Straight Connector 17"/>
          <p:cNvCxnSpPr>
            <a:cxnSpLocks/>
          </p:cNvCxnSpPr>
          <p:nvPr/>
        </p:nvCxnSpPr>
        <p:spPr>
          <a:xfrm flipH="1" flipV="1">
            <a:off x="3952290" y="3841861"/>
            <a:ext cx="1471397" cy="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3952289" y="3439933"/>
            <a:ext cx="0" cy="401928"/>
          </a:xfrm>
          <a:prstGeom prst="straightConnector1">
            <a:avLst/>
          </a:prstGeom>
          <a:ln>
            <a:solidFill>
              <a:schemeClr val="accent1"/>
            </a:solidFill>
            <a:tailEnd type="non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4220283" y="3557496"/>
            <a:ext cx="1042777" cy="553998"/>
          </a:xfrm>
          <a:prstGeom prst="rect">
            <a:avLst/>
          </a:prstGeom>
          <a:solidFill>
            <a:schemeClr val="bg1"/>
          </a:solidFill>
        </p:spPr>
        <p:txBody>
          <a:bodyPr wrap="square" rtlCol="0">
            <a:spAutoFit/>
          </a:bodyPr>
          <a:lstStyle/>
          <a:p>
            <a:pPr algn="ctr"/>
            <a:r>
              <a:rPr lang="en-US" sz="1000" dirty="0">
                <a:solidFill>
                  <a:schemeClr val="accent1"/>
                </a:solidFill>
              </a:rPr>
              <a:t>Multiple IP Groups per Proxy Set</a:t>
            </a:r>
          </a:p>
        </p:txBody>
      </p:sp>
      <p:grpSp>
        <p:nvGrpSpPr>
          <p:cNvPr id="465" name="Group 464"/>
          <p:cNvGrpSpPr/>
          <p:nvPr/>
        </p:nvGrpSpPr>
        <p:grpSpPr>
          <a:xfrm>
            <a:off x="3952290" y="3429000"/>
            <a:ext cx="4124911" cy="1905000"/>
            <a:chOff x="3952289" y="2571750"/>
            <a:chExt cx="4124911" cy="1905000"/>
          </a:xfrm>
        </p:grpSpPr>
        <p:cxnSp>
          <p:nvCxnSpPr>
            <p:cNvPr id="114" name="Straight Arrow Connector 113"/>
            <p:cNvCxnSpPr/>
            <p:nvPr/>
          </p:nvCxnSpPr>
          <p:spPr>
            <a:xfrm>
              <a:off x="3952289" y="3534430"/>
              <a:ext cx="0" cy="94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a:off x="8077200" y="2571750"/>
              <a:ext cx="0" cy="96268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3952289" y="3534430"/>
              <a:ext cx="4124911"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9" name="Straight Arrow Connector 118"/>
          <p:cNvCxnSpPr/>
          <p:nvPr/>
        </p:nvCxnSpPr>
        <p:spPr>
          <a:xfrm>
            <a:off x="8369416" y="3447248"/>
            <a:ext cx="0" cy="1286588"/>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8679820" y="3429000"/>
            <a:ext cx="0" cy="1640072"/>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5423685" y="4724400"/>
            <a:ext cx="29457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866824" y="5069072"/>
            <a:ext cx="18129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5424044" y="4733836"/>
            <a:ext cx="0" cy="60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6866824" y="5074786"/>
            <a:ext cx="0" cy="259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4206018" y="4108824"/>
            <a:ext cx="1071307" cy="707886"/>
          </a:xfrm>
          <a:prstGeom prst="rect">
            <a:avLst/>
          </a:prstGeom>
          <a:solidFill>
            <a:schemeClr val="bg1"/>
          </a:solidFill>
        </p:spPr>
        <p:txBody>
          <a:bodyPr wrap="square" rtlCol="0">
            <a:spAutoFit/>
          </a:bodyPr>
          <a:lstStyle/>
          <a:p>
            <a:pPr algn="ctr"/>
            <a:r>
              <a:rPr lang="en-US" sz="1000" dirty="0">
                <a:solidFill>
                  <a:schemeClr val="accent1"/>
                </a:solidFill>
              </a:rPr>
              <a:t>Multiple Routing Rules per Routing Policy</a:t>
            </a:r>
          </a:p>
        </p:txBody>
      </p:sp>
      <p:sp>
        <p:nvSpPr>
          <p:cNvPr id="138" name="TextBox 137"/>
          <p:cNvSpPr txBox="1"/>
          <p:nvPr/>
        </p:nvSpPr>
        <p:spPr>
          <a:xfrm>
            <a:off x="5562601" y="4437528"/>
            <a:ext cx="1268661" cy="553998"/>
          </a:xfrm>
          <a:prstGeom prst="rect">
            <a:avLst/>
          </a:prstGeom>
          <a:solidFill>
            <a:schemeClr val="bg1"/>
          </a:solidFill>
        </p:spPr>
        <p:txBody>
          <a:bodyPr wrap="square" rtlCol="0">
            <a:spAutoFit/>
          </a:bodyPr>
          <a:lstStyle/>
          <a:p>
            <a:pPr algn="ctr"/>
            <a:r>
              <a:rPr lang="en-US" sz="1000" dirty="0">
                <a:solidFill>
                  <a:schemeClr val="accent1"/>
                </a:solidFill>
              </a:rPr>
              <a:t>Multiple Inbound Manipulations per Routing Policy</a:t>
            </a:r>
          </a:p>
        </p:txBody>
      </p:sp>
      <p:sp>
        <p:nvSpPr>
          <p:cNvPr id="140" name="TextBox 139"/>
          <p:cNvSpPr txBox="1"/>
          <p:nvPr/>
        </p:nvSpPr>
        <p:spPr>
          <a:xfrm>
            <a:off x="7187900" y="4751764"/>
            <a:ext cx="1348234" cy="553998"/>
          </a:xfrm>
          <a:prstGeom prst="rect">
            <a:avLst/>
          </a:prstGeom>
          <a:solidFill>
            <a:schemeClr val="bg1"/>
          </a:solidFill>
        </p:spPr>
        <p:txBody>
          <a:bodyPr wrap="square" rtlCol="0">
            <a:spAutoFit/>
          </a:bodyPr>
          <a:lstStyle/>
          <a:p>
            <a:pPr algn="ctr"/>
            <a:r>
              <a:rPr lang="en-US" sz="1000" dirty="0">
                <a:solidFill>
                  <a:schemeClr val="accent1"/>
                </a:solidFill>
              </a:rPr>
              <a:t>Multiple Outbound Manipulations per Routing Policy</a:t>
            </a:r>
          </a:p>
        </p:txBody>
      </p:sp>
      <p:grpSp>
        <p:nvGrpSpPr>
          <p:cNvPr id="147" name="Group 146"/>
          <p:cNvGrpSpPr/>
          <p:nvPr/>
        </p:nvGrpSpPr>
        <p:grpSpPr>
          <a:xfrm rot="5400000">
            <a:off x="1373958" y="3408720"/>
            <a:ext cx="304799" cy="192969"/>
            <a:chOff x="3952289" y="3534430"/>
            <a:chExt cx="882394" cy="942320"/>
          </a:xfrm>
        </p:grpSpPr>
        <p:cxnSp>
          <p:nvCxnSpPr>
            <p:cNvPr id="148" name="Straight Arrow Connector 147"/>
            <p:cNvCxnSpPr/>
            <p:nvPr/>
          </p:nvCxnSpPr>
          <p:spPr>
            <a:xfrm>
              <a:off x="3952289" y="3534430"/>
              <a:ext cx="0" cy="942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V="1">
              <a:off x="4393487" y="3093235"/>
              <a:ext cx="0" cy="88239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2" name="Straight Arrow Connector 151"/>
          <p:cNvCxnSpPr>
            <a:stCxn id="69" idx="1"/>
          </p:cNvCxnSpPr>
          <p:nvPr/>
        </p:nvCxnSpPr>
        <p:spPr>
          <a:xfrm flipH="1" flipV="1">
            <a:off x="1435850" y="3200400"/>
            <a:ext cx="3841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82" idx="2"/>
            <a:endCxn id="84" idx="0"/>
          </p:cNvCxnSpPr>
          <p:nvPr/>
        </p:nvCxnSpPr>
        <p:spPr>
          <a:xfrm>
            <a:off x="793031" y="3439934"/>
            <a:ext cx="0" cy="38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p:nvPr/>
        </p:nvCxnSpPr>
        <p:spPr>
          <a:xfrm>
            <a:off x="793031" y="4213416"/>
            <a:ext cx="0" cy="37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a:off x="793031" y="4960197"/>
            <a:ext cx="0" cy="37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70" name="Group 469"/>
          <p:cNvGrpSpPr/>
          <p:nvPr/>
        </p:nvGrpSpPr>
        <p:grpSpPr>
          <a:xfrm flipV="1">
            <a:off x="793031" y="2542997"/>
            <a:ext cx="1308762" cy="503917"/>
            <a:chOff x="4104689" y="2724150"/>
            <a:chExt cx="1464309" cy="401928"/>
          </a:xfrm>
        </p:grpSpPr>
        <p:cxnSp>
          <p:nvCxnSpPr>
            <p:cNvPr id="160" name="Straight Arrow Connector 159"/>
            <p:cNvCxnSpPr/>
            <p:nvPr/>
          </p:nvCxnSpPr>
          <p:spPr>
            <a:xfrm>
              <a:off x="5568998" y="2724150"/>
              <a:ext cx="0" cy="401928"/>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flipH="1">
              <a:off x="4105853" y="3126078"/>
              <a:ext cx="14567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flipV="1">
              <a:off x="4104689" y="2724150"/>
              <a:ext cx="0" cy="4019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159" name="TextBox 158"/>
          <p:cNvSpPr txBox="1"/>
          <p:nvPr/>
        </p:nvSpPr>
        <p:spPr>
          <a:xfrm>
            <a:off x="965832" y="2308952"/>
            <a:ext cx="902903" cy="707886"/>
          </a:xfrm>
          <a:prstGeom prst="rect">
            <a:avLst/>
          </a:prstGeom>
          <a:solidFill>
            <a:schemeClr val="bg1"/>
          </a:solidFill>
        </p:spPr>
        <p:txBody>
          <a:bodyPr wrap="square" rtlCol="0">
            <a:spAutoFit/>
          </a:bodyPr>
          <a:lstStyle/>
          <a:p>
            <a:pPr algn="ctr"/>
            <a:r>
              <a:rPr lang="en-US" sz="1000" dirty="0">
                <a:solidFill>
                  <a:schemeClr val="accent1"/>
                </a:solidFill>
              </a:rPr>
              <a:t>Multiple SIP Interfaces per IP Interface</a:t>
            </a:r>
          </a:p>
        </p:txBody>
      </p:sp>
      <p:cxnSp>
        <p:nvCxnSpPr>
          <p:cNvPr id="166" name="Straight Arrow Connector 165"/>
          <p:cNvCxnSpPr/>
          <p:nvPr/>
        </p:nvCxnSpPr>
        <p:spPr>
          <a:xfrm>
            <a:off x="1981200" y="3657600"/>
            <a:ext cx="0" cy="929728"/>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p:cNvCxnSpPr/>
          <p:nvPr/>
        </p:nvCxnSpPr>
        <p:spPr>
          <a:xfrm flipH="1">
            <a:off x="1622842" y="3657600"/>
            <a:ext cx="358359" cy="0"/>
          </a:xfrm>
          <a:prstGeom prst="straightConnector1">
            <a:avLst/>
          </a:prstGeom>
          <a:ln w="635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4" name="TextBox 163"/>
          <p:cNvSpPr txBox="1"/>
          <p:nvPr/>
        </p:nvSpPr>
        <p:spPr>
          <a:xfrm>
            <a:off x="1462958" y="3696809"/>
            <a:ext cx="985865" cy="707886"/>
          </a:xfrm>
          <a:prstGeom prst="rect">
            <a:avLst/>
          </a:prstGeom>
          <a:solidFill>
            <a:schemeClr val="bg1"/>
          </a:solidFill>
        </p:spPr>
        <p:txBody>
          <a:bodyPr wrap="square" rtlCol="0">
            <a:spAutoFit/>
          </a:bodyPr>
          <a:lstStyle/>
          <a:p>
            <a:pPr algn="ctr"/>
            <a:r>
              <a:rPr lang="en-US" sz="1000" dirty="0">
                <a:solidFill>
                  <a:schemeClr val="accent1"/>
                </a:solidFill>
              </a:rPr>
              <a:t>Multiple Media Realms per IP Interface</a:t>
            </a:r>
          </a:p>
        </p:txBody>
      </p:sp>
      <p:cxnSp>
        <p:nvCxnSpPr>
          <p:cNvPr id="73" name="Straight Arrow Connector 72">
            <a:extLst>
              <a:ext uri="{FF2B5EF4-FFF2-40B4-BE49-F238E27FC236}">
                <a16:creationId xmlns:a16="http://schemas.microsoft.com/office/drawing/2014/main" id="{26D3C3F1-6DE8-4FD4-8B07-10E47A2E66FA}"/>
              </a:ext>
            </a:extLst>
          </p:cNvPr>
          <p:cNvCxnSpPr>
            <a:cxnSpLocks/>
          </p:cNvCxnSpPr>
          <p:nvPr/>
        </p:nvCxnSpPr>
        <p:spPr>
          <a:xfrm flipV="1">
            <a:off x="5423685" y="3447248"/>
            <a:ext cx="0" cy="40192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254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FEEAA-6158-4159-AC2E-EDAA79878AD7}"/>
              </a:ext>
            </a:extLst>
          </p:cNvPr>
          <p:cNvSpPr>
            <a:spLocks noGrp="1"/>
          </p:cNvSpPr>
          <p:nvPr>
            <p:ph type="title"/>
          </p:nvPr>
        </p:nvSpPr>
        <p:spPr/>
        <p:txBody>
          <a:bodyPr/>
          <a:lstStyle/>
          <a:p>
            <a:r>
              <a:rPr lang="en-US" dirty="0"/>
              <a:t>SBC CMR Process Identified – Deep Dive</a:t>
            </a:r>
          </a:p>
        </p:txBody>
      </p:sp>
      <p:pic>
        <p:nvPicPr>
          <p:cNvPr id="4" name="Picture 3">
            <a:extLst>
              <a:ext uri="{FF2B5EF4-FFF2-40B4-BE49-F238E27FC236}">
                <a16:creationId xmlns:a16="http://schemas.microsoft.com/office/drawing/2014/main" id="{B00F834D-CFF1-4B30-B430-6553AE9B4BB2}"/>
              </a:ext>
            </a:extLst>
          </p:cNvPr>
          <p:cNvPicPr>
            <a:picLocks noChangeAspect="1"/>
          </p:cNvPicPr>
          <p:nvPr/>
        </p:nvPicPr>
        <p:blipFill>
          <a:blip r:embed="rId2"/>
          <a:stretch>
            <a:fillRect/>
          </a:stretch>
        </p:blipFill>
        <p:spPr>
          <a:xfrm>
            <a:off x="457200" y="2819400"/>
            <a:ext cx="8420100" cy="1440873"/>
          </a:xfrm>
          <a:prstGeom prst="rect">
            <a:avLst/>
          </a:prstGeom>
        </p:spPr>
      </p:pic>
      <p:sp>
        <p:nvSpPr>
          <p:cNvPr id="5" name="Text Box 13">
            <a:extLst>
              <a:ext uri="{FF2B5EF4-FFF2-40B4-BE49-F238E27FC236}">
                <a16:creationId xmlns:a16="http://schemas.microsoft.com/office/drawing/2014/main" id="{F87E351E-E32A-477E-84F3-7FE4FBBCD938}"/>
              </a:ext>
            </a:extLst>
          </p:cNvPr>
          <p:cNvSpPr txBox="1">
            <a:spLocks noChangeArrowheads="1"/>
          </p:cNvSpPr>
          <p:nvPr/>
        </p:nvSpPr>
        <p:spPr bwMode="auto">
          <a:xfrm>
            <a:off x="441960" y="1016066"/>
            <a:ext cx="1385745" cy="46166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Message Condition Table</a:t>
            </a:r>
          </a:p>
        </p:txBody>
      </p:sp>
      <p:sp>
        <p:nvSpPr>
          <p:cNvPr id="6" name="Line 12">
            <a:extLst>
              <a:ext uri="{FF2B5EF4-FFF2-40B4-BE49-F238E27FC236}">
                <a16:creationId xmlns:a16="http://schemas.microsoft.com/office/drawing/2014/main" id="{F0D83371-936B-4314-85C8-A81ABC267E1D}"/>
              </a:ext>
            </a:extLst>
          </p:cNvPr>
          <p:cNvSpPr>
            <a:spLocks noChangeShapeType="1"/>
          </p:cNvSpPr>
          <p:nvPr/>
        </p:nvSpPr>
        <p:spPr bwMode="auto">
          <a:xfrm>
            <a:off x="459378" y="1477732"/>
            <a:ext cx="892620" cy="1524827"/>
          </a:xfrm>
          <a:prstGeom prst="line">
            <a:avLst/>
          </a:prstGeom>
          <a:noFill/>
          <a:ln w="19050">
            <a:solidFill>
              <a:srgbClr val="800000"/>
            </a:solidFill>
            <a:round/>
            <a:headEnd/>
            <a:tailEnd type="triangle" w="med" len="med"/>
          </a:ln>
        </p:spPr>
        <p:txBody>
          <a:bodyPr/>
          <a:lstStyle/>
          <a:p>
            <a:endParaRPr lang="en-US" dirty="0"/>
          </a:p>
        </p:txBody>
      </p:sp>
      <p:sp>
        <p:nvSpPr>
          <p:cNvPr id="7" name="Text Box 13">
            <a:extLst>
              <a:ext uri="{FF2B5EF4-FFF2-40B4-BE49-F238E27FC236}">
                <a16:creationId xmlns:a16="http://schemas.microsoft.com/office/drawing/2014/main" id="{2B89D0D7-C7EE-47F5-B909-05FDCE6DB49D}"/>
              </a:ext>
            </a:extLst>
          </p:cNvPr>
          <p:cNvSpPr txBox="1">
            <a:spLocks noChangeArrowheads="1"/>
          </p:cNvSpPr>
          <p:nvPr/>
        </p:nvSpPr>
        <p:spPr bwMode="auto">
          <a:xfrm>
            <a:off x="3281505" y="1838428"/>
            <a:ext cx="1385745" cy="46166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Classification Table</a:t>
            </a:r>
          </a:p>
        </p:txBody>
      </p:sp>
      <p:sp>
        <p:nvSpPr>
          <p:cNvPr id="8" name="Text Box 13">
            <a:extLst>
              <a:ext uri="{FF2B5EF4-FFF2-40B4-BE49-F238E27FC236}">
                <a16:creationId xmlns:a16="http://schemas.microsoft.com/office/drawing/2014/main" id="{3B4723A2-8876-4060-A093-E62168856B1D}"/>
              </a:ext>
            </a:extLst>
          </p:cNvPr>
          <p:cNvSpPr txBox="1">
            <a:spLocks noChangeArrowheads="1"/>
          </p:cNvSpPr>
          <p:nvPr/>
        </p:nvSpPr>
        <p:spPr bwMode="auto">
          <a:xfrm>
            <a:off x="1900237" y="1019376"/>
            <a:ext cx="1385745" cy="46166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Inbound Number Manipulation</a:t>
            </a:r>
          </a:p>
        </p:txBody>
      </p:sp>
      <p:sp>
        <p:nvSpPr>
          <p:cNvPr id="9" name="Line 12">
            <a:extLst>
              <a:ext uri="{FF2B5EF4-FFF2-40B4-BE49-F238E27FC236}">
                <a16:creationId xmlns:a16="http://schemas.microsoft.com/office/drawing/2014/main" id="{27933A44-45B8-4F14-A6C4-BBE6D06F654F}"/>
              </a:ext>
            </a:extLst>
          </p:cNvPr>
          <p:cNvSpPr>
            <a:spLocks noChangeShapeType="1"/>
          </p:cNvSpPr>
          <p:nvPr/>
        </p:nvSpPr>
        <p:spPr bwMode="auto">
          <a:xfrm flipH="1">
            <a:off x="2590799" y="1971299"/>
            <a:ext cx="706215" cy="1152902"/>
          </a:xfrm>
          <a:prstGeom prst="line">
            <a:avLst/>
          </a:prstGeom>
          <a:noFill/>
          <a:ln w="19050">
            <a:solidFill>
              <a:srgbClr val="800000"/>
            </a:solidFill>
            <a:round/>
            <a:headEnd/>
            <a:tailEnd type="triangle" w="med" len="med"/>
          </a:ln>
        </p:spPr>
        <p:txBody>
          <a:bodyPr/>
          <a:lstStyle/>
          <a:p>
            <a:endParaRPr lang="en-US" dirty="0"/>
          </a:p>
        </p:txBody>
      </p:sp>
      <p:sp>
        <p:nvSpPr>
          <p:cNvPr id="10" name="Line 12">
            <a:extLst>
              <a:ext uri="{FF2B5EF4-FFF2-40B4-BE49-F238E27FC236}">
                <a16:creationId xmlns:a16="http://schemas.microsoft.com/office/drawing/2014/main" id="{95251DED-CC76-4AEC-A7CA-2B0259E5607B}"/>
              </a:ext>
            </a:extLst>
          </p:cNvPr>
          <p:cNvSpPr>
            <a:spLocks noChangeShapeType="1"/>
          </p:cNvSpPr>
          <p:nvPr/>
        </p:nvSpPr>
        <p:spPr bwMode="auto">
          <a:xfrm>
            <a:off x="1900237" y="1477731"/>
            <a:ext cx="461963" cy="1722670"/>
          </a:xfrm>
          <a:prstGeom prst="line">
            <a:avLst/>
          </a:prstGeom>
          <a:noFill/>
          <a:ln w="19050">
            <a:solidFill>
              <a:srgbClr val="800000"/>
            </a:solidFill>
            <a:round/>
            <a:headEnd/>
            <a:tailEnd type="triangle" w="med" len="med"/>
          </a:ln>
        </p:spPr>
        <p:txBody>
          <a:bodyPr/>
          <a:lstStyle/>
          <a:p>
            <a:endParaRPr lang="en-US" dirty="0"/>
          </a:p>
        </p:txBody>
      </p:sp>
      <p:sp>
        <p:nvSpPr>
          <p:cNvPr id="11" name="Rectangle 10">
            <a:extLst>
              <a:ext uri="{FF2B5EF4-FFF2-40B4-BE49-F238E27FC236}">
                <a16:creationId xmlns:a16="http://schemas.microsoft.com/office/drawing/2014/main" id="{22795B35-C2D1-431B-BAEC-62F52078C47E}"/>
              </a:ext>
            </a:extLst>
          </p:cNvPr>
          <p:cNvSpPr/>
          <p:nvPr/>
        </p:nvSpPr>
        <p:spPr>
          <a:xfrm>
            <a:off x="1219200" y="3200401"/>
            <a:ext cx="6105525"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3">
            <a:extLst>
              <a:ext uri="{FF2B5EF4-FFF2-40B4-BE49-F238E27FC236}">
                <a16:creationId xmlns:a16="http://schemas.microsoft.com/office/drawing/2014/main" id="{87F09468-6695-47ED-8CE0-E8527A65EC0D}"/>
              </a:ext>
            </a:extLst>
          </p:cNvPr>
          <p:cNvSpPr txBox="1">
            <a:spLocks noChangeArrowheads="1"/>
          </p:cNvSpPr>
          <p:nvPr/>
        </p:nvSpPr>
        <p:spPr bwMode="auto">
          <a:xfrm>
            <a:off x="7010400" y="3626843"/>
            <a:ext cx="1981200" cy="1015663"/>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IP to IP Routing table – Checking </a:t>
            </a:r>
            <a:r>
              <a:rPr lang="en-US" sz="1200" b="1" dirty="0">
                <a:solidFill>
                  <a:srgbClr val="800000"/>
                </a:solidFill>
              </a:rPr>
              <a:t>Alternative Route Options </a:t>
            </a:r>
            <a:r>
              <a:rPr lang="en-US" sz="1200" dirty="0">
                <a:solidFill>
                  <a:srgbClr val="800000"/>
                </a:solidFill>
              </a:rPr>
              <a:t>Column – Route Row, Alternative Route Ignore Inputs, </a:t>
            </a:r>
            <a:r>
              <a:rPr lang="en-US" sz="1200" dirty="0" err="1">
                <a:solidFill>
                  <a:srgbClr val="800000"/>
                </a:solidFill>
              </a:rPr>
              <a:t>etc</a:t>
            </a:r>
            <a:endParaRPr lang="en-US" sz="1200" dirty="0">
              <a:solidFill>
                <a:srgbClr val="800000"/>
              </a:solidFill>
            </a:endParaRPr>
          </a:p>
        </p:txBody>
      </p:sp>
      <p:sp>
        <p:nvSpPr>
          <p:cNvPr id="13" name="Line 12">
            <a:extLst>
              <a:ext uri="{FF2B5EF4-FFF2-40B4-BE49-F238E27FC236}">
                <a16:creationId xmlns:a16="http://schemas.microsoft.com/office/drawing/2014/main" id="{8E5988A3-6F78-477A-8DF2-2B933E5ED6A5}"/>
              </a:ext>
            </a:extLst>
          </p:cNvPr>
          <p:cNvSpPr>
            <a:spLocks noChangeShapeType="1"/>
          </p:cNvSpPr>
          <p:nvPr/>
        </p:nvSpPr>
        <p:spPr bwMode="auto">
          <a:xfrm flipH="1" flipV="1">
            <a:off x="5029200" y="3505201"/>
            <a:ext cx="1981200" cy="132428"/>
          </a:xfrm>
          <a:prstGeom prst="line">
            <a:avLst/>
          </a:prstGeom>
          <a:noFill/>
          <a:ln w="19050">
            <a:solidFill>
              <a:srgbClr val="800000"/>
            </a:solidFill>
            <a:round/>
            <a:headEnd/>
            <a:tailEnd type="triangle" w="med" len="med"/>
          </a:ln>
        </p:spPr>
        <p:txBody>
          <a:bodyPr/>
          <a:lstStyle/>
          <a:p>
            <a:endParaRPr lang="en-US" dirty="0"/>
          </a:p>
        </p:txBody>
      </p:sp>
      <p:sp>
        <p:nvSpPr>
          <p:cNvPr id="14" name="Text Box 13">
            <a:extLst>
              <a:ext uri="{FF2B5EF4-FFF2-40B4-BE49-F238E27FC236}">
                <a16:creationId xmlns:a16="http://schemas.microsoft.com/office/drawing/2014/main" id="{E770BC7C-50D1-4977-AD8A-7B33D91A1C89}"/>
              </a:ext>
            </a:extLst>
          </p:cNvPr>
          <p:cNvSpPr txBox="1">
            <a:spLocks noChangeArrowheads="1"/>
          </p:cNvSpPr>
          <p:nvPr/>
        </p:nvSpPr>
        <p:spPr bwMode="auto">
          <a:xfrm>
            <a:off x="204929" y="4428034"/>
            <a:ext cx="1385745" cy="120032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IP to IP Routing Table entry used to route call – Index number from table displayed</a:t>
            </a:r>
          </a:p>
        </p:txBody>
      </p:sp>
      <p:sp>
        <p:nvSpPr>
          <p:cNvPr id="15" name="Line 12">
            <a:extLst>
              <a:ext uri="{FF2B5EF4-FFF2-40B4-BE49-F238E27FC236}">
                <a16:creationId xmlns:a16="http://schemas.microsoft.com/office/drawing/2014/main" id="{0EB403EC-52AF-46D8-8C96-2018B087C8CF}"/>
              </a:ext>
            </a:extLst>
          </p:cNvPr>
          <p:cNvSpPr>
            <a:spLocks noChangeShapeType="1"/>
          </p:cNvSpPr>
          <p:nvPr/>
        </p:nvSpPr>
        <p:spPr bwMode="auto">
          <a:xfrm flipV="1">
            <a:off x="1590674" y="4260272"/>
            <a:ext cx="619126" cy="166116"/>
          </a:xfrm>
          <a:prstGeom prst="line">
            <a:avLst/>
          </a:prstGeom>
          <a:noFill/>
          <a:ln w="19050">
            <a:solidFill>
              <a:srgbClr val="800000"/>
            </a:solidFill>
            <a:round/>
            <a:headEnd/>
            <a:tailEnd type="triangle" w="med" len="med"/>
          </a:ln>
        </p:spPr>
        <p:txBody>
          <a:bodyPr/>
          <a:lstStyle/>
          <a:p>
            <a:endParaRPr lang="en-US" dirty="0"/>
          </a:p>
        </p:txBody>
      </p:sp>
      <p:sp>
        <p:nvSpPr>
          <p:cNvPr id="16" name="Text Box 13">
            <a:extLst>
              <a:ext uri="{FF2B5EF4-FFF2-40B4-BE49-F238E27FC236}">
                <a16:creationId xmlns:a16="http://schemas.microsoft.com/office/drawing/2014/main" id="{4539673A-8D5B-420E-8915-6D2DC833BBE9}"/>
              </a:ext>
            </a:extLst>
          </p:cNvPr>
          <p:cNvSpPr txBox="1">
            <a:spLocks noChangeArrowheads="1"/>
          </p:cNvSpPr>
          <p:nvPr/>
        </p:nvSpPr>
        <p:spPr bwMode="auto">
          <a:xfrm>
            <a:off x="33213" y="3609201"/>
            <a:ext cx="1180816"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Incoming Leg </a:t>
            </a:r>
          </a:p>
        </p:txBody>
      </p:sp>
      <p:sp>
        <p:nvSpPr>
          <p:cNvPr id="17" name="Text Box 13">
            <a:extLst>
              <a:ext uri="{FF2B5EF4-FFF2-40B4-BE49-F238E27FC236}">
                <a16:creationId xmlns:a16="http://schemas.microsoft.com/office/drawing/2014/main" id="{23ED7735-A6D4-4220-8CDB-376970C2D255}"/>
              </a:ext>
            </a:extLst>
          </p:cNvPr>
          <p:cNvSpPr txBox="1">
            <a:spLocks noChangeArrowheads="1"/>
          </p:cNvSpPr>
          <p:nvPr/>
        </p:nvSpPr>
        <p:spPr bwMode="auto">
          <a:xfrm>
            <a:off x="33213" y="3932209"/>
            <a:ext cx="1180816"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Outgoing Leg </a:t>
            </a:r>
          </a:p>
        </p:txBody>
      </p:sp>
      <p:sp>
        <p:nvSpPr>
          <p:cNvPr id="3" name="TextBox 2">
            <a:extLst>
              <a:ext uri="{FF2B5EF4-FFF2-40B4-BE49-F238E27FC236}">
                <a16:creationId xmlns:a16="http://schemas.microsoft.com/office/drawing/2014/main" id="{32E9BDBE-8E26-4BD7-8B6D-89556C364AC0}"/>
              </a:ext>
            </a:extLst>
          </p:cNvPr>
          <p:cNvSpPr txBox="1"/>
          <p:nvPr/>
        </p:nvSpPr>
        <p:spPr>
          <a:xfrm>
            <a:off x="5173670" y="838200"/>
            <a:ext cx="3741730" cy="861774"/>
          </a:xfrm>
          <a:prstGeom prst="rect">
            <a:avLst/>
          </a:prstGeom>
          <a:noFill/>
          <a:ln>
            <a:solidFill>
              <a:schemeClr val="tx1"/>
            </a:solidFill>
          </a:ln>
        </p:spPr>
        <p:txBody>
          <a:bodyPr wrap="none" rtlCol="0">
            <a:spAutoFit/>
          </a:bodyPr>
          <a:lstStyle/>
          <a:p>
            <a:r>
              <a:rPr lang="en-US" sz="1000" dirty="0"/>
              <a:t>4 Step Classification Process</a:t>
            </a:r>
          </a:p>
          <a:p>
            <a:pPr marL="342900" indent="-342900">
              <a:buAutoNum type="arabicPeriod"/>
            </a:pPr>
            <a:r>
              <a:rPr lang="en-US" sz="1000" dirty="0"/>
              <a:t>Address of Record</a:t>
            </a:r>
          </a:p>
          <a:p>
            <a:pPr marL="342900" indent="-342900">
              <a:buAutoNum type="arabicPeriod"/>
            </a:pPr>
            <a:r>
              <a:rPr lang="en-US" sz="1000" dirty="0"/>
              <a:t>Classify by Proxy Set</a:t>
            </a:r>
          </a:p>
          <a:p>
            <a:pPr marL="342900" indent="-342900">
              <a:buAutoNum type="arabicPeriod"/>
            </a:pPr>
            <a:r>
              <a:rPr lang="en-US" sz="1000" dirty="0"/>
              <a:t>Classification Table – can use Message Condition Table </a:t>
            </a:r>
          </a:p>
          <a:p>
            <a:pPr marL="342900" indent="-342900">
              <a:buAutoNum type="arabicPeriod"/>
            </a:pPr>
            <a:r>
              <a:rPr lang="en-US" sz="1000" dirty="0"/>
              <a:t>Allow Unclassified Calls </a:t>
            </a:r>
          </a:p>
        </p:txBody>
      </p:sp>
      <p:sp>
        <p:nvSpPr>
          <p:cNvPr id="18" name="Rectangle 17">
            <a:extLst>
              <a:ext uri="{FF2B5EF4-FFF2-40B4-BE49-F238E27FC236}">
                <a16:creationId xmlns:a16="http://schemas.microsoft.com/office/drawing/2014/main" id="{521C1E3C-8FDE-470F-B3F8-ABD95067DA94}"/>
              </a:ext>
            </a:extLst>
          </p:cNvPr>
          <p:cNvSpPr/>
          <p:nvPr/>
        </p:nvSpPr>
        <p:spPr>
          <a:xfrm>
            <a:off x="2971800" y="3657598"/>
            <a:ext cx="3581400" cy="1324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Box 13">
            <a:extLst>
              <a:ext uri="{FF2B5EF4-FFF2-40B4-BE49-F238E27FC236}">
                <a16:creationId xmlns:a16="http://schemas.microsoft.com/office/drawing/2014/main" id="{614B1566-FE97-4815-BDF5-2B469B6051A6}"/>
              </a:ext>
            </a:extLst>
          </p:cNvPr>
          <p:cNvSpPr txBox="1">
            <a:spLocks noChangeArrowheads="1"/>
          </p:cNvSpPr>
          <p:nvPr/>
        </p:nvSpPr>
        <p:spPr bwMode="auto">
          <a:xfrm>
            <a:off x="3952594" y="4486133"/>
            <a:ext cx="2448206" cy="1015663"/>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Indicates status of IP Group, SRD, SIP Interface</a:t>
            </a:r>
          </a:p>
          <a:p>
            <a:pPr algn="ctr">
              <a:spcBef>
                <a:spcPct val="50000"/>
              </a:spcBef>
            </a:pPr>
            <a:r>
              <a:rPr lang="en-US" sz="1200" dirty="0">
                <a:solidFill>
                  <a:srgbClr val="800000"/>
                </a:solidFill>
              </a:rPr>
              <a:t>0 – Not Connected</a:t>
            </a:r>
          </a:p>
          <a:p>
            <a:pPr algn="ctr">
              <a:spcBef>
                <a:spcPct val="50000"/>
              </a:spcBef>
            </a:pPr>
            <a:r>
              <a:rPr lang="en-US" sz="1200" dirty="0">
                <a:solidFill>
                  <a:srgbClr val="800000"/>
                </a:solidFill>
              </a:rPr>
              <a:t>1 - Connected</a:t>
            </a:r>
          </a:p>
        </p:txBody>
      </p:sp>
      <p:sp>
        <p:nvSpPr>
          <p:cNvPr id="20" name="Line 12">
            <a:extLst>
              <a:ext uri="{FF2B5EF4-FFF2-40B4-BE49-F238E27FC236}">
                <a16:creationId xmlns:a16="http://schemas.microsoft.com/office/drawing/2014/main" id="{DE8B9246-B85D-453D-88CA-E8312AE605F1}"/>
              </a:ext>
            </a:extLst>
          </p:cNvPr>
          <p:cNvSpPr>
            <a:spLocks noChangeShapeType="1"/>
          </p:cNvSpPr>
          <p:nvPr/>
        </p:nvSpPr>
        <p:spPr bwMode="auto">
          <a:xfrm flipH="1" flipV="1">
            <a:off x="3886199" y="3810000"/>
            <a:ext cx="66395" cy="692589"/>
          </a:xfrm>
          <a:prstGeom prst="line">
            <a:avLst/>
          </a:prstGeom>
          <a:noFill/>
          <a:ln w="19050">
            <a:solidFill>
              <a:srgbClr val="800000"/>
            </a:solidFill>
            <a:round/>
            <a:headEnd/>
            <a:tailEnd type="triangle" w="med" len="med"/>
          </a:ln>
        </p:spPr>
        <p:txBody>
          <a:bodyPr/>
          <a:lstStyle/>
          <a:p>
            <a:endParaRPr lang="en-US" dirty="0"/>
          </a:p>
        </p:txBody>
      </p:sp>
      <p:pic>
        <p:nvPicPr>
          <p:cNvPr id="22" name="Picture 21">
            <a:extLst>
              <a:ext uri="{FF2B5EF4-FFF2-40B4-BE49-F238E27FC236}">
                <a16:creationId xmlns:a16="http://schemas.microsoft.com/office/drawing/2014/main" id="{DA97CD7E-1F32-45C0-B525-C9F53D1EFB33}"/>
              </a:ext>
            </a:extLst>
          </p:cNvPr>
          <p:cNvPicPr>
            <a:picLocks noChangeAspect="1"/>
          </p:cNvPicPr>
          <p:nvPr/>
        </p:nvPicPr>
        <p:blipFill>
          <a:blip r:embed="rId3"/>
          <a:stretch>
            <a:fillRect/>
          </a:stretch>
        </p:blipFill>
        <p:spPr>
          <a:xfrm>
            <a:off x="1626048" y="5242886"/>
            <a:ext cx="2291171" cy="548314"/>
          </a:xfrm>
          <a:prstGeom prst="rect">
            <a:avLst/>
          </a:prstGeom>
          <a:ln>
            <a:solidFill>
              <a:schemeClr val="tx1"/>
            </a:solidFill>
          </a:ln>
        </p:spPr>
      </p:pic>
      <p:sp>
        <p:nvSpPr>
          <p:cNvPr id="23" name="Text Box 13">
            <a:extLst>
              <a:ext uri="{FF2B5EF4-FFF2-40B4-BE49-F238E27FC236}">
                <a16:creationId xmlns:a16="http://schemas.microsoft.com/office/drawing/2014/main" id="{51A8EE90-0FE1-4ED2-80B4-F021F51382CC}"/>
              </a:ext>
            </a:extLst>
          </p:cNvPr>
          <p:cNvSpPr txBox="1">
            <a:spLocks noChangeArrowheads="1"/>
          </p:cNvSpPr>
          <p:nvPr/>
        </p:nvSpPr>
        <p:spPr bwMode="auto">
          <a:xfrm>
            <a:off x="1886374" y="4432224"/>
            <a:ext cx="1771219" cy="738664"/>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SBC Legs allocated vs Total SBC Sessions x2 </a:t>
            </a:r>
          </a:p>
          <a:p>
            <a:pPr algn="ctr">
              <a:spcBef>
                <a:spcPct val="50000"/>
              </a:spcBef>
            </a:pPr>
            <a:r>
              <a:rPr lang="en-US" sz="1200" dirty="0">
                <a:solidFill>
                  <a:srgbClr val="800000"/>
                </a:solidFill>
              </a:rPr>
              <a:t>(Logical </a:t>
            </a:r>
            <a:r>
              <a:rPr lang="en-US" sz="1200" dirty="0" err="1">
                <a:solidFill>
                  <a:srgbClr val="800000"/>
                </a:solidFill>
              </a:rPr>
              <a:t>Crossconnect</a:t>
            </a:r>
            <a:r>
              <a:rPr lang="en-US" sz="1200" dirty="0">
                <a:solidFill>
                  <a:srgbClr val="800000"/>
                </a:solidFill>
              </a:rPr>
              <a:t>)</a:t>
            </a:r>
          </a:p>
        </p:txBody>
      </p:sp>
      <p:sp>
        <p:nvSpPr>
          <p:cNvPr id="24" name="Line 12">
            <a:extLst>
              <a:ext uri="{FF2B5EF4-FFF2-40B4-BE49-F238E27FC236}">
                <a16:creationId xmlns:a16="http://schemas.microsoft.com/office/drawing/2014/main" id="{06D20FED-0D4F-4D4C-B28E-B68F0370F57E}"/>
              </a:ext>
            </a:extLst>
          </p:cNvPr>
          <p:cNvSpPr>
            <a:spLocks noChangeShapeType="1"/>
          </p:cNvSpPr>
          <p:nvPr/>
        </p:nvSpPr>
        <p:spPr bwMode="auto">
          <a:xfrm flipH="1" flipV="1">
            <a:off x="3067190" y="4149389"/>
            <a:ext cx="590403" cy="276998"/>
          </a:xfrm>
          <a:prstGeom prst="line">
            <a:avLst/>
          </a:prstGeom>
          <a:noFill/>
          <a:ln w="19050">
            <a:solidFill>
              <a:srgbClr val="800000"/>
            </a:solidFill>
            <a:round/>
            <a:headEnd/>
            <a:tailEnd type="triangle" w="med" len="med"/>
          </a:ln>
        </p:spPr>
        <p:txBody>
          <a:bodyPr/>
          <a:lstStyle/>
          <a:p>
            <a:endParaRPr lang="en-US" dirty="0"/>
          </a:p>
        </p:txBody>
      </p:sp>
      <p:sp>
        <p:nvSpPr>
          <p:cNvPr id="25" name="Rectangle 24">
            <a:extLst>
              <a:ext uri="{FF2B5EF4-FFF2-40B4-BE49-F238E27FC236}">
                <a16:creationId xmlns:a16="http://schemas.microsoft.com/office/drawing/2014/main" id="{DDD53554-D760-47FC-A711-E49BA9D3FF7B}"/>
              </a:ext>
            </a:extLst>
          </p:cNvPr>
          <p:cNvSpPr/>
          <p:nvPr/>
        </p:nvSpPr>
        <p:spPr>
          <a:xfrm>
            <a:off x="2183677" y="4010201"/>
            <a:ext cx="1180812" cy="13242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ine 12">
            <a:extLst>
              <a:ext uri="{FF2B5EF4-FFF2-40B4-BE49-F238E27FC236}">
                <a16:creationId xmlns:a16="http://schemas.microsoft.com/office/drawing/2014/main" id="{0E3B6EDE-39BC-4E13-ABB6-9232D7DEDD9C}"/>
              </a:ext>
            </a:extLst>
          </p:cNvPr>
          <p:cNvSpPr>
            <a:spLocks noChangeShapeType="1"/>
          </p:cNvSpPr>
          <p:nvPr/>
        </p:nvSpPr>
        <p:spPr bwMode="auto">
          <a:xfrm>
            <a:off x="1200289" y="3619402"/>
            <a:ext cx="323711" cy="86948"/>
          </a:xfrm>
          <a:prstGeom prst="line">
            <a:avLst/>
          </a:prstGeom>
          <a:noFill/>
          <a:ln w="19050">
            <a:solidFill>
              <a:srgbClr val="800000"/>
            </a:solidFill>
            <a:round/>
            <a:headEnd/>
            <a:tailEnd type="triangle" w="med" len="med"/>
          </a:ln>
        </p:spPr>
        <p:txBody>
          <a:bodyPr/>
          <a:lstStyle/>
          <a:p>
            <a:endParaRPr lang="en-US" dirty="0"/>
          </a:p>
        </p:txBody>
      </p:sp>
      <p:sp>
        <p:nvSpPr>
          <p:cNvPr id="27" name="Line 12">
            <a:extLst>
              <a:ext uri="{FF2B5EF4-FFF2-40B4-BE49-F238E27FC236}">
                <a16:creationId xmlns:a16="http://schemas.microsoft.com/office/drawing/2014/main" id="{627414B2-3843-40E7-8755-303EE6BFFAE9}"/>
              </a:ext>
            </a:extLst>
          </p:cNvPr>
          <p:cNvSpPr>
            <a:spLocks noChangeShapeType="1"/>
          </p:cNvSpPr>
          <p:nvPr/>
        </p:nvSpPr>
        <p:spPr bwMode="auto">
          <a:xfrm>
            <a:off x="1214029" y="3945695"/>
            <a:ext cx="323711" cy="2612"/>
          </a:xfrm>
          <a:prstGeom prst="line">
            <a:avLst/>
          </a:prstGeom>
          <a:noFill/>
          <a:ln w="19050">
            <a:solidFill>
              <a:srgbClr val="800000"/>
            </a:solidFill>
            <a:round/>
            <a:headEnd/>
            <a:tailEnd type="triangle" w="med" len="med"/>
          </a:ln>
        </p:spPr>
        <p:txBody>
          <a:bodyPr/>
          <a:lstStyle/>
          <a:p>
            <a:endParaRPr lang="en-US" dirty="0"/>
          </a:p>
        </p:txBody>
      </p:sp>
    </p:spTree>
    <p:extLst>
      <p:ext uri="{BB962C8B-B14F-4D97-AF65-F5344CB8AC3E}">
        <p14:creationId xmlns:p14="http://schemas.microsoft.com/office/powerpoint/2010/main" val="28783990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74656BD-D0A1-4CC4-9D48-ADE69786006E}"/>
              </a:ext>
            </a:extLst>
          </p:cNvPr>
          <p:cNvPicPr>
            <a:picLocks noChangeAspect="1"/>
          </p:cNvPicPr>
          <p:nvPr/>
        </p:nvPicPr>
        <p:blipFill>
          <a:blip r:embed="rId2"/>
          <a:stretch>
            <a:fillRect/>
          </a:stretch>
        </p:blipFill>
        <p:spPr>
          <a:xfrm>
            <a:off x="320422" y="2514600"/>
            <a:ext cx="8198356" cy="2249424"/>
          </a:xfrm>
          <a:prstGeom prst="rect">
            <a:avLst/>
          </a:prstGeom>
        </p:spPr>
      </p:pic>
      <p:sp>
        <p:nvSpPr>
          <p:cNvPr id="2" name="Title 1">
            <a:extLst>
              <a:ext uri="{FF2B5EF4-FFF2-40B4-BE49-F238E27FC236}">
                <a16:creationId xmlns:a16="http://schemas.microsoft.com/office/drawing/2014/main" id="{47E07687-1CCC-452A-813C-844501784159}"/>
              </a:ext>
            </a:extLst>
          </p:cNvPr>
          <p:cNvSpPr>
            <a:spLocks noGrp="1"/>
          </p:cNvSpPr>
          <p:nvPr>
            <p:ph type="title"/>
          </p:nvPr>
        </p:nvSpPr>
        <p:spPr/>
        <p:txBody>
          <a:bodyPr/>
          <a:lstStyle/>
          <a:p>
            <a:r>
              <a:rPr lang="en-US" dirty="0"/>
              <a:t>SBC CMR Process Identified – Deep Dive</a:t>
            </a:r>
          </a:p>
        </p:txBody>
      </p:sp>
      <p:sp>
        <p:nvSpPr>
          <p:cNvPr id="5" name="Text Box 13">
            <a:extLst>
              <a:ext uri="{FF2B5EF4-FFF2-40B4-BE49-F238E27FC236}">
                <a16:creationId xmlns:a16="http://schemas.microsoft.com/office/drawing/2014/main" id="{9B8D8044-452F-4D0C-8723-8B2C6684BE96}"/>
              </a:ext>
            </a:extLst>
          </p:cNvPr>
          <p:cNvSpPr txBox="1">
            <a:spLocks noChangeArrowheads="1"/>
          </p:cNvSpPr>
          <p:nvPr/>
        </p:nvSpPr>
        <p:spPr bwMode="auto">
          <a:xfrm>
            <a:off x="441960" y="1200732"/>
            <a:ext cx="1539240"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Incoming IP Profile</a:t>
            </a:r>
          </a:p>
        </p:txBody>
      </p:sp>
      <p:sp>
        <p:nvSpPr>
          <p:cNvPr id="6" name="Line 12">
            <a:extLst>
              <a:ext uri="{FF2B5EF4-FFF2-40B4-BE49-F238E27FC236}">
                <a16:creationId xmlns:a16="http://schemas.microsoft.com/office/drawing/2014/main" id="{D2C3C882-6C06-4533-81B4-D4BE4F68A8F0}"/>
              </a:ext>
            </a:extLst>
          </p:cNvPr>
          <p:cNvSpPr>
            <a:spLocks noChangeShapeType="1"/>
          </p:cNvSpPr>
          <p:nvPr/>
        </p:nvSpPr>
        <p:spPr bwMode="auto">
          <a:xfrm>
            <a:off x="441960" y="1477731"/>
            <a:ext cx="1234440" cy="1384219"/>
          </a:xfrm>
          <a:prstGeom prst="line">
            <a:avLst/>
          </a:prstGeom>
          <a:noFill/>
          <a:ln w="19050">
            <a:solidFill>
              <a:srgbClr val="800000"/>
            </a:solidFill>
            <a:round/>
            <a:headEnd/>
            <a:tailEnd type="triangle" w="med" len="med"/>
          </a:ln>
        </p:spPr>
        <p:txBody>
          <a:bodyPr/>
          <a:lstStyle/>
          <a:p>
            <a:endParaRPr lang="en-US" dirty="0"/>
          </a:p>
        </p:txBody>
      </p:sp>
      <p:sp>
        <p:nvSpPr>
          <p:cNvPr id="7" name="Rectangle 6">
            <a:extLst>
              <a:ext uri="{FF2B5EF4-FFF2-40B4-BE49-F238E27FC236}">
                <a16:creationId xmlns:a16="http://schemas.microsoft.com/office/drawing/2014/main" id="{7F6ECBE7-AF7D-4D0F-BA52-EB27B98B6B5F}"/>
              </a:ext>
            </a:extLst>
          </p:cNvPr>
          <p:cNvSpPr/>
          <p:nvPr/>
        </p:nvSpPr>
        <p:spPr>
          <a:xfrm>
            <a:off x="914400" y="4343400"/>
            <a:ext cx="3886200" cy="2769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Box 13">
            <a:extLst>
              <a:ext uri="{FF2B5EF4-FFF2-40B4-BE49-F238E27FC236}">
                <a16:creationId xmlns:a16="http://schemas.microsoft.com/office/drawing/2014/main" id="{FFC5A751-66A8-48DE-BEA9-5EC087A767BC}"/>
              </a:ext>
            </a:extLst>
          </p:cNvPr>
          <p:cNvSpPr txBox="1">
            <a:spLocks noChangeArrowheads="1"/>
          </p:cNvSpPr>
          <p:nvPr/>
        </p:nvSpPr>
        <p:spPr bwMode="auto">
          <a:xfrm>
            <a:off x="4191000" y="2895600"/>
            <a:ext cx="1524000"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Outgoing IP Profile</a:t>
            </a:r>
          </a:p>
        </p:txBody>
      </p:sp>
      <p:sp>
        <p:nvSpPr>
          <p:cNvPr id="9" name="Line 12">
            <a:extLst>
              <a:ext uri="{FF2B5EF4-FFF2-40B4-BE49-F238E27FC236}">
                <a16:creationId xmlns:a16="http://schemas.microsoft.com/office/drawing/2014/main" id="{B3483E7C-5D30-4BF8-84F0-920E8553909A}"/>
              </a:ext>
            </a:extLst>
          </p:cNvPr>
          <p:cNvSpPr>
            <a:spLocks noChangeShapeType="1"/>
          </p:cNvSpPr>
          <p:nvPr/>
        </p:nvSpPr>
        <p:spPr bwMode="auto">
          <a:xfrm flipH="1">
            <a:off x="3048000" y="3172598"/>
            <a:ext cx="1143000" cy="210581"/>
          </a:xfrm>
          <a:prstGeom prst="line">
            <a:avLst/>
          </a:prstGeom>
          <a:noFill/>
          <a:ln w="19050">
            <a:solidFill>
              <a:srgbClr val="800000"/>
            </a:solidFill>
            <a:round/>
            <a:headEnd/>
            <a:tailEnd type="triangle" w="med" len="med"/>
          </a:ln>
        </p:spPr>
        <p:txBody>
          <a:bodyPr/>
          <a:lstStyle/>
          <a:p>
            <a:endParaRPr lang="en-US" dirty="0"/>
          </a:p>
        </p:txBody>
      </p:sp>
      <p:sp>
        <p:nvSpPr>
          <p:cNvPr id="10" name="Text Box 13">
            <a:extLst>
              <a:ext uri="{FF2B5EF4-FFF2-40B4-BE49-F238E27FC236}">
                <a16:creationId xmlns:a16="http://schemas.microsoft.com/office/drawing/2014/main" id="{B825B85E-AB65-4514-84A2-E99F6BBFEA51}"/>
              </a:ext>
            </a:extLst>
          </p:cNvPr>
          <p:cNvSpPr txBox="1">
            <a:spLocks noChangeArrowheads="1"/>
          </p:cNvSpPr>
          <p:nvPr/>
        </p:nvSpPr>
        <p:spPr bwMode="auto">
          <a:xfrm>
            <a:off x="5871743" y="2861950"/>
            <a:ext cx="1838604"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Received IP from Leg 1</a:t>
            </a:r>
          </a:p>
        </p:txBody>
      </p:sp>
      <p:sp>
        <p:nvSpPr>
          <p:cNvPr id="11" name="Line 12">
            <a:extLst>
              <a:ext uri="{FF2B5EF4-FFF2-40B4-BE49-F238E27FC236}">
                <a16:creationId xmlns:a16="http://schemas.microsoft.com/office/drawing/2014/main" id="{B5074DE9-E629-4AD7-843E-A542270847CD}"/>
              </a:ext>
            </a:extLst>
          </p:cNvPr>
          <p:cNvSpPr>
            <a:spLocks noChangeShapeType="1"/>
          </p:cNvSpPr>
          <p:nvPr/>
        </p:nvSpPr>
        <p:spPr bwMode="auto">
          <a:xfrm flipH="1">
            <a:off x="5428970" y="3138949"/>
            <a:ext cx="438150" cy="660899"/>
          </a:xfrm>
          <a:prstGeom prst="line">
            <a:avLst/>
          </a:prstGeom>
          <a:noFill/>
          <a:ln w="19050">
            <a:solidFill>
              <a:srgbClr val="800000"/>
            </a:solidFill>
            <a:round/>
            <a:headEnd/>
            <a:tailEnd type="triangle" w="med" len="med"/>
          </a:ln>
        </p:spPr>
        <p:txBody>
          <a:bodyPr/>
          <a:lstStyle/>
          <a:p>
            <a:endParaRPr lang="en-US" dirty="0"/>
          </a:p>
        </p:txBody>
      </p:sp>
      <p:sp>
        <p:nvSpPr>
          <p:cNvPr id="12" name="Text Box 13">
            <a:extLst>
              <a:ext uri="{FF2B5EF4-FFF2-40B4-BE49-F238E27FC236}">
                <a16:creationId xmlns:a16="http://schemas.microsoft.com/office/drawing/2014/main" id="{440CE95C-9727-448C-8BCF-425B6A43CEE1}"/>
              </a:ext>
            </a:extLst>
          </p:cNvPr>
          <p:cNvSpPr txBox="1">
            <a:spLocks noChangeArrowheads="1"/>
          </p:cNvSpPr>
          <p:nvPr/>
        </p:nvSpPr>
        <p:spPr bwMode="auto">
          <a:xfrm>
            <a:off x="5857596" y="3972996"/>
            <a:ext cx="2676804" cy="461665"/>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Checking for NAT on Leg 1 – Parameter </a:t>
            </a:r>
            <a:r>
              <a:rPr lang="en-US" sz="1200" b="1" dirty="0">
                <a:solidFill>
                  <a:srgbClr val="800000"/>
                </a:solidFill>
              </a:rPr>
              <a:t>SIP NAT DETECTION</a:t>
            </a:r>
            <a:endParaRPr lang="en-US" sz="1200" dirty="0">
              <a:solidFill>
                <a:srgbClr val="800000"/>
              </a:solidFill>
            </a:endParaRPr>
          </a:p>
        </p:txBody>
      </p:sp>
      <p:sp>
        <p:nvSpPr>
          <p:cNvPr id="13" name="Line 12">
            <a:extLst>
              <a:ext uri="{FF2B5EF4-FFF2-40B4-BE49-F238E27FC236}">
                <a16:creationId xmlns:a16="http://schemas.microsoft.com/office/drawing/2014/main" id="{45B4A47B-489F-4643-AA91-177E79350BDB}"/>
              </a:ext>
            </a:extLst>
          </p:cNvPr>
          <p:cNvSpPr>
            <a:spLocks noChangeShapeType="1"/>
          </p:cNvSpPr>
          <p:nvPr/>
        </p:nvSpPr>
        <p:spPr bwMode="auto">
          <a:xfrm flipH="1" flipV="1">
            <a:off x="4419600" y="3972996"/>
            <a:ext cx="1447520" cy="276999"/>
          </a:xfrm>
          <a:prstGeom prst="line">
            <a:avLst/>
          </a:prstGeom>
          <a:noFill/>
          <a:ln w="19050">
            <a:solidFill>
              <a:srgbClr val="800000"/>
            </a:solidFill>
            <a:round/>
            <a:headEnd/>
            <a:tailEnd type="triangle" w="med" len="med"/>
          </a:ln>
        </p:spPr>
        <p:txBody>
          <a:bodyPr/>
          <a:lstStyle/>
          <a:p>
            <a:endParaRPr lang="en-US" dirty="0"/>
          </a:p>
        </p:txBody>
      </p:sp>
      <p:sp>
        <p:nvSpPr>
          <p:cNvPr id="14" name="TextBox 13">
            <a:extLst>
              <a:ext uri="{FF2B5EF4-FFF2-40B4-BE49-F238E27FC236}">
                <a16:creationId xmlns:a16="http://schemas.microsoft.com/office/drawing/2014/main" id="{15D2ADF9-FFDB-4B2D-A041-6852ED6E5426}"/>
              </a:ext>
            </a:extLst>
          </p:cNvPr>
          <p:cNvSpPr txBox="1"/>
          <p:nvPr/>
        </p:nvSpPr>
        <p:spPr>
          <a:xfrm>
            <a:off x="3048000" y="5005626"/>
            <a:ext cx="6125395" cy="861774"/>
          </a:xfrm>
          <a:prstGeom prst="rect">
            <a:avLst/>
          </a:prstGeom>
          <a:noFill/>
        </p:spPr>
        <p:txBody>
          <a:bodyPr wrap="none" rtlCol="0">
            <a:spAutoFit/>
          </a:bodyPr>
          <a:lstStyle/>
          <a:p>
            <a:r>
              <a:rPr lang="en-US" sz="1000" b="1" dirty="0"/>
              <a:t>NOTE:</a:t>
            </a:r>
            <a:r>
              <a:rPr lang="en-US" sz="1000" dirty="0"/>
              <a:t> The NAT Detection mechanism checks whether the endpoint is located behind NAT by comparing</a:t>
            </a:r>
          </a:p>
          <a:p>
            <a:r>
              <a:rPr lang="en-US" sz="1000" dirty="0"/>
              <a:t>the source IP address of the incoming UDP/TCP packet (in which the SIP message is received)</a:t>
            </a:r>
          </a:p>
          <a:p>
            <a:r>
              <a:rPr lang="en-US" sz="1000" dirty="0"/>
              <a:t>with the IP address in the SIP Contact header. If the packet's source IP address is a public address</a:t>
            </a:r>
          </a:p>
          <a:p>
            <a:r>
              <a:rPr lang="en-US" sz="1000" dirty="0"/>
              <a:t>and the Contact header's IP address is a local address, the device considers the endpoint as</a:t>
            </a:r>
          </a:p>
          <a:p>
            <a:r>
              <a:rPr lang="en-US" sz="1000" dirty="0"/>
              <a:t>located behind NAT.</a:t>
            </a:r>
          </a:p>
        </p:txBody>
      </p:sp>
      <p:sp>
        <p:nvSpPr>
          <p:cNvPr id="15" name="Text Box 13">
            <a:extLst>
              <a:ext uri="{FF2B5EF4-FFF2-40B4-BE49-F238E27FC236}">
                <a16:creationId xmlns:a16="http://schemas.microsoft.com/office/drawing/2014/main" id="{0F6D3752-B0F1-472B-B151-D595A3FAF808}"/>
              </a:ext>
            </a:extLst>
          </p:cNvPr>
          <p:cNvSpPr txBox="1">
            <a:spLocks noChangeArrowheads="1"/>
          </p:cNvSpPr>
          <p:nvPr/>
        </p:nvSpPr>
        <p:spPr bwMode="auto">
          <a:xfrm>
            <a:off x="266700" y="4783397"/>
            <a:ext cx="2676804" cy="646331"/>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Allocating RTP/UDP Port for </a:t>
            </a:r>
            <a:r>
              <a:rPr lang="en-US" sz="1200" b="1" dirty="0">
                <a:solidFill>
                  <a:srgbClr val="800000"/>
                </a:solidFill>
              </a:rPr>
              <a:t>SIP</a:t>
            </a:r>
            <a:r>
              <a:rPr lang="en-US" sz="1200" dirty="0">
                <a:solidFill>
                  <a:srgbClr val="800000"/>
                </a:solidFill>
              </a:rPr>
              <a:t> </a:t>
            </a:r>
            <a:r>
              <a:rPr lang="en-US" sz="1200" b="1" dirty="0">
                <a:solidFill>
                  <a:srgbClr val="800000"/>
                </a:solidFill>
              </a:rPr>
              <a:t>Response</a:t>
            </a:r>
            <a:r>
              <a:rPr lang="en-US" sz="1200" dirty="0">
                <a:solidFill>
                  <a:srgbClr val="800000"/>
                </a:solidFill>
              </a:rPr>
              <a:t> to Invite on Leg 1 – allocated from Media Realm </a:t>
            </a:r>
          </a:p>
        </p:txBody>
      </p:sp>
      <p:sp>
        <p:nvSpPr>
          <p:cNvPr id="16" name="Line 12">
            <a:extLst>
              <a:ext uri="{FF2B5EF4-FFF2-40B4-BE49-F238E27FC236}">
                <a16:creationId xmlns:a16="http://schemas.microsoft.com/office/drawing/2014/main" id="{25E1982D-ACEA-479C-8A83-FB244522E04D}"/>
              </a:ext>
            </a:extLst>
          </p:cNvPr>
          <p:cNvSpPr>
            <a:spLocks noChangeShapeType="1"/>
          </p:cNvSpPr>
          <p:nvPr/>
        </p:nvSpPr>
        <p:spPr bwMode="auto">
          <a:xfrm flipV="1">
            <a:off x="2943504" y="4620397"/>
            <a:ext cx="104496" cy="162998"/>
          </a:xfrm>
          <a:prstGeom prst="line">
            <a:avLst/>
          </a:prstGeom>
          <a:noFill/>
          <a:ln w="19050">
            <a:solidFill>
              <a:srgbClr val="800000"/>
            </a:solidFill>
            <a:round/>
            <a:headEnd/>
            <a:tailEnd type="triangle" w="med" len="med"/>
          </a:ln>
        </p:spPr>
        <p:txBody>
          <a:bodyPr/>
          <a:lstStyle/>
          <a:p>
            <a:endParaRPr lang="en-US" dirty="0"/>
          </a:p>
        </p:txBody>
      </p:sp>
      <p:pic>
        <p:nvPicPr>
          <p:cNvPr id="17" name="Picture 16">
            <a:extLst>
              <a:ext uri="{FF2B5EF4-FFF2-40B4-BE49-F238E27FC236}">
                <a16:creationId xmlns:a16="http://schemas.microsoft.com/office/drawing/2014/main" id="{AC5E1357-D5B2-4DEB-8C98-42A599CB1334}"/>
              </a:ext>
            </a:extLst>
          </p:cNvPr>
          <p:cNvPicPr>
            <a:picLocks noChangeAspect="1"/>
          </p:cNvPicPr>
          <p:nvPr/>
        </p:nvPicPr>
        <p:blipFill>
          <a:blip r:embed="rId3"/>
          <a:stretch>
            <a:fillRect/>
          </a:stretch>
        </p:blipFill>
        <p:spPr>
          <a:xfrm>
            <a:off x="266700" y="1752600"/>
            <a:ext cx="8610600" cy="149129"/>
          </a:xfrm>
          <a:prstGeom prst="rect">
            <a:avLst/>
          </a:prstGeom>
        </p:spPr>
      </p:pic>
      <p:sp>
        <p:nvSpPr>
          <p:cNvPr id="18" name="TextBox 17">
            <a:extLst>
              <a:ext uri="{FF2B5EF4-FFF2-40B4-BE49-F238E27FC236}">
                <a16:creationId xmlns:a16="http://schemas.microsoft.com/office/drawing/2014/main" id="{96001F21-BC10-421D-83C7-6844534691D9}"/>
              </a:ext>
            </a:extLst>
          </p:cNvPr>
          <p:cNvSpPr txBox="1"/>
          <p:nvPr/>
        </p:nvSpPr>
        <p:spPr>
          <a:xfrm>
            <a:off x="266700" y="1901729"/>
            <a:ext cx="216726" cy="507831"/>
          </a:xfrm>
          <a:prstGeom prst="rect">
            <a:avLst/>
          </a:prstGeom>
          <a:noFill/>
        </p:spPr>
        <p:txBody>
          <a:bodyPr wrap="none" rtlCol="0">
            <a:spAutoFit/>
          </a:bodyPr>
          <a:lstStyle/>
          <a:p>
            <a:r>
              <a:rPr lang="en-US" sz="900" b="1" dirty="0"/>
              <a:t>.</a:t>
            </a:r>
          </a:p>
          <a:p>
            <a:r>
              <a:rPr lang="en-US" sz="900" b="1" dirty="0"/>
              <a:t>.</a:t>
            </a:r>
          </a:p>
          <a:p>
            <a:r>
              <a:rPr lang="en-US" sz="900" b="1" dirty="0"/>
              <a:t>.</a:t>
            </a:r>
          </a:p>
        </p:txBody>
      </p:sp>
      <p:sp>
        <p:nvSpPr>
          <p:cNvPr id="19" name="Text Box 13">
            <a:extLst>
              <a:ext uri="{FF2B5EF4-FFF2-40B4-BE49-F238E27FC236}">
                <a16:creationId xmlns:a16="http://schemas.microsoft.com/office/drawing/2014/main" id="{DD7ADE84-D1EE-4066-A9DA-200BEA64FBAD}"/>
              </a:ext>
            </a:extLst>
          </p:cNvPr>
          <p:cNvSpPr txBox="1">
            <a:spLocks noChangeArrowheads="1"/>
          </p:cNvSpPr>
          <p:nvPr/>
        </p:nvSpPr>
        <p:spPr bwMode="auto">
          <a:xfrm>
            <a:off x="6414668" y="3192399"/>
            <a:ext cx="2462632" cy="276999"/>
          </a:xfrm>
          <a:prstGeom prst="rect">
            <a:avLst/>
          </a:prstGeom>
          <a:solidFill>
            <a:schemeClr val="bg1"/>
          </a:solidFill>
          <a:ln w="9525">
            <a:solidFill>
              <a:srgbClr val="800000"/>
            </a:solidFill>
            <a:miter lim="800000"/>
            <a:headEnd/>
            <a:tailEnd/>
          </a:ln>
        </p:spPr>
        <p:txBody>
          <a:bodyPr wrap="square">
            <a:spAutoFit/>
          </a:bodyPr>
          <a:lstStyle/>
          <a:p>
            <a:pPr algn="ctr">
              <a:spcBef>
                <a:spcPct val="50000"/>
              </a:spcBef>
            </a:pPr>
            <a:r>
              <a:rPr lang="en-US" sz="1200" dirty="0">
                <a:solidFill>
                  <a:srgbClr val="800000"/>
                </a:solidFill>
              </a:rPr>
              <a:t>SIP Interface Table Index number</a:t>
            </a:r>
          </a:p>
        </p:txBody>
      </p:sp>
      <p:sp>
        <p:nvSpPr>
          <p:cNvPr id="20" name="Line 12">
            <a:extLst>
              <a:ext uri="{FF2B5EF4-FFF2-40B4-BE49-F238E27FC236}">
                <a16:creationId xmlns:a16="http://schemas.microsoft.com/office/drawing/2014/main" id="{0A9F1B54-969D-446E-B269-4F911201BB3B}"/>
              </a:ext>
            </a:extLst>
          </p:cNvPr>
          <p:cNvSpPr>
            <a:spLocks noChangeShapeType="1"/>
          </p:cNvSpPr>
          <p:nvPr/>
        </p:nvSpPr>
        <p:spPr bwMode="auto">
          <a:xfrm flipH="1">
            <a:off x="6858000" y="3469398"/>
            <a:ext cx="2019300" cy="105040"/>
          </a:xfrm>
          <a:prstGeom prst="line">
            <a:avLst/>
          </a:prstGeom>
          <a:noFill/>
          <a:ln w="19050">
            <a:solidFill>
              <a:srgbClr val="800000"/>
            </a:solidFill>
            <a:round/>
            <a:headEnd/>
            <a:tailEnd type="triangle" w="med" len="med"/>
          </a:ln>
        </p:spPr>
        <p:txBody>
          <a:bodyPr/>
          <a:lstStyle/>
          <a:p>
            <a:endParaRPr lang="en-US" dirty="0"/>
          </a:p>
        </p:txBody>
      </p:sp>
    </p:spTree>
    <p:extLst>
      <p:ext uri="{BB962C8B-B14F-4D97-AF65-F5344CB8AC3E}">
        <p14:creationId xmlns:p14="http://schemas.microsoft.com/office/powerpoint/2010/main" val="1010621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4AA6-0BAB-4295-AA7D-6E08208697BC}"/>
              </a:ext>
            </a:extLst>
          </p:cNvPr>
          <p:cNvSpPr>
            <a:spLocks noGrp="1"/>
          </p:cNvSpPr>
          <p:nvPr>
            <p:ph type="title"/>
          </p:nvPr>
        </p:nvSpPr>
        <p:spPr/>
        <p:txBody>
          <a:bodyPr/>
          <a:lstStyle/>
          <a:p>
            <a:r>
              <a:rPr lang="en-US" dirty="0"/>
              <a:t>Error Analysis</a:t>
            </a:r>
          </a:p>
        </p:txBody>
      </p:sp>
      <p:sp>
        <p:nvSpPr>
          <p:cNvPr id="3" name="Content Placeholder 2">
            <a:extLst>
              <a:ext uri="{FF2B5EF4-FFF2-40B4-BE49-F238E27FC236}">
                <a16:creationId xmlns:a16="http://schemas.microsoft.com/office/drawing/2014/main" id="{D20478DF-952D-47A2-8A6B-809E8D1D5717}"/>
              </a:ext>
            </a:extLst>
          </p:cNvPr>
          <p:cNvSpPr>
            <a:spLocks noGrp="1"/>
          </p:cNvSpPr>
          <p:nvPr>
            <p:ph idx="1"/>
          </p:nvPr>
        </p:nvSpPr>
        <p:spPr/>
        <p:txBody>
          <a:bodyPr>
            <a:normAutofit/>
          </a:bodyPr>
          <a:lstStyle/>
          <a:p>
            <a:r>
              <a:rPr lang="en-US" sz="1300" dirty="0"/>
              <a:t>Scenario: Music on Hold Call to Skype for Business from IP-PBX fails with Media Mismatch </a:t>
            </a:r>
          </a:p>
          <a:p>
            <a:r>
              <a:rPr lang="en-US" sz="1300" dirty="0"/>
              <a:t>Original Invite to SBC from IP-PBX advertises</a:t>
            </a:r>
          </a:p>
          <a:p>
            <a:pPr lvl="2"/>
            <a:r>
              <a:rPr lang="en-US" sz="1300" dirty="0"/>
              <a:t>m=audio 6080 RTP/AVP 9 8 0 101 </a:t>
            </a:r>
          </a:p>
          <a:p>
            <a:r>
              <a:rPr lang="en-US" sz="1300" dirty="0"/>
              <a:t>Invite Traverses SBC to Skype advertises</a:t>
            </a:r>
          </a:p>
          <a:p>
            <a:pPr lvl="2"/>
            <a:r>
              <a:rPr lang="en-US" sz="1300" dirty="0"/>
              <a:t>m=audio 6310 RTP/AVP 9 0 101</a:t>
            </a:r>
          </a:p>
          <a:p>
            <a:r>
              <a:rPr lang="en-US" sz="1300" dirty="0"/>
              <a:t>200 OK from Skype advertises</a:t>
            </a:r>
          </a:p>
          <a:p>
            <a:pPr lvl="2"/>
            <a:r>
              <a:rPr lang="en-US" sz="1300" dirty="0"/>
              <a:t>m=audio 53656 RTP/AVP 0 101</a:t>
            </a:r>
          </a:p>
          <a:p>
            <a:r>
              <a:rPr lang="en-US" sz="1300" dirty="0"/>
              <a:t>200 OK to IP-PBX advertises</a:t>
            </a:r>
          </a:p>
          <a:p>
            <a:pPr lvl="2"/>
            <a:r>
              <a:rPr lang="en-US" sz="1300" dirty="0"/>
              <a:t>m=audio 6570 RTP/AVP 9 101</a:t>
            </a:r>
          </a:p>
          <a:p>
            <a:r>
              <a:rPr lang="en-US" sz="1300" dirty="0"/>
              <a:t>Call established</a:t>
            </a:r>
          </a:p>
          <a:p>
            <a:r>
              <a:rPr lang="en-US" sz="1300" dirty="0"/>
              <a:t>Re-Invite from IP-PBX to SBC advertises</a:t>
            </a:r>
          </a:p>
          <a:p>
            <a:pPr lvl="2"/>
            <a:r>
              <a:rPr lang="en-US" sz="1300" dirty="0"/>
              <a:t>m=audio 6080 RTP/AVP 9 8 0 101</a:t>
            </a:r>
          </a:p>
          <a:p>
            <a:pPr lvl="2"/>
            <a:r>
              <a:rPr lang="en-US" sz="1300" dirty="0"/>
              <a:t>a=</a:t>
            </a:r>
            <a:r>
              <a:rPr lang="en-US" sz="1300" dirty="0" err="1"/>
              <a:t>sendonly</a:t>
            </a:r>
            <a:endParaRPr lang="en-US" sz="1300" dirty="0"/>
          </a:p>
          <a:p>
            <a:r>
              <a:rPr lang="en-US" sz="1300" dirty="0"/>
              <a:t>Re-Invite from SBC to Skype advertises</a:t>
            </a:r>
          </a:p>
          <a:p>
            <a:pPr lvl="2"/>
            <a:r>
              <a:rPr lang="en-US" sz="1300" dirty="0"/>
              <a:t>m=audio 6310 RTP/AVP 9 8 0 13 101</a:t>
            </a:r>
          </a:p>
          <a:p>
            <a:pPr lvl="2"/>
            <a:r>
              <a:rPr lang="en-US" sz="1300" dirty="0"/>
              <a:t>a=inactive</a:t>
            </a:r>
          </a:p>
          <a:p>
            <a:r>
              <a:rPr lang="en-US" sz="1300" dirty="0"/>
              <a:t>200 OK from Skype advertises</a:t>
            </a:r>
          </a:p>
          <a:p>
            <a:pPr lvl="2"/>
            <a:r>
              <a:rPr lang="en-US" sz="1300" dirty="0"/>
              <a:t>m=audio 53656 RTP/AVP 8 13 101</a:t>
            </a:r>
          </a:p>
          <a:p>
            <a:pPr lvl="2"/>
            <a:r>
              <a:rPr lang="en-US" sz="1300" dirty="0"/>
              <a:t>a=inactive</a:t>
            </a:r>
          </a:p>
          <a:p>
            <a:r>
              <a:rPr lang="en-US" sz="1300" dirty="0"/>
              <a:t>SBC sends Skype a BYE and IP-PBX a 500 Internal Server Error</a:t>
            </a:r>
            <a:br>
              <a:rPr lang="en-US" dirty="0"/>
            </a:br>
            <a:endParaRPr lang="en-US" dirty="0"/>
          </a:p>
        </p:txBody>
      </p:sp>
      <p:pic>
        <p:nvPicPr>
          <p:cNvPr id="4" name="Picture 3">
            <a:extLst>
              <a:ext uri="{FF2B5EF4-FFF2-40B4-BE49-F238E27FC236}">
                <a16:creationId xmlns:a16="http://schemas.microsoft.com/office/drawing/2014/main" id="{D9590F76-01E9-423E-8D65-DCA487B9F7E9}"/>
              </a:ext>
            </a:extLst>
          </p:cNvPr>
          <p:cNvPicPr>
            <a:picLocks noChangeAspect="1"/>
          </p:cNvPicPr>
          <p:nvPr/>
        </p:nvPicPr>
        <p:blipFill>
          <a:blip r:embed="rId2"/>
          <a:stretch>
            <a:fillRect/>
          </a:stretch>
        </p:blipFill>
        <p:spPr>
          <a:xfrm>
            <a:off x="19050" y="6280176"/>
            <a:ext cx="9144000" cy="374624"/>
          </a:xfrm>
          <a:prstGeom prst="rect">
            <a:avLst/>
          </a:prstGeom>
        </p:spPr>
      </p:pic>
      <p:pic>
        <p:nvPicPr>
          <p:cNvPr id="5" name="Picture 4">
            <a:extLst>
              <a:ext uri="{FF2B5EF4-FFF2-40B4-BE49-F238E27FC236}">
                <a16:creationId xmlns:a16="http://schemas.microsoft.com/office/drawing/2014/main" id="{DD668F77-DD82-47BA-9D12-8769AA1BFB2E}"/>
              </a:ext>
            </a:extLst>
          </p:cNvPr>
          <p:cNvPicPr>
            <a:picLocks noChangeAspect="1"/>
          </p:cNvPicPr>
          <p:nvPr/>
        </p:nvPicPr>
        <p:blipFill>
          <a:blip r:embed="rId3"/>
          <a:stretch>
            <a:fillRect/>
          </a:stretch>
        </p:blipFill>
        <p:spPr>
          <a:xfrm>
            <a:off x="5423627" y="1396724"/>
            <a:ext cx="2729773" cy="4495800"/>
          </a:xfrm>
          <a:prstGeom prst="rect">
            <a:avLst/>
          </a:prstGeom>
        </p:spPr>
      </p:pic>
      <p:cxnSp>
        <p:nvCxnSpPr>
          <p:cNvPr id="7" name="Straight Arrow Connector 6">
            <a:extLst>
              <a:ext uri="{FF2B5EF4-FFF2-40B4-BE49-F238E27FC236}">
                <a16:creationId xmlns:a16="http://schemas.microsoft.com/office/drawing/2014/main" id="{93403DFC-3233-4E1C-BE1E-0E2D4657135E}"/>
              </a:ext>
            </a:extLst>
          </p:cNvPr>
          <p:cNvCxnSpPr>
            <a:cxnSpLocks/>
          </p:cNvCxnSpPr>
          <p:nvPr/>
        </p:nvCxnSpPr>
        <p:spPr>
          <a:xfrm flipH="1" flipV="1">
            <a:off x="3127292" y="5486400"/>
            <a:ext cx="1673308" cy="793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27407AA-5426-48E9-BFD7-797AE230957E}"/>
              </a:ext>
            </a:extLst>
          </p:cNvPr>
          <p:cNvSpPr txBox="1"/>
          <p:nvPr/>
        </p:nvSpPr>
        <p:spPr>
          <a:xfrm>
            <a:off x="5025064" y="4061568"/>
            <a:ext cx="761747" cy="369332"/>
          </a:xfrm>
          <a:prstGeom prst="rect">
            <a:avLst/>
          </a:prstGeom>
          <a:noFill/>
        </p:spPr>
        <p:txBody>
          <a:bodyPr wrap="none" rtlCol="0">
            <a:spAutoFit/>
          </a:bodyPr>
          <a:lstStyle/>
          <a:p>
            <a:r>
              <a:rPr lang="en-US" dirty="0"/>
              <a:t>g.722</a:t>
            </a:r>
          </a:p>
        </p:txBody>
      </p:sp>
      <p:sp>
        <p:nvSpPr>
          <p:cNvPr id="10" name="TextBox 9">
            <a:extLst>
              <a:ext uri="{FF2B5EF4-FFF2-40B4-BE49-F238E27FC236}">
                <a16:creationId xmlns:a16="http://schemas.microsoft.com/office/drawing/2014/main" id="{0F5762F4-4E1B-4682-80AB-32CCE9AB8735}"/>
              </a:ext>
            </a:extLst>
          </p:cNvPr>
          <p:cNvSpPr txBox="1"/>
          <p:nvPr/>
        </p:nvSpPr>
        <p:spPr>
          <a:xfrm>
            <a:off x="7927251" y="3692236"/>
            <a:ext cx="1223925" cy="369332"/>
          </a:xfrm>
          <a:prstGeom prst="rect">
            <a:avLst/>
          </a:prstGeom>
          <a:noFill/>
        </p:spPr>
        <p:txBody>
          <a:bodyPr wrap="none" rtlCol="0">
            <a:spAutoFit/>
          </a:bodyPr>
          <a:lstStyle/>
          <a:p>
            <a:r>
              <a:rPr lang="en-US" dirty="0"/>
              <a:t>g.711µlaw</a:t>
            </a:r>
          </a:p>
        </p:txBody>
      </p:sp>
      <p:sp>
        <p:nvSpPr>
          <p:cNvPr id="11" name="TextBox 10">
            <a:extLst>
              <a:ext uri="{FF2B5EF4-FFF2-40B4-BE49-F238E27FC236}">
                <a16:creationId xmlns:a16="http://schemas.microsoft.com/office/drawing/2014/main" id="{9DCA8DB6-AD81-41DC-911D-07C4C9930EE4}"/>
              </a:ext>
            </a:extLst>
          </p:cNvPr>
          <p:cNvSpPr txBox="1"/>
          <p:nvPr/>
        </p:nvSpPr>
        <p:spPr>
          <a:xfrm>
            <a:off x="5025064" y="4652358"/>
            <a:ext cx="761747" cy="369332"/>
          </a:xfrm>
          <a:prstGeom prst="rect">
            <a:avLst/>
          </a:prstGeom>
          <a:noFill/>
        </p:spPr>
        <p:txBody>
          <a:bodyPr wrap="none" rtlCol="0">
            <a:spAutoFit/>
          </a:bodyPr>
          <a:lstStyle/>
          <a:p>
            <a:r>
              <a:rPr lang="en-US" dirty="0"/>
              <a:t>g.722</a:t>
            </a:r>
          </a:p>
        </p:txBody>
      </p:sp>
      <p:sp>
        <p:nvSpPr>
          <p:cNvPr id="12" name="TextBox 11">
            <a:extLst>
              <a:ext uri="{FF2B5EF4-FFF2-40B4-BE49-F238E27FC236}">
                <a16:creationId xmlns:a16="http://schemas.microsoft.com/office/drawing/2014/main" id="{E6A40C0C-F5E4-4C62-9C67-300DCDCDBDA3}"/>
              </a:ext>
            </a:extLst>
          </p:cNvPr>
          <p:cNvSpPr txBox="1"/>
          <p:nvPr/>
        </p:nvSpPr>
        <p:spPr>
          <a:xfrm>
            <a:off x="7901025" y="4607714"/>
            <a:ext cx="1244764" cy="369332"/>
          </a:xfrm>
          <a:prstGeom prst="rect">
            <a:avLst/>
          </a:prstGeom>
          <a:noFill/>
        </p:spPr>
        <p:txBody>
          <a:bodyPr wrap="none" rtlCol="0">
            <a:spAutoFit/>
          </a:bodyPr>
          <a:lstStyle/>
          <a:p>
            <a:r>
              <a:rPr lang="en-US" dirty="0"/>
              <a:t>g.711Alaw</a:t>
            </a:r>
          </a:p>
        </p:txBody>
      </p:sp>
    </p:spTree>
    <p:extLst>
      <p:ext uri="{BB962C8B-B14F-4D97-AF65-F5344CB8AC3E}">
        <p14:creationId xmlns:p14="http://schemas.microsoft.com/office/powerpoint/2010/main" val="3700241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FEE9-52EA-4B7F-9593-9330D4608DC4}"/>
              </a:ext>
            </a:extLst>
          </p:cNvPr>
          <p:cNvSpPr>
            <a:spLocks noGrp="1"/>
          </p:cNvSpPr>
          <p:nvPr>
            <p:ph type="title"/>
          </p:nvPr>
        </p:nvSpPr>
        <p:spPr/>
        <p:txBody>
          <a:bodyPr/>
          <a:lstStyle/>
          <a:p>
            <a:r>
              <a:rPr lang="en-US" dirty="0"/>
              <a:t>Error Analysis </a:t>
            </a:r>
          </a:p>
        </p:txBody>
      </p:sp>
      <p:sp>
        <p:nvSpPr>
          <p:cNvPr id="3" name="Content Placeholder 2">
            <a:extLst>
              <a:ext uri="{FF2B5EF4-FFF2-40B4-BE49-F238E27FC236}">
                <a16:creationId xmlns:a16="http://schemas.microsoft.com/office/drawing/2014/main" id="{F401D8BB-803C-4F60-900F-A2B60BBAC6E3}"/>
              </a:ext>
            </a:extLst>
          </p:cNvPr>
          <p:cNvSpPr>
            <a:spLocks noGrp="1"/>
          </p:cNvSpPr>
          <p:nvPr>
            <p:ph idx="1"/>
          </p:nvPr>
        </p:nvSpPr>
        <p:spPr>
          <a:xfrm>
            <a:off x="381000" y="812800"/>
            <a:ext cx="8420100" cy="5664200"/>
          </a:xfrm>
        </p:spPr>
        <p:txBody>
          <a:bodyPr/>
          <a:lstStyle/>
          <a:p>
            <a:r>
              <a:rPr lang="en-US" dirty="0"/>
              <a:t>Skype tried to renegotiate the media at G.711Alaw instead of using what had been negotiated as G.711</a:t>
            </a:r>
            <a:r>
              <a:rPr lang="en-US" dirty="0">
                <a:latin typeface="Arial" panose="020B0604020202020204" pitchFamily="34" charset="0"/>
                <a:cs typeface="Arial" panose="020B0604020202020204" pitchFamily="34" charset="0"/>
              </a:rPr>
              <a:t>µLaw because a message manipulation was added that modified the SDP</a:t>
            </a:r>
            <a:endParaRPr lang="en-US" dirty="0"/>
          </a:p>
          <a:p>
            <a:r>
              <a:rPr lang="en-US" dirty="0"/>
              <a:t>It was found that the Allowed Coder Group table was removing the payload type 8 (g.711Alaw) from the incoming Invite from the IP-PBX, this caused the call to fail</a:t>
            </a:r>
          </a:p>
          <a:p>
            <a:pPr lvl="2"/>
            <a:r>
              <a:rPr lang="en-US" dirty="0"/>
              <a:t>(#220)</a:t>
            </a:r>
            <a:r>
              <a:rPr lang="en-US" dirty="0" err="1"/>
              <a:t>SBCCall</a:t>
            </a:r>
            <a:r>
              <a:rPr lang="en-US" dirty="0"/>
              <a:t>: Profiled&lt;Tel=-1,Ip=0 (ITSP)&gt;: </a:t>
            </a:r>
            <a:r>
              <a:rPr lang="en-US" dirty="0" err="1"/>
              <a:t>ExtCGrp</a:t>
            </a:r>
            <a:r>
              <a:rPr lang="en-US" dirty="0"/>
              <a:t>=1 </a:t>
            </a:r>
            <a:r>
              <a:rPr lang="en-US" b="1" dirty="0" err="1"/>
              <a:t>AllCGrp</a:t>
            </a:r>
            <a:r>
              <a:rPr lang="en-US" b="1" dirty="0"/>
              <a:t>=1</a:t>
            </a:r>
            <a:r>
              <a:rPr lang="en-US" dirty="0"/>
              <a:t> </a:t>
            </a:r>
            <a:r>
              <a:rPr lang="en-US" dirty="0" err="1"/>
              <a:t>MSBeh</a:t>
            </a:r>
            <a:r>
              <a:rPr lang="en-US" dirty="0"/>
              <a:t>=2 R2833B=1 </a:t>
            </a:r>
            <a:r>
              <a:rPr lang="en-US" dirty="0" err="1"/>
              <a:t>AltDM</a:t>
            </a:r>
            <a:r>
              <a:rPr lang="en-US" dirty="0"/>
              <a:t>=2 </a:t>
            </a:r>
            <a:r>
              <a:rPr lang="en-US" dirty="0" err="1"/>
              <a:t>MltDTMF</a:t>
            </a:r>
            <a:r>
              <a:rPr lang="en-US" dirty="0"/>
              <a:t>=1 </a:t>
            </a:r>
            <a:r>
              <a:rPr lang="en-US" dirty="0" err="1"/>
              <a:t>AssrtID</a:t>
            </a:r>
            <a:r>
              <a:rPr lang="en-US" dirty="0"/>
              <a:t>=1 2833PT=101 </a:t>
            </a:r>
            <a:r>
              <a:rPr lang="en-US" dirty="0">
                <a:hlinkClick r:id="rId2"/>
              </a:rPr>
              <a:t>[Time:07-08@08:45:25.815]</a:t>
            </a: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2F14E0-0004-44D3-A07C-BA77CC944DD4}"/>
              </a:ext>
            </a:extLst>
          </p:cNvPr>
          <p:cNvPicPr>
            <a:picLocks noChangeAspect="1"/>
          </p:cNvPicPr>
          <p:nvPr/>
        </p:nvPicPr>
        <p:blipFill>
          <a:blip r:embed="rId3"/>
          <a:stretch>
            <a:fillRect/>
          </a:stretch>
        </p:blipFill>
        <p:spPr>
          <a:xfrm>
            <a:off x="733425" y="3200400"/>
            <a:ext cx="7677150" cy="1609725"/>
          </a:xfrm>
          <a:prstGeom prst="rect">
            <a:avLst/>
          </a:prstGeom>
        </p:spPr>
      </p:pic>
      <p:pic>
        <p:nvPicPr>
          <p:cNvPr id="6" name="Picture 5">
            <a:extLst>
              <a:ext uri="{FF2B5EF4-FFF2-40B4-BE49-F238E27FC236}">
                <a16:creationId xmlns:a16="http://schemas.microsoft.com/office/drawing/2014/main" id="{A79BDDE8-5D27-4B15-86E8-D79DEBF6E262}"/>
              </a:ext>
            </a:extLst>
          </p:cNvPr>
          <p:cNvPicPr>
            <a:picLocks noChangeAspect="1"/>
          </p:cNvPicPr>
          <p:nvPr/>
        </p:nvPicPr>
        <p:blipFill>
          <a:blip r:embed="rId4"/>
          <a:stretch>
            <a:fillRect/>
          </a:stretch>
        </p:blipFill>
        <p:spPr>
          <a:xfrm>
            <a:off x="390525" y="4778289"/>
            <a:ext cx="8410575" cy="1865899"/>
          </a:xfrm>
          <a:prstGeom prst="rect">
            <a:avLst/>
          </a:prstGeom>
        </p:spPr>
      </p:pic>
    </p:spTree>
    <p:extLst>
      <p:ext uri="{BB962C8B-B14F-4D97-AF65-F5344CB8AC3E}">
        <p14:creationId xmlns:p14="http://schemas.microsoft.com/office/powerpoint/2010/main" val="13276162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Allowed Coders – Incoming Offered</a:t>
            </a:r>
            <a:endParaRPr lang="en-US" dirty="0"/>
          </a:p>
        </p:txBody>
      </p:sp>
      <p:sp>
        <p:nvSpPr>
          <p:cNvPr id="3" name="Content Placeholder 2"/>
          <p:cNvSpPr>
            <a:spLocks noGrp="1"/>
          </p:cNvSpPr>
          <p:nvPr>
            <p:ph idx="1"/>
          </p:nvPr>
        </p:nvSpPr>
        <p:spPr/>
        <p:txBody>
          <a:bodyPr/>
          <a:lstStyle/>
          <a:p>
            <a:r>
              <a:rPr lang="en-US" dirty="0"/>
              <a:t>At least one incoming coder must be in the Allowed Coders Group</a:t>
            </a:r>
          </a:p>
          <a:p>
            <a:pPr lvl="1"/>
            <a:r>
              <a:rPr lang="en-US" dirty="0"/>
              <a:t>Either for a request and/or a response</a:t>
            </a:r>
          </a:p>
          <a:p>
            <a:pPr lvl="1"/>
            <a:r>
              <a:rPr lang="en-US" dirty="0"/>
              <a:t>Typically the Allowed Coder Group would remove the Codec not on the list, but a message manipulation was used that modified the SDP</a:t>
            </a:r>
          </a:p>
        </p:txBody>
      </p:sp>
      <p:pic>
        <p:nvPicPr>
          <p:cNvPr id="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560" y="2604276"/>
            <a:ext cx="2353202" cy="378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391" y="2350767"/>
            <a:ext cx="64293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904" y="2350767"/>
            <a:ext cx="64293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8" name="Straight Connector 17"/>
          <p:cNvCxnSpPr/>
          <p:nvPr/>
        </p:nvCxnSpPr>
        <p:spPr>
          <a:xfrm>
            <a:off x="1944842" y="2836388"/>
            <a:ext cx="1210493" cy="0"/>
          </a:xfrm>
          <a:prstGeom prst="line">
            <a:avLst/>
          </a:prstGeom>
          <a:ln w="28575">
            <a:solidFill>
              <a:srgbClr val="00B05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926417" y="2271026"/>
            <a:ext cx="1294287" cy="577081"/>
          </a:xfrm>
          <a:prstGeom prst="rect">
            <a:avLst/>
          </a:prstGeom>
        </p:spPr>
        <p:txBody>
          <a:bodyPr wrap="square">
            <a:spAutoFit/>
          </a:bodyPr>
          <a:lstStyle/>
          <a:p>
            <a:r>
              <a:rPr lang="en-US" sz="1050" dirty="0"/>
              <a:t>G.722 + G.711Alaw + G.711</a:t>
            </a:r>
            <a:r>
              <a:rPr lang="en-US" sz="1050" dirty="0">
                <a:latin typeface="Arial" panose="020B0604020202020204" pitchFamily="34" charset="0"/>
                <a:cs typeface="Arial" panose="020B0604020202020204" pitchFamily="34" charset="0"/>
              </a:rPr>
              <a:t>µLaw</a:t>
            </a:r>
            <a:endParaRPr lang="en-US" sz="1050" dirty="0"/>
          </a:p>
        </p:txBody>
      </p:sp>
      <p:sp>
        <p:nvSpPr>
          <p:cNvPr id="23" name="Rectangle 22"/>
          <p:cNvSpPr/>
          <p:nvPr/>
        </p:nvSpPr>
        <p:spPr>
          <a:xfrm>
            <a:off x="4684596" y="3079018"/>
            <a:ext cx="2350115" cy="830997"/>
          </a:xfrm>
          <a:prstGeom prst="rect">
            <a:avLst/>
          </a:prstGeom>
          <a:ln w="127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200" dirty="0"/>
              <a:t>Group 2</a:t>
            </a:r>
          </a:p>
          <a:p>
            <a:pPr algn="ctr"/>
            <a:r>
              <a:rPr lang="en-US" sz="1200" dirty="0"/>
              <a:t>Allowed Coders Group contains:</a:t>
            </a:r>
          </a:p>
          <a:p>
            <a:pPr algn="ctr"/>
            <a:r>
              <a:rPr lang="en-US" sz="1200" dirty="0"/>
              <a:t>G.722</a:t>
            </a:r>
          </a:p>
          <a:p>
            <a:pPr algn="ctr"/>
            <a:r>
              <a:rPr lang="en-US" sz="1200" dirty="0"/>
              <a:t>G.711</a:t>
            </a:r>
            <a:r>
              <a:rPr lang="en-US" sz="1200" dirty="0">
                <a:latin typeface="Arial" panose="020B0604020202020204" pitchFamily="34" charset="0"/>
                <a:cs typeface="Arial" panose="020B0604020202020204" pitchFamily="34" charset="0"/>
              </a:rPr>
              <a:t>µLaw</a:t>
            </a:r>
            <a:endParaRPr lang="en-US" sz="1200" dirty="0"/>
          </a:p>
        </p:txBody>
      </p:sp>
      <p:pic>
        <p:nvPicPr>
          <p:cNvPr id="2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560" y="4554703"/>
            <a:ext cx="2353202" cy="37880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391" y="4301194"/>
            <a:ext cx="64293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1904" y="4301194"/>
            <a:ext cx="642938"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Connector 28"/>
          <p:cNvCxnSpPr>
            <a:cxnSpLocks/>
          </p:cNvCxnSpPr>
          <p:nvPr/>
        </p:nvCxnSpPr>
        <p:spPr>
          <a:xfrm flipH="1">
            <a:off x="5753033" y="4807354"/>
            <a:ext cx="1281678" cy="0"/>
          </a:xfrm>
          <a:prstGeom prst="line">
            <a:avLst/>
          </a:prstGeom>
          <a:ln w="28575">
            <a:solidFill>
              <a:srgbClr val="00B05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936232" y="4544546"/>
            <a:ext cx="1415173" cy="253916"/>
          </a:xfrm>
          <a:prstGeom prst="rect">
            <a:avLst/>
          </a:prstGeom>
        </p:spPr>
        <p:txBody>
          <a:bodyPr wrap="square">
            <a:spAutoFit/>
          </a:bodyPr>
          <a:lstStyle/>
          <a:p>
            <a:r>
              <a:rPr lang="en-US" sz="1050" dirty="0"/>
              <a:t>G.711Alaw</a:t>
            </a:r>
          </a:p>
        </p:txBody>
      </p:sp>
      <p:sp>
        <p:nvSpPr>
          <p:cNvPr id="35" name="&quot;No&quot; Symbol 34"/>
          <p:cNvSpPr/>
          <p:nvPr/>
        </p:nvSpPr>
        <p:spPr>
          <a:xfrm>
            <a:off x="4151704" y="4405940"/>
            <a:ext cx="788159" cy="587594"/>
          </a:xfrm>
          <a:prstGeom prst="noSmoking">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6" name="Rectangle 35"/>
          <p:cNvSpPr/>
          <p:nvPr/>
        </p:nvSpPr>
        <p:spPr>
          <a:xfrm>
            <a:off x="3956005" y="4190385"/>
            <a:ext cx="1210493" cy="253916"/>
          </a:xfrm>
          <a:prstGeom prst="rect">
            <a:avLst/>
          </a:prstGeom>
        </p:spPr>
        <p:txBody>
          <a:bodyPr wrap="square">
            <a:spAutoFit/>
          </a:bodyPr>
          <a:lstStyle/>
          <a:p>
            <a:pPr algn="ctr"/>
            <a:r>
              <a:rPr lang="en-US" sz="1050" dirty="0"/>
              <a:t>Call Dropped</a:t>
            </a:r>
          </a:p>
        </p:txBody>
      </p:sp>
      <p:sp>
        <p:nvSpPr>
          <p:cNvPr id="37" name="Rounded Rectangle 36"/>
          <p:cNvSpPr/>
          <p:nvPr/>
        </p:nvSpPr>
        <p:spPr>
          <a:xfrm>
            <a:off x="1197502" y="2167802"/>
            <a:ext cx="6699096" cy="1811048"/>
          </a:xfrm>
          <a:prstGeom prst="roundRect">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sp>
        <p:nvSpPr>
          <p:cNvPr id="38" name="Rounded Rectangle 37"/>
          <p:cNvSpPr/>
          <p:nvPr/>
        </p:nvSpPr>
        <p:spPr>
          <a:xfrm>
            <a:off x="1182033" y="4140925"/>
            <a:ext cx="6699097" cy="1903057"/>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a:p>
        </p:txBody>
      </p:sp>
      <p:cxnSp>
        <p:nvCxnSpPr>
          <p:cNvPr id="39" name="Straight Connector 38">
            <a:extLst>
              <a:ext uri="{FF2B5EF4-FFF2-40B4-BE49-F238E27FC236}">
                <a16:creationId xmlns:a16="http://schemas.microsoft.com/office/drawing/2014/main" id="{1DF24B82-EC60-440A-A52A-DCF0C0130F2C}"/>
              </a:ext>
            </a:extLst>
          </p:cNvPr>
          <p:cNvCxnSpPr/>
          <p:nvPr/>
        </p:nvCxnSpPr>
        <p:spPr>
          <a:xfrm>
            <a:off x="5824218" y="2848107"/>
            <a:ext cx="1210493" cy="0"/>
          </a:xfrm>
          <a:prstGeom prst="line">
            <a:avLst/>
          </a:prstGeom>
          <a:ln w="28575">
            <a:solidFill>
              <a:srgbClr val="00B05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8D77F11-B580-4BE5-88BD-D04984FCF8B8}"/>
              </a:ext>
            </a:extLst>
          </p:cNvPr>
          <p:cNvSpPr/>
          <p:nvPr/>
        </p:nvSpPr>
        <p:spPr>
          <a:xfrm>
            <a:off x="5753033" y="2441328"/>
            <a:ext cx="1294287" cy="415498"/>
          </a:xfrm>
          <a:prstGeom prst="rect">
            <a:avLst/>
          </a:prstGeom>
        </p:spPr>
        <p:txBody>
          <a:bodyPr wrap="square">
            <a:spAutoFit/>
          </a:bodyPr>
          <a:lstStyle/>
          <a:p>
            <a:r>
              <a:rPr lang="en-US" sz="1050" dirty="0"/>
              <a:t>G.722 +</a:t>
            </a:r>
          </a:p>
          <a:p>
            <a:r>
              <a:rPr lang="en-US" sz="1050" dirty="0"/>
              <a:t>G.711</a:t>
            </a:r>
            <a:r>
              <a:rPr lang="en-US" sz="1050" dirty="0">
                <a:latin typeface="Arial" panose="020B0604020202020204" pitchFamily="34" charset="0"/>
                <a:cs typeface="Arial" panose="020B0604020202020204" pitchFamily="34" charset="0"/>
              </a:rPr>
              <a:t>µLaw</a:t>
            </a:r>
            <a:endParaRPr lang="en-US" sz="1050" dirty="0"/>
          </a:p>
        </p:txBody>
      </p:sp>
      <p:sp>
        <p:nvSpPr>
          <p:cNvPr id="41" name="Rectangle 40">
            <a:extLst>
              <a:ext uri="{FF2B5EF4-FFF2-40B4-BE49-F238E27FC236}">
                <a16:creationId xmlns:a16="http://schemas.microsoft.com/office/drawing/2014/main" id="{4CDE020E-7616-4E85-A202-9B157B2AF278}"/>
              </a:ext>
            </a:extLst>
          </p:cNvPr>
          <p:cNvSpPr/>
          <p:nvPr/>
        </p:nvSpPr>
        <p:spPr>
          <a:xfrm>
            <a:off x="4702927" y="5010170"/>
            <a:ext cx="2350115" cy="830997"/>
          </a:xfrm>
          <a:prstGeom prst="rect">
            <a:avLst/>
          </a:prstGeom>
          <a:ln w="127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200" dirty="0"/>
              <a:t>Group 2</a:t>
            </a:r>
          </a:p>
          <a:p>
            <a:pPr algn="ctr"/>
            <a:r>
              <a:rPr lang="en-US" sz="1200" dirty="0"/>
              <a:t>Allowed Coders Group contains:</a:t>
            </a:r>
          </a:p>
          <a:p>
            <a:pPr algn="ctr"/>
            <a:r>
              <a:rPr lang="en-US" sz="1200" dirty="0"/>
              <a:t>G.722</a:t>
            </a:r>
          </a:p>
          <a:p>
            <a:pPr algn="ctr"/>
            <a:r>
              <a:rPr lang="en-US" sz="1200" dirty="0"/>
              <a:t>G.711</a:t>
            </a:r>
            <a:r>
              <a:rPr lang="en-US" sz="1200" dirty="0">
                <a:latin typeface="Arial" panose="020B0604020202020204" pitchFamily="34" charset="0"/>
                <a:cs typeface="Arial" panose="020B0604020202020204" pitchFamily="34" charset="0"/>
              </a:rPr>
              <a:t>µLaw</a:t>
            </a:r>
            <a:endParaRPr lang="en-US" sz="1200" dirty="0"/>
          </a:p>
        </p:txBody>
      </p:sp>
      <p:sp>
        <p:nvSpPr>
          <p:cNvPr id="8" name="TextBox 7">
            <a:extLst>
              <a:ext uri="{FF2B5EF4-FFF2-40B4-BE49-F238E27FC236}">
                <a16:creationId xmlns:a16="http://schemas.microsoft.com/office/drawing/2014/main" id="{40C48F6C-5C7E-4B91-9C15-DCA579B4C6CE}"/>
              </a:ext>
            </a:extLst>
          </p:cNvPr>
          <p:cNvSpPr txBox="1"/>
          <p:nvPr/>
        </p:nvSpPr>
        <p:spPr>
          <a:xfrm>
            <a:off x="380999" y="6172200"/>
            <a:ext cx="1826141" cy="369332"/>
          </a:xfrm>
          <a:prstGeom prst="rect">
            <a:avLst/>
          </a:prstGeom>
          <a:noFill/>
        </p:spPr>
        <p:txBody>
          <a:bodyPr wrap="none" rtlCol="0">
            <a:spAutoFit/>
          </a:bodyPr>
          <a:lstStyle/>
          <a:p>
            <a:r>
              <a:rPr lang="en-US" dirty="0">
                <a:hlinkClick r:id="rId5" action="ppaction://hlinkfile"/>
              </a:rPr>
              <a:t>Analyze the log!</a:t>
            </a:r>
            <a:endParaRPr lang="en-US" dirty="0"/>
          </a:p>
        </p:txBody>
      </p:sp>
    </p:spTree>
    <p:extLst>
      <p:ext uri="{BB962C8B-B14F-4D97-AF65-F5344CB8AC3E}">
        <p14:creationId xmlns:p14="http://schemas.microsoft.com/office/powerpoint/2010/main" val="386805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wipe(left)">
                                      <p:cBhvr>
                                        <p:cTn id="30" dur="500"/>
                                        <p:tgtEl>
                                          <p:spTgt spid="3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wipe(left)">
                                      <p:cBhvr>
                                        <p:cTn id="44" dur="500"/>
                                        <p:tgtEl>
                                          <p:spTgt spid="31"/>
                                        </p:tgtEl>
                                      </p:cBhvr>
                                    </p:animEffect>
                                  </p:childTnLst>
                                </p:cTn>
                              </p:par>
                              <p:par>
                                <p:cTn id="45" presetID="22" presetClass="entr" presetSubtype="8"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left)">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wipe(left)">
                                      <p:cBhvr>
                                        <p:cTn id="52" dur="500"/>
                                        <p:tgtEl>
                                          <p:spTgt spid="39"/>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left)">
                                      <p:cBhvr>
                                        <p:cTn id="55" dur="500"/>
                                        <p:tgtEl>
                                          <p:spTgt spid="40"/>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animBg="1"/>
      <p:bldP spid="31" grpId="0"/>
      <p:bldP spid="35" grpId="0" animBg="1"/>
      <p:bldP spid="36" grpId="0"/>
      <p:bldP spid="37" grpId="0" animBg="1"/>
      <p:bldP spid="38" grpId="0" animBg="1"/>
      <p:bldP spid="40" grpId="0"/>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marL="609600" indent="-609600"/>
            <a:r>
              <a:rPr lang="en-US" dirty="0"/>
              <a:t>Collecting INI file – Web interface</a:t>
            </a:r>
          </a:p>
        </p:txBody>
      </p:sp>
      <p:sp>
        <p:nvSpPr>
          <p:cNvPr id="20483" name="Rectangle 3"/>
          <p:cNvSpPr>
            <a:spLocks noGrp="1" noChangeArrowheads="1"/>
          </p:cNvSpPr>
          <p:nvPr>
            <p:ph idx="1"/>
          </p:nvPr>
        </p:nvSpPr>
        <p:spPr>
          <a:noFill/>
        </p:spPr>
        <p:txBody>
          <a:bodyPr>
            <a:normAutofit/>
          </a:bodyPr>
          <a:lstStyle/>
          <a:p>
            <a:pPr>
              <a:buNone/>
            </a:pPr>
            <a:r>
              <a:rPr lang="en-US" dirty="0"/>
              <a:t>To save the .ini file:</a:t>
            </a:r>
          </a:p>
          <a:p>
            <a:pPr marL="514350" indent="-457200">
              <a:buFont typeface="+mj-lt"/>
              <a:buAutoNum type="arabicPeriod"/>
            </a:pPr>
            <a:r>
              <a:rPr lang="en-US" dirty="0"/>
              <a:t>Open the 'Configuration File' page (Management tab &gt; Software Update menu &gt; Configuration File).</a:t>
            </a:r>
          </a:p>
          <a:p>
            <a:pPr marL="514350" indent="-457200">
              <a:buFont typeface="+mj-lt"/>
              <a:buAutoNum type="arabicPeriod"/>
            </a:pPr>
            <a:r>
              <a:rPr lang="en-US" dirty="0"/>
              <a:t>To save the ini file to a folder on your PC:</a:t>
            </a:r>
          </a:p>
          <a:p>
            <a:pPr marL="914400" lvl="1" indent="-457200">
              <a:buFont typeface="+mj-lt"/>
              <a:buAutoNum type="alphaLcPeriod"/>
            </a:pPr>
            <a:r>
              <a:rPr lang="en-US" dirty="0"/>
              <a:t>Click the </a:t>
            </a:r>
            <a:r>
              <a:rPr lang="en-US" b="1" dirty="0"/>
              <a:t>Save INI File</a:t>
            </a:r>
            <a:r>
              <a:rPr lang="en-US" dirty="0"/>
              <a:t> button; the 'File Download' dialog box appears.</a:t>
            </a:r>
          </a:p>
          <a:p>
            <a:pPr marL="914400" lvl="1" indent="-457200">
              <a:buFont typeface="+mj-lt"/>
              <a:buAutoNum type="alphaLcPeriod"/>
            </a:pPr>
            <a:r>
              <a:rPr lang="en-US" dirty="0"/>
              <a:t>Click the </a:t>
            </a:r>
            <a:r>
              <a:rPr lang="en-US" b="1" dirty="0"/>
              <a:t>Save</a:t>
            </a:r>
            <a:r>
              <a:rPr lang="en-US" dirty="0"/>
              <a:t> button, navigate to the folder in which you want to save the ini file on your PC, and then click </a:t>
            </a:r>
            <a:r>
              <a:rPr lang="en-US" b="1" dirty="0"/>
              <a:t>Save</a:t>
            </a:r>
            <a:r>
              <a:rPr lang="en-US" dirty="0"/>
              <a:t>; the device copies the ini file to the selected folder.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dirty="0"/>
              <a:t>Other Syslog Applications</a:t>
            </a:r>
          </a:p>
        </p:txBody>
      </p:sp>
      <p:sp>
        <p:nvSpPr>
          <p:cNvPr id="4" name="Content Placeholder 3"/>
          <p:cNvSpPr>
            <a:spLocks noGrp="1"/>
          </p:cNvSpPr>
          <p:nvPr>
            <p:ph idx="1"/>
          </p:nvPr>
        </p:nvSpPr>
        <p:spPr/>
        <p:txBody>
          <a:bodyPr>
            <a:normAutofit/>
          </a:bodyPr>
          <a:lstStyle/>
          <a:p>
            <a:pPr>
              <a:buNone/>
            </a:pPr>
            <a:r>
              <a:rPr lang="en-US" dirty="0"/>
              <a:t>Examples of Syslog servers available as shareware:</a:t>
            </a:r>
          </a:p>
          <a:p>
            <a:r>
              <a:rPr lang="en-US" dirty="0"/>
              <a:t>Kiwi Enterprises: </a:t>
            </a:r>
            <a:r>
              <a:rPr lang="en-US" b="1" dirty="0">
                <a:hlinkClick r:id="rId3"/>
              </a:rPr>
              <a:t>http://www.kiwisyslog.com/</a:t>
            </a:r>
            <a:endParaRPr lang="en-US" b="1" dirty="0"/>
          </a:p>
          <a:p>
            <a:pPr marL="342900" lvl="1" indent="-342900">
              <a:buBlip>
                <a:blip r:embed="rId4"/>
              </a:buBlip>
            </a:pPr>
            <a:r>
              <a:rPr lang="en-US" dirty="0"/>
              <a:t>The US CMS Server: </a:t>
            </a:r>
            <a:r>
              <a:rPr lang="en-US" dirty="0">
                <a:hlinkClick r:id="rId5"/>
              </a:rPr>
              <a:t>http://uscms.fnal.gov/hanlon/uscms_server/</a:t>
            </a:r>
            <a:endParaRPr lang="en-US" dirty="0"/>
          </a:p>
          <a:p>
            <a:r>
              <a:rPr lang="en-US" dirty="0"/>
              <a:t>Netal SL4NT Syslog Daemon: </a:t>
            </a:r>
            <a:r>
              <a:rPr lang="en-US" b="1" dirty="0">
                <a:hlinkClick r:id="rId6"/>
              </a:rPr>
              <a:t>http://www.netal.com</a:t>
            </a:r>
            <a:endParaRPr lang="en-US" b="1" dirty="0"/>
          </a:p>
          <a:p>
            <a:endParaRPr lang="en-US" dirty="0"/>
          </a:p>
          <a:p>
            <a:r>
              <a:rPr lang="en-US" dirty="0"/>
              <a:t>For additional information, refer to</a:t>
            </a:r>
            <a:r>
              <a:rPr lang="en-US" b="1" dirty="0"/>
              <a:t> </a:t>
            </a:r>
            <a:r>
              <a:rPr lang="en-US" b="1" dirty="0">
                <a:hlinkClick r:id="rId7"/>
              </a:rPr>
              <a:t>www.Syslog.org</a:t>
            </a:r>
            <a:r>
              <a:rPr lang="en-US" b="1" dirty="0"/>
              <a:t>  </a:t>
            </a:r>
          </a:p>
          <a:p>
            <a:pPr lvl="1"/>
            <a:r>
              <a:rPr lang="en-US" dirty="0"/>
              <a:t>a site dedicated to helping to understand and implement logging and analysis systems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t>Notes</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Syslog Servers</a:t>
            </a:r>
          </a:p>
        </p:txBody>
      </p:sp>
      <p:sp>
        <p:nvSpPr>
          <p:cNvPr id="3" name="Content Placeholder 2"/>
          <p:cNvSpPr>
            <a:spLocks noGrp="1"/>
          </p:cNvSpPr>
          <p:nvPr>
            <p:ph idx="1"/>
          </p:nvPr>
        </p:nvSpPr>
        <p:spPr/>
        <p:txBody>
          <a:bodyPr>
            <a:normAutofit/>
          </a:bodyPr>
          <a:lstStyle/>
          <a:p>
            <a:pPr>
              <a:buNone/>
            </a:pPr>
            <a:r>
              <a:rPr lang="en-US" dirty="0"/>
              <a:t>You can use the supplied proprietary Syslog server ACSyslog or any other third-party Syslog server for receiving Syslog messages. </a:t>
            </a:r>
          </a:p>
          <a:p>
            <a:r>
              <a:rPr lang="en-US" dirty="0"/>
              <a:t>A typical Syslog server application enables filtering of messages according to:  </a:t>
            </a:r>
          </a:p>
          <a:p>
            <a:pPr lvl="1"/>
            <a:r>
              <a:rPr lang="en-US" dirty="0"/>
              <a:t>Priority </a:t>
            </a:r>
          </a:p>
          <a:p>
            <a:pPr lvl="1"/>
            <a:r>
              <a:rPr lang="en-US" dirty="0"/>
              <a:t>IP sender address </a:t>
            </a:r>
          </a:p>
          <a:p>
            <a:pPr lvl="1"/>
            <a:r>
              <a:rPr lang="en-US" dirty="0"/>
              <a:t>Time </a:t>
            </a:r>
          </a:p>
          <a:p>
            <a:pPr lvl="1"/>
            <a:r>
              <a:rPr lang="en-US" dirty="0"/>
              <a:t>Date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Log Verbosity Levels – </a:t>
            </a:r>
            <a:r>
              <a:rPr lang="en-US" dirty="0" err="1"/>
              <a:t>MediaPack</a:t>
            </a:r>
            <a:r>
              <a:rPr lang="en-US" dirty="0"/>
              <a:t> 11X, 124</a:t>
            </a:r>
          </a:p>
        </p:txBody>
      </p:sp>
      <p:sp>
        <p:nvSpPr>
          <p:cNvPr id="8195" name="Rectangle 3"/>
          <p:cNvSpPr>
            <a:spLocks noGrp="1" noChangeArrowheads="1"/>
          </p:cNvSpPr>
          <p:nvPr>
            <p:ph idx="1"/>
          </p:nvPr>
        </p:nvSpPr>
        <p:spPr/>
        <p:txBody>
          <a:bodyPr>
            <a:normAutofit/>
          </a:bodyPr>
          <a:lstStyle/>
          <a:p>
            <a:pPr eaLnBrk="1" hangingPunct="1"/>
            <a:r>
              <a:rPr lang="en-US" dirty="0">
                <a:solidFill>
                  <a:schemeClr val="tx1"/>
                </a:solidFill>
              </a:rPr>
              <a:t>0 = Disabled (default)</a:t>
            </a:r>
            <a:endParaRPr lang="en-US" b="1" dirty="0">
              <a:solidFill>
                <a:schemeClr val="tx1"/>
              </a:solidFill>
            </a:endParaRPr>
          </a:p>
          <a:p>
            <a:pPr eaLnBrk="1" hangingPunct="1"/>
            <a:r>
              <a:rPr lang="en-US" dirty="0">
                <a:solidFill>
                  <a:schemeClr val="tx1"/>
                </a:solidFill>
              </a:rPr>
              <a:t>1 = Flow </a:t>
            </a:r>
            <a:endParaRPr lang="en-US" b="1" dirty="0">
              <a:solidFill>
                <a:schemeClr val="tx1"/>
              </a:solidFill>
            </a:endParaRPr>
          </a:p>
          <a:p>
            <a:pPr eaLnBrk="1" hangingPunct="1"/>
            <a:r>
              <a:rPr lang="en-US" dirty="0">
                <a:solidFill>
                  <a:schemeClr val="tx1"/>
                </a:solidFill>
              </a:rPr>
              <a:t>5 = Flow, device interface, stack interface, session manager and expanded device interface</a:t>
            </a:r>
          </a:p>
          <a:p>
            <a:pPr eaLnBrk="1" hangingPunct="1"/>
            <a:r>
              <a:rPr lang="en-US" dirty="0">
                <a:solidFill>
                  <a:schemeClr val="tx1"/>
                </a:solidFill>
              </a:rPr>
              <a:t>7 = automatically changes between level 5, level 1 and level 0, depending on the device CPU consumption</a:t>
            </a:r>
          </a:p>
          <a:p>
            <a:pPr eaLnBrk="1" hangingPunct="1">
              <a:buNone/>
            </a:pPr>
            <a:r>
              <a:rPr lang="en-US" b="1" dirty="0">
                <a:solidFill>
                  <a:schemeClr val="tx1"/>
                </a:solidFill>
              </a:rPr>
              <a:t>Note:  AudioCodes support REQUIRES level 5 logs be captured for support requests</a:t>
            </a:r>
          </a:p>
        </p:txBody>
      </p:sp>
      <p:pic>
        <p:nvPicPr>
          <p:cNvPr id="2" name="Picture 1">
            <a:extLst>
              <a:ext uri="{FF2B5EF4-FFF2-40B4-BE49-F238E27FC236}">
                <a16:creationId xmlns:a16="http://schemas.microsoft.com/office/drawing/2014/main" id="{FDDBFE9C-3B6C-4CDB-A947-8A1CA37BF3E7}"/>
              </a:ext>
            </a:extLst>
          </p:cNvPr>
          <p:cNvPicPr>
            <a:picLocks noChangeAspect="1"/>
          </p:cNvPicPr>
          <p:nvPr/>
        </p:nvPicPr>
        <p:blipFill>
          <a:blip r:embed="rId3"/>
          <a:stretch>
            <a:fillRect/>
          </a:stretch>
        </p:blipFill>
        <p:spPr>
          <a:xfrm>
            <a:off x="762000" y="4038600"/>
            <a:ext cx="7381596" cy="1452656"/>
          </a:xfrm>
          <a:prstGeom prst="rect">
            <a:avLst/>
          </a:prstGeom>
        </p:spPr>
      </p:pic>
      <p:sp>
        <p:nvSpPr>
          <p:cNvPr id="5" name="Line 6">
            <a:extLst>
              <a:ext uri="{FF2B5EF4-FFF2-40B4-BE49-F238E27FC236}">
                <a16:creationId xmlns:a16="http://schemas.microsoft.com/office/drawing/2014/main" id="{4EFDF15C-0703-4B13-AB5E-E773569A6A0F}"/>
              </a:ext>
            </a:extLst>
          </p:cNvPr>
          <p:cNvSpPr>
            <a:spLocks noChangeShapeType="1"/>
          </p:cNvSpPr>
          <p:nvPr/>
        </p:nvSpPr>
        <p:spPr bwMode="auto">
          <a:xfrm flipH="1">
            <a:off x="7977048" y="4953000"/>
            <a:ext cx="914400" cy="397686"/>
          </a:xfrm>
          <a:prstGeom prst="line">
            <a:avLst/>
          </a:prstGeom>
          <a:noFill/>
          <a:ln w="38100">
            <a:solidFill>
              <a:srgbClr val="FF0000"/>
            </a:solidFill>
            <a:round/>
            <a:headEnd/>
            <a:tailEnd type="triangle" w="med" len="med"/>
          </a:ln>
        </p:spPr>
        <p:txBody>
          <a:bodyPr/>
          <a:lstStyle/>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t>Log Verbosity Levels – </a:t>
            </a:r>
            <a:r>
              <a:rPr lang="en-US" dirty="0" err="1"/>
              <a:t>Mediants</a:t>
            </a:r>
            <a:r>
              <a:rPr lang="en-US" dirty="0"/>
              <a:t>/MP-1288 </a:t>
            </a:r>
            <a:br>
              <a:rPr lang="en-US" dirty="0"/>
            </a:br>
            <a:r>
              <a:rPr lang="en-US" dirty="0"/>
              <a:t>Pre 7.2.250</a:t>
            </a:r>
          </a:p>
        </p:txBody>
      </p:sp>
      <p:sp>
        <p:nvSpPr>
          <p:cNvPr id="8195" name="Rectangle 3"/>
          <p:cNvSpPr>
            <a:spLocks noGrp="1" noChangeArrowheads="1"/>
          </p:cNvSpPr>
          <p:nvPr>
            <p:ph idx="1"/>
          </p:nvPr>
        </p:nvSpPr>
        <p:spPr/>
        <p:txBody>
          <a:bodyPr>
            <a:normAutofit/>
          </a:bodyPr>
          <a:lstStyle/>
          <a:p>
            <a:pPr eaLnBrk="1" hangingPunct="1"/>
            <a:r>
              <a:rPr lang="en-US" dirty="0" err="1">
                <a:solidFill>
                  <a:schemeClr val="tx1"/>
                </a:solidFill>
              </a:rPr>
              <a:t>NoDebug</a:t>
            </a:r>
            <a:r>
              <a:rPr lang="en-US" dirty="0">
                <a:solidFill>
                  <a:schemeClr val="tx1"/>
                </a:solidFill>
              </a:rPr>
              <a:t>  = Disabled (default)</a:t>
            </a:r>
            <a:endParaRPr lang="en-US" b="1" dirty="0">
              <a:solidFill>
                <a:schemeClr val="tx1"/>
              </a:solidFill>
            </a:endParaRPr>
          </a:p>
          <a:p>
            <a:pPr eaLnBrk="1" hangingPunct="1"/>
            <a:r>
              <a:rPr lang="en-US" dirty="0">
                <a:solidFill>
                  <a:schemeClr val="tx1"/>
                </a:solidFill>
              </a:rPr>
              <a:t>Basic = Flow </a:t>
            </a:r>
            <a:endParaRPr lang="en-US" b="1" dirty="0">
              <a:solidFill>
                <a:schemeClr val="tx1"/>
              </a:solidFill>
            </a:endParaRPr>
          </a:p>
          <a:p>
            <a:pPr eaLnBrk="1" hangingPunct="1"/>
            <a:r>
              <a:rPr lang="en-US" dirty="0">
                <a:solidFill>
                  <a:schemeClr val="tx1"/>
                </a:solidFill>
              </a:rPr>
              <a:t>Detailed = Flow, device interface, stack interface, session manager and expanded device interface</a:t>
            </a:r>
          </a:p>
          <a:p>
            <a:pPr eaLnBrk="1" hangingPunct="1"/>
            <a:r>
              <a:rPr lang="en-US" dirty="0">
                <a:solidFill>
                  <a:schemeClr val="tx1"/>
                </a:solidFill>
              </a:rPr>
              <a:t>Syslog CPU Protection - Enabled = automatically changes between level 5, level 1 and level 0, depending on the device CPU consumption</a:t>
            </a:r>
          </a:p>
          <a:p>
            <a:pPr eaLnBrk="1" hangingPunct="1">
              <a:buNone/>
            </a:pPr>
            <a:r>
              <a:rPr lang="en-US" b="1" dirty="0">
                <a:solidFill>
                  <a:schemeClr val="tx1"/>
                </a:solidFill>
              </a:rPr>
              <a:t>Note:  AudioCodes support REQUIRES Detailed logs be captured for support requests</a:t>
            </a:r>
          </a:p>
        </p:txBody>
      </p:sp>
      <p:pic>
        <p:nvPicPr>
          <p:cNvPr id="2" name="Picture 1">
            <a:extLst>
              <a:ext uri="{FF2B5EF4-FFF2-40B4-BE49-F238E27FC236}">
                <a16:creationId xmlns:a16="http://schemas.microsoft.com/office/drawing/2014/main" id="{A1BF98D7-27EA-4729-8E12-D5F6949CC857}"/>
              </a:ext>
            </a:extLst>
          </p:cNvPr>
          <p:cNvPicPr>
            <a:picLocks noChangeAspect="1"/>
          </p:cNvPicPr>
          <p:nvPr/>
        </p:nvPicPr>
        <p:blipFill>
          <a:blip r:embed="rId3"/>
          <a:stretch>
            <a:fillRect/>
          </a:stretch>
        </p:blipFill>
        <p:spPr>
          <a:xfrm>
            <a:off x="1600200" y="3657600"/>
            <a:ext cx="5943600" cy="2795314"/>
          </a:xfrm>
          <a:prstGeom prst="rect">
            <a:avLst/>
          </a:prstGeom>
        </p:spPr>
      </p:pic>
      <p:sp>
        <p:nvSpPr>
          <p:cNvPr id="5" name="Line 6">
            <a:extLst>
              <a:ext uri="{FF2B5EF4-FFF2-40B4-BE49-F238E27FC236}">
                <a16:creationId xmlns:a16="http://schemas.microsoft.com/office/drawing/2014/main" id="{BA0F78F9-A60A-4413-A73D-CF6A054E1DE7}"/>
              </a:ext>
            </a:extLst>
          </p:cNvPr>
          <p:cNvSpPr>
            <a:spLocks noChangeShapeType="1"/>
          </p:cNvSpPr>
          <p:nvPr/>
        </p:nvSpPr>
        <p:spPr bwMode="auto">
          <a:xfrm flipH="1">
            <a:off x="7381596" y="5257800"/>
            <a:ext cx="914400" cy="397686"/>
          </a:xfrm>
          <a:prstGeom prst="line">
            <a:avLst/>
          </a:prstGeom>
          <a:noFill/>
          <a:ln w="38100">
            <a:solidFill>
              <a:srgbClr val="FF0000"/>
            </a:solidFill>
            <a:round/>
            <a:headEnd/>
            <a:tailEnd type="triangle" w="med" len="med"/>
          </a:ln>
        </p:spPr>
        <p:txBody>
          <a:bodyPr/>
          <a:lstStyle/>
          <a:p>
            <a:endParaRPr lang="en-US" dirty="0"/>
          </a:p>
        </p:txBody>
      </p:sp>
      <p:sp>
        <p:nvSpPr>
          <p:cNvPr id="6" name="Line 6">
            <a:extLst>
              <a:ext uri="{FF2B5EF4-FFF2-40B4-BE49-F238E27FC236}">
                <a16:creationId xmlns:a16="http://schemas.microsoft.com/office/drawing/2014/main" id="{A3400206-18E7-42CE-B774-F197302DA66A}"/>
              </a:ext>
            </a:extLst>
          </p:cNvPr>
          <p:cNvSpPr>
            <a:spLocks noChangeShapeType="1"/>
          </p:cNvSpPr>
          <p:nvPr/>
        </p:nvSpPr>
        <p:spPr bwMode="auto">
          <a:xfrm flipH="1">
            <a:off x="7391400" y="5638800"/>
            <a:ext cx="914400" cy="397686"/>
          </a:xfrm>
          <a:prstGeom prst="line">
            <a:avLst/>
          </a:prstGeom>
          <a:noFill/>
          <a:ln w="38100">
            <a:solidFill>
              <a:srgbClr val="FF0000"/>
            </a:solidFill>
            <a:round/>
            <a:headEnd/>
            <a:tailEnd type="triangle" w="med" len="med"/>
          </a:ln>
        </p:spPr>
        <p:txBody>
          <a:bodyPr/>
          <a:lstStyle/>
          <a:p>
            <a:endParaRPr lang="en-US" dirty="0"/>
          </a:p>
        </p:txBody>
      </p:sp>
    </p:spTree>
    <p:extLst>
      <p:ext uri="{BB962C8B-B14F-4D97-AF65-F5344CB8AC3E}">
        <p14:creationId xmlns:p14="http://schemas.microsoft.com/office/powerpoint/2010/main" val="3672355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C73770-50A8-4A31-A865-1F470ADF2132}"/>
              </a:ext>
            </a:extLst>
          </p:cNvPr>
          <p:cNvPicPr>
            <a:picLocks noChangeAspect="1"/>
          </p:cNvPicPr>
          <p:nvPr/>
        </p:nvPicPr>
        <p:blipFill rotWithShape="1">
          <a:blip r:embed="rId3"/>
          <a:srcRect r="36569" b="23937"/>
          <a:stretch/>
        </p:blipFill>
        <p:spPr>
          <a:xfrm>
            <a:off x="1695542" y="3657600"/>
            <a:ext cx="5752916" cy="2798064"/>
          </a:xfrm>
          <a:prstGeom prst="rect">
            <a:avLst/>
          </a:prstGeom>
        </p:spPr>
      </p:pic>
      <p:sp>
        <p:nvSpPr>
          <p:cNvPr id="8194" name="Rectangle 2"/>
          <p:cNvSpPr>
            <a:spLocks noGrp="1" noChangeArrowheads="1"/>
          </p:cNvSpPr>
          <p:nvPr>
            <p:ph type="title"/>
          </p:nvPr>
        </p:nvSpPr>
        <p:spPr/>
        <p:txBody>
          <a:bodyPr/>
          <a:lstStyle/>
          <a:p>
            <a:pPr eaLnBrk="1" hangingPunct="1"/>
            <a:r>
              <a:rPr lang="en-US" dirty="0"/>
              <a:t>Log Verbosity Levels – </a:t>
            </a:r>
            <a:r>
              <a:rPr lang="en-US" dirty="0" err="1"/>
              <a:t>Mediants</a:t>
            </a:r>
            <a:r>
              <a:rPr lang="en-US" dirty="0"/>
              <a:t>/MP-1288 </a:t>
            </a:r>
          </a:p>
        </p:txBody>
      </p:sp>
      <p:sp>
        <p:nvSpPr>
          <p:cNvPr id="8195" name="Rectangle 3"/>
          <p:cNvSpPr>
            <a:spLocks noGrp="1" noChangeArrowheads="1"/>
          </p:cNvSpPr>
          <p:nvPr>
            <p:ph idx="1"/>
          </p:nvPr>
        </p:nvSpPr>
        <p:spPr>
          <a:xfrm>
            <a:off x="400049" y="832224"/>
            <a:ext cx="8420100" cy="5664200"/>
          </a:xfrm>
        </p:spPr>
        <p:txBody>
          <a:bodyPr>
            <a:normAutofit/>
          </a:bodyPr>
          <a:lstStyle/>
          <a:p>
            <a:pPr marL="0" indent="0" eaLnBrk="1" hangingPunct="1">
              <a:buNone/>
            </a:pPr>
            <a:r>
              <a:rPr lang="en-US" dirty="0">
                <a:solidFill>
                  <a:schemeClr val="tx1"/>
                </a:solidFill>
              </a:rPr>
              <a:t>VoIP Debug Level replaces Debug Level for </a:t>
            </a:r>
            <a:r>
              <a:rPr lang="en-US" dirty="0" err="1">
                <a:solidFill>
                  <a:schemeClr val="tx1"/>
                </a:solidFill>
              </a:rPr>
              <a:t>Syslogs</a:t>
            </a:r>
            <a:endParaRPr lang="en-US" dirty="0">
              <a:solidFill>
                <a:schemeClr val="tx1"/>
              </a:solidFill>
            </a:endParaRPr>
          </a:p>
          <a:p>
            <a:pPr eaLnBrk="1" hangingPunct="1"/>
            <a:r>
              <a:rPr lang="en-US" dirty="0" err="1">
                <a:solidFill>
                  <a:schemeClr val="tx1"/>
                </a:solidFill>
              </a:rPr>
              <a:t>NoDebug</a:t>
            </a:r>
            <a:r>
              <a:rPr lang="en-US" dirty="0">
                <a:solidFill>
                  <a:schemeClr val="tx1"/>
                </a:solidFill>
              </a:rPr>
              <a:t>  = Disabled (default)</a:t>
            </a:r>
            <a:endParaRPr lang="en-US" b="1" dirty="0">
              <a:solidFill>
                <a:schemeClr val="tx1"/>
              </a:solidFill>
            </a:endParaRPr>
          </a:p>
          <a:p>
            <a:pPr eaLnBrk="1" hangingPunct="1"/>
            <a:r>
              <a:rPr lang="en-US" dirty="0">
                <a:solidFill>
                  <a:schemeClr val="tx1"/>
                </a:solidFill>
              </a:rPr>
              <a:t>Basic = Flow </a:t>
            </a:r>
            <a:endParaRPr lang="en-US" b="1" dirty="0">
              <a:solidFill>
                <a:schemeClr val="tx1"/>
              </a:solidFill>
            </a:endParaRPr>
          </a:p>
          <a:p>
            <a:pPr eaLnBrk="1" hangingPunct="1"/>
            <a:r>
              <a:rPr lang="en-US" dirty="0">
                <a:solidFill>
                  <a:schemeClr val="tx1"/>
                </a:solidFill>
              </a:rPr>
              <a:t>Detailed = Flow, device interface, stack interface, session manager and expanded device interface</a:t>
            </a:r>
          </a:p>
          <a:p>
            <a:pPr eaLnBrk="1" hangingPunct="1"/>
            <a:r>
              <a:rPr lang="en-US" dirty="0">
                <a:solidFill>
                  <a:schemeClr val="tx1"/>
                </a:solidFill>
              </a:rPr>
              <a:t>Syslog CPU Protection - Enabled = automatically changes between level 5, level 1 and level 0, depending on the device CPU consumption</a:t>
            </a:r>
          </a:p>
          <a:p>
            <a:pPr eaLnBrk="1" hangingPunct="1">
              <a:buNone/>
            </a:pPr>
            <a:r>
              <a:rPr lang="en-US" b="1" dirty="0">
                <a:solidFill>
                  <a:schemeClr val="tx1"/>
                </a:solidFill>
              </a:rPr>
              <a:t>Note:  AudioCodes support REQUIRES Detailed logs be captured for support requests</a:t>
            </a:r>
          </a:p>
        </p:txBody>
      </p:sp>
      <p:sp>
        <p:nvSpPr>
          <p:cNvPr id="5" name="Line 6">
            <a:extLst>
              <a:ext uri="{FF2B5EF4-FFF2-40B4-BE49-F238E27FC236}">
                <a16:creationId xmlns:a16="http://schemas.microsoft.com/office/drawing/2014/main" id="{BA0F78F9-A60A-4413-A73D-CF6A054E1DE7}"/>
              </a:ext>
            </a:extLst>
          </p:cNvPr>
          <p:cNvSpPr>
            <a:spLocks noChangeShapeType="1"/>
          </p:cNvSpPr>
          <p:nvPr/>
        </p:nvSpPr>
        <p:spPr bwMode="auto">
          <a:xfrm flipH="1">
            <a:off x="7239000" y="5344665"/>
            <a:ext cx="914400" cy="397686"/>
          </a:xfrm>
          <a:prstGeom prst="line">
            <a:avLst/>
          </a:prstGeom>
          <a:noFill/>
          <a:ln w="38100">
            <a:solidFill>
              <a:srgbClr val="FF0000"/>
            </a:solidFill>
            <a:round/>
            <a:headEnd/>
            <a:tailEnd type="triangle" w="med" len="med"/>
          </a:ln>
        </p:spPr>
        <p:txBody>
          <a:bodyPr/>
          <a:lstStyle/>
          <a:p>
            <a:endParaRPr lang="en-US" dirty="0"/>
          </a:p>
        </p:txBody>
      </p:sp>
      <p:sp>
        <p:nvSpPr>
          <p:cNvPr id="6" name="Line 6">
            <a:extLst>
              <a:ext uri="{FF2B5EF4-FFF2-40B4-BE49-F238E27FC236}">
                <a16:creationId xmlns:a16="http://schemas.microsoft.com/office/drawing/2014/main" id="{A3400206-18E7-42CE-B774-F197302DA66A}"/>
              </a:ext>
            </a:extLst>
          </p:cNvPr>
          <p:cNvSpPr>
            <a:spLocks noChangeShapeType="1"/>
          </p:cNvSpPr>
          <p:nvPr/>
        </p:nvSpPr>
        <p:spPr bwMode="auto">
          <a:xfrm flipH="1">
            <a:off x="7234285" y="5657889"/>
            <a:ext cx="914400" cy="397686"/>
          </a:xfrm>
          <a:prstGeom prst="line">
            <a:avLst/>
          </a:prstGeom>
          <a:noFill/>
          <a:ln w="38100">
            <a:solidFill>
              <a:srgbClr val="FF0000"/>
            </a:solidFill>
            <a:round/>
            <a:headEnd/>
            <a:tailEnd type="triangle" w="med" len="med"/>
          </a:ln>
        </p:spPr>
        <p:txBody>
          <a:bodyPr/>
          <a:lstStyle/>
          <a:p>
            <a:endParaRPr lang="en-US" dirty="0"/>
          </a:p>
        </p:txBody>
      </p:sp>
    </p:spTree>
    <p:extLst>
      <p:ext uri="{BB962C8B-B14F-4D97-AF65-F5344CB8AC3E}">
        <p14:creationId xmlns:p14="http://schemas.microsoft.com/office/powerpoint/2010/main" val="5147658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7" id="{DEEFC7A4-62C6-45CC-BEAE-A8D398255023}" vid="{6E02F280-5A9C-416A-8FC6-38B5E1634BF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8802</TotalTime>
  <Words>5243</Words>
  <Application>Microsoft Office PowerPoint</Application>
  <PresentationFormat>On-screen Show (4:3)</PresentationFormat>
  <Paragraphs>634</Paragraphs>
  <Slides>51</Slides>
  <Notes>43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游ゴシック Light</vt:lpstr>
      <vt:lpstr>Arial</vt:lpstr>
      <vt:lpstr>Arial Black</vt:lpstr>
      <vt:lpstr>Arial Rounded MT Bold</vt:lpstr>
      <vt:lpstr>Calibri</vt:lpstr>
      <vt:lpstr>Segoe UI</vt:lpstr>
      <vt:lpstr>Tahoma</vt:lpstr>
      <vt:lpstr>Times New Roman</vt:lpstr>
      <vt:lpstr>Wingdings</vt:lpstr>
      <vt:lpstr>Office Theme</vt:lpstr>
      <vt:lpstr>PowerPoint Presentation</vt:lpstr>
      <vt:lpstr>Lesson objectives</vt:lpstr>
      <vt:lpstr>What is Syslog?</vt:lpstr>
      <vt:lpstr>Collecting Data</vt:lpstr>
      <vt:lpstr>Collecting INI file – Web interface</vt:lpstr>
      <vt:lpstr>Syslog Servers</vt:lpstr>
      <vt:lpstr>Log Verbosity Levels – MediaPack 11X, 124</vt:lpstr>
      <vt:lpstr>Log Verbosity Levels – Mediants/MP-1288  Pre 7.2.250</vt:lpstr>
      <vt:lpstr>Log Verbosity Levels – Mediants/MP-1288 </vt:lpstr>
      <vt:lpstr>Online Syslogs via RS-232 and Telnet via CMD SHELL</vt:lpstr>
      <vt:lpstr>Online Syslogs via RS-232 and Telnet via CLI</vt:lpstr>
      <vt:lpstr>Online Syslogs via Web Browser Message Log MP 11X MP 124</vt:lpstr>
      <vt:lpstr>Online Syslogs via Web Browser Message Log Mediants MP-1288</vt:lpstr>
      <vt:lpstr>ACSyslog</vt:lpstr>
      <vt:lpstr>AudioCodes Syslog Viewer</vt:lpstr>
      <vt:lpstr>AudioCodes Syslog Viewer</vt:lpstr>
      <vt:lpstr>AudioCodes Syslog Viewer – connect from PC to GW/SBC using Web Connection</vt:lpstr>
      <vt:lpstr>AudioCodes Syslog Viewer</vt:lpstr>
      <vt:lpstr>AudioCodes Syslog Viewer</vt:lpstr>
      <vt:lpstr>AudioCodes Syslog Viewer</vt:lpstr>
      <vt:lpstr>AudioCodes Syslog Viewer</vt:lpstr>
      <vt:lpstr>AudioCodes Syslog Viewer</vt:lpstr>
      <vt:lpstr>AudioCodes Syslog Viewer</vt:lpstr>
      <vt:lpstr>AudioCodes Syslog Viewer</vt:lpstr>
      <vt:lpstr>AudioCodes Syslog Viewer</vt:lpstr>
      <vt:lpstr>Syslog – Indentation for legacy MPs (6.6) </vt:lpstr>
      <vt:lpstr>The Objects for legacy MPs (6.6) </vt:lpstr>
      <vt:lpstr>Notes on Log Objects for legacy MPs (6.6) </vt:lpstr>
      <vt:lpstr>What do all the tabs mean? (for legacy MPs (6.6))</vt:lpstr>
      <vt:lpstr>GWApp Events </vt:lpstr>
      <vt:lpstr>Syslog fields at a Glance</vt:lpstr>
      <vt:lpstr>Scan for “markers”</vt:lpstr>
      <vt:lpstr>SIP Messages</vt:lpstr>
      <vt:lpstr>Components to SIP Messages</vt:lpstr>
      <vt:lpstr>Digit and Dialing Events</vt:lpstr>
      <vt:lpstr>Routing Tel  IP</vt:lpstr>
      <vt:lpstr>Routing IP  Tel</vt:lpstr>
      <vt:lpstr>PSTN Messaging Markers</vt:lpstr>
      <vt:lpstr>Example Gateway Parameter Usage displayed in Syslog</vt:lpstr>
      <vt:lpstr>Tel  IP Routing Table Flowchart</vt:lpstr>
      <vt:lpstr>Example Gateway Table Usage displayed in Syslog</vt:lpstr>
      <vt:lpstr>Session Border Controller (SBC) logs</vt:lpstr>
      <vt:lpstr>SBC CMR Process Identified</vt:lpstr>
      <vt:lpstr>Entities and Tables Relations</vt:lpstr>
      <vt:lpstr>SBC CMR Process Identified – Deep Dive</vt:lpstr>
      <vt:lpstr>SBC CMR Process Identified – Deep Dive</vt:lpstr>
      <vt:lpstr>Error Analysis</vt:lpstr>
      <vt:lpstr>Error Analysis </vt:lpstr>
      <vt:lpstr>Allowed Coders – Incoming Offered</vt:lpstr>
      <vt:lpstr>Other Syslog Applications</vt:lpstr>
      <vt:lpstr>Notes</vt:lpstr>
    </vt:vector>
  </TitlesOfParts>
  <Company>AudioCodes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Subject</dc:title>
  <dc:creator>AudioCodes</dc:creator>
  <cp:lastModifiedBy>Geoffrey E. Ruff</cp:lastModifiedBy>
  <cp:revision>410</cp:revision>
  <dcterms:created xsi:type="dcterms:W3CDTF">2008-05-06T14:03:42Z</dcterms:created>
  <dcterms:modified xsi:type="dcterms:W3CDTF">2019-08-23T18:07:40Z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PSDescription">
    <vt:lpwstr/>
  </property>
  <property fmtid="{D5CDD505-2E9C-101B-9397-08002B2CF9AE}" pid="3" name="Owner">
    <vt:lpwstr/>
  </property>
  <property fmtid="{D5CDD505-2E9C-101B-9397-08002B2CF9AE}" pid="4" name="Category0">
    <vt:lpwstr>PPT Templates</vt:lpwstr>
  </property>
  <property fmtid="{D5CDD505-2E9C-101B-9397-08002B2CF9AE}" pid="5" name="Business Lines">
    <vt:lpwstr>Corporate/All BLs</vt:lpwstr>
  </property>
  <property fmtid="{D5CDD505-2E9C-101B-9397-08002B2CF9AE}" pid="6" name="Publish">
    <vt:lpwstr>1</vt:lpwstr>
  </property>
  <property fmtid="{D5CDD505-2E9C-101B-9397-08002B2CF9AE}" pid="7" name="Sub-Category">
    <vt:lpwstr>Presentations</vt:lpwstr>
  </property>
  <property fmtid="{D5CDD505-2E9C-101B-9397-08002B2CF9AE}" pid="8" name="Release Date">
    <vt:lpwstr>2009-06-03T00:00:00Z</vt:lpwstr>
  </property>
  <property fmtid="{D5CDD505-2E9C-101B-9397-08002B2CF9AE}" pid="9" name="Version0">
    <vt:lpwstr/>
  </property>
  <property fmtid="{D5CDD505-2E9C-101B-9397-08002B2CF9AE}" pid="10" name="Order">
    <vt:lpwstr>300.000000000000</vt:lpwstr>
  </property>
</Properties>
</file>