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5"/>
  </p:notesMasterIdLst>
  <p:handoutMasterIdLst>
    <p:handoutMasterId r:id="rId26"/>
  </p:handoutMasterIdLst>
  <p:sldIdLst>
    <p:sldId id="469" r:id="rId2"/>
    <p:sldId id="517" r:id="rId3"/>
    <p:sldId id="521" r:id="rId4"/>
    <p:sldId id="541" r:id="rId5"/>
    <p:sldId id="778" r:id="rId6"/>
    <p:sldId id="578" r:id="rId7"/>
    <p:sldId id="579" r:id="rId8"/>
    <p:sldId id="657" r:id="rId9"/>
    <p:sldId id="642" r:id="rId10"/>
    <p:sldId id="648" r:id="rId11"/>
    <p:sldId id="650" r:id="rId12"/>
    <p:sldId id="643" r:id="rId13"/>
    <p:sldId id="465" r:id="rId14"/>
    <p:sldId id="652" r:id="rId15"/>
    <p:sldId id="644" r:id="rId16"/>
    <p:sldId id="645" r:id="rId17"/>
    <p:sldId id="471" r:id="rId18"/>
    <p:sldId id="473" r:id="rId19"/>
    <p:sldId id="646" r:id="rId20"/>
    <p:sldId id="654" r:id="rId21"/>
    <p:sldId id="655" r:id="rId22"/>
    <p:sldId id="583" r:id="rId23"/>
    <p:sldId id="467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Niko Theologitis (ntheolog)" initials="N(" lastIdx="15" clrIdx="2">
    <p:extLst>
      <p:ext uri="{19B8F6BF-5375-455C-9EA6-DF929625EA0E}">
        <p15:presenceInfo xmlns:p15="http://schemas.microsoft.com/office/powerpoint/2012/main" userId="S::ntheolog@cisco.com::a83ad90d-a88f-4db2-aa4e-bf889db5d9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9"/>
    <a:srgbClr val="26194B"/>
    <a:srgbClr val="0D274D"/>
    <a:srgbClr val="86DBF2"/>
    <a:srgbClr val="049FD9"/>
    <a:srgbClr val="1FAED4"/>
    <a:srgbClr val="72C059"/>
    <a:srgbClr val="B2D171"/>
    <a:srgbClr val="B8E1D0"/>
    <a:srgbClr val="98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5"/>
    <p:restoredTop sz="94712"/>
  </p:normalViewPr>
  <p:slideViewPr>
    <p:cSldViewPr snapToGrid="0">
      <p:cViewPr varScale="1">
        <p:scale>
          <a:sx n="160" d="100"/>
          <a:sy n="160" d="100"/>
        </p:scale>
        <p:origin x="384" y="168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wxcc-us1.cisco.com/portal/hom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dget-kad.s3.amazonaws.com/Logos/boscologo5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wxcc-us1.cisco.com/portal/hom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wxcc-us1.cisco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dget-kad.s3.amazonaws.com/Headers/Timer.htm" TargetMode="External"/><Relationship Id="rId2" Type="http://schemas.openxmlformats.org/officeDocument/2006/relationships/hyperlink" Target="https://jsonformatter.org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cjp.cisco.com/portal/hom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-v2.cjp.cisco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t.com/" TargetMode="External"/><Relationship Id="rId2" Type="http://schemas.openxmlformats.org/officeDocument/2006/relationships/hyperlink" Target="https://desktop-v2.cjp.cisco.com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wxcc-us1.cisco.com/portal/home.html" TargetMode="External"/><Relationship Id="rId2" Type="http://schemas.openxmlformats.org/officeDocument/2006/relationships/hyperlink" Target="https://admin.webex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5f9a64f59d94640016f709bf.mockapi.io/api/customers/account" TargetMode="External"/><Relationship Id="rId4" Type="http://schemas.openxmlformats.org/officeDocument/2006/relationships/hyperlink" Target="https://desktop.wxcc-us1.cisc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496" y="4348762"/>
            <a:ext cx="7037805" cy="288131"/>
          </a:xfrm>
        </p:spPr>
        <p:txBody>
          <a:bodyPr lIns="91420" tIns="45710" rIns="91420" bIns="45710" anchor="t"/>
          <a:lstStyle/>
          <a:p>
            <a:r>
              <a:rPr lang="en-US"/>
              <a:t>30-10-2020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SFP Demo Configuration Handbook </a:t>
            </a:r>
            <a:br>
              <a:rPr lang="en-US"/>
            </a:br>
            <a:r>
              <a:rPr lang="en-US" sz="2400"/>
              <a:t>WxCC 2.0</a:t>
            </a:r>
            <a:br>
              <a:rPr lang="en-US" sz="2400"/>
            </a:br>
            <a:r>
              <a:rPr lang="en-US" sz="240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D10C06-B902-4149-8658-93961865A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20" tIns="45710" rIns="91420" bIns="45710" anchor="t"/>
          <a:lstStyle/>
          <a:p>
            <a:r>
              <a:rPr lang="en-GB">
                <a:ea typeface="ＭＳ Ｐゴシック"/>
              </a:rPr>
              <a:t>CCBU Solution Assurance</a:t>
            </a:r>
          </a:p>
          <a:p>
            <a:r>
              <a:rPr lang="en-GB" sz="1600">
                <a:ea typeface="ＭＳ Ｐゴシック"/>
              </a:rPr>
              <a:t>Document version 1.0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114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54DF45-5A3A-0741-9644-5211C970F9E4}"/>
              </a:ext>
            </a:extLst>
          </p:cNvPr>
          <p:cNvSpPr txBox="1"/>
          <p:nvPr/>
        </p:nvSpPr>
        <p:spPr>
          <a:xfrm>
            <a:off x="219456" y="448056"/>
            <a:ext cx="8328196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n-lt"/>
                <a:ea typeface="ＭＳ Ｐゴシック"/>
              </a:rPr>
              <a:t>Step1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Login to portal (</a:t>
            </a:r>
            <a:r>
              <a:rPr lang="en-IN" sz="1200" dirty="0">
                <a:latin typeface="+mj-lt"/>
                <a:hlinkClick r:id="rId2"/>
              </a:rPr>
              <a:t>https://portal.wxcc-us1.cisco.com</a:t>
            </a:r>
            <a:r>
              <a:rPr lang="en-US" sz="1200" dirty="0">
                <a:latin typeface="+mn-lt"/>
              </a:rPr>
              <a:t>) with administrator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Navigate to Provisioning </a:t>
            </a:r>
            <a:r>
              <a:rPr lang="en-US" sz="1200" dirty="0">
                <a:latin typeface="+mn-lt"/>
                <a:sym typeface="Wingdings" pitchFamily="2" charset="2"/>
              </a:rPr>
              <a:t> Desktop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Click on        of Global Layout to edit (</a:t>
            </a:r>
            <a:r>
              <a:rPr lang="en-US" sz="1200" b="1" i="1" dirty="0">
                <a:latin typeface="+mn-lt"/>
                <a:sym typeface="Wingdings" pitchFamily="2" charset="2"/>
              </a:rPr>
              <a:t>you are not really editing.. Just going in to download the default layout</a:t>
            </a:r>
            <a:r>
              <a:rPr lang="en-US" sz="1200" dirty="0">
                <a:latin typeface="+mn-lt"/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Now click on edit </a:t>
            </a: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07C5DFB-5188-554B-8F7A-974EF104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3" y="2215038"/>
            <a:ext cx="2498813" cy="24309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38F7C-6705-8442-B788-476CCF3E11FC}"/>
              </a:ext>
            </a:extLst>
          </p:cNvPr>
          <p:cNvCxnSpPr>
            <a:cxnSpLocks/>
          </p:cNvCxnSpPr>
          <p:nvPr/>
        </p:nvCxnSpPr>
        <p:spPr>
          <a:xfrm flipH="1">
            <a:off x="1296622" y="4059374"/>
            <a:ext cx="460268" cy="38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A37923-3010-B848-AE23-560D140E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787" y="2218300"/>
            <a:ext cx="4142952" cy="24309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4D14E-6C82-8944-95A9-B70CDAE9DF59}"/>
              </a:ext>
            </a:extLst>
          </p:cNvPr>
          <p:cNvCxnSpPr>
            <a:cxnSpLocks/>
          </p:cNvCxnSpPr>
          <p:nvPr/>
        </p:nvCxnSpPr>
        <p:spPr>
          <a:xfrm flipH="1">
            <a:off x="5117162" y="2441468"/>
            <a:ext cx="460268" cy="38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33FDD8-753F-7540-81FD-223F46119890}"/>
              </a:ext>
            </a:extLst>
          </p:cNvPr>
          <p:cNvSpPr/>
          <p:nvPr/>
        </p:nvSpPr>
        <p:spPr>
          <a:xfrm>
            <a:off x="1622667" y="4449262"/>
            <a:ext cx="236818" cy="2000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9E41E1-196A-8F4C-8C17-941D78A116DF}"/>
              </a:ext>
            </a:extLst>
          </p:cNvPr>
          <p:cNvSpPr/>
          <p:nvPr/>
        </p:nvSpPr>
        <p:spPr>
          <a:xfrm>
            <a:off x="6754933" y="4449262"/>
            <a:ext cx="236818" cy="2000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</a:t>
            </a:r>
          </a:p>
        </p:txBody>
      </p: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8FAF09E4-C854-D145-9512-88CD2D7DC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976" y="1119231"/>
            <a:ext cx="253780" cy="173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2E82CED8-63EA-6949-BF79-84C2EB714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062" y="1292870"/>
            <a:ext cx="663192" cy="280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21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2AA65-3EC9-DC48-973F-A05BD31B54C8}"/>
              </a:ext>
            </a:extLst>
          </p:cNvPr>
          <p:cNvSpPr txBox="1"/>
          <p:nvPr/>
        </p:nvSpPr>
        <p:spPr>
          <a:xfrm>
            <a:off x="219456" y="448056"/>
            <a:ext cx="665388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n-lt"/>
                <a:ea typeface="ＭＳ Ｐゴシック"/>
              </a:rPr>
              <a:t>Step 2 </a:t>
            </a:r>
            <a:endParaRPr lang="en-US" sz="1600" b="1">
              <a:solidFill>
                <a:schemeClr val="tx2"/>
              </a:solidFill>
              <a:latin typeface="+mn-lt"/>
              <a:ea typeface="ＭＳ Ｐゴシック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ＭＳ Ｐゴシック"/>
              </a:rPr>
              <a:t>Click on download button </a:t>
            </a:r>
            <a:endParaRPr lang="en-US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ＭＳ Ｐゴシック"/>
              </a:rPr>
              <a:t>Download the Default Desktop </a:t>
            </a:r>
            <a:r>
              <a:rPr lang="en-US" sz="1200" dirty="0" err="1">
                <a:latin typeface="+mn-lt"/>
                <a:ea typeface="ＭＳ Ｐゴシック"/>
              </a:rPr>
              <a:t>Layout.json</a:t>
            </a:r>
            <a:r>
              <a:rPr lang="en-US" sz="1200" dirty="0">
                <a:latin typeface="+mn-lt"/>
                <a:ea typeface="ＭＳ Ｐゴシック"/>
              </a:rPr>
              <a:t>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+mn-lt"/>
                <a:ea typeface="ＭＳ Ｐゴシック"/>
              </a:rPr>
              <a:t>Now cancel out, as you only need to get the JSON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rgbClr val="1E447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61DFA35-D975-374F-87CE-322FF165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44" y="2191920"/>
            <a:ext cx="5330712" cy="2503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EDA85D3-40F6-5644-B23E-EE2593EE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58" y="728027"/>
            <a:ext cx="159219" cy="1876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095C1D-7B13-5548-99F3-7C61F06B4998}"/>
              </a:ext>
            </a:extLst>
          </p:cNvPr>
          <p:cNvCxnSpPr/>
          <p:nvPr/>
        </p:nvCxnSpPr>
        <p:spPr>
          <a:xfrm flipH="1">
            <a:off x="4351071" y="3332344"/>
            <a:ext cx="619828" cy="2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4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1D91C64-3183-4E40-8FB4-663D958D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17" y="274320"/>
            <a:ext cx="2880017" cy="2441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223AB-C566-A54D-8558-EA1BF4817CC0}"/>
              </a:ext>
            </a:extLst>
          </p:cNvPr>
          <p:cNvSpPr txBox="1"/>
          <p:nvPr/>
        </p:nvSpPr>
        <p:spPr>
          <a:xfrm>
            <a:off x="219457" y="448056"/>
            <a:ext cx="503987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+mn-lt"/>
                <a:ea typeface="ＭＳ Ｐゴシック"/>
              </a:rPr>
              <a:t>Step 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Open the Default Layout JSON in any text editor e.g. Notepad or Sublime text.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Modify the value of </a:t>
            </a:r>
            <a:r>
              <a:rPr lang="en-US" sz="1400" b="1" err="1">
                <a:latin typeface="+mn-lt"/>
              </a:rPr>
              <a:t>appTitle</a:t>
            </a:r>
            <a:r>
              <a:rPr lang="en-US" sz="1200">
                <a:latin typeface="+mn-lt"/>
              </a:rPr>
              <a:t> key to change Agent Desktop title (Refer Pic-1).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Modify the value of </a:t>
            </a:r>
            <a:r>
              <a:rPr lang="en-US" sz="1400" b="1">
                <a:latin typeface="+mn-lt"/>
              </a:rPr>
              <a:t>logo</a:t>
            </a:r>
            <a:r>
              <a:rPr lang="en-US" sz="1200">
                <a:latin typeface="+mn-lt"/>
              </a:rPr>
              <a:t> key as your company logo URL or use this dummy </a:t>
            </a:r>
            <a:r>
              <a:rPr lang="en-US" sz="1200" err="1">
                <a:latin typeface="+mn-lt"/>
              </a:rPr>
              <a:t>url</a:t>
            </a:r>
            <a:r>
              <a:rPr lang="en-US" sz="1200">
                <a:latin typeface="+mn-lt"/>
              </a:rPr>
              <a:t> </a:t>
            </a:r>
            <a:r>
              <a:rPr lang="en-US" sz="1000">
                <a:latin typeface="+mn-lt"/>
                <a:hlinkClick r:id="rId3"/>
              </a:rPr>
              <a:t>https://widget-kad.s3.amazonaws.com/Logos/boscologo5.png</a:t>
            </a:r>
            <a:r>
              <a:rPr lang="en-US" sz="1000">
                <a:latin typeface="+mn-lt"/>
              </a:rPr>
              <a:t> </a:t>
            </a:r>
            <a:r>
              <a:rPr lang="en-US" sz="1200">
                <a:latin typeface="+mn-lt"/>
              </a:rPr>
              <a:t>(Refer Pic-2)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“Save As” the JSON file with a distinguishable name.</a:t>
            </a:r>
          </a:p>
          <a:p>
            <a:pPr marL="342900" indent="-342900">
              <a:buFont typeface="+mj-lt"/>
              <a:buAutoNum type="arabicPeriod"/>
            </a:pPr>
            <a:endParaRPr lang="en-US" sz="120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200">
              <a:latin typeface="+mn-lt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46FA9FC-6EF7-1847-A52F-90C866AF2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17" y="2819433"/>
            <a:ext cx="3295546" cy="22013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D6955-306E-E245-8311-92B8A8110B68}"/>
              </a:ext>
            </a:extLst>
          </p:cNvPr>
          <p:cNvCxnSpPr>
            <a:cxnSpLocks/>
          </p:cNvCxnSpPr>
          <p:nvPr/>
        </p:nvCxnSpPr>
        <p:spPr>
          <a:xfrm flipH="1">
            <a:off x="7597998" y="876670"/>
            <a:ext cx="4212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F637B-A95B-8E43-B809-FBE64F131C2F}"/>
              </a:ext>
            </a:extLst>
          </p:cNvPr>
          <p:cNvCxnSpPr>
            <a:cxnSpLocks/>
          </p:cNvCxnSpPr>
          <p:nvPr/>
        </p:nvCxnSpPr>
        <p:spPr>
          <a:xfrm flipH="1">
            <a:off x="6183450" y="983704"/>
            <a:ext cx="41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C5B5B3-C93D-8544-BCA8-1FAF44123B71}"/>
              </a:ext>
            </a:extLst>
          </p:cNvPr>
          <p:cNvCxnSpPr>
            <a:cxnSpLocks/>
          </p:cNvCxnSpPr>
          <p:nvPr/>
        </p:nvCxnSpPr>
        <p:spPr>
          <a:xfrm flipH="1">
            <a:off x="7582210" y="3048069"/>
            <a:ext cx="517544" cy="2690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91A2F-D77A-4C4F-A75D-7F4A750C6FAA}"/>
              </a:ext>
            </a:extLst>
          </p:cNvPr>
          <p:cNvCxnSpPr>
            <a:cxnSpLocks/>
          </p:cNvCxnSpPr>
          <p:nvPr/>
        </p:nvCxnSpPr>
        <p:spPr>
          <a:xfrm flipH="1" flipV="1">
            <a:off x="7751922" y="3513825"/>
            <a:ext cx="531018" cy="342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CE94C2-E2BE-2C42-84A9-0F9DB46A0303}"/>
              </a:ext>
            </a:extLst>
          </p:cNvPr>
          <p:cNvSpPr txBox="1"/>
          <p:nvPr/>
        </p:nvSpPr>
        <p:spPr>
          <a:xfrm>
            <a:off x="7038535" y="332640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Default 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FFAD9-4858-CD49-A76B-77E0B8A2F23C}"/>
              </a:ext>
            </a:extLst>
          </p:cNvPr>
          <p:cNvSpPr txBox="1"/>
          <p:nvPr/>
        </p:nvSpPr>
        <p:spPr>
          <a:xfrm>
            <a:off x="6759533" y="2830620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Modified Layout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9EB7606-2B15-FF4F-8D2E-B145AFB20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609" y="2922164"/>
            <a:ext cx="582050" cy="9646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F9749EE-0645-C042-946E-586D9FA2A5B1}"/>
              </a:ext>
            </a:extLst>
          </p:cNvPr>
          <p:cNvSpPr/>
          <p:nvPr/>
        </p:nvSpPr>
        <p:spPr>
          <a:xfrm>
            <a:off x="6601968" y="2522271"/>
            <a:ext cx="210005" cy="1934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83496E-EF6D-E543-B29E-1AFAE8A22993}"/>
              </a:ext>
            </a:extLst>
          </p:cNvPr>
          <p:cNvSpPr/>
          <p:nvPr/>
        </p:nvSpPr>
        <p:spPr>
          <a:xfrm>
            <a:off x="6601968" y="4838434"/>
            <a:ext cx="210005" cy="1934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373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082B38-F0D9-ED4F-B5A6-145DC742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59" y="915677"/>
            <a:ext cx="1020337" cy="241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AF5C60-C646-CD4A-B8B4-EBDF2FA5C54F}"/>
              </a:ext>
            </a:extLst>
          </p:cNvPr>
          <p:cNvSpPr txBox="1"/>
          <p:nvPr/>
        </p:nvSpPr>
        <p:spPr>
          <a:xfrm>
            <a:off x="198640" y="266321"/>
            <a:ext cx="8643210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n-lt"/>
                <a:ea typeface="ＭＳ Ｐゴシック"/>
              </a:rPr>
              <a:t>Step 4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Login to portal : </a:t>
            </a:r>
            <a:r>
              <a:rPr lang="en-IN" sz="1200" dirty="0">
                <a:latin typeface="+mj-lt"/>
                <a:hlinkClick r:id="rId3"/>
              </a:rPr>
              <a:t>https://portal.wxcc-us1.cisco.com/portal/home.html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n-lt"/>
              </a:rPr>
              <a:t>with administrator credentials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Navigate to Provisioning </a:t>
            </a:r>
            <a:r>
              <a:rPr lang="en-US" sz="1200" dirty="0">
                <a:latin typeface="+mn-lt"/>
                <a:sym typeface="Wingdings" pitchFamily="2" charset="2"/>
              </a:rPr>
              <a:t> Desktop Layout</a:t>
            </a:r>
            <a:endParaRPr lang="en-US" sz="1200" dirty="0">
              <a:latin typeface="+mn-lt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Click on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4870E4-0444-A24B-AA52-E2044681B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68" y="1663103"/>
            <a:ext cx="5405064" cy="3149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82C94-43DA-B44D-931F-FFDAEE2B68CE}"/>
              </a:ext>
            </a:extLst>
          </p:cNvPr>
          <p:cNvCxnSpPr/>
          <p:nvPr/>
        </p:nvCxnSpPr>
        <p:spPr>
          <a:xfrm flipH="1">
            <a:off x="2509997" y="1994497"/>
            <a:ext cx="540049" cy="1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0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A86B5-5ACA-904E-86AE-3FD2E16C1373}"/>
              </a:ext>
            </a:extLst>
          </p:cNvPr>
          <p:cNvSpPr txBox="1"/>
          <p:nvPr/>
        </p:nvSpPr>
        <p:spPr>
          <a:xfrm>
            <a:off x="198640" y="266321"/>
            <a:ext cx="69625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n-lt"/>
                <a:ea typeface="ＭＳ Ｐゴシック"/>
              </a:rPr>
              <a:t>Step 5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Provide any preferable name and description </a:t>
            </a:r>
            <a:r>
              <a:rPr lang="en-US" sz="1200" dirty="0" err="1">
                <a:latin typeface="+mn-lt"/>
                <a:sym typeface="Wingdings" pitchFamily="2" charset="2"/>
              </a:rPr>
              <a:t>ie</a:t>
            </a:r>
            <a:r>
              <a:rPr lang="en-US" sz="1200" dirty="0">
                <a:latin typeface="+mn-lt"/>
                <a:sym typeface="Wingdings" pitchFamily="2" charset="2"/>
              </a:rPr>
              <a:t> </a:t>
            </a:r>
            <a:r>
              <a:rPr lang="en-US" sz="1200" i="1" dirty="0">
                <a:latin typeface="+mn-lt"/>
                <a:sym typeface="Wingdings" pitchFamily="2" charset="2"/>
              </a:rPr>
              <a:t> </a:t>
            </a:r>
            <a:r>
              <a:rPr lang="en-US" sz="1200" b="1" i="1" dirty="0">
                <a:latin typeface="+mn-lt"/>
                <a:sym typeface="Wingdings" pitchFamily="2" charset="2"/>
              </a:rPr>
              <a:t>&lt;username</a:t>
            </a:r>
            <a:r>
              <a:rPr lang="en-US" sz="1200" b="1" i="1" dirty="0">
                <a:latin typeface="+mj-lt"/>
                <a:sym typeface="Wingdings" pitchFamily="2" charset="2"/>
              </a:rPr>
              <a:t>&gt;_</a:t>
            </a:r>
            <a:r>
              <a:rPr lang="en-US" sz="1200" b="1" i="1" dirty="0" err="1">
                <a:latin typeface="+mj-lt"/>
              </a:rPr>
              <a:t>team_layout</a:t>
            </a:r>
            <a:endParaRPr lang="en-US" sz="1200" b="1" i="1" dirty="0">
              <a:latin typeface="+mj-lt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Click on Team textbox to add the team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Click </a:t>
            </a:r>
            <a:r>
              <a:rPr lang="en-US" sz="1200" b="1" dirty="0">
                <a:latin typeface="+mn-lt"/>
                <a:sym typeface="Wingdings" pitchFamily="2" charset="2"/>
              </a:rPr>
              <a:t>Upload</a:t>
            </a:r>
            <a:r>
              <a:rPr lang="en-US" sz="1200" dirty="0">
                <a:latin typeface="+mn-lt"/>
                <a:sym typeface="Wingdings" pitchFamily="2" charset="2"/>
              </a:rPr>
              <a:t> button to upload the modified JSON file</a:t>
            </a:r>
            <a:endParaRPr lang="en-US" sz="1200" dirty="0">
              <a:latin typeface="+mn-lt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Wingdings" pitchFamily="2" charset="2"/>
              </a:rPr>
              <a:t>Click </a:t>
            </a:r>
            <a:r>
              <a:rPr lang="en-US" sz="1200" b="1" dirty="0">
                <a:latin typeface="+mn-lt"/>
                <a:sym typeface="Wingdings" pitchFamily="2" charset="2"/>
              </a:rPr>
              <a:t>Save </a:t>
            </a:r>
            <a:r>
              <a:rPr lang="en-US" sz="1200" dirty="0">
                <a:latin typeface="+mn-lt"/>
                <a:sym typeface="Wingdings" pitchFamily="2" charset="2"/>
              </a:rPr>
              <a:t>button to apply the layout.</a:t>
            </a:r>
            <a:endParaRPr lang="en-US" sz="1200" dirty="0">
              <a:latin typeface="+mn-lt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390A57C-2BDD-504B-8517-7CDC6E04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92" y="1943610"/>
            <a:ext cx="6461016" cy="29740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D30546-E983-E449-8647-4B12306512CD}"/>
              </a:ext>
            </a:extLst>
          </p:cNvPr>
          <p:cNvCxnSpPr>
            <a:cxnSpLocks/>
          </p:cNvCxnSpPr>
          <p:nvPr/>
        </p:nvCxnSpPr>
        <p:spPr>
          <a:xfrm>
            <a:off x="2844454" y="4407326"/>
            <a:ext cx="988742" cy="1924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B1EF2-5716-E542-ADA7-3231869CFFC7}"/>
              </a:ext>
            </a:extLst>
          </p:cNvPr>
          <p:cNvCxnSpPr>
            <a:cxnSpLocks/>
          </p:cNvCxnSpPr>
          <p:nvPr/>
        </p:nvCxnSpPr>
        <p:spPr>
          <a:xfrm>
            <a:off x="2264590" y="3728049"/>
            <a:ext cx="743415" cy="1635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0D1CF-96BA-AD4B-A68D-E4C3B4B4A773}"/>
              </a:ext>
            </a:extLst>
          </p:cNvPr>
          <p:cNvCxnSpPr>
            <a:cxnSpLocks/>
          </p:cNvCxnSpPr>
          <p:nvPr/>
        </p:nvCxnSpPr>
        <p:spPr>
          <a:xfrm flipH="1">
            <a:off x="3677079" y="3148186"/>
            <a:ext cx="683420" cy="28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6C6CD-5409-8945-B87B-FA5E8B8DEFAA}"/>
              </a:ext>
            </a:extLst>
          </p:cNvPr>
          <p:cNvCxnSpPr>
            <a:cxnSpLocks/>
          </p:cNvCxnSpPr>
          <p:nvPr/>
        </p:nvCxnSpPr>
        <p:spPr>
          <a:xfrm flipH="1">
            <a:off x="3747183" y="2395512"/>
            <a:ext cx="824817" cy="227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4C57E-E260-E943-B2DA-F728B1F63B6B}"/>
              </a:ext>
            </a:extLst>
          </p:cNvPr>
          <p:cNvCxnSpPr>
            <a:cxnSpLocks/>
          </p:cNvCxnSpPr>
          <p:nvPr/>
        </p:nvCxnSpPr>
        <p:spPr>
          <a:xfrm flipH="1">
            <a:off x="3995593" y="2623296"/>
            <a:ext cx="766870" cy="26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0">
            <a:extLst>
              <a:ext uri="{FF2B5EF4-FFF2-40B4-BE49-F238E27FC236}">
                <a16:creationId xmlns:a16="http://schemas.microsoft.com/office/drawing/2014/main" id="{B3C9C139-9ED1-4184-856D-39E0050B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21" y="411515"/>
            <a:ext cx="270229" cy="291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A98B52-2400-453F-B4E9-2B7E5DA98B06}"/>
              </a:ext>
            </a:extLst>
          </p:cNvPr>
          <p:cNvSpPr txBox="1"/>
          <p:nvPr/>
        </p:nvSpPr>
        <p:spPr>
          <a:xfrm>
            <a:off x="6114345" y="46637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0D274D"/>
                </a:solidFill>
                <a:latin typeface="+mn-lt"/>
                <a:ea typeface="ＭＳ Ｐゴシック"/>
              </a:rPr>
              <a:t>TIP: If you are facing validation error during upload then please validate your json first with online json validator</a:t>
            </a:r>
            <a:endParaRPr lang="en-US" sz="80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0455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D7023B-87A7-BF4B-B85D-9A68CDFB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91" y="904981"/>
            <a:ext cx="5546630" cy="3787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EC30-28A9-2E4E-ABFB-5D08F5F46588}"/>
              </a:ext>
            </a:extLst>
          </p:cNvPr>
          <p:cNvSpPr txBox="1"/>
          <p:nvPr/>
        </p:nvSpPr>
        <p:spPr>
          <a:xfrm>
            <a:off x="372224" y="258105"/>
            <a:ext cx="660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n-lt"/>
                <a:ea typeface="ＭＳ Ｐゴシック"/>
              </a:rPr>
              <a:t>Step 6</a:t>
            </a:r>
            <a:endParaRPr lang="en-US" sz="1200" dirty="0">
              <a:solidFill>
                <a:schemeClr val="tx2"/>
              </a:solidFill>
              <a:latin typeface="+mn-lt"/>
              <a:ea typeface="ＭＳ Ｐゴシック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+mn-lt"/>
                <a:ea typeface="ＭＳ Ｐゴシック"/>
              </a:rPr>
              <a:t>Login/Reload agent desktop to verify the layout (</a:t>
            </a:r>
            <a:r>
              <a:rPr lang="en-US" sz="1200" dirty="0">
                <a:latin typeface="+mj-lt"/>
                <a:hlinkClick r:id="rId3"/>
              </a:rPr>
              <a:t>https://desktop.wxcc-us1.cisco.com</a:t>
            </a:r>
            <a:r>
              <a:rPr lang="en-US" sz="1200" dirty="0">
                <a:solidFill>
                  <a:schemeClr val="tx2"/>
                </a:solidFill>
                <a:latin typeface="+mn-lt"/>
                <a:ea typeface="ＭＳ Ｐゴシック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B5F20B-C301-1345-B330-CCDC80C0B8D1}"/>
              </a:ext>
            </a:extLst>
          </p:cNvPr>
          <p:cNvCxnSpPr/>
          <p:nvPr/>
        </p:nvCxnSpPr>
        <p:spPr>
          <a:xfrm flipH="1" flipV="1">
            <a:off x="2869580" y="1152293"/>
            <a:ext cx="701021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0A41A6-9A2F-5B4A-8DF8-EDED4C2B6096}"/>
              </a:ext>
            </a:extLst>
          </p:cNvPr>
          <p:cNvCxnSpPr>
            <a:cxnSpLocks/>
          </p:cNvCxnSpPr>
          <p:nvPr/>
        </p:nvCxnSpPr>
        <p:spPr>
          <a:xfrm flipV="1">
            <a:off x="1223458" y="1152293"/>
            <a:ext cx="382318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0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3057B-2D36-514D-8F40-A5E24F0AB0C3}"/>
              </a:ext>
            </a:extLst>
          </p:cNvPr>
          <p:cNvSpPr txBox="1"/>
          <p:nvPr/>
        </p:nvSpPr>
        <p:spPr>
          <a:xfrm>
            <a:off x="1226782" y="1976263"/>
            <a:ext cx="7386546" cy="9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r>
              <a:rPr lang="en-IN" sz="1400" b="1">
                <a:solidFill>
                  <a:schemeClr val="tx2"/>
                </a:solidFill>
                <a:latin typeface="+mj-lt"/>
                <a:ea typeface="ＭＳ Ｐゴシック"/>
              </a:rPr>
              <a:t>Exercise 2 : </a:t>
            </a:r>
            <a:r>
              <a:rPr lang="en-IN" sz="1200">
                <a:latin typeface="+mn-lt"/>
              </a:rPr>
              <a:t>Assign header widget and navigation bar widget</a:t>
            </a: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Pre-Work : </a:t>
            </a:r>
            <a:r>
              <a:rPr lang="en-US" sz="1200">
                <a:latin typeface="+mn-lt"/>
              </a:rPr>
              <a:t>Login to portal and download the Default Desktop Layout JSON or use existing custom layout JSON (Refer Exercise1)</a:t>
            </a: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09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2 7">
            <a:extLst>
              <a:ext uri="{FF2B5EF4-FFF2-40B4-BE49-F238E27FC236}">
                <a16:creationId xmlns:a16="http://schemas.microsoft.com/office/drawing/2014/main" id="{7545439C-5CD4-B249-9F97-82CA96B5FD04}"/>
              </a:ext>
            </a:extLst>
          </p:cNvPr>
          <p:cNvSpPr/>
          <p:nvPr/>
        </p:nvSpPr>
        <p:spPr>
          <a:xfrm>
            <a:off x="7703251" y="3867990"/>
            <a:ext cx="1327601" cy="828483"/>
          </a:xfrm>
          <a:prstGeom prst="irregularSeal2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Copy paste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60AB5-644E-6941-B11F-931DC8699DA9}"/>
              </a:ext>
            </a:extLst>
          </p:cNvPr>
          <p:cNvSpPr txBox="1"/>
          <p:nvPr/>
        </p:nvSpPr>
        <p:spPr>
          <a:xfrm>
            <a:off x="274689" y="367886"/>
            <a:ext cx="6488189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Step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ea typeface="ＭＳ Ｐゴシック"/>
              </a:rPr>
              <a:t>Open the layout JSON file in any text editor e.g. Notepad or Sublime text.(</a:t>
            </a:r>
            <a:r>
              <a:rPr lang="en-US" sz="800" i="1">
                <a:latin typeface="+mn-lt"/>
                <a:ea typeface="ＭＳ Ｐゴシック"/>
              </a:rPr>
              <a:t>be careful copying from PowerPoint  might add unwanted spaces/characters... causing the JSON to fail on load</a:t>
            </a:r>
            <a:r>
              <a:rPr lang="en-US" sz="1200">
                <a:latin typeface="+mn-lt"/>
                <a:ea typeface="ＭＳ Ｐゴシック"/>
              </a:rPr>
              <a:t>) </a:t>
            </a:r>
            <a:r>
              <a:rPr lang="en-US" sz="800" i="1">
                <a:latin typeface="+mn-lt"/>
                <a:ea typeface="ＭＳ Ｐゴシック"/>
              </a:rPr>
              <a:t>use an online JSON formatter like </a:t>
            </a:r>
            <a:r>
              <a:rPr lang="en-US" sz="800" i="1" dirty="0">
                <a:latin typeface="+mn-lt"/>
                <a:ea typeface="ＭＳ Ｐゴシック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https://jsonformatter.org/</a:t>
            </a:r>
            <a:r>
              <a:rPr lang="en-US" sz="800" i="1">
                <a:latin typeface="+mn-lt"/>
                <a:ea typeface="ＭＳ Ｐゴシック"/>
              </a:rPr>
              <a:t> to clean up if need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i="1" dirty="0">
              <a:latin typeface="+mn-lt"/>
              <a:ea typeface="ＭＳ Ｐゴシック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ea typeface="ＭＳ Ｐゴシック"/>
              </a:rPr>
              <a:t>Modify the header section as mentioned below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38413-DFA7-2146-A39E-A0A396EA4B81}"/>
              </a:ext>
            </a:extLst>
          </p:cNvPr>
          <p:cNvSpPr txBox="1"/>
          <p:nvPr/>
        </p:nvSpPr>
        <p:spPr>
          <a:xfrm>
            <a:off x="142884" y="2651016"/>
            <a:ext cx="374904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000" dirty="0">
              <a:latin typeface="+mn-lt"/>
              <a:ea typeface="ＭＳ Ｐゴシック"/>
            </a:endParaRPr>
          </a:p>
          <a:p>
            <a:r>
              <a:rPr lang="en-US" sz="1000">
                <a:latin typeface="+mn-lt"/>
                <a:ea typeface="ＭＳ Ｐゴシック"/>
              </a:rPr>
              <a:t>"header": {</a:t>
            </a:r>
            <a:endParaRPr lang="en-US"/>
          </a:p>
          <a:p>
            <a:r>
              <a:rPr lang="en-US" sz="1000">
                <a:latin typeface="+mn-lt"/>
                <a:ea typeface="ＭＳ Ｐゴシック"/>
              </a:rPr>
              <a:t>      "id": "dw-header",</a:t>
            </a:r>
          </a:p>
          <a:p>
            <a:r>
              <a:rPr lang="en-US" sz="1000">
                <a:latin typeface="+mn-lt"/>
              </a:rPr>
              <a:t>      "widgets": {</a:t>
            </a:r>
          </a:p>
          <a:p>
            <a:r>
              <a:rPr lang="en-US" sz="1000">
                <a:latin typeface="+mn-lt"/>
              </a:rPr>
              <a:t>        "comp1": { "comp": "div" }</a:t>
            </a:r>
          </a:p>
          <a:p>
            <a:r>
              <a:rPr lang="en-US" sz="1000">
                <a:latin typeface="+mn-lt"/>
              </a:rPr>
              <a:t>      },</a:t>
            </a:r>
          </a:p>
          <a:p>
            <a:r>
              <a:rPr lang="en-US" sz="1000">
                <a:latin typeface="+mn-lt"/>
              </a:rPr>
              <a:t>      "layout": {</a:t>
            </a:r>
          </a:p>
          <a:p>
            <a:r>
              <a:rPr lang="en-US" sz="1000">
                <a:latin typeface="+mn-lt"/>
              </a:rPr>
              <a:t>        "areas": [["comp1"]],</a:t>
            </a:r>
          </a:p>
          <a:p>
            <a:r>
              <a:rPr lang="en-US" sz="1000">
                <a:latin typeface="+mn-lt"/>
              </a:rPr>
              <a:t>        "size": { "cols": [1], "rows": [1] }</a:t>
            </a:r>
          </a:p>
          <a:p>
            <a:r>
              <a:rPr lang="en-US" sz="1000">
                <a:latin typeface="+mn-lt"/>
              </a:rPr>
              <a:t>      }</a:t>
            </a:r>
          </a:p>
          <a:p>
            <a:r>
              <a:rPr lang="en-US" sz="1000">
                <a:latin typeface="+mn-lt"/>
              </a:rPr>
              <a:t>   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4E45-9D57-D949-B084-C4950D7A2AD2}"/>
              </a:ext>
            </a:extLst>
          </p:cNvPr>
          <p:cNvSpPr txBox="1"/>
          <p:nvPr/>
        </p:nvSpPr>
        <p:spPr>
          <a:xfrm>
            <a:off x="4513716" y="2221069"/>
            <a:ext cx="45171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latin typeface="Arial"/>
                <a:ea typeface="ＭＳ Ｐゴシック"/>
                <a:cs typeface="Arial"/>
              </a:rPr>
              <a:t>"header": {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"id": "dw-header",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"widgets": {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"head1": {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"comp": "agentx-wc-iframe",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"style": {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"height": "64px",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"width": "520px",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"display": "inline-block",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"align-items": "center"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},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"attributes": { </a:t>
            </a:r>
            <a:endParaRPr lang="en-US"/>
          </a:p>
          <a:p>
            <a:r>
              <a:rPr lang="en-US" sz="1000" dirty="0">
                <a:latin typeface="Arial"/>
                <a:ea typeface="ＭＳ Ｐゴシック"/>
                <a:cs typeface="Arial"/>
              </a:rPr>
              <a:t>      </a:t>
            </a:r>
            <a:r>
              <a:rPr lang="en-US" sz="1000">
                <a:latin typeface="Arial"/>
                <a:ea typeface="ＭＳ Ｐゴシック"/>
                <a:cs typeface="Arial"/>
              </a:rPr>
              <a:t>"src": "</a:t>
            </a:r>
            <a:r>
              <a:rPr lang="en-US" sz="1000" dirty="0">
                <a:latin typeface="Arial"/>
                <a:ea typeface="ＭＳ Ｐゴシック"/>
                <a:cs typeface="Arial"/>
                <a:hlinkClick r:id="rId3"/>
              </a:rPr>
              <a:t>https://widget-kad.s3.amazonaws.com/Headers/Timer.htm</a:t>
            </a:r>
            <a:r>
              <a:rPr lang="en-US" sz="1000">
                <a:latin typeface="Arial"/>
                <a:ea typeface="ＭＳ Ｐゴシック"/>
                <a:cs typeface="Arial"/>
              </a:rPr>
              <a:t>"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}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}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},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"layout": {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"areas": [["head1"]],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"size": { "cols": [1], "rows": [1] }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} </a:t>
            </a:r>
            <a:endParaRPr lang="en-US"/>
          </a:p>
          <a:p>
            <a:r>
              <a:rPr lang="en-US" sz="1000">
                <a:latin typeface="Arial"/>
                <a:ea typeface="ＭＳ Ｐゴシック"/>
                <a:cs typeface="Arial"/>
              </a:rPr>
              <a:t>      },</a:t>
            </a: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B588AC-0A54-BD42-B17D-5CE8FC08D59D}"/>
              </a:ext>
            </a:extLst>
          </p:cNvPr>
          <p:cNvSpPr/>
          <p:nvPr/>
        </p:nvSpPr>
        <p:spPr>
          <a:xfrm>
            <a:off x="3930879" y="3349658"/>
            <a:ext cx="543882" cy="29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E6667A-7CFA-F44A-BD54-41E8047370F4}"/>
              </a:ext>
            </a:extLst>
          </p:cNvPr>
          <p:cNvCxnSpPr>
            <a:cxnSpLocks/>
          </p:cNvCxnSpPr>
          <p:nvPr/>
        </p:nvCxnSpPr>
        <p:spPr>
          <a:xfrm flipH="1">
            <a:off x="6643804" y="2046481"/>
            <a:ext cx="686264" cy="19937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B11179-B3D0-8747-8DA0-B90BE421A548}"/>
              </a:ext>
            </a:extLst>
          </p:cNvPr>
          <p:cNvSpPr txBox="1"/>
          <p:nvPr/>
        </p:nvSpPr>
        <p:spPr>
          <a:xfrm>
            <a:off x="6891454" y="1790735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+mn-lt"/>
              </a:rPr>
              <a:t>Use your own widget URL here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4EBE5-6418-40DE-BAFF-73D3F36CA7DC}"/>
              </a:ext>
            </a:extLst>
          </p:cNvPr>
          <p:cNvSpPr txBox="1"/>
          <p:nvPr/>
        </p:nvSpPr>
        <p:spPr>
          <a:xfrm>
            <a:off x="1249539" y="2219679"/>
            <a:ext cx="1035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+mn-lt"/>
                <a:ea typeface="ＭＳ Ｐゴシック"/>
              </a:rPr>
              <a:t>Default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2E915-C256-419C-B9DA-DD2E9895F3E4}"/>
              </a:ext>
            </a:extLst>
          </p:cNvPr>
          <p:cNvSpPr txBox="1"/>
          <p:nvPr/>
        </p:nvSpPr>
        <p:spPr>
          <a:xfrm>
            <a:off x="4477103" y="1466497"/>
            <a:ext cx="16478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Modified</a:t>
            </a:r>
            <a:br>
              <a:rPr lang="en-US" dirty="0">
                <a:latin typeface="Arial"/>
                <a:ea typeface="ＭＳ Ｐゴシック"/>
              </a:rPr>
            </a:br>
            <a:r>
              <a:rPr lang="en-US" sz="1000">
                <a:latin typeface="Arial"/>
                <a:ea typeface="ＭＳ Ｐゴシック"/>
              </a:rPr>
              <a:t>Inside the: "</a:t>
            </a:r>
            <a:r>
              <a:rPr lang="en-US" sz="1000" b="1" dirty="0">
                <a:latin typeface="Arial"/>
                <a:ea typeface="ＭＳ Ｐゴシック"/>
              </a:rPr>
              <a:t>area</a:t>
            </a:r>
            <a:r>
              <a:rPr lang="en-US" sz="1000" dirty="0">
                <a:latin typeface="Arial"/>
                <a:ea typeface="ＭＳ Ｐゴシック"/>
              </a:rPr>
              <a:t>": {</a:t>
            </a:r>
            <a:endParaRPr lang="en-US" sz="1000" dirty="0"/>
          </a:p>
          <a:p>
            <a:r>
              <a:rPr lang="en-US" sz="1000">
                <a:latin typeface="Arial"/>
                <a:ea typeface="ＭＳ Ｐゴシック"/>
              </a:rPr>
              <a:t> object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8832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>
            <a:extLst>
              <a:ext uri="{FF2B5EF4-FFF2-40B4-BE49-F238E27FC236}">
                <a16:creationId xmlns:a16="http://schemas.microsoft.com/office/drawing/2014/main" id="{1DDCB564-43BF-0D4E-A0E0-7618303E5825}"/>
              </a:ext>
            </a:extLst>
          </p:cNvPr>
          <p:cNvSpPr/>
          <p:nvPr/>
        </p:nvSpPr>
        <p:spPr>
          <a:xfrm>
            <a:off x="7734693" y="2858570"/>
            <a:ext cx="1327601" cy="828483"/>
          </a:xfrm>
          <a:prstGeom prst="irregularSeal2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Copy paste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49CD8-38E3-BB48-A4D9-1A6436027051}"/>
              </a:ext>
            </a:extLst>
          </p:cNvPr>
          <p:cNvSpPr txBox="1"/>
          <p:nvPr/>
        </p:nvSpPr>
        <p:spPr>
          <a:xfrm>
            <a:off x="286407" y="370422"/>
            <a:ext cx="52201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Step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Modify the navigation section as mentioned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“Save As” the JSON file with a unique preferable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29D27-2AA2-DA45-BC1E-F085B318F489}"/>
              </a:ext>
            </a:extLst>
          </p:cNvPr>
          <p:cNvSpPr txBox="1"/>
          <p:nvPr/>
        </p:nvSpPr>
        <p:spPr>
          <a:xfrm>
            <a:off x="341639" y="2171457"/>
            <a:ext cx="3005519" cy="2492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>
                <a:latin typeface="+mn-lt"/>
              </a:rPr>
              <a:t>"navigation": [</a:t>
            </a:r>
          </a:p>
          <a:p>
            <a:r>
              <a:rPr lang="en-US" sz="600">
                <a:latin typeface="+mn-lt"/>
              </a:rPr>
              <a:t>      {</a:t>
            </a:r>
          </a:p>
          <a:p>
            <a:r>
              <a:rPr lang="en-US" sz="600">
                <a:latin typeface="+mn-lt"/>
              </a:rPr>
              <a:t>        "nav": {</a:t>
            </a:r>
          </a:p>
          <a:p>
            <a:r>
              <a:rPr lang="en-US" sz="600">
                <a:latin typeface="+mn-lt"/>
              </a:rPr>
              <a:t>          "label": "WebEx Experience Manager Metrics",</a:t>
            </a:r>
          </a:p>
          <a:p>
            <a:r>
              <a:rPr lang="en-US" sz="600">
                <a:latin typeface="+mn-lt"/>
              </a:rPr>
              <a:t>          "icon": "/app/images/wxm.bcd45cc3.svg",</a:t>
            </a:r>
          </a:p>
          <a:p>
            <a:r>
              <a:rPr lang="en-US" sz="600">
                <a:latin typeface="+mn-lt"/>
              </a:rPr>
              <a:t>          "</a:t>
            </a:r>
            <a:r>
              <a:rPr lang="en-US" sz="600" err="1">
                <a:latin typeface="+mn-lt"/>
              </a:rPr>
              <a:t>iconType</a:t>
            </a:r>
            <a:r>
              <a:rPr lang="en-US" sz="600">
                <a:latin typeface="+mn-lt"/>
              </a:rPr>
              <a:t>": "other",</a:t>
            </a:r>
          </a:p>
          <a:p>
            <a:r>
              <a:rPr lang="en-US" sz="600">
                <a:latin typeface="+mn-lt"/>
              </a:rPr>
              <a:t>          "</a:t>
            </a:r>
            <a:r>
              <a:rPr lang="en-US" sz="600" err="1">
                <a:latin typeface="+mn-lt"/>
              </a:rPr>
              <a:t>navigateTo</a:t>
            </a:r>
            <a:r>
              <a:rPr lang="en-US" sz="600">
                <a:latin typeface="+mn-lt"/>
              </a:rPr>
              <a:t>": "</a:t>
            </a:r>
            <a:r>
              <a:rPr lang="en-US" sz="600" err="1">
                <a:latin typeface="+mn-lt"/>
              </a:rPr>
              <a:t>wxm</a:t>
            </a:r>
            <a:r>
              <a:rPr lang="en-US" sz="600">
                <a:latin typeface="+mn-lt"/>
              </a:rPr>
              <a:t>-metrics",</a:t>
            </a:r>
          </a:p>
          <a:p>
            <a:r>
              <a:rPr lang="en-US" sz="600">
                <a:latin typeface="+mn-lt"/>
              </a:rPr>
              <a:t>          "align": "top"</a:t>
            </a:r>
          </a:p>
          <a:p>
            <a:r>
              <a:rPr lang="en-US" sz="600">
                <a:latin typeface="+mn-lt"/>
              </a:rPr>
              <a:t>        },</a:t>
            </a:r>
          </a:p>
          <a:p>
            <a:r>
              <a:rPr lang="en-US" sz="600">
                <a:latin typeface="+mn-lt"/>
              </a:rPr>
              <a:t>        "page": {</a:t>
            </a:r>
          </a:p>
          <a:p>
            <a:r>
              <a:rPr lang="en-US" sz="600">
                <a:latin typeface="+mn-lt"/>
              </a:rPr>
              <a:t>          "id": "</a:t>
            </a:r>
            <a:r>
              <a:rPr lang="en-US" sz="600" err="1">
                <a:latin typeface="+mn-lt"/>
              </a:rPr>
              <a:t>wxm</a:t>
            </a:r>
            <a:r>
              <a:rPr lang="en-US" sz="600">
                <a:latin typeface="+mn-lt"/>
              </a:rPr>
              <a:t>-metrics",</a:t>
            </a:r>
          </a:p>
          <a:p>
            <a:r>
              <a:rPr lang="en-US" sz="600">
                <a:latin typeface="+mn-lt"/>
              </a:rPr>
              <a:t>          "widgets": {</a:t>
            </a:r>
          </a:p>
          <a:p>
            <a:r>
              <a:rPr lang="en-US" sz="600">
                <a:latin typeface="+mn-lt"/>
              </a:rPr>
              <a:t>            "comp1": {</a:t>
            </a:r>
          </a:p>
          <a:p>
            <a:r>
              <a:rPr lang="en-US" sz="600">
                <a:latin typeface="+mn-lt"/>
              </a:rPr>
              <a:t>              "comp": "</a:t>
            </a:r>
            <a:r>
              <a:rPr lang="en-US" sz="600" err="1">
                <a:latin typeface="+mn-lt"/>
              </a:rPr>
              <a:t>agentx</a:t>
            </a:r>
            <a:r>
              <a:rPr lang="en-US" sz="600">
                <a:latin typeface="+mn-lt"/>
              </a:rPr>
              <a:t>-</a:t>
            </a:r>
            <a:r>
              <a:rPr lang="en-US" sz="600" err="1">
                <a:latin typeface="+mn-lt"/>
              </a:rPr>
              <a:t>wc</a:t>
            </a:r>
            <a:r>
              <a:rPr lang="en-US" sz="600">
                <a:latin typeface="+mn-lt"/>
              </a:rPr>
              <a:t>-</a:t>
            </a:r>
            <a:r>
              <a:rPr lang="en-US" sz="600" err="1">
                <a:latin typeface="+mn-lt"/>
              </a:rPr>
              <a:t>cloudcherry</a:t>
            </a:r>
            <a:r>
              <a:rPr lang="en-US" sz="600">
                <a:latin typeface="+mn-lt"/>
              </a:rPr>
              <a:t>-widget",</a:t>
            </a:r>
          </a:p>
          <a:p>
            <a:r>
              <a:rPr lang="en-US" sz="600">
                <a:latin typeface="+mn-lt"/>
              </a:rPr>
              <a:t>              "attributes": {"metrics": true},</a:t>
            </a:r>
          </a:p>
          <a:p>
            <a:r>
              <a:rPr lang="en-US" sz="600">
                <a:latin typeface="+mn-lt"/>
              </a:rPr>
              <a:t>              "properties": {</a:t>
            </a:r>
          </a:p>
          <a:p>
            <a:r>
              <a:rPr lang="en-US" sz="600">
                <a:latin typeface="+mn-lt"/>
              </a:rPr>
              <a:t>                "</a:t>
            </a:r>
            <a:r>
              <a:rPr lang="en-US" sz="600" err="1">
                <a:latin typeface="+mn-lt"/>
              </a:rPr>
              <a:t>userModel</a:t>
            </a:r>
            <a:r>
              <a:rPr lang="en-US" sz="600">
                <a:latin typeface="+mn-lt"/>
              </a:rPr>
              <a:t>": "$</a:t>
            </a:r>
            <a:r>
              <a:rPr lang="en-US" sz="600" err="1">
                <a:latin typeface="+mn-lt"/>
              </a:rPr>
              <a:t>STORE.app.userModel</a:t>
            </a:r>
            <a:r>
              <a:rPr lang="en-US" sz="600">
                <a:latin typeface="+mn-lt"/>
              </a:rPr>
              <a:t>",</a:t>
            </a:r>
          </a:p>
          <a:p>
            <a:r>
              <a:rPr lang="en-US" sz="600">
                <a:latin typeface="+mn-lt"/>
              </a:rPr>
              <a:t>                "</a:t>
            </a:r>
            <a:r>
              <a:rPr lang="en-US" sz="600" err="1">
                <a:latin typeface="+mn-lt"/>
              </a:rPr>
              <a:t>spaceId</a:t>
            </a:r>
            <a:r>
              <a:rPr lang="en-US" sz="600">
                <a:latin typeface="+mn-lt"/>
              </a:rPr>
              <a:t>": "$</a:t>
            </a:r>
            <a:r>
              <a:rPr lang="en-US" sz="600" err="1">
                <a:latin typeface="+mn-lt"/>
              </a:rPr>
              <a:t>STORE.app.wxmUserParams.spaceId</a:t>
            </a:r>
            <a:r>
              <a:rPr lang="en-US" sz="600">
                <a:latin typeface="+mn-lt"/>
              </a:rPr>
              <a:t>",</a:t>
            </a:r>
          </a:p>
          <a:p>
            <a:r>
              <a:rPr lang="en-US" sz="600">
                <a:latin typeface="+mn-lt"/>
              </a:rPr>
              <a:t>                "</a:t>
            </a:r>
            <a:r>
              <a:rPr lang="en-US" sz="600" err="1">
                <a:latin typeface="+mn-lt"/>
              </a:rPr>
              <a:t>metricsId</a:t>
            </a:r>
            <a:r>
              <a:rPr lang="en-US" sz="600">
                <a:latin typeface="+mn-lt"/>
              </a:rPr>
              <a:t>": "$</a:t>
            </a:r>
            <a:r>
              <a:rPr lang="en-US" sz="600" err="1">
                <a:latin typeface="+mn-lt"/>
              </a:rPr>
              <a:t>STORE.app.wxmUserParams.metricId</a:t>
            </a:r>
            <a:r>
              <a:rPr lang="en-US" sz="600">
                <a:latin typeface="+mn-lt"/>
              </a:rPr>
              <a:t>",</a:t>
            </a:r>
          </a:p>
          <a:p>
            <a:r>
              <a:rPr lang="en-US" sz="600">
                <a:latin typeface="+mn-lt"/>
              </a:rPr>
              <a:t>                "</a:t>
            </a:r>
            <a:r>
              <a:rPr lang="en-US" sz="600" err="1">
                <a:latin typeface="+mn-lt"/>
              </a:rPr>
              <a:t>teamId</a:t>
            </a:r>
            <a:r>
              <a:rPr lang="en-US" sz="600">
                <a:latin typeface="+mn-lt"/>
              </a:rPr>
              <a:t>": "$</a:t>
            </a:r>
            <a:r>
              <a:rPr lang="en-US" sz="600" err="1">
                <a:latin typeface="+mn-lt"/>
              </a:rPr>
              <a:t>STORE.agent.teamName</a:t>
            </a:r>
            <a:r>
              <a:rPr lang="en-US" sz="600">
                <a:latin typeface="+mn-lt"/>
              </a:rPr>
              <a:t>"</a:t>
            </a:r>
          </a:p>
          <a:p>
            <a:r>
              <a:rPr lang="en-US" sz="600">
                <a:latin typeface="+mn-lt"/>
              </a:rPr>
              <a:t>              }}},</a:t>
            </a:r>
          </a:p>
          <a:p>
            <a:r>
              <a:rPr lang="en-US" sz="600">
                <a:latin typeface="+mn-lt"/>
              </a:rPr>
              <a:t>          "layout": {</a:t>
            </a:r>
          </a:p>
          <a:p>
            <a:r>
              <a:rPr lang="en-US" sz="600">
                <a:latin typeface="+mn-lt"/>
              </a:rPr>
              <a:t>            "areas": [["comp1"]],</a:t>
            </a:r>
          </a:p>
          <a:p>
            <a:r>
              <a:rPr lang="en-US" sz="600">
                <a:latin typeface="+mn-lt"/>
              </a:rPr>
              <a:t>            "size": {"cols": [1],"rows": [1]</a:t>
            </a:r>
          </a:p>
          <a:p>
            <a:r>
              <a:rPr lang="en-US" sz="600">
                <a:latin typeface="+mn-lt"/>
              </a:rPr>
              <a:t>            }}}}</a:t>
            </a:r>
          </a:p>
          <a:p>
            <a:r>
              <a:rPr lang="en-US" sz="600">
                <a:latin typeface="+mn-lt"/>
              </a:rPr>
              <a:t>   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CF85C-3652-514A-A34D-7DE002840724}"/>
              </a:ext>
            </a:extLst>
          </p:cNvPr>
          <p:cNvSpPr txBox="1"/>
          <p:nvPr/>
        </p:nvSpPr>
        <p:spPr>
          <a:xfrm>
            <a:off x="4103717" y="1802125"/>
            <a:ext cx="4958577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>
                <a:latin typeface="+mn-lt"/>
              </a:rPr>
              <a:t>    "navigation": [</a:t>
            </a:r>
          </a:p>
          <a:p>
            <a:r>
              <a:rPr lang="en-US" sz="600">
                <a:latin typeface="+mn-lt"/>
              </a:rPr>
              <a:t>      {</a:t>
            </a:r>
          </a:p>
          <a:p>
            <a:r>
              <a:rPr lang="en-US" sz="600">
                <a:latin typeface="+mn-lt"/>
              </a:rPr>
              <a:t>        "nav": {</a:t>
            </a:r>
          </a:p>
          <a:p>
            <a:r>
              <a:rPr lang="en-US" sz="600">
                <a:latin typeface="+mn-lt"/>
              </a:rPr>
              <a:t>          "label": "COVID Statistics",</a:t>
            </a:r>
          </a:p>
          <a:p>
            <a:r>
              <a:rPr lang="en-US" sz="600">
                <a:latin typeface="+mn-lt"/>
              </a:rPr>
              <a:t>          "icon": "https://widget-kad.s3.amazonaws.com/Logos/covid1.png","iconType": "other" , "</a:t>
            </a:r>
            <a:r>
              <a:rPr lang="en-US" sz="600" err="1">
                <a:latin typeface="+mn-lt"/>
              </a:rPr>
              <a:t>navigateTo</a:t>
            </a:r>
            <a:r>
              <a:rPr lang="en-US" sz="600">
                <a:latin typeface="+mn-lt"/>
              </a:rPr>
              <a:t>": "</a:t>
            </a:r>
            <a:r>
              <a:rPr lang="en-US" sz="600" err="1">
                <a:latin typeface="+mn-lt"/>
              </a:rPr>
              <a:t>covid</a:t>
            </a:r>
            <a:r>
              <a:rPr lang="en-US" sz="600">
                <a:latin typeface="+mn-lt"/>
              </a:rPr>
              <a:t>","align": "top" },</a:t>
            </a:r>
          </a:p>
          <a:p>
            <a:r>
              <a:rPr lang="en-US" sz="600">
                <a:latin typeface="+mn-lt"/>
              </a:rPr>
              <a:t>        "page": {</a:t>
            </a:r>
          </a:p>
          <a:p>
            <a:r>
              <a:rPr lang="en-US" sz="600">
                <a:latin typeface="+mn-lt"/>
              </a:rPr>
              <a:t>          "id": "</a:t>
            </a:r>
            <a:r>
              <a:rPr lang="en-US" sz="600" err="1">
                <a:latin typeface="+mn-lt"/>
              </a:rPr>
              <a:t>covid</a:t>
            </a:r>
            <a:r>
              <a:rPr lang="en-US" sz="600">
                <a:latin typeface="+mn-lt"/>
              </a:rPr>
              <a:t>",</a:t>
            </a:r>
          </a:p>
          <a:p>
            <a:r>
              <a:rPr lang="en-US" sz="600">
                <a:latin typeface="+mn-lt"/>
              </a:rPr>
              <a:t>          "widgets": {</a:t>
            </a:r>
          </a:p>
          <a:p>
            <a:r>
              <a:rPr lang="en-US" sz="600">
                <a:latin typeface="+mn-lt"/>
              </a:rPr>
              <a:t>            "right": {</a:t>
            </a:r>
          </a:p>
          <a:p>
            <a:r>
              <a:rPr lang="en-US" sz="600">
                <a:latin typeface="+mn-lt"/>
              </a:rPr>
              <a:t>              "comp": "</a:t>
            </a:r>
            <a:r>
              <a:rPr lang="en-US" sz="600" err="1">
                <a:latin typeface="+mn-lt"/>
              </a:rPr>
              <a:t>agentx</a:t>
            </a:r>
            <a:r>
              <a:rPr lang="en-US" sz="600">
                <a:latin typeface="+mn-lt"/>
              </a:rPr>
              <a:t>-</a:t>
            </a:r>
            <a:r>
              <a:rPr lang="en-US" sz="600" err="1">
                <a:latin typeface="+mn-lt"/>
              </a:rPr>
              <a:t>wc</a:t>
            </a:r>
            <a:r>
              <a:rPr lang="en-US" sz="600">
                <a:latin typeface="+mn-lt"/>
              </a:rPr>
              <a:t>-iframe",</a:t>
            </a:r>
          </a:p>
          <a:p>
            <a:r>
              <a:rPr lang="en-US" sz="600">
                <a:latin typeface="+mn-lt"/>
              </a:rPr>
              <a:t>              "attributes": { "</a:t>
            </a:r>
            <a:r>
              <a:rPr lang="en-US" sz="600" err="1">
                <a:latin typeface="+mn-lt"/>
              </a:rPr>
              <a:t>src</a:t>
            </a:r>
            <a:r>
              <a:rPr lang="en-US" sz="600">
                <a:latin typeface="+mn-lt"/>
              </a:rPr>
              <a:t>" : "https://widget-kad.s3.amazonaws.com/iframe/</a:t>
            </a:r>
            <a:r>
              <a:rPr lang="en-US" sz="600" err="1">
                <a:latin typeface="+mn-lt"/>
              </a:rPr>
              <a:t>covid-chart.html</a:t>
            </a:r>
            <a:r>
              <a:rPr lang="en-US" sz="600">
                <a:latin typeface="+mn-lt"/>
              </a:rPr>
              <a:t>" } ,</a:t>
            </a:r>
          </a:p>
          <a:p>
            <a:r>
              <a:rPr lang="en-US" sz="600">
                <a:latin typeface="+mn-lt"/>
              </a:rPr>
              <a:t>              "wrapper": { "title" : "COVID Global Chart" , "</a:t>
            </a:r>
            <a:r>
              <a:rPr lang="en-US" sz="600" err="1">
                <a:latin typeface="+mn-lt"/>
              </a:rPr>
              <a:t>maximizeAreaName</a:t>
            </a:r>
            <a:r>
              <a:rPr lang="en-US" sz="600">
                <a:latin typeface="+mn-lt"/>
              </a:rPr>
              <a:t>": "app-maximize-area" }</a:t>
            </a:r>
          </a:p>
          <a:p>
            <a:r>
              <a:rPr lang="en-US" sz="600">
                <a:latin typeface="+mn-lt"/>
              </a:rPr>
              <a:t>            }</a:t>
            </a:r>
          </a:p>
          <a:p>
            <a:r>
              <a:rPr lang="en-US" sz="600">
                <a:latin typeface="+mn-lt"/>
              </a:rPr>
              <a:t>          },</a:t>
            </a:r>
          </a:p>
          <a:p>
            <a:r>
              <a:rPr lang="en-US" sz="600">
                <a:latin typeface="+mn-lt"/>
              </a:rPr>
              <a:t>          "layout": { "areas": [ ["right"] ], "size": { "cols": [1],"rows": [1] }}}},</a:t>
            </a:r>
          </a:p>
          <a:p>
            <a:r>
              <a:rPr lang="en-US" sz="600">
                <a:latin typeface="+mn-lt"/>
              </a:rPr>
              <a:t>        {"nav": {</a:t>
            </a:r>
          </a:p>
          <a:p>
            <a:r>
              <a:rPr lang="en-US" sz="600">
                <a:latin typeface="+mn-lt"/>
              </a:rPr>
              <a:t>          "label": "WebEx Experience Manager Metrics",</a:t>
            </a:r>
          </a:p>
          <a:p>
            <a:r>
              <a:rPr lang="en-US" sz="600">
                <a:latin typeface="+mn-lt"/>
              </a:rPr>
              <a:t>          "icon": "/app/images/wxm.bcd45cc3.svg",</a:t>
            </a:r>
          </a:p>
          <a:p>
            <a:r>
              <a:rPr lang="en-US" sz="600">
                <a:latin typeface="+mn-lt"/>
              </a:rPr>
              <a:t>          "</a:t>
            </a:r>
            <a:r>
              <a:rPr lang="en-US" sz="600" err="1">
                <a:latin typeface="+mn-lt"/>
              </a:rPr>
              <a:t>iconType</a:t>
            </a:r>
            <a:r>
              <a:rPr lang="en-US" sz="600">
                <a:latin typeface="+mn-lt"/>
              </a:rPr>
              <a:t>": "other",</a:t>
            </a:r>
          </a:p>
          <a:p>
            <a:r>
              <a:rPr lang="en-US" sz="600">
                <a:latin typeface="+mn-lt"/>
              </a:rPr>
              <a:t>          "</a:t>
            </a:r>
            <a:r>
              <a:rPr lang="en-US" sz="600" err="1">
                <a:latin typeface="+mn-lt"/>
              </a:rPr>
              <a:t>navigateTo</a:t>
            </a:r>
            <a:r>
              <a:rPr lang="en-US" sz="600">
                <a:latin typeface="+mn-lt"/>
              </a:rPr>
              <a:t>": "</a:t>
            </a:r>
            <a:r>
              <a:rPr lang="en-US" sz="600" err="1">
                <a:latin typeface="+mn-lt"/>
              </a:rPr>
              <a:t>wxm</a:t>
            </a:r>
            <a:r>
              <a:rPr lang="en-US" sz="600">
                <a:latin typeface="+mn-lt"/>
              </a:rPr>
              <a:t>-metrics",</a:t>
            </a:r>
          </a:p>
          <a:p>
            <a:r>
              <a:rPr lang="en-US" sz="600">
                <a:latin typeface="+mn-lt"/>
              </a:rPr>
              <a:t>          "align": "top"</a:t>
            </a:r>
          </a:p>
          <a:p>
            <a:r>
              <a:rPr lang="en-US" sz="600">
                <a:latin typeface="+mn-lt"/>
              </a:rPr>
              <a:t>        },</a:t>
            </a:r>
          </a:p>
          <a:p>
            <a:r>
              <a:rPr lang="en-US" sz="600">
                <a:latin typeface="+mn-lt"/>
              </a:rPr>
              <a:t>        "page": {</a:t>
            </a:r>
          </a:p>
          <a:p>
            <a:r>
              <a:rPr lang="en-US" sz="600">
                <a:latin typeface="+mn-lt"/>
              </a:rPr>
              <a:t>          "id": "</a:t>
            </a:r>
            <a:r>
              <a:rPr lang="en-US" sz="600" err="1">
                <a:latin typeface="+mn-lt"/>
              </a:rPr>
              <a:t>wxm</a:t>
            </a:r>
            <a:r>
              <a:rPr lang="en-US" sz="600">
                <a:latin typeface="+mn-lt"/>
              </a:rPr>
              <a:t>-metrics",</a:t>
            </a:r>
          </a:p>
          <a:p>
            <a:r>
              <a:rPr lang="en-US" sz="600">
                <a:latin typeface="+mn-lt"/>
              </a:rPr>
              <a:t>          "widgets": {</a:t>
            </a:r>
          </a:p>
          <a:p>
            <a:r>
              <a:rPr lang="en-US" sz="600">
                <a:latin typeface="+mn-lt"/>
              </a:rPr>
              <a:t>            "comp1": {</a:t>
            </a:r>
          </a:p>
          <a:p>
            <a:r>
              <a:rPr lang="en-US" sz="600">
                <a:latin typeface="+mn-lt"/>
              </a:rPr>
              <a:t>              "comp": "</a:t>
            </a:r>
            <a:r>
              <a:rPr lang="en-US" sz="600" err="1">
                <a:latin typeface="+mn-lt"/>
              </a:rPr>
              <a:t>agentx</a:t>
            </a:r>
            <a:r>
              <a:rPr lang="en-US" sz="600">
                <a:latin typeface="+mn-lt"/>
              </a:rPr>
              <a:t>-</a:t>
            </a:r>
            <a:r>
              <a:rPr lang="en-US" sz="600" err="1">
                <a:latin typeface="+mn-lt"/>
              </a:rPr>
              <a:t>wc</a:t>
            </a:r>
            <a:r>
              <a:rPr lang="en-US" sz="600">
                <a:latin typeface="+mn-lt"/>
              </a:rPr>
              <a:t>-</a:t>
            </a:r>
            <a:r>
              <a:rPr lang="en-US" sz="600" err="1">
                <a:latin typeface="+mn-lt"/>
              </a:rPr>
              <a:t>cloudcherry</a:t>
            </a:r>
            <a:r>
              <a:rPr lang="en-US" sz="600">
                <a:latin typeface="+mn-lt"/>
              </a:rPr>
              <a:t>-widget",</a:t>
            </a:r>
          </a:p>
          <a:p>
            <a:r>
              <a:rPr lang="en-US" sz="600">
                <a:latin typeface="+mn-lt"/>
              </a:rPr>
              <a:t>              "attributes": { "metrics": true },</a:t>
            </a:r>
          </a:p>
          <a:p>
            <a:r>
              <a:rPr lang="en-US" sz="600">
                <a:latin typeface="+mn-lt"/>
              </a:rPr>
              <a:t>              "properties": {"</a:t>
            </a:r>
            <a:r>
              <a:rPr lang="en-US" sz="600" err="1">
                <a:latin typeface="+mn-lt"/>
              </a:rPr>
              <a:t>userModel</a:t>
            </a:r>
            <a:r>
              <a:rPr lang="en-US" sz="600">
                <a:latin typeface="+mn-lt"/>
              </a:rPr>
              <a:t>": "$STORE.app.</a:t>
            </a:r>
            <a:r>
              <a:rPr lang="en-US" sz="600" err="1">
                <a:latin typeface="+mn-lt"/>
              </a:rPr>
              <a:t>userModel</a:t>
            </a:r>
            <a:r>
              <a:rPr lang="en-US" sz="600">
                <a:latin typeface="+mn-lt"/>
              </a:rPr>
              <a:t>","</a:t>
            </a:r>
            <a:r>
              <a:rPr lang="en-US" sz="600" err="1">
                <a:latin typeface="+mn-lt"/>
              </a:rPr>
              <a:t>spaceId</a:t>
            </a:r>
            <a:r>
              <a:rPr lang="en-US" sz="600">
                <a:latin typeface="+mn-lt"/>
              </a:rPr>
              <a:t>": "$</a:t>
            </a:r>
            <a:r>
              <a:rPr lang="en-US" sz="600" err="1">
                <a:latin typeface="+mn-lt"/>
              </a:rPr>
              <a:t>STORE.app.wxmUserParams.spaceId</a:t>
            </a:r>
            <a:r>
              <a:rPr lang="en-US" sz="600">
                <a:latin typeface="+mn-lt"/>
              </a:rPr>
              <a:t>",</a:t>
            </a:r>
          </a:p>
          <a:p>
            <a:r>
              <a:rPr lang="en-US" sz="600">
                <a:latin typeface="+mn-lt"/>
              </a:rPr>
              <a:t>                             "</a:t>
            </a:r>
            <a:r>
              <a:rPr lang="en-US" sz="600" err="1">
                <a:latin typeface="+mn-lt"/>
              </a:rPr>
              <a:t>metricsId</a:t>
            </a:r>
            <a:r>
              <a:rPr lang="en-US" sz="600">
                <a:latin typeface="+mn-lt"/>
              </a:rPr>
              <a:t>": "$STORE.app.wxmUserParams.</a:t>
            </a:r>
            <a:r>
              <a:rPr lang="en-US" sz="600" err="1">
                <a:latin typeface="+mn-lt"/>
              </a:rPr>
              <a:t>metricId</a:t>
            </a:r>
            <a:r>
              <a:rPr lang="en-US" sz="600">
                <a:latin typeface="+mn-lt"/>
              </a:rPr>
              <a:t>","</a:t>
            </a:r>
            <a:r>
              <a:rPr lang="en-US" sz="600" err="1">
                <a:latin typeface="+mn-lt"/>
              </a:rPr>
              <a:t>teamId</a:t>
            </a:r>
            <a:r>
              <a:rPr lang="en-US" sz="600">
                <a:latin typeface="+mn-lt"/>
              </a:rPr>
              <a:t>": "$</a:t>
            </a:r>
            <a:r>
              <a:rPr lang="en-US" sz="600" err="1">
                <a:latin typeface="+mn-lt"/>
              </a:rPr>
              <a:t>STORE.agent.teamName</a:t>
            </a:r>
            <a:r>
              <a:rPr lang="en-US" sz="600">
                <a:latin typeface="+mn-lt"/>
              </a:rPr>
              <a:t>"</a:t>
            </a:r>
          </a:p>
          <a:p>
            <a:r>
              <a:rPr lang="en-US" sz="600">
                <a:latin typeface="+mn-lt"/>
              </a:rPr>
              <a:t>              }}},</a:t>
            </a:r>
          </a:p>
          <a:p>
            <a:r>
              <a:rPr lang="en-US" sz="600">
                <a:latin typeface="+mn-lt"/>
              </a:rPr>
              <a:t>          "layout": { "areas": [["comp1"]],"size": { "cols": [1], "rows": [1] }</a:t>
            </a:r>
          </a:p>
          <a:p>
            <a:r>
              <a:rPr lang="en-US" sz="600">
                <a:latin typeface="+mn-lt"/>
              </a:rPr>
              <a:t>          }}</a:t>
            </a:r>
          </a:p>
          <a:p>
            <a:r>
              <a:rPr lang="en-US" sz="600">
                <a:latin typeface="+mn-lt"/>
              </a:rPr>
              <a:t>        }   </a:t>
            </a:r>
          </a:p>
          <a:p>
            <a:r>
              <a:rPr lang="en-US" sz="600">
                <a:latin typeface="+mn-lt"/>
              </a:rPr>
              <a:t>    ]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DDDD957-4393-5244-B899-E59478262D35}"/>
              </a:ext>
            </a:extLst>
          </p:cNvPr>
          <p:cNvSpPr/>
          <p:nvPr/>
        </p:nvSpPr>
        <p:spPr>
          <a:xfrm>
            <a:off x="3445420" y="3365315"/>
            <a:ext cx="560035" cy="24592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18B09-46E0-4697-8A5E-7340E4D65777}"/>
              </a:ext>
            </a:extLst>
          </p:cNvPr>
          <p:cNvSpPr txBox="1"/>
          <p:nvPr/>
        </p:nvSpPr>
        <p:spPr>
          <a:xfrm>
            <a:off x="1214261" y="1754012"/>
            <a:ext cx="1035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+mn-lt"/>
                <a:ea typeface="ＭＳ Ｐゴシック"/>
              </a:rPr>
              <a:t>Default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FFAA2-8B0C-413F-8AB1-BBED870363DC}"/>
              </a:ext>
            </a:extLst>
          </p:cNvPr>
          <p:cNvSpPr txBox="1"/>
          <p:nvPr/>
        </p:nvSpPr>
        <p:spPr>
          <a:xfrm>
            <a:off x="5915025" y="14100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+mn-lt"/>
                <a:ea typeface="ＭＳ Ｐゴシック"/>
              </a:rPr>
              <a:t>Modified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F5C60-C646-CD4A-B8B4-EBDF2FA5C54F}"/>
              </a:ext>
            </a:extLst>
          </p:cNvPr>
          <p:cNvSpPr txBox="1"/>
          <p:nvPr/>
        </p:nvSpPr>
        <p:spPr>
          <a:xfrm>
            <a:off x="305322" y="262343"/>
            <a:ext cx="69625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Step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Login to portal : </a:t>
            </a:r>
            <a:r>
              <a:rPr lang="en-US" sz="120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https://portal.cjp.cisco.com/portal/home.html</a:t>
            </a:r>
            <a:r>
              <a:rPr lang="en-US" sz="1200">
                <a:latin typeface="+mn-lt"/>
              </a:rPr>
              <a:t> with admin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Navigate to Provisioning </a:t>
            </a:r>
            <a:r>
              <a:rPr lang="en-US" sz="1200">
                <a:latin typeface="+mn-lt"/>
                <a:sym typeface="Wingdings" pitchFamily="2" charset="2"/>
              </a:rPr>
              <a:t> Desktop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sym typeface="Wingdings" pitchFamily="2" charset="2"/>
              </a:rPr>
              <a:t>Search for your layout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sym typeface="Wingdings" pitchFamily="2" charset="2"/>
              </a:rPr>
              <a:t>Click on        to edit the existing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sym typeface="Wingdings" pitchFamily="2" charset="2"/>
              </a:rPr>
              <a:t>Now click on edit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>
              <a:latin typeface="+mn-lt"/>
              <a:sym typeface="Wingdings" pitchFamily="2" charset="2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0E1721-D2F2-0D42-9BA2-DF3ADE64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66" y="2155339"/>
            <a:ext cx="4842023" cy="26249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957EDA48-36D1-C340-89F4-204593C1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45" y="1106958"/>
            <a:ext cx="253780" cy="120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3686A1-5E42-8B41-AB52-57621BDAF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431" y="1280596"/>
            <a:ext cx="663192" cy="2352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274EB0-F320-0F4F-A6CE-9B0E687F52EE}"/>
              </a:ext>
            </a:extLst>
          </p:cNvPr>
          <p:cNvCxnSpPr/>
          <p:nvPr/>
        </p:nvCxnSpPr>
        <p:spPr>
          <a:xfrm flipH="1">
            <a:off x="2332027" y="2571750"/>
            <a:ext cx="736429" cy="38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38D5BC-7AD7-C443-9A90-B389848FAFFF}"/>
              </a:ext>
            </a:extLst>
          </p:cNvPr>
          <p:cNvCxnSpPr/>
          <p:nvPr/>
        </p:nvCxnSpPr>
        <p:spPr>
          <a:xfrm>
            <a:off x="5645960" y="2362711"/>
            <a:ext cx="583006" cy="21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D11D-B909-B347-9584-CC922938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95" y="348570"/>
            <a:ext cx="3502862" cy="551315"/>
          </a:xfrm>
        </p:spPr>
        <p:txBody>
          <a:bodyPr/>
          <a:lstStyle/>
          <a:p>
            <a:r>
              <a:rPr lang="en-US"/>
              <a:t>What is this about 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3E5AE1-77E7-4449-AC79-CA03542A3E52}"/>
              </a:ext>
            </a:extLst>
          </p:cNvPr>
          <p:cNvSpPr txBox="1">
            <a:spLocks/>
          </p:cNvSpPr>
          <p:nvPr/>
        </p:nvSpPr>
        <p:spPr bwMode="auto">
          <a:xfrm>
            <a:off x="4821080" y="348570"/>
            <a:ext cx="4105205" cy="5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/>
              <a:t>What is this </a:t>
            </a:r>
            <a:r>
              <a:rPr lang="en-IN" b="1">
                <a:solidFill>
                  <a:srgbClr val="FF0000"/>
                </a:solidFill>
              </a:rPr>
              <a:t>Not</a:t>
            </a:r>
            <a:r>
              <a:rPr lang="en-IN"/>
              <a:t> about 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E2B8F-35B1-BD46-AC38-8FB234F0DC73}"/>
              </a:ext>
            </a:extLst>
          </p:cNvPr>
          <p:cNvCxnSpPr/>
          <p:nvPr/>
        </p:nvCxnSpPr>
        <p:spPr>
          <a:xfrm>
            <a:off x="4434114" y="478971"/>
            <a:ext cx="0" cy="41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8565ED-F6F2-0D48-BEE3-41593C48E2A9}"/>
              </a:ext>
            </a:extLst>
          </p:cNvPr>
          <p:cNvSpPr txBox="1"/>
          <p:nvPr/>
        </p:nvSpPr>
        <p:spPr>
          <a:xfrm>
            <a:off x="71562" y="993848"/>
            <a:ext cx="418015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Anyone with a WxCC 2.0 tenant access should be able to configure it to demonstrate the capabilities of this platform in their own demo/Gold tenants. </a:t>
            </a:r>
            <a:endParaRPr lang="en-US" sz="1400">
              <a:latin typeface="CiscoSansTT ExtraLight"/>
              <a:cs typeface="Arial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handbook will be shared internally first (TME, TSA, Sales, Mktg) and eventually to partners in EFT</a:t>
            </a:r>
            <a:endParaRPr lang="en-US" sz="1400">
              <a:latin typeface="CiscoSansTT ExtraLight"/>
              <a:cs typeface="Arial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is a ‘living document’, more capabilities will be added as they become available</a:t>
            </a:r>
            <a:endParaRPr lang="en-US" sz="1400">
              <a:latin typeface="CiscoSansTT ExtraLight"/>
              <a:ea typeface="ＭＳ Ｐゴシック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helps provide a consistent demo experience</a:t>
            </a:r>
            <a:endParaRPr lang="en-US" sz="1400">
              <a:latin typeface="CiscoSansTT ExtraLight"/>
              <a:ea typeface="ＭＳ Ｐゴシック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4BA7-F3C1-4546-9A43-0C9C0AD6EA9D}"/>
              </a:ext>
            </a:extLst>
          </p:cNvPr>
          <p:cNvSpPr txBox="1"/>
          <p:nvPr/>
        </p:nvSpPr>
        <p:spPr>
          <a:xfrm>
            <a:off x="4651513" y="1081313"/>
            <a:ext cx="3897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latin typeface="+mn-lt"/>
              </a:rPr>
              <a:t>Training/Deep dive session</a:t>
            </a:r>
          </a:p>
          <a:p>
            <a:pPr marL="342900" indent="-342900">
              <a:buAutoNum type="arabicPeriod"/>
            </a:pPr>
            <a:endParaRPr lang="en-US" sz="140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+mn-lt"/>
              </a:rPr>
              <a:t>Step by Step demo guide/story with speaker notes </a:t>
            </a:r>
            <a:r>
              <a:rPr lang="en-US" sz="1100">
                <a:latin typeface="+mn-lt"/>
              </a:rPr>
              <a:t>(Will be a separate effort)</a:t>
            </a:r>
          </a:p>
          <a:p>
            <a:pPr marL="342900" indent="-342900">
              <a:buAutoNum type="arabicPeriod"/>
            </a:pPr>
            <a:endParaRPr lang="en-US" sz="1400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99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1B285C-0A8C-8842-AAB7-8EB18C375A1D}"/>
              </a:ext>
            </a:extLst>
          </p:cNvPr>
          <p:cNvSpPr txBox="1"/>
          <p:nvPr/>
        </p:nvSpPr>
        <p:spPr>
          <a:xfrm>
            <a:off x="305322" y="262343"/>
            <a:ext cx="69625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Step 4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282828"/>
                </a:solidFill>
                <a:latin typeface="CiscoSansTT ExtraLight"/>
                <a:sym typeface="Wingdings" pitchFamily="2" charset="2"/>
              </a:rPr>
              <a:t>Click </a:t>
            </a:r>
            <a:r>
              <a:rPr lang="en-US" sz="1200" b="1">
                <a:solidFill>
                  <a:srgbClr val="282828"/>
                </a:solidFill>
                <a:latin typeface="CiscoSansTT ExtraLight"/>
                <a:sym typeface="Wingdings" pitchFamily="2" charset="2"/>
              </a:rPr>
              <a:t>Upload</a:t>
            </a:r>
            <a:r>
              <a:rPr lang="en-US" sz="1200">
                <a:solidFill>
                  <a:srgbClr val="282828"/>
                </a:solidFill>
                <a:latin typeface="CiscoSansTT ExtraLight"/>
                <a:sym typeface="Wingdings" pitchFamily="2" charset="2"/>
              </a:rPr>
              <a:t> button to upload the modified JSON file</a:t>
            </a:r>
            <a:endParaRPr lang="en-US" sz="1200">
              <a:solidFill>
                <a:srgbClr val="282828"/>
              </a:solidFill>
              <a:latin typeface="CiscoSansTT ExtraLight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282828"/>
                </a:solidFill>
                <a:latin typeface="CiscoSansTT ExtraLight"/>
                <a:sym typeface="Wingdings" pitchFamily="2" charset="2"/>
              </a:rPr>
              <a:t>Finally click </a:t>
            </a:r>
            <a:r>
              <a:rPr lang="en-US" sz="1200" b="1">
                <a:solidFill>
                  <a:srgbClr val="282828"/>
                </a:solidFill>
                <a:latin typeface="CiscoSansTT ExtraLight"/>
                <a:sym typeface="Wingdings" pitchFamily="2" charset="2"/>
              </a:rPr>
              <a:t>Save </a:t>
            </a:r>
            <a:r>
              <a:rPr lang="en-US" sz="1200">
                <a:solidFill>
                  <a:srgbClr val="282828"/>
                </a:solidFill>
                <a:latin typeface="CiscoSansTT ExtraLight"/>
                <a:sym typeface="Wingdings" pitchFamily="2" charset="2"/>
              </a:rPr>
              <a:t>button to apply the layout.</a:t>
            </a:r>
            <a:endParaRPr lang="en-US" sz="1200">
              <a:solidFill>
                <a:srgbClr val="282828"/>
              </a:solidFill>
              <a:latin typeface="CiscoSansTT ExtraLight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EB2DDB2-5825-2146-8DA4-FFFF2655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52" y="1723091"/>
            <a:ext cx="6461016" cy="29740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801F0-60A0-BE42-81B4-07AFED1023EB}"/>
              </a:ext>
            </a:extLst>
          </p:cNvPr>
          <p:cNvCxnSpPr>
            <a:cxnSpLocks/>
          </p:cNvCxnSpPr>
          <p:nvPr/>
        </p:nvCxnSpPr>
        <p:spPr>
          <a:xfrm>
            <a:off x="3182314" y="4186398"/>
            <a:ext cx="988742" cy="1924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7AF807-913C-F34F-889F-6DB796F2DF0E}"/>
              </a:ext>
            </a:extLst>
          </p:cNvPr>
          <p:cNvCxnSpPr>
            <a:cxnSpLocks/>
          </p:cNvCxnSpPr>
          <p:nvPr/>
        </p:nvCxnSpPr>
        <p:spPr>
          <a:xfrm>
            <a:off x="2602450" y="3507121"/>
            <a:ext cx="743415" cy="1635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4E0270-BD2B-D641-AFD2-83238ED16B9C}"/>
              </a:ext>
            </a:extLst>
          </p:cNvPr>
          <p:cNvCxnSpPr>
            <a:cxnSpLocks/>
          </p:cNvCxnSpPr>
          <p:nvPr/>
        </p:nvCxnSpPr>
        <p:spPr>
          <a:xfrm flipH="1">
            <a:off x="4014939" y="2927258"/>
            <a:ext cx="683420" cy="28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DE00BA-1367-D74D-9228-B734CF01BEA6}"/>
              </a:ext>
            </a:extLst>
          </p:cNvPr>
          <p:cNvCxnSpPr>
            <a:cxnSpLocks/>
          </p:cNvCxnSpPr>
          <p:nvPr/>
        </p:nvCxnSpPr>
        <p:spPr>
          <a:xfrm flipH="1">
            <a:off x="4085043" y="2174584"/>
            <a:ext cx="824817" cy="227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864541-F559-1049-B133-D6889BA57E44}"/>
              </a:ext>
            </a:extLst>
          </p:cNvPr>
          <p:cNvCxnSpPr>
            <a:cxnSpLocks/>
          </p:cNvCxnSpPr>
          <p:nvPr/>
        </p:nvCxnSpPr>
        <p:spPr>
          <a:xfrm flipH="1">
            <a:off x="4333453" y="2402368"/>
            <a:ext cx="766870" cy="26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>
            <a:extLst>
              <a:ext uri="{FF2B5EF4-FFF2-40B4-BE49-F238E27FC236}">
                <a16:creationId xmlns:a16="http://schemas.microsoft.com/office/drawing/2014/main" id="{6EDA1558-474B-4EC4-BC96-21D80601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99" y="192793"/>
            <a:ext cx="270229" cy="291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1982B-7FDB-440C-B1AB-D6423D4C9545}"/>
              </a:ext>
            </a:extLst>
          </p:cNvPr>
          <p:cNvSpPr txBox="1"/>
          <p:nvPr/>
        </p:nvSpPr>
        <p:spPr>
          <a:xfrm>
            <a:off x="6202540" y="24059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0D274D"/>
                </a:solidFill>
                <a:latin typeface="+mn-lt"/>
                <a:ea typeface="ＭＳ Ｐゴシック"/>
              </a:rPr>
              <a:t>TIP: If you are facing validation error during upload then please validate your json first with online json validator</a:t>
            </a:r>
            <a:endParaRPr lang="en-US" sz="80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245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8ED0959-6541-2E47-B407-FCD301AB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21" y="754993"/>
            <a:ext cx="7295872" cy="4011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0819-8488-7645-992F-626D3C75121A}"/>
              </a:ext>
            </a:extLst>
          </p:cNvPr>
          <p:cNvCxnSpPr>
            <a:cxnSpLocks/>
          </p:cNvCxnSpPr>
          <p:nvPr/>
        </p:nvCxnSpPr>
        <p:spPr>
          <a:xfrm flipH="1" flipV="1">
            <a:off x="3565547" y="932811"/>
            <a:ext cx="484816" cy="251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0DB3B2-5E92-B642-A25F-27173108B9A1}"/>
              </a:ext>
            </a:extLst>
          </p:cNvPr>
          <p:cNvCxnSpPr>
            <a:cxnSpLocks/>
          </p:cNvCxnSpPr>
          <p:nvPr/>
        </p:nvCxnSpPr>
        <p:spPr>
          <a:xfrm flipV="1">
            <a:off x="533911" y="1957675"/>
            <a:ext cx="300709" cy="3119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B2604-2811-934C-B4B8-3DF4C7C1CBFF}"/>
              </a:ext>
            </a:extLst>
          </p:cNvPr>
          <p:cNvSpPr txBox="1"/>
          <p:nvPr/>
        </p:nvSpPr>
        <p:spPr>
          <a:xfrm>
            <a:off x="364274" y="126928"/>
            <a:ext cx="696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j-lt"/>
                <a:ea typeface="ＭＳ Ｐゴシック"/>
              </a:rPr>
              <a:t>Step 4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CiscoSansTT ExtraLight"/>
              </a:rPr>
              <a:t>Login/Reload agent desktop to verify the layout (</a:t>
            </a: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https://desktop.wxcc-us1.cisco.com</a:t>
            </a:r>
            <a:r>
              <a:rPr lang="en-US" sz="1200" dirty="0">
                <a:solidFill>
                  <a:srgbClr val="282828"/>
                </a:solidFill>
                <a:latin typeface="CiscoSansTT ExtraLight"/>
              </a:rPr>
              <a:t>)</a:t>
            </a:r>
          </a:p>
          <a:p>
            <a:endParaRPr lang="en-US" sz="1400" b="1" dirty="0">
              <a:solidFill>
                <a:schemeClr val="tx2"/>
              </a:solidFill>
              <a:latin typeface="+mj-lt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602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297009" y="211508"/>
            <a:ext cx="8061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Summary: </a:t>
            </a:r>
          </a:p>
          <a:p>
            <a:r>
              <a:rPr lang="en-US" sz="1200">
                <a:latin typeface="+mn-lt"/>
              </a:rPr>
              <a:t>On the agent desktop we should be able to see custom logo , header, header widget and navigation bar widget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E8992-BCF0-9841-85E2-0DEC3219CCB9}"/>
              </a:ext>
            </a:extLst>
          </p:cNvPr>
          <p:cNvSpPr txBox="1"/>
          <p:nvPr/>
        </p:nvSpPr>
        <p:spPr>
          <a:xfrm>
            <a:off x="297009" y="1256216"/>
            <a:ext cx="8225118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j-lt"/>
                <a:ea typeface="ＭＳ Ｐゴシック"/>
              </a:rPr>
              <a:t>Verify Below points: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ＭＳ Ｐゴシック"/>
              </a:rPr>
              <a:t>Login to </a:t>
            </a:r>
            <a:r>
              <a:rPr lang="en-US" sz="1200" dirty="0" err="1">
                <a:latin typeface="+mn-lt"/>
                <a:ea typeface="ＭＳ Ｐゴシック"/>
              </a:rPr>
              <a:t>WxCC</a:t>
            </a:r>
            <a:r>
              <a:rPr lang="en-US" sz="1200" dirty="0">
                <a:latin typeface="+mn-lt"/>
                <a:ea typeface="ＭＳ Ｐゴシック"/>
              </a:rPr>
              <a:t> Agent Desktop (</a:t>
            </a:r>
            <a:r>
              <a:rPr lang="en-US" sz="1200" dirty="0">
                <a:latin typeface="+mn-lt"/>
                <a:ea typeface="ＭＳ Ｐゴシック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https://desktop.wxcc-us1.cisco.com</a:t>
            </a:r>
            <a:r>
              <a:rPr lang="en-US" sz="1200" dirty="0">
                <a:latin typeface="+mn-lt"/>
                <a:ea typeface="ＭＳ Ｐゴシック"/>
              </a:rPr>
              <a:t>) </a:t>
            </a:r>
            <a:endParaRPr lang="en-US" sz="12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Make sure team assigned to agent and desktop layout are same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ＭＳ Ｐゴシック"/>
              </a:rPr>
              <a:t>Use online </a:t>
            </a:r>
            <a:r>
              <a:rPr lang="en-US" sz="1200" dirty="0" err="1">
                <a:latin typeface="+mn-lt"/>
                <a:ea typeface="ＭＳ Ｐゴシック"/>
              </a:rPr>
              <a:t>json</a:t>
            </a:r>
            <a:r>
              <a:rPr lang="en-US" sz="1200" dirty="0">
                <a:latin typeface="+mn-lt"/>
                <a:ea typeface="ＭＳ Ｐゴシック"/>
              </a:rPr>
              <a:t> validator to verify the </a:t>
            </a:r>
            <a:r>
              <a:rPr lang="en-US" sz="1200" dirty="0" err="1">
                <a:latin typeface="+mn-lt"/>
                <a:ea typeface="ＭＳ Ｐゴシック"/>
              </a:rPr>
              <a:t>json</a:t>
            </a:r>
            <a:r>
              <a:rPr lang="en-US" sz="1200" dirty="0">
                <a:latin typeface="+mn-lt"/>
                <a:ea typeface="ＭＳ Ｐゴシック"/>
              </a:rPr>
              <a:t> formatting such as </a:t>
            </a:r>
            <a:r>
              <a:rPr lang="en-US" sz="1200" dirty="0">
                <a:latin typeface="+mn-lt"/>
                <a:ea typeface="ＭＳ Ｐゴシック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https://jsonlint.com/</a:t>
            </a:r>
            <a:endParaRPr lang="en-US" sz="1200" dirty="0">
              <a:latin typeface="+mn-l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+mn-lt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7476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7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22F31-A003-E34A-9681-54215EACA158}"/>
              </a:ext>
            </a:extLst>
          </p:cNvPr>
          <p:cNvSpPr txBox="1"/>
          <p:nvPr/>
        </p:nvSpPr>
        <p:spPr>
          <a:xfrm>
            <a:off x="1622560" y="145183"/>
            <a:ext cx="622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1E4471"/>
                </a:solidFill>
                <a:latin typeface="CiscoSansTT ExtraLight"/>
                <a:cs typeface="CiscoSansTT Thin" charset="0"/>
              </a:rPr>
              <a:t>Overall Pre-Requisites / Assumptions</a:t>
            </a:r>
            <a:endParaRPr lang="en-US" sz="2800">
              <a:latin typeface="+mn-lt"/>
            </a:endParaRPr>
          </a:p>
        </p:txBody>
      </p:sp>
      <p:graphicFrame>
        <p:nvGraphicFramePr>
          <p:cNvPr id="6" name="Table Placeholder 7">
            <a:extLst>
              <a:ext uri="{FF2B5EF4-FFF2-40B4-BE49-F238E27FC236}">
                <a16:creationId xmlns:a16="http://schemas.microsoft.com/office/drawing/2014/main" id="{163569D6-60CE-014F-8EB3-751BD42EC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251948"/>
              </p:ext>
            </p:extLst>
          </p:nvPr>
        </p:nvGraphicFramePr>
        <p:xfrm>
          <a:off x="382142" y="1108388"/>
          <a:ext cx="8379715" cy="292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2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7832803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 in this guide are based on and for configuring a tenant in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environment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of this guide already have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administrator access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a production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Voice connectivity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available on the production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 to EP mapping is done with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 DN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Email ID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email contact routing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SMS Number procured from </a:t>
                      </a:r>
                      <a:r>
                        <a:rPr lang="en-IN" sz="11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MessageBird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that can be integrated with the tenant.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698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Facebook page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can be integrated with the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3135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Google CCAI account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that can be configured in the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47417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Tenant has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Feature Flags enabled 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 desktop layout, Chat/Email, Virtual Assistant, Social, FlowControl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74087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config entities are created with prefix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 example: Site: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MediAssist_Site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Team: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MediAssist_Team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EP: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MediAssist_Voice_EP</a:t>
                      </a:r>
                      <a:endParaRPr lang="en-IN" sz="1100" b="0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0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22F31-A003-E34A-9681-54215EACA158}"/>
              </a:ext>
            </a:extLst>
          </p:cNvPr>
          <p:cNvSpPr txBox="1"/>
          <p:nvPr/>
        </p:nvSpPr>
        <p:spPr>
          <a:xfrm>
            <a:off x="1034370" y="109758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1E4471"/>
                </a:solidFill>
                <a:latin typeface="CiscoSansTT ExtraLight"/>
                <a:cs typeface="CiscoSansTT Thin" charset="0"/>
              </a:rPr>
              <a:t>Config Handbook - Who &amp; Where ? </a:t>
            </a:r>
            <a:endParaRPr lang="en-US" sz="280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EBB4CC-E7AE-7E4F-9028-691A80732893}"/>
              </a:ext>
            </a:extLst>
          </p:cNvPr>
          <p:cNvCxnSpPr>
            <a:cxnSpLocks/>
          </p:cNvCxnSpPr>
          <p:nvPr/>
        </p:nvCxnSpPr>
        <p:spPr>
          <a:xfrm>
            <a:off x="4434114" y="776253"/>
            <a:ext cx="0" cy="31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Placeholder 7">
            <a:extLst>
              <a:ext uri="{FF2B5EF4-FFF2-40B4-BE49-F238E27FC236}">
                <a16:creationId xmlns:a16="http://schemas.microsoft.com/office/drawing/2014/main" id="{88BFB8E8-4D82-984E-88D1-6B1D87F0D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967057"/>
              </p:ext>
            </p:extLst>
          </p:nvPr>
        </p:nvGraphicFramePr>
        <p:xfrm>
          <a:off x="4828550" y="898937"/>
          <a:ext cx="4048980" cy="300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346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3083634">
                  <a:extLst>
                    <a:ext uri="{9D8B030D-6E8A-4147-A177-3AD203B41FA5}">
                      <a16:colId xmlns:a16="http://schemas.microsoft.com/office/drawing/2014/main" val="3482310722"/>
                    </a:ext>
                  </a:extLst>
                </a:gridCol>
              </a:tblGrid>
              <a:tr h="343750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Environment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ProdUS1 (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WxCC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 DC)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650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 dirty="0" err="1">
                          <a:effectLst/>
                          <a:latin typeface="Calibri"/>
                        </a:rPr>
                        <a:t>Webex</a:t>
                      </a: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 CC Demo 101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337847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 ID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12700722-cd25-46b9-971e-ed0ce9f140c6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&lt;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&gt;@</a:t>
                      </a: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email.carehybrid.com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Hub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2"/>
                        </a:rPr>
                        <a:t>https://admin.webex.com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3894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 dirty="0">
                          <a:effectLst/>
                          <a:latin typeface="Calibri"/>
                          <a:hlinkClick r:id="rId3"/>
                        </a:rPr>
                        <a:t>https://portal.wxcc-us1.cisco.com/portal/home.html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4363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Agent Desktop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latin typeface="Calibri"/>
                          <a:hlinkClick r:id="rId4"/>
                        </a:rPr>
                        <a:t>https://desktop.wxcc-us1.cisco.com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12837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IVR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7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516-517-9009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46669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Sample API for Ext. DB Dip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https://5f9a64f59d94640016f709bf.mockapi.io/api/customers/account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10461"/>
                  </a:ext>
                </a:extLst>
              </a:tr>
            </a:tbl>
          </a:graphicData>
        </a:graphic>
      </p:graphicFrame>
      <p:graphicFrame>
        <p:nvGraphicFramePr>
          <p:cNvPr id="18" name="Table Placeholder 7">
            <a:extLst>
              <a:ext uri="{FF2B5EF4-FFF2-40B4-BE49-F238E27FC236}">
                <a16:creationId xmlns:a16="http://schemas.microsoft.com/office/drawing/2014/main" id="{5D8242B3-A907-E544-8915-B301AE492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65693"/>
              </p:ext>
            </p:extLst>
          </p:nvPr>
        </p:nvGraphicFramePr>
        <p:xfrm>
          <a:off x="339040" y="898937"/>
          <a:ext cx="3524512" cy="276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274">
                  <a:extLst>
                    <a:ext uri="{9D8B030D-6E8A-4147-A177-3AD203B41FA5}">
                      <a16:colId xmlns:a16="http://schemas.microsoft.com/office/drawing/2014/main" val="945958142"/>
                    </a:ext>
                  </a:extLst>
                </a:gridCol>
                <a:gridCol w="1610962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1171276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Module-1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User Onboarding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Ankit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Module-2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Chat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Abhishek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Module-3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Naveen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70792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Module-4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Module-5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Voice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Avinash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Module-6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WxM Post Call Survey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Raghu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Module-7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External DB Dips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Chandramouli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1046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Module-8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Agent Desktop(KAD)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Sameer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65903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Support/Facilitator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Gagarin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0237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Reviewers/Mentors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Karthik/Mudit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7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B024D-2165-B345-8449-EEB5CA70A0E1}"/>
              </a:ext>
            </a:extLst>
          </p:cNvPr>
          <p:cNvSpPr/>
          <p:nvPr/>
        </p:nvSpPr>
        <p:spPr>
          <a:xfrm>
            <a:off x="485385" y="2138766"/>
            <a:ext cx="7246767" cy="33239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Voice Configuration:</a:t>
            </a:r>
            <a:endParaRPr lang="en-US" sz="2000" dirty="0">
              <a:solidFill>
                <a:srgbClr val="002060"/>
              </a:solidFill>
              <a:latin typeface="CiscoSansTT ExtraLight (Body)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EP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voice_EP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		</a:t>
            </a:r>
            <a:r>
              <a:rPr lang="en-IN" sz="1200" i="1" dirty="0" err="1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i</a:t>
            </a:r>
            <a:r>
              <a:rPr lang="en-IN" sz="1200" dirty="0" err="1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e</a:t>
            </a:r>
            <a:r>
              <a:rPr lang="en-IN" sz="1200" dirty="0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:</a:t>
            </a:r>
            <a:r>
              <a:rPr lang="en-IN" sz="12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IN" sz="1200" dirty="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(</a:t>
            </a:r>
            <a:r>
              <a:rPr lang="en-IN" sz="1200" i="1" dirty="0" err="1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ntheolog_voice_entrypoint</a:t>
            </a:r>
            <a:r>
              <a:rPr lang="en-IN" sz="1200" dirty="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)</a:t>
            </a:r>
            <a:endParaRPr lang="en-IN" dirty="0">
              <a:solidFill>
                <a:srgbClr val="282828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Map </a:t>
            </a:r>
            <a:r>
              <a:rPr lang="en-IN" sz="1200" dirty="0" err="1">
                <a:latin typeface="Arial"/>
                <a:ea typeface="ＭＳ Ｐゴシック"/>
                <a:cs typeface="Arial"/>
              </a:rPr>
              <a:t>DiD</a:t>
            </a:r>
            <a:r>
              <a:rPr lang="en-IN" sz="1200" dirty="0">
                <a:latin typeface="Arial"/>
                <a:ea typeface="ＭＳ Ｐゴシック"/>
                <a:cs typeface="Arial"/>
              </a:rPr>
              <a:t> to your </a:t>
            </a:r>
            <a:r>
              <a:rPr lang="en-IN" sz="1200" dirty="0" err="1">
                <a:latin typeface="Arial"/>
                <a:ea typeface="ＭＳ Ｐゴシック"/>
                <a:cs typeface="Arial"/>
              </a:rPr>
              <a:t>EntryPoint</a:t>
            </a:r>
            <a:r>
              <a:rPr lang="en-IN" sz="1200" dirty="0">
                <a:latin typeface="Arial"/>
                <a:ea typeface="ＭＳ Ｐゴシック"/>
                <a:cs typeface="Arial"/>
              </a:rPr>
              <a:t>.  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your Team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&lt;username&gt;_team</a:t>
            </a:r>
            <a:endParaRPr lang="en-IN" sz="1200" dirty="0">
              <a:latin typeface="Arial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Create Q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voice_Q</a:t>
            </a:r>
            <a:endParaRPr lang="en-IN" i="1" dirty="0">
              <a:solidFill>
                <a:srgbClr val="FF0000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EP Routing Strategies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RS_voice_EP</a:t>
            </a:r>
            <a:endParaRPr lang="en-IN" sz="1200" dirty="0">
              <a:latin typeface="Arial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Q Routing Strategies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RS_voice_Q</a:t>
            </a:r>
            <a:endParaRPr lang="en-IN" i="1" dirty="0">
              <a:solidFill>
                <a:srgbClr val="FF0000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Associate Teams to respective Q </a:t>
            </a:r>
            <a:endParaRPr lang="en-IN" dirty="0"/>
          </a:p>
          <a:p>
            <a:endParaRPr lang="en-IN" sz="1200" dirty="0">
              <a:solidFill>
                <a:srgbClr val="000000"/>
              </a:solidFill>
              <a:latin typeface="-apple-system"/>
              <a:ea typeface="ＭＳ Ｐゴシック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4ABA0-2B31-4F52-86F4-AA0895710134}"/>
              </a:ext>
            </a:extLst>
          </p:cNvPr>
          <p:cNvSpPr txBox="1"/>
          <p:nvPr/>
        </p:nvSpPr>
        <p:spPr>
          <a:xfrm>
            <a:off x="485385" y="353678"/>
            <a:ext cx="8212724" cy="1568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Objective:</a:t>
            </a:r>
            <a:r>
              <a:rPr lang="en-IN" sz="2000" dirty="0">
                <a:latin typeface="CiscoSansTT ExtraLight (Body)"/>
                <a:ea typeface="ＭＳ Ｐゴシック"/>
                <a:cs typeface="Arial"/>
              </a:rPr>
              <a:t> 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This lab is designed to ensure we onboard various user personas in to </a:t>
            </a:r>
            <a:r>
              <a:rPr lang="en-IN" sz="1400" dirty="0" err="1">
                <a:latin typeface="CiscoSansTT ExtraLight (Body)"/>
                <a:ea typeface="ＭＳ Ｐゴシック"/>
                <a:cs typeface="Arial"/>
              </a:rPr>
              <a:t>WxCC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.</a:t>
            </a:r>
            <a:endParaRPr lang="en-US" dirty="0">
              <a:latin typeface="CiscoSansTT ExtraLight (Body)"/>
              <a:ea typeface="ＭＳ Ｐゴシック"/>
            </a:endParaRPr>
          </a:p>
          <a:p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As part of this guide, we will cover following steps:</a:t>
            </a:r>
          </a:p>
          <a:p>
            <a:br>
              <a:rPr lang="en-IN" sz="1400" dirty="0">
                <a:latin typeface="CiscoSansTT ExtraLight (Body)"/>
                <a:ea typeface="ＭＳ Ｐゴシック"/>
                <a:cs typeface="Arial"/>
              </a:rPr>
            </a:br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Important:  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Let's</a:t>
            </a:r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 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use a naming convention in order to help us maintain this tenant. Please use the format from below.  Most important, always lead with your username.</a:t>
            </a: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400" b="1" dirty="0">
              <a:solidFill>
                <a:srgbClr val="000000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95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Extensible Agent Desktop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4149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7">
            <a:extLst>
              <a:ext uri="{FF2B5EF4-FFF2-40B4-BE49-F238E27FC236}">
                <a16:creationId xmlns:a16="http://schemas.microsoft.com/office/drawing/2014/main" id="{D30A449E-CB2C-D04C-A68D-724C55E0A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652646"/>
              </p:ext>
            </p:extLst>
          </p:nvPr>
        </p:nvGraphicFramePr>
        <p:xfrm>
          <a:off x="220933" y="1631975"/>
          <a:ext cx="3866248" cy="215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506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705742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marL="0" algn="ctr" defTabSz="685777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CiscoSansTT Thin" charset="0"/>
                        </a:rPr>
                        <a:t>Administrator/ Supervisor with portal access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CiscoSansTT Thin" charset="0"/>
                        </a:rPr>
                        <a:t>New user (Agent) is already created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CiscoSansTT Thin" charset="0"/>
                        </a:rPr>
                        <a:t>Agent is able to login to agent desktop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CiscoSansTT Thin" charset="0"/>
                        </a:rPr>
                        <a:t>Agent should be part of a team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tx1"/>
                          </a:solidFill>
                          <a:latin typeface="CiscoSansTT ExtraLight"/>
                        </a:rPr>
                        <a:t>Basic knowledge of JSON format</a:t>
                      </a:r>
                      <a:endParaRPr lang="en-IN" sz="1200" b="0" i="0" u="none" strike="noStrike" kern="1200" noProof="0"/>
                    </a:p>
                    <a:p>
                      <a:pPr lvl="0" algn="ctr">
                        <a:buNone/>
                      </a:pPr>
                      <a:endParaRPr lang="en-IN" sz="1200" kern="120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CiscoSansTT Thin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57628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CiscoSansTT Thin" charset="0"/>
                        </a:rPr>
                        <a:t>Use any online JSON validator(</a:t>
                      </a:r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</a:rPr>
                        <a:t> </a:t>
                      </a:r>
                      <a:r>
                        <a:rPr lang="en-IN" sz="1200" b="0" i="0" u="none" strike="noStrike" kern="1200" noProof="0">
                          <a:hlinkClick r:id="rId2"/>
                        </a:rPr>
                        <a:t>https://jsonlint.com/</a:t>
                      </a:r>
                      <a:r>
                        <a:rPr lang="en-IN" sz="1200" b="0" i="0" u="none" strike="noStrike" kern="1200" noProof="0"/>
                        <a:t> </a:t>
                      </a:r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</a:rPr>
                        <a:t>)</a:t>
                      </a:r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CiscoSansTT Thin" charset="0"/>
                        </a:rPr>
                        <a:t> to validate the file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67259"/>
                  </a:ext>
                </a:extLst>
              </a:tr>
            </a:tbl>
          </a:graphicData>
        </a:graphic>
      </p:graphicFrame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607B03E-0B9E-0640-AC14-98315AE7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065185"/>
              </p:ext>
            </p:extLst>
          </p:nvPr>
        </p:nvGraphicFramePr>
        <p:xfrm>
          <a:off x="4650419" y="1631975"/>
          <a:ext cx="4315611" cy="1263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335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544276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394415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 charset="0"/>
                          <a:cs typeface="CiscoSansTT Thin" charset="0"/>
                        </a:rPr>
                        <a:t>Able to use the readily available customized desktop layout in your demo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44657"/>
                  </a:ext>
                </a:extLst>
              </a:tr>
              <a:tr h="266473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 charset="0"/>
                          <a:cs typeface="CiscoSansTT Thin" charset="0"/>
                        </a:rPr>
                        <a:t>Able to create your own desktop layouts for demos or other use cases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84557"/>
                  </a:ext>
                </a:extLst>
              </a:tr>
              <a:tr h="266473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ＭＳ Ｐゴシック" charset="0"/>
                          <a:cs typeface="CiscoSansTT Thin" charset="0"/>
                        </a:rPr>
                        <a:t>After agent login, all customized widgets are accessible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421E8C-37FA-484A-B34B-FEA9B4CE438E}"/>
              </a:ext>
            </a:extLst>
          </p:cNvPr>
          <p:cNvSpPr txBox="1"/>
          <p:nvPr/>
        </p:nvSpPr>
        <p:spPr>
          <a:xfrm>
            <a:off x="375056" y="294348"/>
            <a:ext cx="865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+mn-lt"/>
                <a:ea typeface="ＭＳ Ｐゴシック"/>
              </a:rPr>
              <a:t>Objective</a:t>
            </a:r>
            <a:r>
              <a:rPr lang="en-US" sz="1600" b="1">
                <a:solidFill>
                  <a:srgbClr val="26194B"/>
                </a:solidFill>
                <a:latin typeface="CiscoSansTT ExtraLight"/>
                <a:cs typeface="CiscoSansTT Thin" charset="0"/>
              </a:rPr>
              <a:t>: </a:t>
            </a:r>
            <a:r>
              <a:rPr lang="en-US" sz="1200">
                <a:solidFill>
                  <a:schemeClr val="tx2"/>
                </a:solidFill>
                <a:latin typeface="+mn-lt"/>
                <a:ea typeface="ＭＳ Ｐゴシック"/>
              </a:rPr>
              <a:t>Demonstrate the new extensible agent desktop with customized widgets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7541F1-9997-7A44-8452-DAFB8883047A}"/>
              </a:ext>
            </a:extLst>
          </p:cNvPr>
          <p:cNvCxnSpPr>
            <a:cxnSpLocks/>
          </p:cNvCxnSpPr>
          <p:nvPr/>
        </p:nvCxnSpPr>
        <p:spPr>
          <a:xfrm>
            <a:off x="4351071" y="1513817"/>
            <a:ext cx="0" cy="29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46BB9A-0E1E-DE47-BE2F-BDB765E1D176}"/>
              </a:ext>
            </a:extLst>
          </p:cNvPr>
          <p:cNvSpPr txBox="1"/>
          <p:nvPr/>
        </p:nvSpPr>
        <p:spPr>
          <a:xfrm>
            <a:off x="253466" y="1153982"/>
            <a:ext cx="423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iscoSansTT ExtraLight"/>
                <a:cs typeface="CiscoSansTT Thin" charset="0"/>
              </a:rPr>
              <a:t>Pre-Requisites/Assumptions</a:t>
            </a:r>
            <a:endParaRPr 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B2161-E050-5140-AE35-8D631DDC4799}"/>
              </a:ext>
            </a:extLst>
          </p:cNvPr>
          <p:cNvSpPr txBox="1"/>
          <p:nvPr/>
        </p:nvSpPr>
        <p:spPr>
          <a:xfrm>
            <a:off x="6063877" y="1153982"/>
            <a:ext cx="192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031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4FB09-D32E-974C-A171-E210F3459705}"/>
              </a:ext>
            </a:extLst>
          </p:cNvPr>
          <p:cNvSpPr txBox="1"/>
          <p:nvPr/>
        </p:nvSpPr>
        <p:spPr>
          <a:xfrm>
            <a:off x="627716" y="3961785"/>
            <a:ext cx="7885933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900">
                <a:latin typeface="+mn-lt"/>
                <a:ea typeface="ＭＳ Ｐゴシック"/>
                <a:cs typeface="CiscoSansTT Thin" charset="0"/>
              </a:rPr>
              <a:t>You can customize the Agent Desktop for the following features using the JSON file: </a:t>
            </a:r>
            <a:endParaRPr lang="en-IN" sz="900">
              <a:latin typeface="+mn-lt"/>
              <a:cs typeface="CiscoSansTT Thin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>
                <a:latin typeface="+mn-lt"/>
                <a:ea typeface="ＭＳ Ｐゴシック"/>
                <a:cs typeface="CiscoSansTT Thin" charset="0"/>
              </a:rPr>
              <a:t>Title </a:t>
            </a:r>
            <a:r>
              <a:rPr lang="en-IN" sz="900">
                <a:latin typeface="+mn-lt"/>
                <a:ea typeface="ＭＳ Ｐゴシック"/>
                <a:cs typeface="CiscoSansTT Thin" charset="0"/>
              </a:rPr>
              <a:t>— Title of the Agent Desktop application that appears on the horizontal header. </a:t>
            </a:r>
            <a:endParaRPr lang="en-IN" sz="900">
              <a:latin typeface="+mn-lt"/>
              <a:cs typeface="CiscoSansTT Thin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>
                <a:latin typeface="+mn-lt"/>
                <a:ea typeface="ＭＳ Ｐゴシック"/>
                <a:cs typeface="CiscoSansTT Thin" charset="0"/>
              </a:rPr>
              <a:t>Logo </a:t>
            </a:r>
            <a:r>
              <a:rPr lang="en-IN" sz="900">
                <a:latin typeface="+mn-lt"/>
                <a:ea typeface="ＭＳ Ｐゴシック"/>
                <a:cs typeface="CiscoSansTT Thin" charset="0"/>
              </a:rPr>
              <a:t>— Logo of the Agent Desktop application that appears on the horizontal header. </a:t>
            </a:r>
            <a:endParaRPr lang="en-IN" sz="900">
              <a:latin typeface="+mn-lt"/>
              <a:cs typeface="CiscoSansTT Thin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>
                <a:latin typeface="+mn-lt"/>
                <a:ea typeface="ＭＳ Ｐゴシック"/>
                <a:cs typeface="CiscoSansTT Thin" charset="0"/>
              </a:rPr>
              <a:t>Drag-and-Drop and Resize </a:t>
            </a:r>
            <a:r>
              <a:rPr lang="en-IN" sz="900">
                <a:latin typeface="+mn-lt"/>
                <a:ea typeface="ＭＳ Ｐゴシック"/>
                <a:cs typeface="CiscoSansTT Thin" charset="0"/>
              </a:rPr>
              <a:t>— The feature enables custom pages and widgets to move and resize. </a:t>
            </a:r>
            <a:endParaRPr lang="en-IN" sz="900">
              <a:latin typeface="+mn-lt"/>
              <a:cs typeface="CiscoSansTT Thin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>
                <a:latin typeface="+mn-lt"/>
                <a:ea typeface="ＭＳ Ｐゴシック"/>
                <a:cs typeface="CiscoSansTT Thin" charset="0"/>
              </a:rPr>
              <a:t>Notification timer </a:t>
            </a:r>
            <a:r>
              <a:rPr lang="en-IN" sz="900">
                <a:latin typeface="+mn-lt"/>
                <a:ea typeface="ＭＳ Ｐゴシック"/>
                <a:cs typeface="CiscoSansTT Thin" charset="0"/>
              </a:rPr>
              <a:t>— The feature is used to set the timer for a notification to display on the Agent Desktop. The notification appears near the Agent Status drop-down list. </a:t>
            </a:r>
            <a:endParaRPr lang="en-IN" sz="900">
              <a:latin typeface="+mn-lt"/>
              <a:cs typeface="CiscoSansTT Thin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>
                <a:latin typeface="+mn-lt"/>
                <a:ea typeface="ＭＳ Ｐゴシック"/>
                <a:cs typeface="CiscoSansTT Thin" charset="0"/>
              </a:rPr>
              <a:t>Custom pages and widgets </a:t>
            </a:r>
            <a:r>
              <a:rPr lang="en-IN" sz="900">
                <a:latin typeface="+mn-lt"/>
                <a:ea typeface="ＭＳ Ｐゴシック"/>
                <a:cs typeface="CiscoSansTT Thin" charset="0"/>
              </a:rPr>
              <a:t>— This feature enables you to create custom pages and widgets that appears on the auxiliary pane. </a:t>
            </a:r>
            <a:endParaRPr lang="en-IN" sz="900">
              <a:latin typeface="+mn-lt"/>
              <a:cs typeface="CiscoSansTT Thin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BC9919-B075-C14E-9591-19D0E386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53" y="594481"/>
            <a:ext cx="4633369" cy="3293789"/>
          </a:xfrm>
          <a:prstGeom prst="rect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BF4C7-C31D-499C-9D5B-4AC6C73E27BD}"/>
              </a:ext>
            </a:extLst>
          </p:cNvPr>
          <p:cNvSpPr txBox="1"/>
          <p:nvPr/>
        </p:nvSpPr>
        <p:spPr>
          <a:xfrm>
            <a:off x="1976240" y="141691"/>
            <a:ext cx="518475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j-lt"/>
                <a:ea typeface="ＭＳ Ｐゴシック"/>
              </a:rPr>
              <a:t>Agent Desktop Layout Overview and Customizable Areas </a:t>
            </a:r>
          </a:p>
          <a:p>
            <a:endParaRPr lang="en-US" sz="1400" b="1">
              <a:solidFill>
                <a:schemeClr val="tx2"/>
              </a:solidFill>
              <a:latin typeface="+mj-lt"/>
              <a:ea typeface="ＭＳ Ｐゴシック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0CF526-7EDF-5348-8EF2-E23BF9F40AFB}"/>
              </a:ext>
            </a:extLst>
          </p:cNvPr>
          <p:cNvSpPr txBox="1"/>
          <p:nvPr/>
        </p:nvSpPr>
        <p:spPr>
          <a:xfrm>
            <a:off x="1410892" y="2013085"/>
            <a:ext cx="6766917" cy="33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1440" tIns="45720" rIns="91440" bIns="45720" rtlCol="0" anchor="t">
            <a:spAutoFit/>
          </a:bodyPr>
          <a:lstStyle/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r>
              <a:rPr lang="en-IN" sz="1400" b="1">
                <a:solidFill>
                  <a:schemeClr val="tx2"/>
                </a:solidFill>
                <a:latin typeface="+mj-lt"/>
                <a:ea typeface="ＭＳ Ｐゴシック"/>
              </a:rPr>
              <a:t>Exercise 1 :</a:t>
            </a:r>
            <a:r>
              <a:rPr lang="en-IN" sz="1600" b="1">
                <a:solidFill>
                  <a:schemeClr val="bg1"/>
                </a:solidFill>
                <a:latin typeface="CiscoSansTT ExtraLight"/>
              </a:rPr>
              <a:t> </a:t>
            </a:r>
            <a:r>
              <a:rPr lang="en-IN" sz="1200">
                <a:latin typeface="+mn-lt"/>
              </a:rPr>
              <a:t>Assign logo and title to WebEx Contact Centre Agent Desktop</a:t>
            </a:r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3799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Corporate template_default_june_2019" id="{208B521F-355A-FB46-BB7F-8BEF1D5A8D32}" vid="{2A3B7A59-8DAE-1142-9EC4-CA5DB815A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8" ma:contentTypeDescription="Create a new document." ma:contentTypeScope="" ma:versionID="098261c6c66b0e98c06cceff604ceadb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d6499694354d2305213892264de5bb47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b3003e9-a29a-4ed7-9872-e02ffe87e61b">
      <UserInfo>
        <DisplayName>Niko Theologitis (ntheolog)</DisplayName>
        <AccountId>239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8277F7E-B51F-4EB5-8860-0C6B2743471B}"/>
</file>

<file path=customXml/itemProps2.xml><?xml version="1.0" encoding="utf-8"?>
<ds:datastoreItem xmlns:ds="http://schemas.openxmlformats.org/officeDocument/2006/customXml" ds:itemID="{3B4E837D-5098-424D-91C9-28C852BEC473}"/>
</file>

<file path=customXml/itemProps3.xml><?xml version="1.0" encoding="utf-8"?>
<ds:datastoreItem xmlns:ds="http://schemas.openxmlformats.org/officeDocument/2006/customXml" ds:itemID="{D863DE3B-948D-4766-BB3E-0A824F29F6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1517</Words>
  <Application>Microsoft Macintosh PowerPoint</Application>
  <PresentationFormat>On-screen Show (16:9)</PresentationFormat>
  <Paragraphs>282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-apple-system</vt:lpstr>
      <vt:lpstr>Arial</vt:lpstr>
      <vt:lpstr>Calibri</vt:lpstr>
      <vt:lpstr>CiscoSans</vt:lpstr>
      <vt:lpstr>CiscoSans ExtraLight</vt:lpstr>
      <vt:lpstr>CiscoSans Thin</vt:lpstr>
      <vt:lpstr>CiscoSansTT ExtraLight</vt:lpstr>
      <vt:lpstr>CiscoSansTT ExtraLight (Body)</vt:lpstr>
      <vt:lpstr>CiscoSansTT Thin</vt:lpstr>
      <vt:lpstr>Tipo de letra del sistema Fina</vt:lpstr>
      <vt:lpstr>Wingdings</vt:lpstr>
      <vt:lpstr>Blue theme 2015 16x9</vt:lpstr>
      <vt:lpstr>SFP Demo Configuration Handbook  WxCC 2.0  </vt:lpstr>
      <vt:lpstr>What is this about ? </vt:lpstr>
      <vt:lpstr>PowerPoint Presentation</vt:lpstr>
      <vt:lpstr>PowerPoint Presentation</vt:lpstr>
      <vt:lpstr>PowerPoint Presentation</vt:lpstr>
      <vt:lpstr>Module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 Demo Configuration Handbook  WxCC 2.0  </dc:title>
  <dc:creator>Chandramouli Vaithiyanathan (chmouli)</dc:creator>
  <cp:lastModifiedBy>Niko Theologitis (ntheolog)</cp:lastModifiedBy>
  <cp:revision>831</cp:revision>
  <cp:lastPrinted>1601-01-01T00:00:00Z</cp:lastPrinted>
  <dcterms:created xsi:type="dcterms:W3CDTF">2020-10-30T01:31:58Z</dcterms:created>
  <dcterms:modified xsi:type="dcterms:W3CDTF">2020-12-21T12:53:50Z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Order">
    <vt:r8>1100</vt:r8>
  </property>
  <property fmtid="{D5CDD505-2E9C-101B-9397-08002B2CF9AE}" pid="4" name="xd_Signature">
    <vt:bool>false</vt:bool>
  </property>
  <property fmtid="{D5CDD505-2E9C-101B-9397-08002B2CF9AE}" pid="5" name="SharedWithUsers">
    <vt:lpwstr>239;#Niko Theologitis (ntheolog)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