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31"/>
  </p:notesMasterIdLst>
  <p:handoutMasterIdLst>
    <p:handoutMasterId r:id="rId32"/>
  </p:handoutMasterIdLst>
  <p:sldIdLst>
    <p:sldId id="469" r:id="rId5"/>
    <p:sldId id="517" r:id="rId6"/>
    <p:sldId id="521" r:id="rId7"/>
    <p:sldId id="541" r:id="rId8"/>
    <p:sldId id="778" r:id="rId9"/>
    <p:sldId id="572" r:id="rId10"/>
    <p:sldId id="573" r:id="rId11"/>
    <p:sldId id="574" r:id="rId12"/>
    <p:sldId id="667" r:id="rId13"/>
    <p:sldId id="666" r:id="rId14"/>
    <p:sldId id="668" r:id="rId15"/>
    <p:sldId id="575" r:id="rId16"/>
    <p:sldId id="576" r:id="rId17"/>
    <p:sldId id="669" r:id="rId18"/>
    <p:sldId id="670" r:id="rId19"/>
    <p:sldId id="671" r:id="rId20"/>
    <p:sldId id="672" r:id="rId21"/>
    <p:sldId id="674" r:id="rId22"/>
    <p:sldId id="673" r:id="rId23"/>
    <p:sldId id="675" r:id="rId24"/>
    <p:sldId id="676" r:id="rId25"/>
    <p:sldId id="677" r:id="rId26"/>
    <p:sldId id="678" r:id="rId27"/>
    <p:sldId id="679" r:id="rId28"/>
    <p:sldId id="577" r:id="rId29"/>
    <p:sldId id="467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Niko Theologitis (ntheolog)" initials="N(" lastIdx="15" clrIdx="2">
    <p:extLst>
      <p:ext uri="{19B8F6BF-5375-455C-9EA6-DF929625EA0E}">
        <p15:presenceInfo xmlns:p15="http://schemas.microsoft.com/office/powerpoint/2012/main" userId="S::ntheolog@cisco.com::a83ad90d-a88f-4db2-aa4e-bf889db5d9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26194B"/>
    <a:srgbClr val="0D274D"/>
    <a:srgbClr val="86DBF2"/>
    <a:srgbClr val="049FD9"/>
    <a:srgbClr val="1FAED4"/>
    <a:srgbClr val="72C059"/>
    <a:srgbClr val="B2D171"/>
    <a:srgbClr val="B8E1D0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A91BD-861E-B033-E45D-6F920C1DC20A}" v="404" dt="2020-12-12T03:17:01.172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144"/>
        <p:guide orient="horz" pos="16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 Theologitis (ntheolog)" userId="S::ntheolog@cisco.com::a83ad90d-a88f-4db2-aa4e-bf889db5d951" providerId="AD" clId="Web-{CDAA91BD-861E-B033-E45D-6F920C1DC20A}"/>
    <pc:docChg chg="modSld">
      <pc:chgData name="Niko Theologitis (ntheolog)" userId="S::ntheolog@cisco.com::a83ad90d-a88f-4db2-aa4e-bf889db5d951" providerId="AD" clId="Web-{CDAA91BD-861E-B033-E45D-6F920C1DC20A}" dt="2020-12-12T03:17:00.891" v="392" actId="20577"/>
      <pc:docMkLst>
        <pc:docMk/>
      </pc:docMkLst>
      <pc:sldChg chg="addSp delSp modSp">
        <pc:chgData name="Niko Theologitis (ntheolog)" userId="S::ntheolog@cisco.com::a83ad90d-a88f-4db2-aa4e-bf889db5d951" providerId="AD" clId="Web-{CDAA91BD-861E-B033-E45D-6F920C1DC20A}" dt="2020-12-12T03:16:59.875" v="390" actId="20577"/>
        <pc:sldMkLst>
          <pc:docMk/>
          <pc:sldMk cId="687580372" sldId="668"/>
        </pc:sldMkLst>
        <pc:spChg chg="mod">
          <ac:chgData name="Niko Theologitis (ntheolog)" userId="S::ntheolog@cisco.com::a83ad90d-a88f-4db2-aa4e-bf889db5d951" providerId="AD" clId="Web-{CDAA91BD-861E-B033-E45D-6F920C1DC20A}" dt="2020-12-12T02:56:33.966" v="169" actId="1076"/>
          <ac:spMkLst>
            <pc:docMk/>
            <pc:sldMk cId="687580372" sldId="668"/>
            <ac:spMk id="3" creationId="{6612A8AA-FDC4-4F4A-B66F-D55C746BF46D}"/>
          </ac:spMkLst>
        </pc:spChg>
        <pc:spChg chg="mod">
          <ac:chgData name="Niko Theologitis (ntheolog)" userId="S::ntheolog@cisco.com::a83ad90d-a88f-4db2-aa4e-bf889db5d951" providerId="AD" clId="Web-{CDAA91BD-861E-B033-E45D-6F920C1DC20A}" dt="2020-12-12T02:56:36.700" v="170" actId="1076"/>
          <ac:spMkLst>
            <pc:docMk/>
            <pc:sldMk cId="687580372" sldId="668"/>
            <ac:spMk id="5" creationId="{39FC98B2-810E-CC45-A325-0667FB3736E5}"/>
          </ac:spMkLst>
        </pc:spChg>
        <pc:spChg chg="add mod">
          <ac:chgData name="Niko Theologitis (ntheolog)" userId="S::ntheolog@cisco.com::a83ad90d-a88f-4db2-aa4e-bf889db5d951" providerId="AD" clId="Web-{CDAA91BD-861E-B033-E45D-6F920C1DC20A}" dt="2020-12-12T03:16:59.875" v="390" actId="20577"/>
          <ac:spMkLst>
            <pc:docMk/>
            <pc:sldMk cId="687580372" sldId="668"/>
            <ac:spMk id="6" creationId="{7303E984-0A11-47B0-8E0B-9C66F9A042D4}"/>
          </ac:spMkLst>
        </pc:spChg>
        <pc:spChg chg="add mod">
          <ac:chgData name="Niko Theologitis (ntheolog)" userId="S::ntheolog@cisco.com::a83ad90d-a88f-4db2-aa4e-bf889db5d951" providerId="AD" clId="Web-{CDAA91BD-861E-B033-E45D-6F920C1DC20A}" dt="2020-12-12T03:16:28.874" v="373" actId="1076"/>
          <ac:spMkLst>
            <pc:docMk/>
            <pc:sldMk cId="687580372" sldId="668"/>
            <ac:spMk id="7" creationId="{8F0847BB-8870-4520-84DD-4DD2CD940043}"/>
          </ac:spMkLst>
        </pc:spChg>
        <pc:spChg chg="add mod">
          <ac:chgData name="Niko Theologitis (ntheolog)" userId="S::ntheolog@cisco.com::a83ad90d-a88f-4db2-aa4e-bf889db5d951" providerId="AD" clId="Web-{CDAA91BD-861E-B033-E45D-6F920C1DC20A}" dt="2020-12-12T02:55:43.244" v="129" actId="1076"/>
          <ac:spMkLst>
            <pc:docMk/>
            <pc:sldMk cId="687580372" sldId="668"/>
            <ac:spMk id="9" creationId="{4EAACD6C-7E57-429C-B556-3ACFD331AD17}"/>
          </ac:spMkLst>
        </pc:spChg>
        <pc:picChg chg="mod">
          <ac:chgData name="Niko Theologitis (ntheolog)" userId="S::ntheolog@cisco.com::a83ad90d-a88f-4db2-aa4e-bf889db5d951" providerId="AD" clId="Web-{CDAA91BD-861E-B033-E45D-6F920C1DC20A}" dt="2020-12-12T03:16:25.983" v="372" actId="1076"/>
          <ac:picMkLst>
            <pc:docMk/>
            <pc:sldMk cId="687580372" sldId="668"/>
            <ac:picMk id="2" creationId="{C6322E88-B4B8-DD48-B70B-338ADA694D77}"/>
          </ac:picMkLst>
        </pc:picChg>
        <pc:picChg chg="add del">
          <ac:chgData name="Niko Theologitis (ntheolog)" userId="S::ntheolog@cisco.com::a83ad90d-a88f-4db2-aa4e-bf889db5d951" providerId="AD" clId="Web-{CDAA91BD-861E-B033-E45D-6F920C1DC20A}" dt="2020-12-12T02:49:40.505" v="124"/>
          <ac:picMkLst>
            <pc:docMk/>
            <pc:sldMk cId="687580372" sldId="668"/>
            <ac:picMk id="8" creationId="{7773B0E4-EDAF-4DD1-B200-5ACC29D7C793}"/>
          </ac:picMkLst>
        </pc:picChg>
      </pc:sldChg>
      <pc:sldChg chg="addSp delSp modSp">
        <pc:chgData name="Niko Theologitis (ntheolog)" userId="S::ntheolog@cisco.com::a83ad90d-a88f-4db2-aa4e-bf889db5d951" providerId="AD" clId="Web-{CDAA91BD-861E-B033-E45D-6F920C1DC20A}" dt="2020-12-12T03:00:47.089" v="253" actId="20577"/>
        <pc:sldMkLst>
          <pc:docMk/>
          <pc:sldMk cId="259149243" sldId="672"/>
        </pc:sldMkLst>
        <pc:spChg chg="mod">
          <ac:chgData name="Niko Theologitis (ntheolog)" userId="S::ntheolog@cisco.com::a83ad90d-a88f-4db2-aa4e-bf889db5d951" providerId="AD" clId="Web-{CDAA91BD-861E-B033-E45D-6F920C1DC20A}" dt="2020-12-12T03:00:47.089" v="253" actId="20577"/>
          <ac:spMkLst>
            <pc:docMk/>
            <pc:sldMk cId="259149243" sldId="672"/>
            <ac:spMk id="3" creationId="{E908B8EC-4E6F-3A44-8943-C9E1D125995F}"/>
          </ac:spMkLst>
        </pc:spChg>
        <pc:picChg chg="del">
          <ac:chgData name="Niko Theologitis (ntheolog)" userId="S::ntheolog@cisco.com::a83ad90d-a88f-4db2-aa4e-bf889db5d951" providerId="AD" clId="Web-{CDAA91BD-861E-B033-E45D-6F920C1DC20A}" dt="2020-12-12T02:59:00.614" v="177"/>
          <ac:picMkLst>
            <pc:docMk/>
            <pc:sldMk cId="259149243" sldId="672"/>
            <ac:picMk id="4" creationId="{A2F4E6F3-295D-2749-B3F8-2FBC3AF925F5}"/>
          </ac:picMkLst>
        </pc:picChg>
        <pc:picChg chg="add mod">
          <ac:chgData name="Niko Theologitis (ntheolog)" userId="S::ntheolog@cisco.com::a83ad90d-a88f-4db2-aa4e-bf889db5d951" providerId="AD" clId="Web-{CDAA91BD-861E-B033-E45D-6F920C1DC20A}" dt="2020-12-12T02:59:25.459" v="180" actId="14100"/>
          <ac:picMkLst>
            <pc:docMk/>
            <pc:sldMk cId="259149243" sldId="672"/>
            <ac:picMk id="6" creationId="{6D86AC63-5BC7-4780-BB39-C64C7BACA891}"/>
          </ac:picMkLst>
        </pc:picChg>
      </pc:sldChg>
      <pc:sldChg chg="modSp">
        <pc:chgData name="Niko Theologitis (ntheolog)" userId="S::ntheolog@cisco.com::a83ad90d-a88f-4db2-aa4e-bf889db5d951" providerId="AD" clId="Web-{CDAA91BD-861E-B033-E45D-6F920C1DC20A}" dt="2020-12-12T03:05:20.088" v="336" actId="20577"/>
        <pc:sldMkLst>
          <pc:docMk/>
          <pc:sldMk cId="344201930" sldId="673"/>
        </pc:sldMkLst>
        <pc:spChg chg="mod">
          <ac:chgData name="Niko Theologitis (ntheolog)" userId="S::ntheolog@cisco.com::a83ad90d-a88f-4db2-aa4e-bf889db5d951" providerId="AD" clId="Web-{CDAA91BD-861E-B033-E45D-6F920C1DC20A}" dt="2020-12-12T03:05:20.088" v="336" actId="20577"/>
          <ac:spMkLst>
            <pc:docMk/>
            <pc:sldMk cId="344201930" sldId="673"/>
            <ac:spMk id="3" creationId="{E908B8EC-4E6F-3A44-8943-C9E1D12599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rtal.cjp.cisco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sonpath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wxcc-us1.cisco.com/portal/home.html" TargetMode="External"/><Relationship Id="rId2" Type="http://schemas.openxmlformats.org/officeDocument/2006/relationships/hyperlink" Target="https://admin.webex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5f9a64f59d94640016f709bf.mockapi.io/api/customers/account" TargetMode="External"/><Relationship Id="rId4" Type="http://schemas.openxmlformats.org/officeDocument/2006/relationships/hyperlink" Target="https://desktop.wxcc-us1.cisc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isco.sharepoint.com/:p:/s/CCBUEMEAR/EVOb3PzmaeZDmRmDwDhh88MBOYSl3_g_ZIJ7sgebkHF4-g" TargetMode="External"/><Relationship Id="rId2" Type="http://schemas.openxmlformats.org/officeDocument/2006/relationships/hyperlink" Target="https://sharevideo.cisco.com/#/videos/0200e011-d681-4c47-b409-1a7a61e6bee9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mockapi.io/projects/5f9b6438856f4c00168be28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6" y="4348762"/>
            <a:ext cx="7037805" cy="288131"/>
          </a:xfrm>
        </p:spPr>
        <p:txBody>
          <a:bodyPr lIns="91420" tIns="45710" rIns="91420" bIns="45710" anchor="t"/>
          <a:lstStyle/>
          <a:p>
            <a:r>
              <a:rPr lang="en-US"/>
              <a:t>30-10-2020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SFP Demo Configuration Handbook </a:t>
            </a:r>
            <a:br>
              <a:rPr lang="en-US"/>
            </a:br>
            <a:r>
              <a:rPr lang="en-US" sz="2400"/>
              <a:t>WxCC 2.0</a:t>
            </a:r>
            <a:br>
              <a:rPr lang="en-US" sz="2400"/>
            </a:br>
            <a:r>
              <a:rPr lang="en-US" sz="240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D10C06-B902-4149-8658-93961865A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20" tIns="45710" rIns="91420" bIns="45710" anchor="t"/>
          <a:lstStyle/>
          <a:p>
            <a:r>
              <a:rPr lang="en-GB">
                <a:ea typeface="ＭＳ Ｐゴシック"/>
              </a:rPr>
              <a:t>CCBU Solution Assurance</a:t>
            </a:r>
          </a:p>
          <a:p>
            <a:r>
              <a:rPr lang="en-GB" sz="1600">
                <a:ea typeface="ＭＳ Ｐゴシック"/>
              </a:rPr>
              <a:t>Document version 1.0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11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6999" y="162806"/>
            <a:ext cx="801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Step2: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Login to Control Hub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sym typeface="Wingdings" pitchFamily="2" charset="2"/>
              </a:rPr>
              <a:t>Contact </a:t>
            </a:r>
            <a:r>
              <a:rPr lang="en-IN" err="1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sym typeface="Wingdings" pitchFamily="2" charset="2"/>
              </a:rPr>
              <a:t>Center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sym typeface="Wingdings" pitchFamily="2" charset="2"/>
              </a:rPr>
              <a:t> Connectors</a:t>
            </a:r>
            <a:endParaRPr lang="en-US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E1E83-EE5A-7C4E-BDBA-5D6EF572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0" y="850392"/>
            <a:ext cx="1336725" cy="4105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EADE6-9233-984F-A792-D15F650E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6" y="850393"/>
            <a:ext cx="6930452" cy="3611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27EBBF5-0CA5-1A41-B13D-B19ECAF18566}"/>
              </a:ext>
            </a:extLst>
          </p:cNvPr>
          <p:cNvSpPr/>
          <p:nvPr/>
        </p:nvSpPr>
        <p:spPr>
          <a:xfrm>
            <a:off x="780110" y="4197096"/>
            <a:ext cx="829234" cy="256032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F76E522-D82E-8348-A127-D39B311AE39D}"/>
              </a:ext>
            </a:extLst>
          </p:cNvPr>
          <p:cNvSpPr/>
          <p:nvPr/>
        </p:nvSpPr>
        <p:spPr>
          <a:xfrm>
            <a:off x="8229600" y="850392"/>
            <a:ext cx="564543" cy="318450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5999180" y="217366"/>
            <a:ext cx="33589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ＭＳ Ｐゴシック"/>
              </a:rPr>
              <a:t>Step3: </a:t>
            </a:r>
            <a:r>
              <a:rPr lang="en-IN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anose="02020603050405020304" pitchFamily="18" charset="0"/>
              </a:rPr>
              <a:t>Click on Add More</a:t>
            </a:r>
            <a:endParaRPr lang="en-US" i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22E88-B4B8-DD48-B70B-338ADA69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6" y="1376975"/>
            <a:ext cx="4065986" cy="3727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2A8AA-FDC4-4F4A-B66F-D55C746BF46D}"/>
              </a:ext>
            </a:extLst>
          </p:cNvPr>
          <p:cNvSpPr txBox="1"/>
          <p:nvPr/>
        </p:nvSpPr>
        <p:spPr>
          <a:xfrm>
            <a:off x="5929343" y="834887"/>
            <a:ext cx="3101009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Name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 : </a:t>
            </a: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Name of your connector </a:t>
            </a:r>
            <a:endParaRPr lang="en-US" sz="1400" b="1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Authentication: Basic or OAuth2.0</a:t>
            </a: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Resource Domain :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ＭＳ Ｐゴシック"/>
              </a:rPr>
              <a:t>Enter the domain URL (only "https://" prefix is allowed).</a:t>
            </a: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Username :</a:t>
            </a: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Password : </a:t>
            </a:r>
            <a:endParaRPr lang="en-US" sz="1400" b="1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3E984-0A11-47B0-8E0B-9C66F9A042D4}"/>
              </a:ext>
            </a:extLst>
          </p:cNvPr>
          <p:cNvSpPr txBox="1"/>
          <p:nvPr/>
        </p:nvSpPr>
        <p:spPr>
          <a:xfrm>
            <a:off x="293109" y="217366"/>
            <a:ext cx="485015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282828"/>
                </a:solidFill>
                <a:latin typeface="+mj-lt"/>
                <a:ea typeface="ＭＳ Ｐゴシック"/>
              </a:rPr>
              <a:t>Informational</a:t>
            </a:r>
            <a:r>
              <a:rPr lang="en-US" b="1">
                <a:latin typeface="+mj-lt"/>
                <a:ea typeface="ＭＳ Ｐゴシック"/>
              </a:rPr>
              <a:t>:</a:t>
            </a:r>
            <a:r>
              <a:rPr lang="en-US">
                <a:latin typeface="+mj-lt"/>
                <a:ea typeface="ＭＳ Ｐゴシック"/>
              </a:rPr>
              <a:t> Since this </a:t>
            </a:r>
            <a:r>
              <a:rPr lang="en-US" err="1">
                <a:latin typeface="+mj-lt"/>
                <a:ea typeface="ＭＳ Ｐゴシック"/>
              </a:rPr>
              <a:t>MockAPI</a:t>
            </a:r>
            <a:r>
              <a:rPr lang="en-US">
                <a:latin typeface="+mj-lt"/>
                <a:ea typeface="ＭＳ Ｐゴシック"/>
              </a:rPr>
              <a:t> website has no Authentication we don't need to create a connector. You can just use a </a:t>
            </a:r>
            <a:r>
              <a:rPr lang="en-US" err="1">
                <a:latin typeface="+mj-lt"/>
                <a:ea typeface="ＭＳ Ｐゴシック"/>
              </a:rPr>
              <a:t>HTTPRequest</a:t>
            </a:r>
            <a:r>
              <a:rPr lang="en-US">
                <a:latin typeface="+mj-lt"/>
                <a:ea typeface="ＭＳ Ｐゴシック"/>
              </a:rPr>
              <a:t> Block and add the website URL there... (slide 17)</a:t>
            </a:r>
            <a:endParaRPr lang="en-US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847BB-8870-4520-84DD-4DD2CD940043}"/>
              </a:ext>
            </a:extLst>
          </p:cNvPr>
          <p:cNvSpPr txBox="1"/>
          <p:nvPr/>
        </p:nvSpPr>
        <p:spPr>
          <a:xfrm rot="-2340000">
            <a:off x="1927008" y="3161070"/>
            <a:ext cx="24480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E3241B"/>
                </a:solidFill>
                <a:latin typeface="+mj-lt"/>
                <a:ea typeface="ＭＳ Ｐゴシック"/>
              </a:rPr>
              <a:t>SAMPLE</a:t>
            </a:r>
            <a:endParaRPr lang="en-US" sz="3600">
              <a:solidFill>
                <a:srgbClr val="E3241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ACD6C-7E57-429C-B556-3ACFD331AD17}"/>
              </a:ext>
            </a:extLst>
          </p:cNvPr>
          <p:cNvSpPr txBox="1"/>
          <p:nvPr/>
        </p:nvSpPr>
        <p:spPr>
          <a:xfrm rot="-2340000">
            <a:off x="6315949" y="3094096"/>
            <a:ext cx="24480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E3241B"/>
                </a:solidFill>
                <a:latin typeface="+mj-lt"/>
                <a:ea typeface="ＭＳ Ｐゴシック"/>
              </a:rPr>
              <a:t>SAMPLE</a:t>
            </a:r>
            <a:endParaRPr lang="en-US" sz="3600">
              <a:solidFill>
                <a:srgbClr val="E324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8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49"/>
            <a:ext cx="801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Step4: </a:t>
            </a:r>
            <a:r>
              <a:rPr lang="en-IN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Login to </a:t>
            </a:r>
            <a:r>
              <a:rPr lang="en-IN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hlinkClick r:id="rId2"/>
              </a:rPr>
              <a:t>https://Portal.cjp.cisco.com</a:t>
            </a:r>
            <a:r>
              <a:rPr lang="en-IN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IN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sym typeface="Wingdings" pitchFamily="2" charset="2"/>
              </a:rPr>
              <a:t>Provision Entry Point/queue </a:t>
            </a:r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39790-10C4-4B45-8B6E-9C46F00D3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2" y="925750"/>
            <a:ext cx="4819621" cy="39349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938A3927-D5CC-A44C-A203-5C8F20414BF0}"/>
              </a:ext>
            </a:extLst>
          </p:cNvPr>
          <p:cNvSpPr/>
          <p:nvPr/>
        </p:nvSpPr>
        <p:spPr>
          <a:xfrm>
            <a:off x="445273" y="1264257"/>
            <a:ext cx="985962" cy="834887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E03CE-E3BD-F946-BD31-0C8BFAD927E8}"/>
              </a:ext>
            </a:extLst>
          </p:cNvPr>
          <p:cNvSpPr txBox="1"/>
          <p:nvPr/>
        </p:nvSpPr>
        <p:spPr>
          <a:xfrm>
            <a:off x="5391803" y="925750"/>
            <a:ext cx="34429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latin typeface="+mn-lt"/>
            </a:endParaRPr>
          </a:p>
          <a:p>
            <a:r>
              <a:rPr lang="en-US" sz="1600" b="1">
                <a:latin typeface="+mn-lt"/>
              </a:rPr>
              <a:t>Name : Any name of your choice</a:t>
            </a:r>
          </a:p>
          <a:p>
            <a:endParaRPr lang="en-US" sz="1600" b="1">
              <a:latin typeface="+mn-lt"/>
            </a:endParaRPr>
          </a:p>
          <a:p>
            <a:endParaRPr lang="en-US" sz="1600" b="1">
              <a:latin typeface="+mn-lt"/>
            </a:endParaRPr>
          </a:p>
          <a:p>
            <a:endParaRPr lang="en-US" sz="1600" b="1">
              <a:latin typeface="+mn-lt"/>
            </a:endParaRPr>
          </a:p>
          <a:p>
            <a:r>
              <a:rPr lang="en-US" sz="1600" b="1">
                <a:latin typeface="+mn-lt"/>
              </a:rPr>
              <a:t>Type :Entry Point </a:t>
            </a:r>
          </a:p>
          <a:p>
            <a:endParaRPr lang="en-US" sz="1600" b="1">
              <a:latin typeface="+mn-lt"/>
            </a:endParaRPr>
          </a:p>
          <a:p>
            <a:endParaRPr lang="en-US" sz="1600" b="1">
              <a:latin typeface="+mn-lt"/>
            </a:endParaRPr>
          </a:p>
          <a:p>
            <a:r>
              <a:rPr lang="en-US" sz="1600" b="1">
                <a:latin typeface="+mn-lt"/>
              </a:rPr>
              <a:t>Channel Type : Telephony</a:t>
            </a:r>
          </a:p>
          <a:p>
            <a:endParaRPr lang="en-US" sz="1600" b="1">
              <a:latin typeface="+mn-lt"/>
            </a:endParaRPr>
          </a:p>
          <a:p>
            <a:endParaRPr lang="en-US" sz="1600" b="1">
              <a:latin typeface="+mn-lt"/>
            </a:endParaRPr>
          </a:p>
          <a:p>
            <a:endParaRPr lang="en-US" sz="1600" b="1">
              <a:latin typeface="+mn-lt"/>
            </a:endParaRPr>
          </a:p>
          <a:p>
            <a:r>
              <a:rPr lang="en-US" sz="1600" b="1">
                <a:latin typeface="+mn-lt"/>
              </a:rPr>
              <a:t>Service Level : Any Value &gt;0</a:t>
            </a:r>
          </a:p>
          <a:p>
            <a:endParaRPr lang="en-US">
              <a:latin typeface="+mn-lt"/>
            </a:endParaRPr>
          </a:p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5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51"/>
            <a:ext cx="517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Step5: </a:t>
            </a:r>
            <a:r>
              <a:rPr lang="en-IN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Create Flow Control Script </a:t>
            </a:r>
            <a:endParaRPr lang="en-US">
              <a:latin typeface="+mj-lt"/>
            </a:endParaRPr>
          </a:p>
          <a:p>
            <a:endParaRPr lang="en-US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CCB3DD-F71A-F941-BD4A-531CE81E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2" y="1318006"/>
            <a:ext cx="1803400" cy="294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580ACE-1D25-4B46-87C9-AD9EACF2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34" y="1318006"/>
            <a:ext cx="3225800" cy="139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E67E2-40D9-314A-B7BC-DEA48BB70700}"/>
              </a:ext>
            </a:extLst>
          </p:cNvPr>
          <p:cNvSpPr txBox="1"/>
          <p:nvPr/>
        </p:nvSpPr>
        <p:spPr>
          <a:xfrm>
            <a:off x="6774511" y="1041621"/>
            <a:ext cx="2178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Portal </a:t>
            </a:r>
            <a:r>
              <a:rPr lang="en-US">
                <a:latin typeface="+mn-lt"/>
                <a:sym typeface="Wingdings" pitchFamily="2" charset="2"/>
              </a:rPr>
              <a:t>routing Strategy </a:t>
            </a:r>
          </a:p>
          <a:p>
            <a:endParaRPr lang="en-US">
              <a:latin typeface="+mn-lt"/>
              <a:sym typeface="Wingdings" pitchFamily="2" charset="2"/>
            </a:endParaRPr>
          </a:p>
          <a:p>
            <a:endParaRPr lang="en-US">
              <a:latin typeface="+mn-lt"/>
              <a:sym typeface="Wingdings" pitchFamily="2" charset="2"/>
            </a:endParaRPr>
          </a:p>
          <a:p>
            <a:r>
              <a:rPr lang="en-US">
                <a:latin typeface="+mn-lt"/>
                <a:sym typeface="Wingdings" pitchFamily="2" charset="2"/>
              </a:rPr>
              <a:t>Flow Press New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48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51"/>
            <a:ext cx="497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Step6: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53430-AD79-9847-A874-69CABB28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35" y="953721"/>
            <a:ext cx="3773771" cy="41102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62410-02B6-1047-9121-5EBDE08CBA47}"/>
              </a:ext>
            </a:extLst>
          </p:cNvPr>
          <p:cNvSpPr txBox="1"/>
          <p:nvPr/>
        </p:nvSpPr>
        <p:spPr>
          <a:xfrm>
            <a:off x="5285232" y="1143000"/>
            <a:ext cx="333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Upon Clicking new</a:t>
            </a:r>
            <a:r>
              <a:rPr lang="en-US">
                <a:latin typeface="+mn-lt"/>
                <a:sym typeface="Wingdings" pitchFamily="2" charset="2"/>
              </a:rPr>
              <a:t></a:t>
            </a:r>
            <a:r>
              <a:rPr lang="en-US">
                <a:latin typeface="+mn-lt"/>
              </a:rPr>
              <a:t> new window will pop open with Flow canvas</a:t>
            </a:r>
          </a:p>
        </p:txBody>
      </p:sp>
    </p:spTree>
    <p:extLst>
      <p:ext uri="{BB962C8B-B14F-4D97-AF65-F5344CB8AC3E}">
        <p14:creationId xmlns:p14="http://schemas.microsoft.com/office/powerpoint/2010/main" val="185573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120142"/>
            <a:ext cx="548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Step7: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392E0D-9862-274B-8335-D4CA5D8E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82" y="705358"/>
            <a:ext cx="6237822" cy="431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629400" y="658368"/>
            <a:ext cx="242316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+mn-lt"/>
                <a:ea typeface="ＭＳ Ｐゴシック"/>
              </a:rPr>
              <a:t>Overall idea is to: </a:t>
            </a:r>
            <a:endParaRPr lang="en-US" sz="1600">
              <a:latin typeface="+mn-lt"/>
            </a:endParaRPr>
          </a:p>
          <a:p>
            <a:endParaRPr lang="en-US" sz="1600">
              <a:latin typeface="+mn-lt"/>
            </a:endParaRP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Greet the customer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Fetch {Bakery menu, catalog id, price } from API using HTTP Node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Parse the variable and store in local custom variable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Offer Bakery menu for   customer to choose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Play out catalog id, price and open hours</a:t>
            </a: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End the flow</a:t>
            </a:r>
          </a:p>
        </p:txBody>
      </p:sp>
    </p:spTree>
    <p:extLst>
      <p:ext uri="{BB962C8B-B14F-4D97-AF65-F5344CB8AC3E}">
        <p14:creationId xmlns:p14="http://schemas.microsoft.com/office/powerpoint/2010/main" val="107007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54758" y="79689"/>
            <a:ext cx="744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Step8: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Play prompt Node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746017" y="1207234"/>
            <a:ext cx="242316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Drag Play message node to canvas</a:t>
            </a:r>
          </a:p>
          <a:p>
            <a:pPr marL="342900" indent="-342900">
              <a:buAutoNum type="arabicParenR"/>
            </a:pPr>
            <a:endParaRPr lang="en-US" sz="1600">
              <a:latin typeface="+mn-lt"/>
            </a:endParaRP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Enable Text-to-Speech</a:t>
            </a:r>
          </a:p>
          <a:p>
            <a:pPr marL="342900" indent="-342900">
              <a:buAutoNum type="arabicParenR"/>
            </a:pPr>
            <a:endParaRPr lang="en-US" sz="1600">
              <a:latin typeface="+mn-lt"/>
            </a:endParaRP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Select the google connector configured in Control Hub </a:t>
            </a:r>
            <a:endParaRPr lang="en-US" sz="1600">
              <a:latin typeface="+mn-lt"/>
            </a:endParaRPr>
          </a:p>
          <a:p>
            <a:pPr marL="342900" indent="-342900">
              <a:buAutoNum type="arabicParenR"/>
            </a:pPr>
            <a:endParaRPr lang="en-US" sz="1600">
              <a:latin typeface="+mn-lt"/>
            </a:endParaRPr>
          </a:p>
          <a:p>
            <a:pPr marL="342900" indent="-342900">
              <a:buAutoNum type="arabicParenR"/>
            </a:pPr>
            <a:r>
              <a:rPr lang="en-US" sz="1600">
                <a:latin typeface="+mn-lt"/>
                <a:ea typeface="ＭＳ Ｐゴシック"/>
              </a:rPr>
              <a:t>Add Text-To-Speech-message</a:t>
            </a:r>
          </a:p>
          <a:p>
            <a:pPr marL="342900" indent="-342900">
              <a:buAutoNum type="arabicParenR"/>
            </a:pPr>
            <a:endParaRPr lang="en-US" sz="160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94FF4-D9DC-9840-9856-52D0CF8D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4" y="726020"/>
            <a:ext cx="3181410" cy="4151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DC4BDB-31FD-8341-BEE7-3BA025B6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17" y="726020"/>
            <a:ext cx="2804383" cy="4168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975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92349" y="167117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Step9: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HTTP Request node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110654" y="664331"/>
            <a:ext cx="2732248" cy="418576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  <a:ea typeface="ＭＳ Ｐゴシック"/>
              </a:rPr>
              <a:t>Drag HTTP Request node to canvas</a:t>
            </a: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2) Use Authentication should be off (don’t need a connector as mentioned in slide 11)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3) Request URL is to form complete API request “</a:t>
            </a:r>
            <a:r>
              <a:rPr lang="en-US" sz="1400" err="1">
                <a:latin typeface="+mn-lt"/>
                <a:ea typeface="ＭＳ Ｐゴシック"/>
              </a:rPr>
              <a:t>api</a:t>
            </a:r>
            <a:r>
              <a:rPr lang="en-US" sz="1400">
                <a:latin typeface="+mn-lt"/>
                <a:ea typeface="ＭＳ Ｐゴシック"/>
              </a:rPr>
              <a:t>/customers/Menu/</a:t>
            </a:r>
            <a:r>
              <a:rPr lang="en-US" sz="1400" err="1">
                <a:latin typeface="+mn-lt"/>
                <a:ea typeface="ＭＳ Ｐゴシック"/>
              </a:rPr>
              <a:t>Golden_Grain_Bakery</a:t>
            </a:r>
            <a:r>
              <a:rPr lang="en-US" sz="1400">
                <a:latin typeface="+mn-lt"/>
                <a:ea typeface="ＭＳ Ｐゴシック"/>
              </a:rPr>
              <a:t>”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4) Method : GET</a:t>
            </a: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5) HTTP Header</a:t>
            </a:r>
          </a:p>
          <a:p>
            <a:r>
              <a:rPr lang="en-US" sz="1400">
                <a:latin typeface="+mn-lt"/>
                <a:ea typeface="ＭＳ Ｐゴシック"/>
              </a:rPr>
              <a:t>  Content-Type : Application/Json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C49A5-24CD-1D4E-8F6A-4CBF2CBC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8" y="665349"/>
            <a:ext cx="2654300" cy="421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86AC63-5BC7-4780-BB39-C64C7BAC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920" y="663456"/>
            <a:ext cx="3002160" cy="42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19584" y="94148"/>
            <a:ext cx="821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Step10: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Create Custom Variable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134100" y="1017478"/>
            <a:ext cx="30099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  <a:ea typeface="ＭＳ Ｐゴシック"/>
              </a:rPr>
              <a:t>Click anywhere in the canvas</a:t>
            </a: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2) Click on 		from the top right corner of the canvas	</a:t>
            </a: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3) General Setting form will pop open, press ‘Add flow variable ’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4) Create flow variable with correct variable type</a:t>
            </a: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Note: To send it to Google TTS, String is preferred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881CD-DE0B-B145-8625-DC9196C8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5" y="514349"/>
            <a:ext cx="2578100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DB212-2901-A647-A77E-6F2FDC98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03" y="514349"/>
            <a:ext cx="2738363" cy="21446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8CC5C-D15D-4645-AE63-212E28B40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793" y="2741821"/>
            <a:ext cx="2174844" cy="23075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EF3EF-A59F-D74A-832A-4587A32C1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92" y="1455089"/>
            <a:ext cx="330930" cy="2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6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51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Step11: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Parse Node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5765817" y="225579"/>
            <a:ext cx="3009900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  <a:ea typeface="ＭＳ Ｐゴシック"/>
              </a:rPr>
              <a:t>Drag Parse node to canvas</a:t>
            </a:r>
            <a:endParaRPr lang="en-US" sz="1400">
              <a:latin typeface="+mn-lt"/>
            </a:endParaRPr>
          </a:p>
          <a:p>
            <a:br>
              <a:rPr lang="en-US" sz="1400">
                <a:latin typeface="+mn-lt"/>
                <a:ea typeface="ＭＳ Ｐゴシック"/>
              </a:rPr>
            </a:br>
            <a:r>
              <a:rPr lang="en-US" sz="1400">
                <a:latin typeface="+mn-lt"/>
                <a:ea typeface="ＭＳ Ｐゴシック"/>
              </a:rPr>
              <a:t>(</a:t>
            </a:r>
            <a:r>
              <a:rPr lang="en-US" sz="1400" b="1">
                <a:latin typeface="+mn-lt"/>
                <a:ea typeface="ＭＳ Ｐゴシック"/>
              </a:rPr>
              <a:t>note</a:t>
            </a:r>
            <a:r>
              <a:rPr lang="en-US" sz="1400">
                <a:latin typeface="+mn-lt"/>
                <a:ea typeface="ＭＳ Ｐゴシック"/>
              </a:rPr>
              <a:t>: 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parsing can also be done in the </a:t>
            </a:r>
            <a:r>
              <a:rPr lang="en-US" sz="1400" i="1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HTTPRequest</a:t>
            </a:r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/>
              </a:rPr>
              <a:t> Block) new feature since this was written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endParaRPr lang="en-US" sz="1400">
              <a:latin typeface="+mn-lt"/>
            </a:endParaRP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2) Input Variable is</a:t>
            </a:r>
          </a:p>
          <a:p>
            <a:r>
              <a:rPr lang="en-US" sz="1400">
                <a:latin typeface="+mn-lt"/>
                <a:ea typeface="ＭＳ Ｐゴシック"/>
              </a:rPr>
              <a:t>    &lt;</a:t>
            </a:r>
            <a:r>
              <a:rPr lang="en-US" sz="1400" err="1">
                <a:latin typeface="+mn-lt"/>
                <a:ea typeface="ＭＳ Ｐゴシック"/>
              </a:rPr>
              <a:t>nodname</a:t>
            </a:r>
            <a:r>
              <a:rPr lang="en-US" sz="1400">
                <a:latin typeface="+mn-lt"/>
                <a:ea typeface="ＭＳ Ｐゴシック"/>
              </a:rPr>
              <a:t>&gt;.</a:t>
            </a:r>
            <a:r>
              <a:rPr lang="en-US" sz="1400" err="1">
                <a:latin typeface="+mn-lt"/>
                <a:ea typeface="ＭＳ Ｐゴシック"/>
              </a:rPr>
              <a:t>httpResponseBody</a:t>
            </a:r>
            <a:endParaRPr lang="en-US" sz="1400">
              <a:latin typeface="+mn-lt"/>
              <a:ea typeface="ＭＳ Ｐゴシック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3) Output variable – Any Custom variable created </a:t>
            </a:r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  <a:ea typeface="ＭＳ Ｐゴシック"/>
              </a:rPr>
              <a:t>4) JSONPATH : is to parse exact variable from the API request</a:t>
            </a:r>
          </a:p>
          <a:p>
            <a:r>
              <a:rPr lang="en-US" sz="1400">
                <a:latin typeface="+mn-lt"/>
                <a:ea typeface="ＭＳ Ｐゴシック"/>
              </a:rPr>
              <a:t>Use below link to parse Json: </a:t>
            </a:r>
            <a:r>
              <a:rPr lang="en-US" sz="1400">
                <a:latin typeface="+mn-lt"/>
                <a:ea typeface="ＭＳ Ｐゴシック"/>
                <a:hlinkClick r:id="rId2"/>
              </a:rPr>
              <a:t>https://jsonpath.com</a:t>
            </a:r>
            <a:r>
              <a:rPr lang="en-US" sz="1400">
                <a:latin typeface="+mn-lt"/>
                <a:ea typeface="ＭＳ Ｐゴシック"/>
              </a:rPr>
              <a:t> </a:t>
            </a:r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881CD-DE0B-B145-8625-DC9196C8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2" y="709508"/>
            <a:ext cx="2578100" cy="411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1E1B7-1A71-9847-A2DD-71B0A65C6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382" y="824816"/>
            <a:ext cx="2882900" cy="3924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2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D11D-B909-B347-9584-CC922938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95" y="348570"/>
            <a:ext cx="3502862" cy="551315"/>
          </a:xfrm>
        </p:spPr>
        <p:txBody>
          <a:bodyPr/>
          <a:lstStyle/>
          <a:p>
            <a:r>
              <a:rPr lang="en-US"/>
              <a:t>What is this about 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3E5AE1-77E7-4449-AC79-CA03542A3E52}"/>
              </a:ext>
            </a:extLst>
          </p:cNvPr>
          <p:cNvSpPr txBox="1">
            <a:spLocks/>
          </p:cNvSpPr>
          <p:nvPr/>
        </p:nvSpPr>
        <p:spPr bwMode="auto">
          <a:xfrm>
            <a:off x="4821080" y="348570"/>
            <a:ext cx="4105205" cy="5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/>
              <a:t>What is this </a:t>
            </a:r>
            <a:r>
              <a:rPr lang="en-IN" b="1">
                <a:solidFill>
                  <a:srgbClr val="FF0000"/>
                </a:solidFill>
              </a:rPr>
              <a:t>Not</a:t>
            </a:r>
            <a:r>
              <a:rPr lang="en-IN"/>
              <a:t> about 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E2B8F-35B1-BD46-AC38-8FB234F0DC73}"/>
              </a:ext>
            </a:extLst>
          </p:cNvPr>
          <p:cNvCxnSpPr/>
          <p:nvPr/>
        </p:nvCxnSpPr>
        <p:spPr>
          <a:xfrm>
            <a:off x="4434114" y="478971"/>
            <a:ext cx="0" cy="41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8565ED-F6F2-0D48-BEE3-41593C48E2A9}"/>
              </a:ext>
            </a:extLst>
          </p:cNvPr>
          <p:cNvSpPr txBox="1"/>
          <p:nvPr/>
        </p:nvSpPr>
        <p:spPr>
          <a:xfrm>
            <a:off x="71562" y="993848"/>
            <a:ext cx="418015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Anyone with a WxCC 2.0 tenant access should be able to configure it to demonstrate the capabilities of this platform in their own demo/Gold tenants. 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handbook will be shared internally first (TME, TSA, Sales, Mktg) and eventually to partners in EFT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is a ‘living document’, more capabilities will be added as they become available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helps provide a consistent demo experience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4BA7-F3C1-4546-9A43-0C9C0AD6EA9D}"/>
              </a:ext>
            </a:extLst>
          </p:cNvPr>
          <p:cNvSpPr txBox="1"/>
          <p:nvPr/>
        </p:nvSpPr>
        <p:spPr>
          <a:xfrm>
            <a:off x="4651513" y="1081313"/>
            <a:ext cx="3897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Training/Deep dive session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Step by Step demo guide/story with speaker notes </a:t>
            </a:r>
            <a:r>
              <a:rPr lang="en-US" sz="1100">
                <a:latin typeface="+mn-lt"/>
              </a:rPr>
              <a:t>(Will be a separate effort)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99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52628" y="98975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Step12: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Menu Node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5770282" y="1069434"/>
            <a:ext cx="3009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</a:rPr>
              <a:t>Drag Menu to canvas</a:t>
            </a: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r>
              <a:rPr lang="en-US" sz="1400">
                <a:latin typeface="+mn-lt"/>
              </a:rPr>
              <a:t>2) Select Google Connector for TTS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</a:rPr>
              <a:t>3) To play custom variable, add the custom variable between 2 curly braces, ex:{{&lt;custom variable&gt;}}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</a:rPr>
              <a:t>4) Create Menu link and connect to corresponding Play Node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7AD60-658F-704C-AF0F-DFE1B55A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5" y="688581"/>
            <a:ext cx="3009900" cy="4135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2FD17-8763-DF4E-9D21-86282736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753" y="653981"/>
            <a:ext cx="2171805" cy="4170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262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33081" y="116793"/>
            <a:ext cx="7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Step13: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Flow Control Script – Play fetched variable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266870" y="948667"/>
            <a:ext cx="287713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</a:rPr>
              <a:t>Drag Play prompt to canvas and connect to corresponding Menu link</a:t>
            </a: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pPr marL="342900" indent="-342900">
              <a:buAutoNum type="arabicParenR"/>
            </a:pPr>
            <a:endParaRPr lang="en-US" sz="1400">
              <a:latin typeface="+mn-lt"/>
            </a:endParaRPr>
          </a:p>
          <a:p>
            <a:r>
              <a:rPr lang="en-US" sz="1400">
                <a:latin typeface="+mn-lt"/>
              </a:rPr>
              <a:t>2) Select Google Connector for TTS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r>
              <a:rPr lang="en-US" sz="1400">
                <a:latin typeface="+mn-lt"/>
              </a:rPr>
              <a:t>3) To play custom variable, add the custom variable between 2 curly braces, ex:{{&lt;custom variable&gt;}}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53449-0A88-BE4F-A297-98E0BD86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" y="764816"/>
            <a:ext cx="3262427" cy="2439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612EA-1755-584D-A0EF-42202E42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19" y="721449"/>
            <a:ext cx="2803198" cy="423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85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51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Step14: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Routing Strategy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6266870" y="948667"/>
            <a:ext cx="28771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Portal </a:t>
            </a:r>
            <a:r>
              <a:rPr lang="en-US" sz="1400">
                <a:sym typeface="Wingdings" pitchFamily="2" charset="2"/>
              </a:rPr>
              <a:t>routing Strategy </a:t>
            </a:r>
          </a:p>
          <a:p>
            <a:endParaRPr lang="en-US" sz="1400">
              <a:sym typeface="Wingdings" pitchFamily="2" charset="2"/>
            </a:endParaRPr>
          </a:p>
          <a:p>
            <a:endParaRPr lang="en-US" sz="1400">
              <a:sym typeface="Wingdings" pitchFamily="2" charset="2"/>
            </a:endParaRPr>
          </a:p>
          <a:p>
            <a:r>
              <a:rPr lang="en-US" sz="1400">
                <a:sym typeface="Wingdings" pitchFamily="2" charset="2"/>
              </a:rPr>
              <a:t>Routing Strategy  New Strategy</a:t>
            </a:r>
            <a:endParaRPr lang="en-US" sz="1400"/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DAFE8-4A24-544E-8780-83319A8C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7" y="929182"/>
            <a:ext cx="1803400" cy="2946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197F90-D27B-8047-9F91-F4E55C46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37" y="971213"/>
            <a:ext cx="3817973" cy="22691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2402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291257" y="198185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Step15: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Create Routing Strategy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8B8EC-4E6F-3A44-8943-C9E1D125995F}"/>
              </a:ext>
            </a:extLst>
          </p:cNvPr>
          <p:cNvSpPr txBox="1"/>
          <p:nvPr/>
        </p:nvSpPr>
        <p:spPr>
          <a:xfrm>
            <a:off x="5825273" y="755868"/>
            <a:ext cx="28771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Select Entry point for which the Routing strategy needs to be created </a:t>
            </a:r>
            <a:endParaRPr lang="en-US" sz="1400">
              <a:sym typeface="Wingdings" pitchFamily="2" charset="2"/>
            </a:endParaRPr>
          </a:p>
          <a:p>
            <a:endParaRPr lang="en-US" sz="1400">
              <a:sym typeface="Wingdings" pitchFamily="2" charset="2"/>
            </a:endParaRPr>
          </a:p>
          <a:p>
            <a:endParaRPr lang="en-US" sz="1400">
              <a:sym typeface="Wingdings" pitchFamily="2" charset="2"/>
            </a:endParaRPr>
          </a:p>
          <a:p>
            <a:r>
              <a:rPr lang="en-US" sz="1400">
                <a:sym typeface="Wingdings" pitchFamily="2" charset="2"/>
              </a:rPr>
              <a:t>Routing Strategy </a:t>
            </a:r>
          </a:p>
          <a:p>
            <a:endParaRPr lang="en-US" sz="1400">
              <a:latin typeface="+mn-lt"/>
              <a:sym typeface="Wingdings" pitchFamily="2" charset="2"/>
            </a:endParaRPr>
          </a:p>
          <a:p>
            <a:r>
              <a:rPr lang="en-US" sz="1400">
                <a:latin typeface="+mn-lt"/>
                <a:sym typeface="Wingdings" pitchFamily="2" charset="2"/>
              </a:rPr>
              <a:t>Name  Name of your Bridge</a:t>
            </a:r>
          </a:p>
          <a:p>
            <a:r>
              <a:rPr lang="en-US" sz="1400">
                <a:latin typeface="+mn-lt"/>
                <a:sym typeface="Wingdings" pitchFamily="2" charset="2"/>
              </a:rPr>
              <a:t>Start Date </a:t>
            </a:r>
          </a:p>
          <a:p>
            <a:r>
              <a:rPr lang="en-US" sz="1400">
                <a:latin typeface="+mn-lt"/>
                <a:sym typeface="Wingdings" pitchFamily="2" charset="2"/>
              </a:rPr>
              <a:t>End Date </a:t>
            </a:r>
          </a:p>
          <a:p>
            <a:r>
              <a:rPr lang="en-US" sz="1400">
                <a:latin typeface="+mn-lt"/>
                <a:sym typeface="Wingdings" pitchFamily="2" charset="2"/>
              </a:rPr>
              <a:t>Day of week </a:t>
            </a:r>
          </a:p>
          <a:p>
            <a:endParaRPr lang="en-US" sz="1400">
              <a:latin typeface="+mn-lt"/>
              <a:sym typeface="Wingdings" pitchFamily="2" charset="2"/>
            </a:endParaRPr>
          </a:p>
          <a:p>
            <a:r>
              <a:rPr lang="en-US" sz="1400">
                <a:latin typeface="+mn-lt"/>
                <a:sym typeface="Wingdings" pitchFamily="2" charset="2"/>
              </a:rPr>
              <a:t>MOH Select .wav file</a:t>
            </a:r>
          </a:p>
          <a:p>
            <a:endParaRPr lang="en-US" sz="1400">
              <a:latin typeface="+mn-lt"/>
              <a:sym typeface="Wingdings" pitchFamily="2" charset="2"/>
            </a:endParaRPr>
          </a:p>
          <a:p>
            <a:r>
              <a:rPr lang="en-US" sz="1400">
                <a:latin typeface="+mn-lt"/>
                <a:sym typeface="Wingdings" pitchFamily="2" charset="2"/>
              </a:rPr>
              <a:t>Flow Associate the Flow created before</a:t>
            </a: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  <a:p>
            <a:endParaRPr lang="en-US" sz="140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CD64B-E046-CC4E-B13A-F4B41AC4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7" y="755868"/>
            <a:ext cx="4871067" cy="1661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42F57-5953-2747-A8EE-1A19B544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1" y="2048988"/>
            <a:ext cx="5648818" cy="2896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530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282851"/>
            <a:ext cx="6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+mj-lt"/>
              </a:rPr>
              <a:t>Step16: </a:t>
            </a:r>
            <a:r>
              <a:rPr lang="en-IN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Associate Dial number to Entry Point </a:t>
            </a:r>
            <a:endParaRPr lang="en-US">
              <a:solidFill>
                <a:schemeClr val="tx2"/>
              </a:solidFill>
              <a:latin typeface="+mj-lt"/>
            </a:endParaRPr>
          </a:p>
          <a:p>
            <a:endParaRPr lang="en-US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EAAE6-13D1-2247-9855-7F6BA359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1" y="2571750"/>
            <a:ext cx="5250434" cy="1534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CC702-2DE4-4B45-AEF5-330579629851}"/>
              </a:ext>
            </a:extLst>
          </p:cNvPr>
          <p:cNvSpPr txBox="1"/>
          <p:nvPr/>
        </p:nvSpPr>
        <p:spPr>
          <a:xfrm>
            <a:off x="6001348" y="815319"/>
            <a:ext cx="2608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>
                <a:latin typeface="+mn-lt"/>
              </a:rPr>
              <a:t>Associate Available number with Entry Point</a:t>
            </a:r>
          </a:p>
          <a:p>
            <a:pPr marL="342900" indent="-342900">
              <a:buAutoNum type="arabicParenR"/>
            </a:pPr>
            <a:endParaRPr lang="en-US">
              <a:latin typeface="+mn-lt"/>
            </a:endParaRPr>
          </a:p>
          <a:p>
            <a:pPr marL="342900" indent="-342900">
              <a:buAutoNum type="arabicParenR"/>
            </a:pPr>
            <a:r>
              <a:rPr lang="en-US">
                <a:latin typeface="+mn-lt"/>
              </a:rPr>
              <a:t>Call the number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977FE-D71E-3A46-A692-FFF7DDAB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" y="766583"/>
            <a:ext cx="5346700" cy="1574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511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1" y="168549"/>
            <a:ext cx="8225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Summary: </a:t>
            </a:r>
          </a:p>
          <a:p>
            <a:endParaRPr lang="en-US">
              <a:latin typeface="+mn-lt"/>
            </a:endParaRPr>
          </a:p>
          <a:p>
            <a:r>
              <a:rPr lang="en-US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You will be able to demonstrate the capability to perform an external database dip using HTTP connector and fetch a variable form External Data using API and play the same using Google TTS </a:t>
            </a:r>
            <a:endParaRPr lang="en-US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E8992-BCF0-9841-85E2-0DEC3219CCB9}"/>
              </a:ext>
            </a:extLst>
          </p:cNvPr>
          <p:cNvSpPr txBox="1"/>
          <p:nvPr/>
        </p:nvSpPr>
        <p:spPr>
          <a:xfrm>
            <a:off x="309281" y="1833086"/>
            <a:ext cx="8225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lt"/>
              </a:rPr>
              <a:t>Verify Below points: 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Call the configured number and make sure data is fetched properly</a:t>
            </a:r>
          </a:p>
          <a:p>
            <a:endParaRPr lang="en-US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BACD2-F52C-5948-A1C7-C0832DE42C6F}"/>
              </a:ext>
            </a:extLst>
          </p:cNvPr>
          <p:cNvSpPr txBox="1"/>
          <p:nvPr/>
        </p:nvSpPr>
        <p:spPr>
          <a:xfrm>
            <a:off x="389965" y="460561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Please proceed to Module-8 to continue the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370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7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622560" y="145183"/>
            <a:ext cx="622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Overall Pre-Requisites / Assumptions</a:t>
            </a:r>
            <a:endParaRPr lang="en-US" sz="2800">
              <a:latin typeface="+mn-lt"/>
            </a:endParaRPr>
          </a:p>
        </p:txBody>
      </p:sp>
      <p:graphicFrame>
        <p:nvGraphicFramePr>
          <p:cNvPr id="6" name="Table Placeholder 7">
            <a:extLst>
              <a:ext uri="{FF2B5EF4-FFF2-40B4-BE49-F238E27FC236}">
                <a16:creationId xmlns:a16="http://schemas.microsoft.com/office/drawing/2014/main" id="{163569D6-60CE-014F-8EB3-751BD42EC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251948"/>
              </p:ext>
            </p:extLst>
          </p:nvPr>
        </p:nvGraphicFramePr>
        <p:xfrm>
          <a:off x="382142" y="1108388"/>
          <a:ext cx="8379715" cy="292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7832803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 in this guide are based on and for configuring a tenant in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environment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administrator access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Voice connectivity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available on the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 to EP mapping is done with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 DN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Email ID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email contact routing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SMS Number procured from </a:t>
                      </a:r>
                      <a:r>
                        <a:rPr lang="en-IN" sz="11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MessageBird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that can be integrated with the tenant.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698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Facebook page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can be integrated with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3135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Google CCAI account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that can be configured in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4741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Tenant has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Feature Flags enabled 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desktop layout, Chat/Email, Virtual Assistant, Social, FlowControl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7408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config entities are created with prefix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example: Site: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MediAssist_Site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Team: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MediAssist_Team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EP: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MediAssist_Voice_EP</a:t>
                      </a:r>
                      <a:endParaRPr lang="en-IN" sz="1100" b="0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034370" y="109758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Config Handbook - Who &amp; Where ? </a:t>
            </a:r>
            <a:endParaRPr lang="en-US" sz="280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EBB4CC-E7AE-7E4F-9028-691A80732893}"/>
              </a:ext>
            </a:extLst>
          </p:cNvPr>
          <p:cNvCxnSpPr>
            <a:cxnSpLocks/>
          </p:cNvCxnSpPr>
          <p:nvPr/>
        </p:nvCxnSpPr>
        <p:spPr>
          <a:xfrm>
            <a:off x="4434114" y="776253"/>
            <a:ext cx="0" cy="31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Placeholder 7">
            <a:extLst>
              <a:ext uri="{FF2B5EF4-FFF2-40B4-BE49-F238E27FC236}">
                <a16:creationId xmlns:a16="http://schemas.microsoft.com/office/drawing/2014/main" id="{88BFB8E8-4D82-984E-88D1-6B1D87F0D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967057"/>
              </p:ext>
            </p:extLst>
          </p:nvPr>
        </p:nvGraphicFramePr>
        <p:xfrm>
          <a:off x="4828550" y="898937"/>
          <a:ext cx="4048980" cy="300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346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3083634">
                  <a:extLst>
                    <a:ext uri="{9D8B030D-6E8A-4147-A177-3AD203B41FA5}">
                      <a16:colId xmlns:a16="http://schemas.microsoft.com/office/drawing/2014/main" val="3482310722"/>
                    </a:ext>
                  </a:extLst>
                </a:gridCol>
              </a:tblGrid>
              <a:tr h="34375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Environment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ProdUS1 (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WxCC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 DC)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65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 err="1">
                          <a:effectLst/>
                          <a:latin typeface="Calibri"/>
                        </a:rPr>
                        <a:t>Webex</a:t>
                      </a:r>
                      <a:r>
                        <a:rPr lang="en-IN" sz="1100" b="0" i="0" u="none" strike="noStrike" noProof="0">
                          <a:effectLst/>
                          <a:latin typeface="Calibri"/>
                        </a:rPr>
                        <a:t> CC Demo 101</a:t>
                      </a:r>
                      <a:endParaRPr lang="en-US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337847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 ID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effectLst/>
                          <a:latin typeface="Calibri"/>
                        </a:rPr>
                        <a:t>12700722-cd25-46b9-971e-ed0ce9f140c6</a:t>
                      </a:r>
                      <a:endParaRPr lang="en-US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&lt;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cec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&gt;@</a:t>
                      </a:r>
                      <a:r>
                        <a:rPr lang="en-IN" sz="1100" b="0" i="0" u="none" strike="noStrike" noProof="0">
                          <a:effectLst/>
                          <a:latin typeface="Calibri"/>
                        </a:rPr>
                        <a:t>email.carehybrid.com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Hub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2"/>
                        </a:rPr>
                        <a:t>https://admin.webex.com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3894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effectLst/>
                          <a:latin typeface="Calibri"/>
                          <a:hlinkClick r:id="rId3"/>
                        </a:rPr>
                        <a:t>https://portal.wxcc-us1.cisco.com/portal/home.html</a:t>
                      </a:r>
                      <a:endParaRPr lang="en-US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4363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 Desktop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latin typeface="Calibri"/>
                          <a:hlinkClick r:id="rId4"/>
                        </a:rPr>
                        <a:t>https://desktop.wxcc-us1.cisco.com</a:t>
                      </a:r>
                      <a:endParaRPr lang="en-US" sz="110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12837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IVR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7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516-517-9009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46669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Sample API for Ext. DB Dip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https://5f9a64f59d94640016f709bf.mockapi.io/api/customers/account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</a:tbl>
          </a:graphicData>
        </a:graphic>
      </p:graphicFrame>
      <p:graphicFrame>
        <p:nvGraphicFramePr>
          <p:cNvPr id="18" name="Table Placeholder 7">
            <a:extLst>
              <a:ext uri="{FF2B5EF4-FFF2-40B4-BE49-F238E27FC236}">
                <a16:creationId xmlns:a16="http://schemas.microsoft.com/office/drawing/2014/main" id="{5D8242B3-A907-E544-8915-B301AE492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65693"/>
              </p:ext>
            </p:extLst>
          </p:nvPr>
        </p:nvGraphicFramePr>
        <p:xfrm>
          <a:off x="339040" y="898937"/>
          <a:ext cx="3524512" cy="276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74">
                  <a:extLst>
                    <a:ext uri="{9D8B030D-6E8A-4147-A177-3AD203B41FA5}">
                      <a16:colId xmlns:a16="http://schemas.microsoft.com/office/drawing/2014/main" val="945958142"/>
                    </a:ext>
                  </a:extLst>
                </a:gridCol>
                <a:gridCol w="161096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1171276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Module-1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User Onboarding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Ankit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Module-2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Chat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Abhishek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Module-3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Naveen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70792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Module-4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Module-5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Voice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Avinash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Module-6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WxM Post Call Survey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Raghu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Module-7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External DB Dips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Chandramouli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Module-8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Agent Desktop(KAD)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Sameer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65903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Support/Facilitator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Gagarin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0237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Reviewers/Mentors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Karthik/Mudit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7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024D-2165-B345-8449-EEB5CA70A0E1}"/>
              </a:ext>
            </a:extLst>
          </p:cNvPr>
          <p:cNvSpPr/>
          <p:nvPr/>
        </p:nvSpPr>
        <p:spPr>
          <a:xfrm>
            <a:off x="485385" y="2138766"/>
            <a:ext cx="7246767" cy="33239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Voice Configuration:</a:t>
            </a:r>
            <a:endParaRPr lang="en-US" sz="2000">
              <a:solidFill>
                <a:srgbClr val="002060"/>
              </a:solidFill>
              <a:latin typeface="CiscoSansTT ExtraLight (Body)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Create EP = 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voice_EP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		</a:t>
            </a:r>
            <a:r>
              <a:rPr lang="en-IN" sz="1200" i="1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i</a:t>
            </a:r>
            <a:r>
              <a:rPr lang="en-IN" sz="1200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e</a:t>
            </a:r>
            <a:r>
              <a:rPr lang="en-IN" sz="1200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:</a:t>
            </a:r>
            <a:r>
              <a:rPr lang="en-IN" sz="120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IN" sz="120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(</a:t>
            </a:r>
            <a:r>
              <a:rPr lang="en-IN" sz="1200" i="1" err="1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ntheolog_voice_entrypoint</a:t>
            </a:r>
            <a:r>
              <a:rPr lang="en-IN" sz="120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)</a:t>
            </a:r>
            <a:endParaRPr lang="en-IN">
              <a:solidFill>
                <a:srgbClr val="282828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Map </a:t>
            </a:r>
            <a:r>
              <a:rPr lang="en-IN" sz="1200" err="1">
                <a:latin typeface="Arial"/>
                <a:ea typeface="ＭＳ Ｐゴシック"/>
                <a:cs typeface="Arial"/>
              </a:rPr>
              <a:t>DiD</a:t>
            </a:r>
            <a:r>
              <a:rPr lang="en-IN" sz="1200">
                <a:latin typeface="Arial"/>
                <a:ea typeface="ＭＳ Ｐゴシック"/>
                <a:cs typeface="Arial"/>
              </a:rPr>
              <a:t> to your </a:t>
            </a:r>
            <a:r>
              <a:rPr lang="en-IN" sz="1200" err="1">
                <a:latin typeface="Arial"/>
                <a:ea typeface="ＭＳ Ｐゴシック"/>
                <a:cs typeface="Arial"/>
              </a:rPr>
              <a:t>EntryPoint</a:t>
            </a:r>
            <a:r>
              <a:rPr lang="en-IN" sz="1200">
                <a:latin typeface="Arial"/>
                <a:ea typeface="ＭＳ Ｐゴシック"/>
                <a:cs typeface="Arial"/>
              </a:rPr>
              <a:t>.  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Create your Team = 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&lt;username&gt;_team</a:t>
            </a:r>
            <a:endParaRPr lang="en-IN" sz="120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Create Q = 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voice_Q</a:t>
            </a:r>
            <a:endParaRPr lang="en-IN" i="1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Create EP Routing Strategies = 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RS_voice_EP</a:t>
            </a:r>
            <a:endParaRPr lang="en-IN" sz="120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Create Q Routing Strategies = </a:t>
            </a:r>
            <a:r>
              <a:rPr lang="en-IN" sz="1200" i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RS_voice_Q</a:t>
            </a:r>
            <a:endParaRPr lang="en-IN" i="1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>
                <a:latin typeface="Arial"/>
                <a:ea typeface="ＭＳ Ｐゴシック"/>
                <a:cs typeface="Arial"/>
              </a:rPr>
              <a:t>Associate Teams to respective Q </a:t>
            </a:r>
            <a:endParaRPr lang="en-IN"/>
          </a:p>
          <a:p>
            <a:endParaRPr lang="en-IN" sz="1200">
              <a:solidFill>
                <a:srgbClr val="000000"/>
              </a:solidFill>
              <a:latin typeface="-apple-system"/>
              <a:ea typeface="ＭＳ Ｐゴシック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4ABA0-2B31-4F52-86F4-AA0895710134}"/>
              </a:ext>
            </a:extLst>
          </p:cNvPr>
          <p:cNvSpPr txBox="1"/>
          <p:nvPr/>
        </p:nvSpPr>
        <p:spPr>
          <a:xfrm>
            <a:off x="485385" y="353678"/>
            <a:ext cx="8212724" cy="15372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Objective:</a:t>
            </a:r>
            <a:r>
              <a:rPr lang="en-IN" sz="2000">
                <a:latin typeface="CiscoSansTT ExtraLight (Body)"/>
                <a:ea typeface="ＭＳ Ｐゴシック"/>
                <a:cs typeface="Arial"/>
              </a:rPr>
              <a:t> </a:t>
            </a:r>
            <a:r>
              <a:rPr lang="en-IN" sz="14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This lab is designed to ensure we onboard various user personas in to </a:t>
            </a:r>
            <a:r>
              <a:rPr lang="en-IN" sz="1400" err="1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WxCC</a:t>
            </a:r>
            <a:r>
              <a:rPr lang="en-IN" sz="14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.</a:t>
            </a:r>
            <a:endParaRPr lang="en-US" sz="1400">
              <a:solidFill>
                <a:srgbClr val="002060"/>
              </a:solidFill>
              <a:latin typeface="CiscoSansTT ExtraLight (Body)"/>
              <a:ea typeface="ＭＳ Ｐゴシック"/>
              <a:cs typeface="Arial"/>
            </a:endParaRPr>
          </a:p>
          <a:p>
            <a:r>
              <a:rPr lang="en-IN" sz="14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As part of this guide, we will cover following steps:</a:t>
            </a:r>
          </a:p>
          <a:p>
            <a:br>
              <a:rPr lang="en-IN" sz="1400">
                <a:latin typeface="CiscoSansTT ExtraLight (Body)"/>
                <a:ea typeface="ＭＳ Ｐゴシック"/>
                <a:cs typeface="Arial"/>
              </a:rPr>
            </a:br>
            <a:r>
              <a:rPr lang="en-IN" b="1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Important</a:t>
            </a:r>
            <a:r>
              <a:rPr lang="en-IN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:  </a:t>
            </a:r>
            <a:r>
              <a:rPr lang="en-IN" sz="140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Let's use a naming convention in order to help us maintain this tenant. Please use the format from below.  Most important, always lead with you username.</a:t>
            </a:r>
            <a:endParaRPr lang="en-IN" sz="1400">
              <a:latin typeface="CiscoSansTT ExtraLight (Body)"/>
              <a:ea typeface="ＭＳ Ｐゴシック"/>
            </a:endParaRP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400" b="1">
              <a:solidFill>
                <a:srgbClr val="000000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5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External Database Dips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7112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7">
            <a:extLst>
              <a:ext uri="{FF2B5EF4-FFF2-40B4-BE49-F238E27FC236}">
                <a16:creationId xmlns:a16="http://schemas.microsoft.com/office/drawing/2014/main" id="{D30A449E-CB2C-D04C-A68D-724C55E0A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232309"/>
              </p:ext>
            </p:extLst>
          </p:nvPr>
        </p:nvGraphicFramePr>
        <p:xfrm>
          <a:off x="393467" y="1631975"/>
          <a:ext cx="3524511" cy="2195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2133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1022378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New user (Agent) is already created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Agent is able to login to agent desktop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Agent has the capability to accept voice contact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70792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Google TTS is configured and working refer 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chemeClr val="tx2"/>
                          </a:solidFill>
                          <a:effectLst/>
                        </a:rPr>
                        <a:t>(</a:t>
                      </a:r>
                      <a:r>
                        <a:rPr lang="en-IN" sz="1100" b="0" i="0" u="none" strike="noStrike" noProof="0">
                          <a:effectLst/>
                          <a:hlinkClick r:id="rId2"/>
                        </a:rPr>
                        <a:t>https://sharevideo.cisco.com/#/videos/0200e011-d681-4c47-b409-1a7a61e6bee9</a:t>
                      </a:r>
                      <a:br>
                        <a:rPr lang="en-IN" sz="1100" b="0" i="0" u="none" strike="noStrike" noProof="0">
                          <a:effectLst/>
                        </a:rPr>
                      </a:br>
                      <a:r>
                        <a:rPr lang="en-IN" sz="1100" b="0" i="0" u="none" strike="noStrike" noProof="0">
                          <a:effectLst/>
                          <a:hlinkClick r:id="rId3"/>
                        </a:rPr>
                        <a:t>https://cisco.sharepoint.com/:p:/s/CCBUEMEAR/EVOb3PzmaeZDmRmDwDhh88MBOYSl3_g_ZIJ7sgebkHF4-g</a:t>
                      </a:r>
                      <a:r>
                        <a:rPr lang="en-IN" sz="1100" b="0" i="0" u="none" strike="noStrike" noProof="0">
                          <a:solidFill>
                            <a:schemeClr val="tx2"/>
                          </a:solidFill>
                          <a:effectLst/>
                        </a:rPr>
                        <a:t>)</a:t>
                      </a:r>
                      <a:endParaRPr lang="en-IN"/>
                    </a:p>
                    <a:p>
                      <a:pPr lvl="0" algn="ctr">
                        <a:buNone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</a:tbl>
          </a:graphicData>
        </a:graphic>
      </p:graphicFrame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607B03E-0B9E-0640-AC14-98315AE7BD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737953"/>
              </p:ext>
            </p:extLst>
          </p:nvPr>
        </p:nvGraphicFramePr>
        <p:xfrm>
          <a:off x="5082087" y="1579083"/>
          <a:ext cx="3524511" cy="240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2201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912310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Complete configuration of Custom connector integration with WxCC (Control Hub)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84557"/>
                  </a:ext>
                </a:extLst>
              </a:tr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Utilize the custom connector within the flow utilize retrieved info to make routing decision 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 Utilize retrieved info in conjunction with TTS/variables to playback a custom message to caller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70792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617E63-31F0-474D-8D7C-8ACC47C3D96C}"/>
              </a:ext>
            </a:extLst>
          </p:cNvPr>
          <p:cNvCxnSpPr>
            <a:cxnSpLocks/>
          </p:cNvCxnSpPr>
          <p:nvPr/>
        </p:nvCxnSpPr>
        <p:spPr>
          <a:xfrm>
            <a:off x="4498360" y="1473606"/>
            <a:ext cx="0" cy="34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59398B-3700-8245-AE2F-D60690EDF6D1}"/>
              </a:ext>
            </a:extLst>
          </p:cNvPr>
          <p:cNvSpPr txBox="1"/>
          <p:nvPr/>
        </p:nvSpPr>
        <p:spPr>
          <a:xfrm>
            <a:off x="253466" y="1153982"/>
            <a:ext cx="4237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iscoSansTT ExtraLight"/>
                <a:cs typeface="CiscoSansTT Thin" charset="0"/>
              </a:rPr>
              <a:t>Pre-Requisites/Assumptions</a:t>
            </a:r>
            <a:endParaRPr lang="en-US" sz="24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F8BF1-86CC-7A42-AA52-D60C4288E6DC}"/>
              </a:ext>
            </a:extLst>
          </p:cNvPr>
          <p:cNvSpPr txBox="1"/>
          <p:nvPr/>
        </p:nvSpPr>
        <p:spPr>
          <a:xfrm>
            <a:off x="6046638" y="1117418"/>
            <a:ext cx="19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+mn-lt"/>
              </a:rPr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21E8C-37FA-484A-B34B-FEA9B4CE438E}"/>
              </a:ext>
            </a:extLst>
          </p:cNvPr>
          <p:cNvSpPr txBox="1"/>
          <p:nvPr/>
        </p:nvSpPr>
        <p:spPr>
          <a:xfrm>
            <a:off x="393467" y="165472"/>
            <a:ext cx="865739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Objective</a:t>
            </a:r>
            <a:r>
              <a:rPr lang="en-US" sz="1600" b="1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: </a:t>
            </a:r>
            <a:r>
              <a:rPr lang="en-US" sz="120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You will be able to demonstrate the capability to perform an external database dip using HTTP connector and fetch a variable form External Data using API and play the same using Google TTS </a:t>
            </a:r>
            <a:endParaRPr lang="en-US" sz="1200">
              <a:solidFill>
                <a:srgbClr val="2619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96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024D-2165-B345-8449-EEB5CA70A0E1}"/>
              </a:ext>
            </a:extLst>
          </p:cNvPr>
          <p:cNvSpPr/>
          <p:nvPr/>
        </p:nvSpPr>
        <p:spPr>
          <a:xfrm>
            <a:off x="316004" y="1311004"/>
            <a:ext cx="8350623" cy="3316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Accomplishing above Objective is threefold process</a:t>
            </a:r>
          </a:p>
          <a:p>
            <a:pPr marL="490220" marR="711835">
              <a:lnSpc>
                <a:spcPct val="103000"/>
              </a:lnSpc>
              <a:spcAft>
                <a:spcPts val="65"/>
              </a:spcAft>
            </a:pPr>
            <a:endParaRPr lang="en-IN" sz="1200">
              <a:solidFill>
                <a:srgbClr val="000000"/>
              </a:solidFill>
              <a:latin typeface="+mj-lt"/>
              <a:ea typeface="ＭＳ Ｐゴシック"/>
              <a:cs typeface="Times New Roman"/>
            </a:endParaRPr>
          </a:p>
          <a:p>
            <a:pPr marL="490220" marR="711835">
              <a:lnSpc>
                <a:spcPct val="103000"/>
              </a:lnSpc>
              <a:spcAft>
                <a:spcPts val="65"/>
              </a:spcAf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1) Create your Own API Endpoint, or follow the Step given here for POC</a:t>
            </a:r>
          </a:p>
          <a:p>
            <a:pPr marL="490220" marR="711835">
              <a:lnSpc>
                <a:spcPct val="103000"/>
              </a:lnSpc>
              <a:spcAft>
                <a:spcPts val="65"/>
              </a:spcAft>
            </a:pPr>
            <a:endParaRPr lang="en-IN" sz="120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marR="580390" lvl="1">
              <a:lnSpc>
                <a:spcPct val="103000"/>
              </a:lnSpc>
              <a:spcAft>
                <a:spcPts val="65"/>
              </a:spcAft>
              <a:buSzPts val="1000"/>
            </a:pPr>
            <a:r>
              <a:rPr lang="en-IN" sz="120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2) Control Hub Onboarding</a:t>
            </a: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/>
              </a:rPr>
              <a:t>Create Google TTS Connector(Refer the document shared in previous slide, </a:t>
            </a:r>
            <a:r>
              <a:rPr lang="en-IN" sz="1200" b="1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/>
              </a:rPr>
              <a:t>Prerequisite</a:t>
            </a:r>
            <a:r>
              <a:rPr lang="en-IN" sz="120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/>
              </a:rPr>
              <a:t>)</a:t>
            </a:r>
            <a:endParaRPr lang="en-IN" sz="120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Create Custom API connector </a:t>
            </a:r>
            <a:endParaRPr lang="en-IN">
              <a:latin typeface="+mj-lt"/>
            </a:endParaRPr>
          </a:p>
          <a:p>
            <a:pPr marR="580390" lvl="2">
              <a:lnSpc>
                <a:spcPct val="103000"/>
              </a:lnSpc>
              <a:spcAft>
                <a:spcPts val="65"/>
              </a:spcAft>
              <a:buSzPts val="1000"/>
              <a:tabLst>
                <a:tab pos="914400" algn="l"/>
              </a:tabLst>
            </a:pPr>
            <a:endParaRPr lang="en-IN" sz="120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Times New Roman"/>
            </a:endParaRPr>
          </a:p>
          <a:p>
            <a:pPr marR="580390" lvl="1">
              <a:lnSpc>
                <a:spcPct val="103000"/>
              </a:lnSpc>
              <a:spcAft>
                <a:spcPts val="65"/>
              </a:spcAft>
              <a:buSzPts val="1000"/>
            </a:pPr>
            <a:r>
              <a:rPr lang="en-IN" sz="120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3) Portal Configuration</a:t>
            </a: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Create Entry Point</a:t>
            </a:r>
            <a:endParaRPr lang="en-IN">
              <a:latin typeface="+mj-lt"/>
            </a:endParaRP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Create Flow Control </a:t>
            </a: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Create Routing Strategy</a:t>
            </a:r>
            <a:endParaRPr lang="en-IN">
              <a:latin typeface="+mj-lt"/>
            </a:endParaRP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Tie Entry point, routing Strategy and Flow Control with Dial number</a:t>
            </a:r>
            <a:endParaRPr lang="en-IN">
              <a:latin typeface="+mj-lt"/>
            </a:endParaRPr>
          </a:p>
          <a:p>
            <a:pPr marL="1085850" marR="580390" lvl="2" indent="-171450">
              <a:lnSpc>
                <a:spcPct val="103000"/>
              </a:lnSpc>
              <a:spcAft>
                <a:spcPts val="65"/>
              </a:spcAft>
              <a:buSzPts val="1000"/>
              <a:buFont typeface="Arial" panose="020B0604020202020204" pitchFamily="34" charset="0"/>
              <a:buChar char="•"/>
            </a:pPr>
            <a:r>
              <a:rPr lang="en-IN" sz="1200">
                <a:solidFill>
                  <a:srgbClr val="000000"/>
                </a:solidFill>
                <a:latin typeface="+mj-lt"/>
                <a:ea typeface="ＭＳ Ｐゴシック"/>
                <a:cs typeface="Times New Roman"/>
              </a:rPr>
              <a:t>Make a Test call </a:t>
            </a: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200" b="1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20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CF526-7EDF-5348-8EF2-E23BF9F40AFB}"/>
              </a:ext>
            </a:extLst>
          </p:cNvPr>
          <p:cNvSpPr txBox="1"/>
          <p:nvPr/>
        </p:nvSpPr>
        <p:spPr>
          <a:xfrm>
            <a:off x="101600" y="287733"/>
            <a:ext cx="8940800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Arial"/>
              </a:rPr>
              <a:t>Objective</a:t>
            </a:r>
            <a:r>
              <a:rPr lang="en-US" b="1">
                <a:solidFill>
                  <a:srgbClr val="26194B"/>
                </a:solidFill>
                <a:latin typeface="+mj-lt"/>
                <a:ea typeface="Times New Roman" panose="02020603050405020304" pitchFamily="18" charset="0"/>
                <a:cs typeface="Arial"/>
              </a:rPr>
              <a:t>: </a:t>
            </a:r>
            <a:r>
              <a:rPr lang="en-US" sz="1600" b="1">
                <a:solidFill>
                  <a:srgbClr val="26194B"/>
                </a:solidFill>
                <a:latin typeface="+mj-lt"/>
                <a:ea typeface="Times New Roman" panose="02020603050405020304" pitchFamily="18" charset="0"/>
                <a:cs typeface="Arial"/>
              </a:rPr>
              <a:t>Utilize the HTTP Request activity within Flow to perform an external Database dip and utilize the retrieved information for various use cases.  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4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51DF4F-A51A-314A-9262-E835C671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842562"/>
            <a:ext cx="6081567" cy="25063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 bwMode="auto">
          <a:xfrm>
            <a:off x="293833" y="4498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684213">
              <a:lnSpc>
                <a:spcPct val="80000"/>
              </a:lnSpc>
              <a:spcAft>
                <a:spcPts val="600"/>
              </a:spcAft>
            </a:pPr>
            <a:r>
              <a:rPr lang="en-GB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rPr>
              <a:t>Step1: Create API Connector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FEB6D-381B-FF44-82C1-72EF92C38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88" y="2295795"/>
            <a:ext cx="3285406" cy="25063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0E039-EA08-A64E-8AD5-04B65496E5BD}"/>
              </a:ext>
            </a:extLst>
          </p:cNvPr>
          <p:cNvSpPr txBox="1"/>
          <p:nvPr/>
        </p:nvSpPr>
        <p:spPr>
          <a:xfrm>
            <a:off x="6763186" y="1176241"/>
            <a:ext cx="2162755" cy="2708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sz="1400">
                <a:latin typeface="+mn-lt"/>
                <a:ea typeface="ＭＳ Ｐゴシック"/>
              </a:rPr>
              <a:t>Sign in to </a:t>
            </a:r>
            <a:r>
              <a:rPr lang="en-US" sz="1200">
                <a:latin typeface="+mn-lt"/>
                <a:ea typeface="ＭＳ Ｐゴシック"/>
                <a:hlinkClick r:id="rId4"/>
              </a:rPr>
              <a:t>https://mockapi.io</a:t>
            </a: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r>
              <a:rPr lang="en-US" sz="1200">
                <a:latin typeface="+mn-lt"/>
                <a:ea typeface="ＭＳ Ｐゴシック"/>
              </a:rPr>
              <a:t>Create Project </a:t>
            </a:r>
          </a:p>
          <a:p>
            <a:pPr marL="228600" indent="-228600">
              <a:buAutoNum type="arabicParenR"/>
            </a:pP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r>
              <a:rPr lang="en-US" sz="1200">
                <a:latin typeface="+mn-lt"/>
                <a:ea typeface="ＭＳ Ｐゴシック"/>
              </a:rPr>
              <a:t>Add API Endpoint </a:t>
            </a: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r>
              <a:rPr lang="en-US" sz="1200">
                <a:latin typeface="+mn-lt"/>
                <a:ea typeface="ＭＳ Ｐゴシック"/>
              </a:rPr>
              <a:t>Update the JSON Document </a:t>
            </a: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endParaRPr lang="en-US" sz="1200">
              <a:latin typeface="+mn-lt"/>
            </a:endParaRPr>
          </a:p>
          <a:p>
            <a:pPr marL="228600" indent="-228600">
              <a:buAutoNum type="arabicParenR"/>
            </a:pPr>
            <a:endParaRPr lang="en-US" sz="1200">
              <a:latin typeface="+mn-lt"/>
            </a:endParaRPr>
          </a:p>
          <a:p>
            <a:r>
              <a:rPr lang="en-US" sz="1200">
                <a:solidFill>
                  <a:srgbClr val="FF0000"/>
                </a:solidFill>
                <a:latin typeface="+mn-lt"/>
                <a:ea typeface="ＭＳ Ｐゴシック"/>
              </a:rPr>
              <a:t>Cisco does not approve this website ; this is free API website available online.</a:t>
            </a:r>
          </a:p>
          <a:p>
            <a:pPr marL="228600" indent="-228600">
              <a:buAutoNum type="arabicParenR"/>
            </a:pPr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369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Corporate template_default_june_2019" id="{208B521F-355A-FB46-BB7F-8BEF1D5A8D32}" vid="{2A3B7A59-8DAE-1142-9EC4-CA5DB815A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b3003e9-a29a-4ed7-9872-e02ffe87e61b">
      <UserInfo>
        <DisplayName>Niko Theologitis (ntheolog)</DisplayName>
        <AccountId>239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5D203E-4B80-40E9-8EAD-377AB203D9F0}">
  <ds:schemaRefs>
    <ds:schemaRef ds:uri="78afee00-1e44-49db-92c4-e93b74c7b63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952812B-96D0-4B36-A78E-EF7D95C91CF8}"/>
</file>

<file path=customXml/itemProps3.xml><?xml version="1.0" encoding="utf-8"?>
<ds:datastoreItem xmlns:ds="http://schemas.openxmlformats.org/officeDocument/2006/customXml" ds:itemID="{E99E2781-26A7-4D00-B28A-1F4C4704B0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26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 theme 2015 16x9</vt:lpstr>
      <vt:lpstr>SFP Demo Configuration Handbook  WxCC 2.0  </vt:lpstr>
      <vt:lpstr>What is this about ? </vt:lpstr>
      <vt:lpstr>PowerPoint Presentation</vt:lpstr>
      <vt:lpstr>PowerPoint Presentation</vt:lpstr>
      <vt:lpstr>PowerPoint Presentation</vt:lpstr>
      <vt:lpstr>Module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 Demo Configuration Handbook  WxCC 2.0  </dc:title>
  <dc:creator>Chandramouli Vaithiyanathan (chmouli)</dc:creator>
  <cp:revision>1</cp:revision>
  <cp:lastPrinted>1601-01-01T00:00:00Z</cp:lastPrinted>
  <dcterms:created xsi:type="dcterms:W3CDTF">2020-10-30T01:31:58Z</dcterms:created>
  <dcterms:modified xsi:type="dcterms:W3CDTF">2020-12-12T03:17:47Z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700</vt:r8>
  </property>
  <property fmtid="{D5CDD505-2E9C-101B-9397-08002B2CF9AE}" pid="4" name="xd_Signature">
    <vt:bool>false</vt:bool>
  </property>
  <property fmtid="{D5CDD505-2E9C-101B-9397-08002B2CF9AE}" pid="5" name="SharedWithUsers">
    <vt:lpwstr>239;#Niko Theologitis (ntheolog)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