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8"/>
  </p:notesMasterIdLst>
  <p:handoutMasterIdLst>
    <p:handoutMasterId r:id="rId19"/>
  </p:handoutMasterIdLst>
  <p:sldIdLst>
    <p:sldId id="469" r:id="rId2"/>
    <p:sldId id="517" r:id="rId3"/>
    <p:sldId id="521" r:id="rId4"/>
    <p:sldId id="541" r:id="rId5"/>
    <p:sldId id="778" r:id="rId6"/>
    <p:sldId id="542" r:id="rId7"/>
    <p:sldId id="544" r:id="rId8"/>
    <p:sldId id="549" r:id="rId9"/>
    <p:sldId id="550" r:id="rId10"/>
    <p:sldId id="551" r:id="rId11"/>
    <p:sldId id="554" r:id="rId12"/>
    <p:sldId id="779" r:id="rId13"/>
    <p:sldId id="552" r:id="rId14"/>
    <p:sldId id="553" r:id="rId15"/>
    <p:sldId id="547" r:id="rId16"/>
    <p:sldId id="467" r:id="rId17"/>
  </p:sldIdLst>
  <p:sldSz cx="9144000" cy="5143500" type="screen16x9"/>
  <p:notesSz cx="6858000" cy="91440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  <p:cmAuthor id="2" name="Niko Theologitis (ntheolog)" initials="N(" lastIdx="15" clrIdx="2">
    <p:extLst>
      <p:ext uri="{19B8F6BF-5375-455C-9EA6-DF929625EA0E}">
        <p15:presenceInfo xmlns:p15="http://schemas.microsoft.com/office/powerpoint/2012/main" userId="S::ntheolog@cisco.com::a83ad90d-a88f-4db2-aa4e-bf889db5d9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69"/>
    <a:srgbClr val="26194B"/>
    <a:srgbClr val="0D274D"/>
    <a:srgbClr val="86DBF2"/>
    <a:srgbClr val="049FD9"/>
    <a:srgbClr val="1FAED4"/>
    <a:srgbClr val="72C059"/>
    <a:srgbClr val="B2D171"/>
    <a:srgbClr val="B8E1D0"/>
    <a:srgbClr val="989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3"/>
    <p:restoredTop sz="94712"/>
  </p:normalViewPr>
  <p:slideViewPr>
    <p:cSldViewPr snapToGrid="0">
      <p:cViewPr>
        <p:scale>
          <a:sx n="155" d="100"/>
          <a:sy n="155" d="100"/>
        </p:scale>
        <p:origin x="544" y="256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12/10/20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12/10/20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0"/>
              <a:t>Click icon to add table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chart</a:t>
            </a:r>
            <a:endParaRPr lang="en-US" noProof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pos="259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333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 userDrawn="1">
          <p15:clr>
            <a:srgbClr val="FBAE40"/>
          </p15:clr>
        </p15:guide>
        <p15:guide id="2" pos="264" userDrawn="1">
          <p15:clr>
            <a:srgbClr val="FBAE40"/>
          </p15:clr>
        </p15:guide>
        <p15:guide id="3" orient="horz" pos="2193" userDrawn="1">
          <p15:clr>
            <a:srgbClr val="FBAE40"/>
          </p15:clr>
        </p15:guide>
        <p15:guide id="4" pos="2675" userDrawn="1">
          <p15:clr>
            <a:srgbClr val="FBAE40"/>
          </p15:clr>
        </p15:guide>
        <p15:guide id="7" pos="320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tx2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chart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 userDrawn="1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GB"/>
              <a:t>Click icon to add table</a:t>
            </a:r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2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2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3969" r:id="rId16"/>
    <p:sldLayoutId id="2147483968" r:id="rId17"/>
    <p:sldLayoutId id="2147483973" r:id="rId18"/>
    <p:sldLayoutId id="2147483967" r:id="rId19"/>
    <p:sldLayoutId id="2147483970" r:id="rId20"/>
    <p:sldLayoutId id="2147483987" r:id="rId21"/>
    <p:sldLayoutId id="2147483983" r:id="rId22"/>
    <p:sldLayoutId id="2147483971" r:id="rId23"/>
    <p:sldLayoutId id="2147483972" r:id="rId24"/>
    <p:sldLayoutId id="2147483897" r:id="rId25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5448" userDrawn="1">
          <p15:clr>
            <a:srgbClr val="F26B43"/>
          </p15:clr>
        </p15:guide>
        <p15:guide id="4" orient="horz" pos="757" userDrawn="1">
          <p15:clr>
            <a:srgbClr val="F26B43"/>
          </p15:clr>
        </p15:guide>
        <p15:guide id="5" orient="horz" pos="335" userDrawn="1">
          <p15:clr>
            <a:srgbClr val="F26B43"/>
          </p15:clr>
        </p15:guide>
        <p15:guide id="6" pos="2876" userDrawn="1">
          <p15:clr>
            <a:srgbClr val="F26B43"/>
          </p15:clr>
        </p15:guide>
        <p15:guide id="7" orient="horz" pos="10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wxcc-us1.cisco.com/portal/home.html" TargetMode="External"/><Relationship Id="rId2" Type="http://schemas.openxmlformats.org/officeDocument/2006/relationships/hyperlink" Target="https://admin.webex.com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5f9a64f59d94640016f709bf.mockapi.io/api/customers/account" TargetMode="External"/><Relationship Id="rId4" Type="http://schemas.openxmlformats.org/officeDocument/2006/relationships/hyperlink" Target="https://desktop.wxcc-us1.cisco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69496" y="4348762"/>
            <a:ext cx="7037805" cy="288131"/>
          </a:xfrm>
        </p:spPr>
        <p:txBody>
          <a:bodyPr lIns="91420" tIns="45710" rIns="91420" bIns="45710" anchor="t"/>
          <a:lstStyle/>
          <a:p>
            <a:r>
              <a:rPr lang="en-US"/>
              <a:t>30-10-2020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SFP Demo Configuration Handbook </a:t>
            </a:r>
            <a:br>
              <a:rPr lang="en-US"/>
            </a:br>
            <a:r>
              <a:rPr lang="en-US" sz="2400"/>
              <a:t>WxCC 2.0</a:t>
            </a:r>
            <a:br>
              <a:rPr lang="en-US" sz="2400"/>
            </a:br>
            <a:r>
              <a:rPr lang="en-US" sz="2400"/>
              <a:t>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D10C06-B902-4149-8658-93961865A0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20" tIns="45710" rIns="91420" bIns="45710" anchor="t"/>
          <a:lstStyle/>
          <a:p>
            <a:r>
              <a:rPr lang="en-GB">
                <a:ea typeface="ＭＳ Ｐゴシック"/>
              </a:rPr>
              <a:t>CCBU Solution Assurance</a:t>
            </a:r>
          </a:p>
          <a:p>
            <a:r>
              <a:rPr lang="en-GB" sz="1600">
                <a:ea typeface="ＭＳ Ｐゴシック"/>
              </a:rPr>
              <a:t>Document version 1.0</a:t>
            </a: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29114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F15C36-7B9E-E64E-BC4E-2EFE36DA7F09}"/>
              </a:ext>
            </a:extLst>
          </p:cNvPr>
          <p:cNvSpPr txBox="1"/>
          <p:nvPr/>
        </p:nvSpPr>
        <p:spPr>
          <a:xfrm>
            <a:off x="393467" y="165472"/>
            <a:ext cx="865739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Steps: </a:t>
            </a:r>
            <a:r>
              <a:rPr lang="en-US" sz="1000" b="1" i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( below spreadsheet with DN info::)</a:t>
            </a:r>
          </a:p>
          <a:p>
            <a:r>
              <a:rPr lang="en-US" sz="1000" b="1" i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https://</a:t>
            </a:r>
            <a:r>
              <a:rPr lang="en-US" sz="1000" b="1" i="1" dirty="0" err="1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cisco.sharepoint.com</a:t>
            </a:r>
            <a:r>
              <a:rPr lang="en-US" sz="1000" b="1" i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/:x:/s/</a:t>
            </a:r>
            <a:r>
              <a:rPr lang="en-US" sz="1000" b="1" i="1" dirty="0" err="1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CCBUSolutionAssurance</a:t>
            </a:r>
            <a:r>
              <a:rPr lang="en-US" sz="1000" b="1" i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/EVukdrdrIehOu04hgqkfMawBxhWCZMn0s2zIQTCH4s24pQ?e=4%3Ak0kJ6j&amp;at=9</a:t>
            </a:r>
          </a:p>
          <a:p>
            <a:endParaRPr lang="en-US" sz="1000" b="1" dirty="0">
              <a:solidFill>
                <a:schemeClr val="bg1"/>
              </a:solidFill>
              <a:latin typeface="CiscoSansTT ExtraLight"/>
              <a:ea typeface="ＭＳ Ｐゴシック"/>
              <a:cs typeface="CiscoSansTT Thin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Add your DN in the Extension field. </a:t>
            </a:r>
            <a:r>
              <a:rPr lang="en-US" sz="1000" b="1" i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	Keep everything else default….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Click Finish </a:t>
            </a:r>
          </a:p>
          <a:p>
            <a:endParaRPr lang="en-US" sz="1200" dirty="0">
              <a:solidFill>
                <a:srgbClr val="26194B"/>
              </a:solidFill>
              <a:latin typeface="+mn-lt"/>
              <a:ea typeface="ＭＳ Ｐゴシック"/>
              <a:cs typeface="CiscoSansTT Thin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D9E175-3518-4140-962E-D337659AD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3" y="1224328"/>
            <a:ext cx="6949440" cy="367969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93C12C2-E4BF-8B4A-A02C-4348B6D02DFB}"/>
              </a:ext>
            </a:extLst>
          </p:cNvPr>
          <p:cNvSpPr/>
          <p:nvPr/>
        </p:nvSpPr>
        <p:spPr>
          <a:xfrm>
            <a:off x="6012559" y="2177149"/>
            <a:ext cx="222637" cy="20673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5521FA-A7D1-5541-AFE9-51EBE56F6B50}"/>
              </a:ext>
            </a:extLst>
          </p:cNvPr>
          <p:cNvSpPr/>
          <p:nvPr/>
        </p:nvSpPr>
        <p:spPr>
          <a:xfrm>
            <a:off x="6123878" y="3750171"/>
            <a:ext cx="222637" cy="20673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8896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F15C36-7B9E-E64E-BC4E-2EFE36DA7F09}"/>
              </a:ext>
            </a:extLst>
          </p:cNvPr>
          <p:cNvSpPr txBox="1"/>
          <p:nvPr/>
        </p:nvSpPr>
        <p:spPr>
          <a:xfrm>
            <a:off x="179283" y="107808"/>
            <a:ext cx="8657393" cy="39087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Steps: The endpoint used for testing was the </a:t>
            </a:r>
            <a:r>
              <a:rPr lang="en-US" sz="1600" b="1" dirty="0" err="1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Webex</a:t>
            </a:r>
            <a:r>
              <a:rPr lang="en-US" sz="1600" b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 Calling App.</a:t>
            </a:r>
          </a:p>
          <a:p>
            <a:endParaRPr lang="en-US" sz="1600" b="1" dirty="0">
              <a:solidFill>
                <a:schemeClr val="bg1"/>
              </a:solidFill>
              <a:latin typeface="CiscoSansTT ExtraLight"/>
              <a:ea typeface="ＭＳ Ｐゴシック"/>
              <a:cs typeface="CiscoSansTT Thin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Links below, should prompt you to download the app.  (copy and paste </a:t>
            </a:r>
            <a:r>
              <a:rPr lang="en-US" sz="1600" b="1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into your </a:t>
            </a:r>
            <a:r>
              <a:rPr lang="en-US" sz="1600" b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browser)</a:t>
            </a:r>
          </a:p>
          <a:p>
            <a:endParaRPr lang="en-US" sz="1600" b="1" dirty="0">
              <a:solidFill>
                <a:schemeClr val="bg1"/>
              </a:solidFill>
              <a:latin typeface="CiscoSansTT ExtraLight"/>
              <a:ea typeface="ＭＳ Ｐゴシック"/>
              <a:cs typeface="CiscoSansTT Thin" charset="0"/>
            </a:endParaRPr>
          </a:p>
          <a:p>
            <a:br>
              <a:rPr lang="en-US" sz="1600" b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</a:br>
            <a:r>
              <a:rPr lang="en-US" sz="1200" b="1" u="sng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Windows version</a:t>
            </a:r>
            <a:r>
              <a:rPr lang="en-US" sz="1600" b="1" u="sng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:</a:t>
            </a:r>
            <a:br>
              <a:rPr lang="en-US" sz="1600" b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</a:br>
            <a:r>
              <a:rPr lang="en-US" sz="1200" dirty="0"/>
              <a:t>https://</a:t>
            </a:r>
            <a:r>
              <a:rPr lang="en-US" sz="1200" dirty="0" err="1"/>
              <a:t>cisco.sharepoint.com</a:t>
            </a:r>
            <a:r>
              <a:rPr lang="en-US" sz="1200" dirty="0"/>
              <a:t>/sites/</a:t>
            </a:r>
            <a:r>
              <a:rPr lang="en-US" sz="1200" dirty="0" err="1"/>
              <a:t>CloudCalling</a:t>
            </a:r>
            <a:r>
              <a:rPr lang="en-US" sz="1200" dirty="0"/>
              <a:t>/Shared%20Documents/Forms/</a:t>
            </a:r>
            <a:r>
              <a:rPr lang="en-US" sz="1200" dirty="0" err="1"/>
              <a:t>AllItems.aspx?id</a:t>
            </a:r>
            <a:r>
              <a:rPr lang="en-US" sz="1200" dirty="0"/>
              <a:t>=%2Fsites%2FCloudCalling%2FShared%20Documents%2FDevices%20DLT%2FWebex%20Calling%20Desktop%20Clients%2F22%2E9%2E8%2FWebex%5FCalling%2Ebc%2Duc%2Ewin%2D22%2E9%2E8%2E261%2Emsi&amp;parent=%2Fsites%2FCloudCalling%2FShared%20Documents%2FDevices%20DLT%2FWebex%20Calling%20Desktop%20Clients%2F22%2E9%2E8</a:t>
            </a:r>
          </a:p>
          <a:p>
            <a:endParaRPr lang="en-US" sz="1200" dirty="0"/>
          </a:p>
          <a:p>
            <a:r>
              <a:rPr lang="en-US" sz="1200" u="sng" dirty="0"/>
              <a:t>Mac OS version:</a:t>
            </a:r>
            <a:br>
              <a:rPr lang="en-US" sz="1200" dirty="0"/>
            </a:br>
            <a:r>
              <a:rPr lang="en-US" sz="1200" dirty="0"/>
              <a:t>https://</a:t>
            </a:r>
            <a:r>
              <a:rPr lang="en-US" sz="1200" dirty="0" err="1"/>
              <a:t>cisco.sharepoint.com</a:t>
            </a:r>
            <a:r>
              <a:rPr lang="en-US" sz="1200" dirty="0"/>
              <a:t>/sites/</a:t>
            </a:r>
            <a:r>
              <a:rPr lang="en-US" sz="1200" dirty="0" err="1"/>
              <a:t>CloudCalling</a:t>
            </a:r>
            <a:r>
              <a:rPr lang="en-US" sz="1200" dirty="0"/>
              <a:t>/Shared%20Documents/Forms/</a:t>
            </a:r>
            <a:r>
              <a:rPr lang="en-US" sz="1200" dirty="0" err="1"/>
              <a:t>AllItems.aspx?id</a:t>
            </a:r>
            <a:r>
              <a:rPr lang="en-US" sz="1200" dirty="0"/>
              <a:t>=%2Fsites%2FCloudCalling%2FShared%20Documents%2FDevices%20DLT%2FWebex%20Calling%20Desktop%20Clients%2F22%2E9%2E8%2FWebex%5FCalling%2Ebc%2Duc%2Eosx%2D22%2E9%2E8%2E207%2Edmg&amp;parent=%2Fsites%2FCloudCalling%2FShared%20Documents%2FDevices%20DLT%2FWebex%20Calling%20Desktop%20Clients%2F22%2E9%2E8</a:t>
            </a:r>
          </a:p>
          <a:p>
            <a:br>
              <a:rPr lang="en-US" sz="1600" dirty="0"/>
            </a:br>
            <a:endParaRPr lang="en-US" sz="1600" b="1" dirty="0">
              <a:solidFill>
                <a:schemeClr val="bg1"/>
              </a:solidFill>
              <a:latin typeface="CiscoSansTT ExtraLight"/>
              <a:ea typeface="ＭＳ Ｐゴシック"/>
              <a:cs typeface="CiscoSansTT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001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3D2A95-0BF7-3249-9DE9-7F3DCBC6F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499" y="1367440"/>
            <a:ext cx="4140252" cy="3605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F15C36-7B9E-E64E-BC4E-2EFE36DA7F09}"/>
              </a:ext>
            </a:extLst>
          </p:cNvPr>
          <p:cNvSpPr txBox="1"/>
          <p:nvPr/>
        </p:nvSpPr>
        <p:spPr>
          <a:xfrm>
            <a:off x="179283" y="107808"/>
            <a:ext cx="8657393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Steps: The endpoint used for testing was the </a:t>
            </a:r>
            <a:r>
              <a:rPr lang="en-US" sz="1600" b="1" dirty="0" err="1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Webex</a:t>
            </a:r>
            <a:r>
              <a:rPr lang="en-US" sz="1600" b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 Calling App</a:t>
            </a:r>
            <a:br>
              <a:rPr lang="en-US" sz="1600" b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</a:br>
            <a:endParaRPr lang="en-US" sz="1600" b="1" dirty="0">
              <a:solidFill>
                <a:schemeClr val="bg1"/>
              </a:solidFill>
              <a:latin typeface="CiscoSansTT ExtraLight"/>
              <a:ea typeface="ＭＳ Ｐゴシック"/>
              <a:cs typeface="CiscoSansTT Thin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Click sign-in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Use your Agent credentials </a:t>
            </a:r>
            <a:r>
              <a:rPr lang="en-US" sz="1200" b="1" dirty="0" err="1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ie</a:t>
            </a:r>
            <a:r>
              <a:rPr lang="en-US" sz="1200" b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 (&lt;</a:t>
            </a:r>
            <a:r>
              <a:rPr lang="en-US" sz="1200" b="1" dirty="0" err="1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userame</a:t>
            </a:r>
            <a:r>
              <a:rPr lang="en-US" sz="1200" b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&gt;@</a:t>
            </a:r>
            <a:r>
              <a:rPr lang="en-US" sz="1200" b="1" dirty="0" err="1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email.carehybrid.com</a:t>
            </a:r>
            <a:r>
              <a:rPr lang="en-US" sz="1200" b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3C12C2-E4BF-8B4A-A02C-4348B6D02DFB}"/>
              </a:ext>
            </a:extLst>
          </p:cNvPr>
          <p:cNvSpPr/>
          <p:nvPr/>
        </p:nvSpPr>
        <p:spPr>
          <a:xfrm>
            <a:off x="2742136" y="2923067"/>
            <a:ext cx="222637" cy="20673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5521FA-A7D1-5541-AFE9-51EBE56F6B50}"/>
              </a:ext>
            </a:extLst>
          </p:cNvPr>
          <p:cNvSpPr/>
          <p:nvPr/>
        </p:nvSpPr>
        <p:spPr>
          <a:xfrm>
            <a:off x="5766110" y="2716333"/>
            <a:ext cx="222637" cy="20673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9681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C1A64-DB3F-8745-BFBF-10DB5DA06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05" y="1211912"/>
            <a:ext cx="7216346" cy="3623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F15C36-7B9E-E64E-BC4E-2EFE36DA7F09}"/>
              </a:ext>
            </a:extLst>
          </p:cNvPr>
          <p:cNvSpPr txBox="1"/>
          <p:nvPr/>
        </p:nvSpPr>
        <p:spPr>
          <a:xfrm>
            <a:off x="393467" y="165472"/>
            <a:ext cx="8657393" cy="10464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Steps: Login into Desktop</a:t>
            </a:r>
          </a:p>
          <a:p>
            <a:endParaRPr lang="en-US" sz="1000" b="1" dirty="0">
              <a:solidFill>
                <a:schemeClr val="bg1"/>
              </a:solidFill>
              <a:latin typeface="CiscoSansTT ExtraLight"/>
              <a:ea typeface="ＭＳ Ｐゴシック"/>
              <a:cs typeface="CiscoSansTT Thin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Add your DN in the Extension field. </a:t>
            </a:r>
            <a:r>
              <a:rPr lang="en-US" sz="1000" b="1" i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	Keep everything else default….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Click Finish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rgbClr val="0D274D"/>
                </a:solidFill>
                <a:latin typeface="CiscoSansTT ExtraLight"/>
                <a:ea typeface="ＭＳ Ｐゴシック"/>
                <a:cs typeface="CiscoSansTT Thin" charset="0"/>
              </a:rPr>
              <a:t>Don’t forget to assign your appropriate Team</a:t>
            </a:r>
            <a:endParaRPr lang="en-US" sz="1200" dirty="0">
              <a:solidFill>
                <a:srgbClr val="26194B"/>
              </a:solidFill>
              <a:latin typeface="+mn-lt"/>
              <a:ea typeface="ＭＳ Ｐゴシック"/>
              <a:cs typeface="CiscoSansTT Thin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3C12C2-E4BF-8B4A-A02C-4348B6D02DFB}"/>
              </a:ext>
            </a:extLst>
          </p:cNvPr>
          <p:cNvSpPr/>
          <p:nvPr/>
        </p:nvSpPr>
        <p:spPr>
          <a:xfrm>
            <a:off x="5147586" y="1575787"/>
            <a:ext cx="222637" cy="20673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5521FA-A7D1-5541-AFE9-51EBE56F6B50}"/>
              </a:ext>
            </a:extLst>
          </p:cNvPr>
          <p:cNvSpPr/>
          <p:nvPr/>
        </p:nvSpPr>
        <p:spPr>
          <a:xfrm>
            <a:off x="3982040" y="2154985"/>
            <a:ext cx="222637" cy="20673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A7EB41-0857-814B-A3FB-BE6CC0C981B9}"/>
              </a:ext>
            </a:extLst>
          </p:cNvPr>
          <p:cNvSpPr/>
          <p:nvPr/>
        </p:nvSpPr>
        <p:spPr>
          <a:xfrm>
            <a:off x="3977182" y="2896912"/>
            <a:ext cx="222637" cy="20673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42489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231BE9-9135-5B43-A1EB-D76F94FF2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53" y="1111533"/>
            <a:ext cx="7110732" cy="3570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F15C36-7B9E-E64E-BC4E-2EFE36DA7F09}"/>
              </a:ext>
            </a:extLst>
          </p:cNvPr>
          <p:cNvSpPr txBox="1"/>
          <p:nvPr/>
        </p:nvSpPr>
        <p:spPr>
          <a:xfrm>
            <a:off x="393467" y="165472"/>
            <a:ext cx="865739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Steps:</a:t>
            </a:r>
            <a:endParaRPr lang="en-US" sz="1000" b="1" dirty="0">
              <a:solidFill>
                <a:schemeClr val="bg1"/>
              </a:solidFill>
              <a:latin typeface="CiscoSansTT ExtraLight"/>
              <a:ea typeface="ＭＳ Ｐゴシック"/>
              <a:cs typeface="CiscoSansTT Thin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1" i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You can verify your logged in with you DN</a:t>
            </a:r>
            <a:endParaRPr lang="en-US" sz="1000" b="1" i="1" dirty="0">
              <a:solidFill>
                <a:schemeClr val="bg1"/>
              </a:solidFill>
              <a:latin typeface="CiscoSansTT ExtraLight"/>
              <a:ea typeface="ＭＳ Ｐゴシック"/>
              <a:cs typeface="CiscoSansTT Thin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3C12C2-E4BF-8B4A-A02C-4348B6D02DFB}"/>
              </a:ext>
            </a:extLst>
          </p:cNvPr>
          <p:cNvSpPr/>
          <p:nvPr/>
        </p:nvSpPr>
        <p:spPr>
          <a:xfrm>
            <a:off x="6490354" y="2154985"/>
            <a:ext cx="222637" cy="20673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9076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FC98B2-810E-CC45-A325-0667FB3736E5}"/>
              </a:ext>
            </a:extLst>
          </p:cNvPr>
          <p:cNvSpPr txBox="1"/>
          <p:nvPr/>
        </p:nvSpPr>
        <p:spPr>
          <a:xfrm>
            <a:off x="309282" y="168550"/>
            <a:ext cx="7903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Summary: 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We added </a:t>
            </a:r>
            <a:r>
              <a:rPr lang="en-US" dirty="0" err="1">
                <a:latin typeface="+mn-lt"/>
              </a:rPr>
              <a:t>Webex</a:t>
            </a:r>
            <a:r>
              <a:rPr lang="en-US" dirty="0">
                <a:latin typeface="+mn-lt"/>
              </a:rPr>
              <a:t> Enterprise licensing to our Agent(s) and associated a 4 digit DN to them.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BE8992-BCF0-9841-85E2-0DEC3219CCB9}"/>
              </a:ext>
            </a:extLst>
          </p:cNvPr>
          <p:cNvSpPr txBox="1"/>
          <p:nvPr/>
        </p:nvSpPr>
        <p:spPr>
          <a:xfrm>
            <a:off x="309282" y="1526241"/>
            <a:ext cx="82251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Verify Below points: </a:t>
            </a:r>
          </a:p>
          <a:p>
            <a:endParaRPr lang="en-US" dirty="0">
              <a:latin typeface="+mn-lt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+mn-lt"/>
              </a:rPr>
              <a:t>Login to agent desktop with new DN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+mn-lt"/>
              </a:rPr>
              <a:t>Initiate a call to the IVR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+mn-lt"/>
              </a:rPr>
              <a:t>Pick up the call</a:t>
            </a:r>
            <a:endParaRPr lang="en-US" i="1" dirty="0">
              <a:solidFill>
                <a:schemeClr val="accent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7274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17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D11D-B909-B347-9584-CC922938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95" y="348570"/>
            <a:ext cx="3502862" cy="551315"/>
          </a:xfrm>
        </p:spPr>
        <p:txBody>
          <a:bodyPr/>
          <a:lstStyle/>
          <a:p>
            <a:r>
              <a:rPr lang="en-US"/>
              <a:t>What is this about ?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3E5AE1-77E7-4449-AC79-CA03542A3E52}"/>
              </a:ext>
            </a:extLst>
          </p:cNvPr>
          <p:cNvSpPr txBox="1">
            <a:spLocks/>
          </p:cNvSpPr>
          <p:nvPr/>
        </p:nvSpPr>
        <p:spPr bwMode="auto">
          <a:xfrm>
            <a:off x="4821080" y="348570"/>
            <a:ext cx="4105205" cy="551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IN"/>
              <a:t>What is this </a:t>
            </a:r>
            <a:r>
              <a:rPr lang="en-IN" b="1">
                <a:solidFill>
                  <a:srgbClr val="FF0000"/>
                </a:solidFill>
              </a:rPr>
              <a:t>Not</a:t>
            </a:r>
            <a:r>
              <a:rPr lang="en-IN"/>
              <a:t> about ?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DE2B8F-35B1-BD46-AC38-8FB234F0DC73}"/>
              </a:ext>
            </a:extLst>
          </p:cNvPr>
          <p:cNvCxnSpPr/>
          <p:nvPr/>
        </p:nvCxnSpPr>
        <p:spPr>
          <a:xfrm>
            <a:off x="4434114" y="478971"/>
            <a:ext cx="0" cy="4194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38565ED-F6F2-0D48-BEE3-41593C48E2A9}"/>
              </a:ext>
            </a:extLst>
          </p:cNvPr>
          <p:cNvSpPr txBox="1"/>
          <p:nvPr/>
        </p:nvSpPr>
        <p:spPr>
          <a:xfrm>
            <a:off x="71562" y="993848"/>
            <a:ext cx="4180159" cy="36625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sz="1400">
                <a:latin typeface="CiscoSansTT ExtraLight"/>
                <a:ea typeface="ＭＳ Ｐゴシック"/>
                <a:cs typeface="Arial"/>
              </a:rPr>
              <a:t>Anyone with a WxCC 2.0 tenant access should be able to configure it to demonstrate the capabilities of this platform in their own demo/Gold tenants. </a:t>
            </a:r>
            <a:endParaRPr lang="en-US" sz="1400">
              <a:latin typeface="CiscoSansTT ExtraLight"/>
              <a:cs typeface="Arial"/>
            </a:endParaRPr>
          </a:p>
          <a:p>
            <a:pPr marL="342900" indent="-342900">
              <a:buAutoNum type="arabicPeriod"/>
            </a:pPr>
            <a:endParaRPr lang="en-US" sz="1400">
              <a:latin typeface="CiscoSansTT ExtraLight"/>
              <a:ea typeface="ＭＳ Ｐゴシック"/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400">
                <a:latin typeface="CiscoSansTT ExtraLight"/>
                <a:ea typeface="ＭＳ Ｐゴシック"/>
                <a:cs typeface="Arial"/>
              </a:rPr>
              <a:t>This handbook will be shared internally first (TME, TSA, Sales, Mktg) and eventually to partners in EFT</a:t>
            </a:r>
            <a:endParaRPr lang="en-US" sz="1400">
              <a:latin typeface="CiscoSansTT ExtraLight"/>
              <a:cs typeface="Arial"/>
            </a:endParaRPr>
          </a:p>
          <a:p>
            <a:pPr marL="342900" indent="-342900">
              <a:buAutoNum type="arabicPeriod"/>
            </a:pPr>
            <a:endParaRPr lang="en-US" sz="1400">
              <a:latin typeface="CiscoSansTT ExtraLight"/>
              <a:ea typeface="ＭＳ Ｐゴシック"/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400">
                <a:latin typeface="CiscoSansTT ExtraLight"/>
                <a:ea typeface="ＭＳ Ｐゴシック"/>
                <a:cs typeface="Arial"/>
              </a:rPr>
              <a:t>This is a ‘living document’, more capabilities will be added as they become available</a:t>
            </a:r>
            <a:endParaRPr lang="en-US" sz="1400">
              <a:latin typeface="CiscoSansTT ExtraLight"/>
              <a:ea typeface="ＭＳ Ｐゴシック"/>
            </a:endParaRPr>
          </a:p>
          <a:p>
            <a:pPr marL="342900" indent="-342900">
              <a:buAutoNum type="arabicPeriod"/>
            </a:pPr>
            <a:endParaRPr lang="en-US" sz="1400">
              <a:latin typeface="CiscoSansTT ExtraLight"/>
              <a:ea typeface="ＭＳ Ｐゴシック"/>
              <a:cs typeface="Arial"/>
            </a:endParaRPr>
          </a:p>
          <a:p>
            <a:pPr marL="342900" indent="-342900">
              <a:buAutoNum type="arabicPeriod"/>
            </a:pPr>
            <a:r>
              <a:rPr lang="en-US" sz="1400">
                <a:latin typeface="CiscoSansTT ExtraLight"/>
                <a:ea typeface="ＭＳ Ｐゴシック"/>
                <a:cs typeface="Arial"/>
              </a:rPr>
              <a:t>This helps provide a consistent demo experience</a:t>
            </a:r>
            <a:endParaRPr lang="en-US" sz="1400">
              <a:latin typeface="CiscoSansTT ExtraLight"/>
              <a:ea typeface="ＭＳ Ｐゴシック"/>
            </a:endParaRPr>
          </a:p>
          <a:p>
            <a:pPr marL="342900" indent="-342900">
              <a:buAutoNum type="arabicPeriod"/>
            </a:pPr>
            <a:endParaRPr lang="en-US">
              <a:latin typeface="+mn-lt"/>
            </a:endParaRPr>
          </a:p>
          <a:p>
            <a:pPr marL="342900" indent="-342900">
              <a:buAutoNum type="arabicPeriod"/>
            </a:pPr>
            <a:endParaRPr lang="en-US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94BA7-F3C1-4546-9A43-0C9C0AD6EA9D}"/>
              </a:ext>
            </a:extLst>
          </p:cNvPr>
          <p:cNvSpPr txBox="1"/>
          <p:nvPr/>
        </p:nvSpPr>
        <p:spPr>
          <a:xfrm>
            <a:off x="4651513" y="1081313"/>
            <a:ext cx="38974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>
                <a:latin typeface="+mn-lt"/>
              </a:rPr>
              <a:t>Training/Deep dive session</a:t>
            </a:r>
          </a:p>
          <a:p>
            <a:pPr marL="342900" indent="-342900">
              <a:buAutoNum type="arabicPeriod"/>
            </a:pPr>
            <a:endParaRPr lang="en-US" sz="1400">
              <a:latin typeface="+mn-lt"/>
            </a:endParaRPr>
          </a:p>
          <a:p>
            <a:pPr marL="342900" indent="-342900">
              <a:buAutoNum type="arabicPeriod"/>
            </a:pPr>
            <a:r>
              <a:rPr lang="en-US" sz="1400">
                <a:latin typeface="+mn-lt"/>
              </a:rPr>
              <a:t>Step by Step demo guide/story with speaker notes </a:t>
            </a:r>
            <a:r>
              <a:rPr lang="en-US" sz="1100">
                <a:latin typeface="+mn-lt"/>
              </a:rPr>
              <a:t>(Will be a separate effort)</a:t>
            </a:r>
          </a:p>
          <a:p>
            <a:pPr marL="342900" indent="-342900">
              <a:buAutoNum type="arabicPeriod"/>
            </a:pPr>
            <a:endParaRPr lang="en-US" sz="1400">
              <a:latin typeface="+mn-lt"/>
            </a:endParaRPr>
          </a:p>
          <a:p>
            <a:pPr marL="342900" indent="-342900">
              <a:buAutoNum type="arabicPeriod"/>
            </a:pPr>
            <a:endParaRPr lang="en-US">
              <a:latin typeface="+mn-lt"/>
            </a:endParaRPr>
          </a:p>
          <a:p>
            <a:pPr marL="342900" indent="-342900">
              <a:buAutoNum type="arabicPeriod"/>
            </a:pPr>
            <a:endParaRPr lang="en-US">
              <a:latin typeface="+mn-lt"/>
            </a:endParaRPr>
          </a:p>
          <a:p>
            <a:pPr marL="342900" indent="-342900">
              <a:buAutoNum type="arabicPeriod"/>
            </a:pP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699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422F31-A003-E34A-9681-54215EACA158}"/>
              </a:ext>
            </a:extLst>
          </p:cNvPr>
          <p:cNvSpPr txBox="1"/>
          <p:nvPr/>
        </p:nvSpPr>
        <p:spPr>
          <a:xfrm>
            <a:off x="1622560" y="145183"/>
            <a:ext cx="6224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1E4471"/>
                </a:solidFill>
                <a:latin typeface="CiscoSansTT ExtraLight"/>
                <a:cs typeface="CiscoSansTT Thin" charset="0"/>
              </a:rPr>
              <a:t>Overall Pre-Requisites / Assumptions</a:t>
            </a:r>
            <a:endParaRPr lang="en-US" sz="2800">
              <a:latin typeface="+mn-lt"/>
            </a:endParaRPr>
          </a:p>
        </p:txBody>
      </p:sp>
      <p:graphicFrame>
        <p:nvGraphicFramePr>
          <p:cNvPr id="6" name="Table Placeholder 7">
            <a:extLst>
              <a:ext uri="{FF2B5EF4-FFF2-40B4-BE49-F238E27FC236}">
                <a16:creationId xmlns:a16="http://schemas.microsoft.com/office/drawing/2014/main" id="{163569D6-60CE-014F-8EB3-751BD42ECE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6251948"/>
              </p:ext>
            </p:extLst>
          </p:nvPr>
        </p:nvGraphicFramePr>
        <p:xfrm>
          <a:off x="382142" y="1108388"/>
          <a:ext cx="8379715" cy="29267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6912">
                  <a:extLst>
                    <a:ext uri="{9D8B030D-6E8A-4147-A177-3AD203B41FA5}">
                      <a16:colId xmlns:a16="http://schemas.microsoft.com/office/drawing/2014/main" val="2245198731"/>
                    </a:ext>
                  </a:extLst>
                </a:gridCol>
                <a:gridCol w="7832803">
                  <a:extLst>
                    <a:ext uri="{9D8B030D-6E8A-4147-A177-3AD203B41FA5}">
                      <a16:colId xmlns:a16="http://schemas.microsoft.com/office/drawing/2014/main" val="2183432432"/>
                    </a:ext>
                  </a:extLst>
                </a:gridCol>
              </a:tblGrid>
              <a:tr h="2664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Steps in this guide are based on and for configuring a tenant in </a:t>
                      </a:r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production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environment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2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Users of this guide already have </a:t>
                      </a:r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administrator access 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a production tenant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816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Voice connectivity 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 available on the production tenant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513689"/>
                  </a:ext>
                </a:extLst>
              </a:tr>
              <a:tr h="3013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DN to EP mapping is done with a </a:t>
                      </a:r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 DN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329561"/>
                  </a:ext>
                </a:extLst>
              </a:tr>
              <a:tr h="278942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Users of this guide already have </a:t>
                      </a:r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Email ID 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 email contact routing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86276"/>
                  </a:ext>
                </a:extLst>
              </a:tr>
              <a:tr h="278942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Users of this guide already have a </a:t>
                      </a:r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SMS Number procured from </a:t>
                      </a:r>
                      <a:r>
                        <a:rPr lang="en-IN" sz="1100" b="0" i="0" u="none" strike="noStrike" err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MessageBird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that can be integrated with the tenant.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346986"/>
                  </a:ext>
                </a:extLst>
              </a:tr>
              <a:tr h="278942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Users of this guide already have a </a:t>
                      </a:r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Facebook page 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which can be integrated with the tenant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33135"/>
                  </a:ext>
                </a:extLst>
              </a:tr>
              <a:tr h="278942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Users of this guide already have a  </a:t>
                      </a:r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Google CCAI account 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that can be configured in the tenant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947417"/>
                  </a:ext>
                </a:extLst>
              </a:tr>
              <a:tr h="258512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Tenant has </a:t>
                      </a:r>
                      <a:r>
                        <a:rPr lang="en-IN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Feature Flags enabled </a:t>
                      </a:r>
                      <a:r>
                        <a:rPr lang="en-IN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for desktop layout, Chat/Email, Virtual Assistant, Social, FlowControl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174087"/>
                  </a:ext>
                </a:extLst>
              </a:tr>
              <a:tr h="258512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 config entities are created with prefix </a:t>
                      </a:r>
                      <a:r>
                        <a:rPr lang="en-IN" sz="1100" b="0" i="1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MediAssist</a:t>
                      </a:r>
                      <a:r>
                        <a:rPr lang="en-IN" sz="11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For example: Site: </a:t>
                      </a:r>
                      <a:r>
                        <a:rPr lang="en-IN" sz="1100" b="0" i="1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MediAssist_Site</a:t>
                      </a:r>
                      <a:r>
                        <a:rPr lang="en-IN" sz="11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Team: </a:t>
                      </a:r>
                      <a:r>
                        <a:rPr lang="en-IN" sz="1100" b="0" i="1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MediAssist_Team</a:t>
                      </a:r>
                      <a:r>
                        <a:rPr lang="en-IN" sz="1100" b="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EP: </a:t>
                      </a:r>
                      <a:r>
                        <a:rPr lang="en-IN" sz="1100" b="0" i="1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MediAssist_Voice_EP</a:t>
                      </a:r>
                      <a:endParaRPr lang="en-IN" sz="1100" b="0" i="1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702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606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422F31-A003-E34A-9681-54215EACA158}"/>
              </a:ext>
            </a:extLst>
          </p:cNvPr>
          <p:cNvSpPr txBox="1"/>
          <p:nvPr/>
        </p:nvSpPr>
        <p:spPr>
          <a:xfrm>
            <a:off x="1034370" y="109758"/>
            <a:ext cx="6051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1E4471"/>
                </a:solidFill>
                <a:latin typeface="CiscoSansTT ExtraLight"/>
                <a:cs typeface="CiscoSansTT Thin" charset="0"/>
              </a:rPr>
              <a:t>Config Handbook - Who &amp; Where ? </a:t>
            </a:r>
            <a:endParaRPr lang="en-US" sz="2800">
              <a:latin typeface="+mn-l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EBB4CC-E7AE-7E4F-9028-691A80732893}"/>
              </a:ext>
            </a:extLst>
          </p:cNvPr>
          <p:cNvCxnSpPr>
            <a:cxnSpLocks/>
          </p:cNvCxnSpPr>
          <p:nvPr/>
        </p:nvCxnSpPr>
        <p:spPr>
          <a:xfrm>
            <a:off x="4434114" y="776253"/>
            <a:ext cx="0" cy="3169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Placeholder 7">
            <a:extLst>
              <a:ext uri="{FF2B5EF4-FFF2-40B4-BE49-F238E27FC236}">
                <a16:creationId xmlns:a16="http://schemas.microsoft.com/office/drawing/2014/main" id="{88BFB8E8-4D82-984E-88D1-6B1D87F0DB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7967057"/>
              </p:ext>
            </p:extLst>
          </p:nvPr>
        </p:nvGraphicFramePr>
        <p:xfrm>
          <a:off x="4828550" y="898937"/>
          <a:ext cx="4048980" cy="3002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346">
                  <a:extLst>
                    <a:ext uri="{9D8B030D-6E8A-4147-A177-3AD203B41FA5}">
                      <a16:colId xmlns:a16="http://schemas.microsoft.com/office/drawing/2014/main" val="2245198731"/>
                    </a:ext>
                  </a:extLst>
                </a:gridCol>
                <a:gridCol w="3083634">
                  <a:extLst>
                    <a:ext uri="{9D8B030D-6E8A-4147-A177-3AD203B41FA5}">
                      <a16:colId xmlns:a16="http://schemas.microsoft.com/office/drawing/2014/main" val="3482310722"/>
                    </a:ext>
                  </a:extLst>
                </a:gridCol>
              </a:tblGrid>
              <a:tr h="343750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Environment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ProdUS1 (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WxCC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US DC)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513689"/>
                  </a:ext>
                </a:extLst>
              </a:tr>
              <a:tr h="3650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Org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i="0" u="none" strike="noStrike" noProof="0" dirty="0" err="1">
                          <a:effectLst/>
                          <a:latin typeface="Calibri"/>
                        </a:rPr>
                        <a:t>Webex</a:t>
                      </a:r>
                      <a:r>
                        <a:rPr lang="en-IN" sz="1100" b="0" i="0" u="none" strike="noStrike" noProof="0" dirty="0">
                          <a:effectLst/>
                          <a:latin typeface="Calibri"/>
                        </a:rPr>
                        <a:t> CC Demo 101</a:t>
                      </a:r>
                      <a:endParaRPr lang="en-US" dirty="0"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329561"/>
                  </a:ext>
                </a:extLst>
              </a:tr>
              <a:tr h="337847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Org ID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i="0" u="none" strike="noStrike" noProof="0" dirty="0">
                          <a:effectLst/>
                          <a:latin typeface="Calibri"/>
                        </a:rPr>
                        <a:t>12700722-cd25-46b9-971e-ed0ce9f140c6</a:t>
                      </a:r>
                      <a:endParaRPr lang="en-US" dirty="0"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86276"/>
                  </a:ext>
                </a:extLst>
              </a:tr>
              <a:tr h="313103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Access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&lt;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cec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&gt;@</a:t>
                      </a:r>
                      <a:r>
                        <a:rPr lang="en-IN" sz="1100" b="0" i="0" u="none" strike="noStrike" noProof="0" dirty="0">
                          <a:effectLst/>
                          <a:latin typeface="Calibri"/>
                        </a:rPr>
                        <a:t>email.carehybrid.com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702785"/>
                  </a:ext>
                </a:extLst>
              </a:tr>
              <a:tr h="313103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 Hub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hlinkClick r:id="rId2"/>
                        </a:rPr>
                        <a:t>https://admin.webex.com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538948"/>
                  </a:ext>
                </a:extLst>
              </a:tr>
              <a:tr h="313103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Portal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100" b="0" i="0" u="none" strike="noStrike" noProof="0" dirty="0">
                          <a:effectLst/>
                          <a:latin typeface="Calibri"/>
                          <a:hlinkClick r:id="rId3"/>
                        </a:rPr>
                        <a:t>https://portal.wxcc-us1.cisco.com/portal/home.html</a:t>
                      </a:r>
                      <a:endParaRPr lang="en-US" dirty="0"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94363"/>
                  </a:ext>
                </a:extLst>
              </a:tr>
              <a:tr h="313103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Agent Desktop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noProof="0" dirty="0">
                          <a:latin typeface="Calibri"/>
                          <a:hlinkClick r:id="rId4"/>
                        </a:rPr>
                        <a:t>https://desktop.wxcc-us1.cisco.com</a:t>
                      </a:r>
                      <a:endParaRPr lang="en-US" sz="1100" dirty="0"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112837"/>
                  </a:ext>
                </a:extLst>
              </a:tr>
              <a:tr h="31310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Main IVR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685777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516-517-9009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646669"/>
                  </a:ext>
                </a:extLst>
              </a:tr>
              <a:tr h="313103">
                <a:tc>
                  <a:txBody>
                    <a:bodyPr/>
                    <a:lstStyle/>
                    <a:p>
                      <a:pPr marL="0" marR="0" indent="0" algn="ctr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Sample API for Ext. DB Dip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hlinkClick r:id="rId5"/>
                        </a:rPr>
                        <a:t>https://5f9a64f59d94640016f709bf.mockapi.io/api/customers/account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410461"/>
                  </a:ext>
                </a:extLst>
              </a:tr>
            </a:tbl>
          </a:graphicData>
        </a:graphic>
      </p:graphicFrame>
      <p:graphicFrame>
        <p:nvGraphicFramePr>
          <p:cNvPr id="18" name="Table Placeholder 7">
            <a:extLst>
              <a:ext uri="{FF2B5EF4-FFF2-40B4-BE49-F238E27FC236}">
                <a16:creationId xmlns:a16="http://schemas.microsoft.com/office/drawing/2014/main" id="{5D8242B3-A907-E544-8915-B301AE4926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2865693"/>
              </p:ext>
            </p:extLst>
          </p:nvPr>
        </p:nvGraphicFramePr>
        <p:xfrm>
          <a:off x="339040" y="898937"/>
          <a:ext cx="3524512" cy="2764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274">
                  <a:extLst>
                    <a:ext uri="{9D8B030D-6E8A-4147-A177-3AD203B41FA5}">
                      <a16:colId xmlns:a16="http://schemas.microsoft.com/office/drawing/2014/main" val="945958142"/>
                    </a:ext>
                  </a:extLst>
                </a:gridCol>
                <a:gridCol w="1610962">
                  <a:extLst>
                    <a:ext uri="{9D8B030D-6E8A-4147-A177-3AD203B41FA5}">
                      <a16:colId xmlns:a16="http://schemas.microsoft.com/office/drawing/2014/main" val="2245198731"/>
                    </a:ext>
                  </a:extLst>
                </a:gridCol>
                <a:gridCol w="1171276">
                  <a:extLst>
                    <a:ext uri="{9D8B030D-6E8A-4147-A177-3AD203B41FA5}">
                      <a16:colId xmlns:a16="http://schemas.microsoft.com/office/drawing/2014/main" val="2183432432"/>
                    </a:ext>
                  </a:extLst>
                </a:gridCol>
              </a:tblGrid>
              <a:tr h="2664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Module-1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User Onboarding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Ankit 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260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E447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Module-2</a:t>
                      </a:r>
                      <a:endParaRPr lang="en-IN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Chat</a:t>
                      </a:r>
                      <a:endParaRPr lang="en-IN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Abhishek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260">
                <a:tc>
                  <a:txBody>
                    <a:bodyPr/>
                    <a:lstStyle/>
                    <a:p>
                      <a:pPr marL="0" marR="0" lvl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E447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Module-3</a:t>
                      </a:r>
                      <a:endParaRPr kumimoji="0" lang="en-IN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E447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Naveen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270792"/>
                  </a:ext>
                </a:extLst>
              </a:tr>
              <a:tr h="283816">
                <a:tc>
                  <a:txBody>
                    <a:bodyPr/>
                    <a:lstStyle/>
                    <a:p>
                      <a:pPr marL="0" marR="0" lvl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E447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Module-4</a:t>
                      </a:r>
                      <a:endParaRPr kumimoji="0" lang="en-IN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E447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Social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Chandra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513689"/>
                  </a:ext>
                </a:extLst>
              </a:tr>
              <a:tr h="301369">
                <a:tc>
                  <a:txBody>
                    <a:bodyPr/>
                    <a:lstStyle/>
                    <a:p>
                      <a:pPr marL="0" marR="0" lvl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E447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Module-5</a:t>
                      </a:r>
                      <a:endParaRPr kumimoji="0" lang="en-IN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E447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Voice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Avinash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329561"/>
                  </a:ext>
                </a:extLst>
              </a:tr>
              <a:tr h="258512">
                <a:tc>
                  <a:txBody>
                    <a:bodyPr/>
                    <a:lstStyle/>
                    <a:p>
                      <a:pPr marL="0" marR="0" lvl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E447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Module-6</a:t>
                      </a:r>
                      <a:endParaRPr kumimoji="0" lang="en-IN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E447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WxM Post Call Survey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Raghu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702785"/>
                  </a:ext>
                </a:extLst>
              </a:tr>
              <a:tr h="258512">
                <a:tc>
                  <a:txBody>
                    <a:bodyPr/>
                    <a:lstStyle/>
                    <a:p>
                      <a:pPr marL="0" marR="0" lvl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E447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Module-7</a:t>
                      </a:r>
                      <a:endParaRPr kumimoji="0" lang="en-IN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E447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External DB Dips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Chandramouli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410461"/>
                  </a:ext>
                </a:extLst>
              </a:tr>
              <a:tr h="258512">
                <a:tc>
                  <a:txBody>
                    <a:bodyPr/>
                    <a:lstStyle/>
                    <a:p>
                      <a:pPr marL="0" marR="0" lvl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1E447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Module-8</a:t>
                      </a:r>
                      <a:endParaRPr kumimoji="0" lang="en-IN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1E447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Agent Desktop(KAD)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Sameer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565903"/>
                  </a:ext>
                </a:extLst>
              </a:tr>
              <a:tr h="258512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 Support/Facilitator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Gagarin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702371"/>
                  </a:ext>
                </a:extLst>
              </a:tr>
              <a:tr h="258512"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b="0" i="0" u="none" strike="noStrike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Reviewers/Mentors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Karthik/Mudit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9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674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976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FB024D-2165-B345-8449-EEB5CA70A0E1}"/>
              </a:ext>
            </a:extLst>
          </p:cNvPr>
          <p:cNvSpPr/>
          <p:nvPr/>
        </p:nvSpPr>
        <p:spPr>
          <a:xfrm>
            <a:off x="485385" y="2138766"/>
            <a:ext cx="7246767" cy="33239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002060"/>
                </a:solidFill>
                <a:latin typeface="CiscoSansTT ExtraLight (Body)"/>
                <a:ea typeface="ＭＳ Ｐゴシック"/>
                <a:cs typeface="Arial"/>
              </a:rPr>
              <a:t>Voice Configuration:</a:t>
            </a:r>
            <a:endParaRPr lang="en-US" sz="2000" dirty="0">
              <a:solidFill>
                <a:srgbClr val="002060"/>
              </a:solidFill>
              <a:latin typeface="CiscoSansTT ExtraLight (Body)"/>
              <a:ea typeface="ＭＳ Ｐゴシック"/>
              <a:cs typeface="Arial"/>
            </a:endParaRPr>
          </a:p>
          <a:p>
            <a:pPr marL="685800" lvl="1" indent="-228600">
              <a:lnSpc>
                <a:spcPct val="200000"/>
              </a:lnSpc>
              <a:buFontTx/>
              <a:buAutoNum type="arabicPeriod"/>
            </a:pPr>
            <a:r>
              <a:rPr lang="en-IN" sz="1200" dirty="0">
                <a:latin typeface="Arial"/>
                <a:ea typeface="ＭＳ Ｐゴシック"/>
                <a:cs typeface="Arial"/>
              </a:rPr>
              <a:t>Create EP = </a:t>
            </a:r>
            <a:r>
              <a:rPr lang="en-IN" sz="1200" i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&lt;username&gt;_</a:t>
            </a:r>
            <a:r>
              <a:rPr lang="en-IN" sz="1200" i="1" dirty="0" err="1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voice_EP</a:t>
            </a:r>
            <a:r>
              <a:rPr lang="en-IN" sz="1200" i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		</a:t>
            </a:r>
            <a:r>
              <a:rPr lang="en-IN" sz="1200" i="1" dirty="0" err="1">
                <a:solidFill>
                  <a:srgbClr val="0D274D"/>
                </a:solidFill>
                <a:latin typeface="Arial"/>
                <a:ea typeface="ＭＳ Ｐゴシック"/>
                <a:cs typeface="Arial"/>
              </a:rPr>
              <a:t>i</a:t>
            </a:r>
            <a:r>
              <a:rPr lang="en-IN" sz="1200" dirty="0" err="1">
                <a:solidFill>
                  <a:srgbClr val="0D274D"/>
                </a:solidFill>
                <a:latin typeface="Arial"/>
                <a:ea typeface="ＭＳ Ｐゴシック"/>
                <a:cs typeface="Arial"/>
              </a:rPr>
              <a:t>e</a:t>
            </a:r>
            <a:r>
              <a:rPr lang="en-IN" sz="1200" dirty="0">
                <a:solidFill>
                  <a:srgbClr val="0D274D"/>
                </a:solidFill>
                <a:latin typeface="Arial"/>
                <a:ea typeface="ＭＳ Ｐゴシック"/>
                <a:cs typeface="Arial"/>
              </a:rPr>
              <a:t>:</a:t>
            </a:r>
            <a:r>
              <a:rPr lang="en-IN" sz="1200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 </a:t>
            </a:r>
            <a:r>
              <a:rPr lang="en-IN" sz="1200" dirty="0">
                <a:solidFill>
                  <a:srgbClr val="282828"/>
                </a:solidFill>
                <a:latin typeface="Arial"/>
                <a:ea typeface="ＭＳ Ｐゴシック"/>
                <a:cs typeface="Arial"/>
              </a:rPr>
              <a:t>(</a:t>
            </a:r>
            <a:r>
              <a:rPr lang="en-IN" sz="1200" i="1" dirty="0" err="1">
                <a:solidFill>
                  <a:srgbClr val="282828"/>
                </a:solidFill>
                <a:latin typeface="Arial"/>
                <a:ea typeface="ＭＳ Ｐゴシック"/>
                <a:cs typeface="Arial"/>
              </a:rPr>
              <a:t>ntheolog_voice_entrypoint</a:t>
            </a:r>
            <a:r>
              <a:rPr lang="en-IN" sz="1200" dirty="0">
                <a:solidFill>
                  <a:srgbClr val="282828"/>
                </a:solidFill>
                <a:latin typeface="Arial"/>
                <a:ea typeface="ＭＳ Ｐゴシック"/>
                <a:cs typeface="Arial"/>
              </a:rPr>
              <a:t>)</a:t>
            </a:r>
            <a:endParaRPr lang="en-IN" dirty="0">
              <a:solidFill>
                <a:srgbClr val="282828"/>
              </a:solidFill>
              <a:cs typeface="Arial"/>
            </a:endParaRP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IN" sz="1200" dirty="0">
                <a:latin typeface="Arial"/>
                <a:ea typeface="ＭＳ Ｐゴシック"/>
                <a:cs typeface="Arial"/>
              </a:rPr>
              <a:t>Map </a:t>
            </a:r>
            <a:r>
              <a:rPr lang="en-IN" sz="1200" dirty="0" err="1">
                <a:latin typeface="Arial"/>
                <a:ea typeface="ＭＳ Ｐゴシック"/>
                <a:cs typeface="Arial"/>
              </a:rPr>
              <a:t>DiD</a:t>
            </a:r>
            <a:r>
              <a:rPr lang="en-IN" sz="1200" dirty="0">
                <a:latin typeface="Arial"/>
                <a:ea typeface="ＭＳ Ｐゴシック"/>
                <a:cs typeface="Arial"/>
              </a:rPr>
              <a:t> to your </a:t>
            </a:r>
            <a:r>
              <a:rPr lang="en-IN" sz="1200" dirty="0" err="1">
                <a:latin typeface="Arial"/>
                <a:ea typeface="ＭＳ Ｐゴシック"/>
                <a:cs typeface="Arial"/>
              </a:rPr>
              <a:t>EntryPoint</a:t>
            </a:r>
            <a:r>
              <a:rPr lang="en-IN" sz="1200" dirty="0">
                <a:latin typeface="Arial"/>
                <a:ea typeface="ＭＳ Ｐゴシック"/>
                <a:cs typeface="Arial"/>
              </a:rPr>
              <a:t>.  </a:t>
            </a: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IN" sz="1200" dirty="0">
                <a:latin typeface="Arial"/>
                <a:ea typeface="ＭＳ Ｐゴシック"/>
                <a:cs typeface="Arial"/>
              </a:rPr>
              <a:t>Create your Team = </a:t>
            </a:r>
            <a:r>
              <a:rPr lang="en-IN" sz="1200" i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&lt;username&gt;_team</a:t>
            </a:r>
            <a:endParaRPr lang="en-IN" sz="1200" dirty="0">
              <a:latin typeface="Arial"/>
              <a:ea typeface="ＭＳ Ｐゴシック"/>
              <a:cs typeface="Arial"/>
            </a:endParaRP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IN" sz="1200" dirty="0">
                <a:solidFill>
                  <a:srgbClr val="282828"/>
                </a:solidFill>
                <a:latin typeface="Arial"/>
                <a:ea typeface="ＭＳ Ｐゴシック"/>
                <a:cs typeface="Arial"/>
              </a:rPr>
              <a:t>Create Q = </a:t>
            </a:r>
            <a:r>
              <a:rPr lang="en-IN" sz="1200" i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&lt;username&gt;_</a:t>
            </a:r>
            <a:r>
              <a:rPr lang="en-IN" sz="1200" i="1" dirty="0" err="1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voice_Q</a:t>
            </a:r>
            <a:endParaRPr lang="en-IN" i="1" dirty="0">
              <a:solidFill>
                <a:srgbClr val="FF0000"/>
              </a:solidFill>
              <a:cs typeface="Arial"/>
            </a:endParaRPr>
          </a:p>
          <a:p>
            <a:pPr marL="685800" lvl="1" indent="-228600">
              <a:lnSpc>
                <a:spcPct val="200000"/>
              </a:lnSpc>
              <a:buFontTx/>
              <a:buAutoNum type="arabicPeriod"/>
            </a:pPr>
            <a:r>
              <a:rPr lang="en-IN" sz="1200" dirty="0">
                <a:latin typeface="Arial"/>
                <a:ea typeface="ＭＳ Ｐゴシック"/>
                <a:cs typeface="Arial"/>
              </a:rPr>
              <a:t>Create EP Routing Strategies = </a:t>
            </a:r>
            <a:r>
              <a:rPr lang="en-IN" sz="1200" i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&lt;username&gt;_</a:t>
            </a:r>
            <a:r>
              <a:rPr lang="en-IN" sz="1200" i="1" dirty="0" err="1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RS_voice_EP</a:t>
            </a:r>
            <a:endParaRPr lang="en-IN" sz="1200" dirty="0">
              <a:latin typeface="Arial"/>
              <a:ea typeface="ＭＳ Ｐゴシック"/>
              <a:cs typeface="Arial"/>
            </a:endParaRPr>
          </a:p>
          <a:p>
            <a:pPr marL="685800" lvl="1" indent="-228600">
              <a:lnSpc>
                <a:spcPct val="200000"/>
              </a:lnSpc>
              <a:buFontTx/>
              <a:buAutoNum type="arabicPeriod"/>
            </a:pPr>
            <a:r>
              <a:rPr lang="en-IN" sz="1200" dirty="0">
                <a:latin typeface="Arial"/>
                <a:ea typeface="ＭＳ Ｐゴシック"/>
                <a:cs typeface="Arial"/>
              </a:rPr>
              <a:t>Create Q Routing Strategies = </a:t>
            </a:r>
            <a:r>
              <a:rPr lang="en-IN" sz="1200" i="1" dirty="0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&lt;username&gt;_</a:t>
            </a:r>
            <a:r>
              <a:rPr lang="en-IN" sz="1200" i="1" dirty="0" err="1">
                <a:solidFill>
                  <a:srgbClr val="FF0000"/>
                </a:solidFill>
                <a:latin typeface="Arial"/>
                <a:ea typeface="ＭＳ Ｐゴシック"/>
                <a:cs typeface="Arial"/>
              </a:rPr>
              <a:t>RS_voice_Q</a:t>
            </a:r>
            <a:endParaRPr lang="en-IN" i="1" dirty="0">
              <a:solidFill>
                <a:srgbClr val="FF0000"/>
              </a:solidFill>
              <a:cs typeface="Arial"/>
            </a:endParaRPr>
          </a:p>
          <a:p>
            <a:pPr marL="685800" lvl="1" indent="-228600">
              <a:lnSpc>
                <a:spcPct val="200000"/>
              </a:lnSpc>
              <a:buAutoNum type="arabicPeriod"/>
            </a:pPr>
            <a:r>
              <a:rPr lang="en-IN" sz="1200" dirty="0">
                <a:latin typeface="Arial"/>
                <a:ea typeface="ＭＳ Ｐゴシック"/>
                <a:cs typeface="Arial"/>
              </a:rPr>
              <a:t>Associate Teams to respective Q </a:t>
            </a:r>
            <a:endParaRPr lang="en-IN" dirty="0"/>
          </a:p>
          <a:p>
            <a:endParaRPr lang="en-IN" sz="1200" dirty="0">
              <a:solidFill>
                <a:srgbClr val="000000"/>
              </a:solidFill>
              <a:latin typeface="-apple-system"/>
              <a:ea typeface="ＭＳ Ｐゴシック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B4ABA0-2B31-4F52-86F4-AA0895710134}"/>
              </a:ext>
            </a:extLst>
          </p:cNvPr>
          <p:cNvSpPr txBox="1"/>
          <p:nvPr/>
        </p:nvSpPr>
        <p:spPr>
          <a:xfrm>
            <a:off x="485385" y="353678"/>
            <a:ext cx="8212724" cy="15680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CiscoSansTT ExtraLight (Body)"/>
                <a:ea typeface="ＭＳ Ｐゴシック"/>
                <a:cs typeface="Arial"/>
              </a:rPr>
              <a:t>Objective:</a:t>
            </a:r>
            <a:r>
              <a:rPr lang="en-IN" sz="2000" dirty="0">
                <a:latin typeface="CiscoSansTT ExtraLight (Body)"/>
                <a:ea typeface="ＭＳ Ｐゴシック"/>
                <a:cs typeface="Arial"/>
              </a:rPr>
              <a:t> </a:t>
            </a:r>
            <a:r>
              <a:rPr lang="en-IN" sz="1400" dirty="0">
                <a:latin typeface="CiscoSansTT ExtraLight (Body)"/>
                <a:ea typeface="ＭＳ Ｐゴシック"/>
                <a:cs typeface="Arial"/>
              </a:rPr>
              <a:t>This lab is designed to ensure we onboard various user personas in to </a:t>
            </a:r>
            <a:r>
              <a:rPr lang="en-IN" sz="1400" dirty="0" err="1">
                <a:latin typeface="CiscoSansTT ExtraLight (Body)"/>
                <a:ea typeface="ＭＳ Ｐゴシック"/>
                <a:cs typeface="Arial"/>
              </a:rPr>
              <a:t>WxCC</a:t>
            </a:r>
            <a:r>
              <a:rPr lang="en-IN" sz="1400" dirty="0">
                <a:latin typeface="CiscoSansTT ExtraLight (Body)"/>
                <a:ea typeface="ＭＳ Ｐゴシック"/>
                <a:cs typeface="Arial"/>
              </a:rPr>
              <a:t>.</a:t>
            </a:r>
            <a:endParaRPr lang="en-US" dirty="0">
              <a:latin typeface="CiscoSansTT ExtraLight (Body)"/>
              <a:ea typeface="ＭＳ Ｐゴシック"/>
            </a:endParaRPr>
          </a:p>
          <a:p>
            <a:r>
              <a:rPr lang="en-IN" sz="1400" dirty="0">
                <a:latin typeface="CiscoSansTT ExtraLight (Body)"/>
                <a:ea typeface="ＭＳ Ｐゴシック"/>
                <a:cs typeface="Arial"/>
              </a:rPr>
              <a:t>As part of this guide, we will cover following steps:</a:t>
            </a:r>
          </a:p>
          <a:p>
            <a:br>
              <a:rPr lang="en-IN" sz="1400" dirty="0">
                <a:latin typeface="CiscoSansTT ExtraLight (Body)"/>
                <a:ea typeface="ＭＳ Ｐゴシック"/>
                <a:cs typeface="Arial"/>
              </a:rPr>
            </a:br>
            <a:r>
              <a:rPr lang="en-IN" sz="2000" dirty="0">
                <a:solidFill>
                  <a:srgbClr val="002060"/>
                </a:solidFill>
                <a:latin typeface="CiscoSansTT ExtraLight (Body)"/>
                <a:ea typeface="ＭＳ Ｐゴシック"/>
                <a:cs typeface="Arial"/>
              </a:rPr>
              <a:t>Important:  </a:t>
            </a:r>
            <a:r>
              <a:rPr lang="en-IN" sz="1400" dirty="0">
                <a:latin typeface="CiscoSansTT ExtraLight (Body)"/>
                <a:ea typeface="ＭＳ Ｐゴシック"/>
                <a:cs typeface="Arial"/>
              </a:rPr>
              <a:t>Let's</a:t>
            </a:r>
            <a:r>
              <a:rPr lang="en-IN" sz="2000" dirty="0">
                <a:solidFill>
                  <a:srgbClr val="002060"/>
                </a:solidFill>
                <a:latin typeface="CiscoSansTT ExtraLight (Body)"/>
                <a:ea typeface="ＭＳ Ｐゴシック"/>
                <a:cs typeface="Arial"/>
              </a:rPr>
              <a:t> </a:t>
            </a:r>
            <a:r>
              <a:rPr lang="en-IN" sz="1400" dirty="0">
                <a:latin typeface="CiscoSansTT ExtraLight (Body)"/>
                <a:ea typeface="ＭＳ Ｐゴシック"/>
                <a:cs typeface="Arial"/>
              </a:rPr>
              <a:t>use a naming convention in order to help us maintain this tenant. Please use the format from below.  Most important, always lead with your username.</a:t>
            </a:r>
          </a:p>
          <a:p>
            <a:pPr marL="496570" marR="711835" indent="-6350">
              <a:lnSpc>
                <a:spcPct val="103000"/>
              </a:lnSpc>
              <a:spcAft>
                <a:spcPts val="65"/>
              </a:spcAft>
            </a:pPr>
            <a:endParaRPr lang="en-IN" sz="1400" b="1" dirty="0">
              <a:solidFill>
                <a:srgbClr val="000000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652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 your DN Configuration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Webex</a:t>
            </a:r>
            <a:r>
              <a:rPr lang="en-US" dirty="0"/>
              <a:t> Calling </a:t>
            </a:r>
          </a:p>
        </p:txBody>
      </p:sp>
    </p:spTree>
    <p:extLst>
      <p:ext uri="{BB962C8B-B14F-4D97-AF65-F5344CB8AC3E}">
        <p14:creationId xmlns:p14="http://schemas.microsoft.com/office/powerpoint/2010/main" val="52091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FB024D-2165-B345-8449-EEB5CA70A0E1}"/>
              </a:ext>
            </a:extLst>
          </p:cNvPr>
          <p:cNvSpPr/>
          <p:nvPr/>
        </p:nvSpPr>
        <p:spPr>
          <a:xfrm>
            <a:off x="393467" y="1546908"/>
            <a:ext cx="8350623" cy="148976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96570" marR="711835" indent="-6350">
              <a:lnSpc>
                <a:spcPct val="103000"/>
              </a:lnSpc>
              <a:spcAft>
                <a:spcPts val="65"/>
              </a:spcAft>
            </a:pPr>
            <a:endParaRPr lang="en-IN" sz="1000" dirty="0">
              <a:solidFill>
                <a:srgbClr val="26194B"/>
              </a:solidFill>
              <a:latin typeface="+mj-lt"/>
              <a:ea typeface="Times New Roman" panose="02020603050405020304" pitchFamily="18" charset="0"/>
            </a:endParaRPr>
          </a:p>
          <a:p>
            <a:r>
              <a:rPr lang="en-IN" sz="1200" dirty="0">
                <a:solidFill>
                  <a:srgbClr val="26194B"/>
                </a:solidFill>
                <a:latin typeface="+mj-lt"/>
                <a:ea typeface="ＭＳ Ｐゴシック"/>
              </a:rPr>
              <a:t>Control 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6194B"/>
                </a:solidFill>
                <a:latin typeface="+mj-lt"/>
                <a:ea typeface="ＭＳ Ｐゴシック"/>
              </a:rPr>
              <a:t>Add your </a:t>
            </a:r>
            <a:r>
              <a:rPr lang="en-IN" sz="1200" dirty="0" err="1">
                <a:solidFill>
                  <a:srgbClr val="26194B"/>
                </a:solidFill>
                <a:latin typeface="+mj-lt"/>
                <a:ea typeface="ＭＳ Ｐゴシック"/>
              </a:rPr>
              <a:t>Webex</a:t>
            </a:r>
            <a:r>
              <a:rPr lang="en-IN" sz="1200" dirty="0">
                <a:solidFill>
                  <a:srgbClr val="26194B"/>
                </a:solidFill>
                <a:latin typeface="+mj-lt"/>
                <a:ea typeface="ＭＳ Ｐゴシック"/>
              </a:rPr>
              <a:t> Calling DN</a:t>
            </a:r>
          </a:p>
          <a:p>
            <a:pPr lvl="1"/>
            <a:endParaRPr lang="en-IN" sz="1200" dirty="0">
              <a:solidFill>
                <a:srgbClr val="26194B"/>
              </a:solidFill>
              <a:latin typeface="+mj-lt"/>
              <a:ea typeface="ＭＳ Ｐゴシック"/>
            </a:endParaRPr>
          </a:p>
          <a:p>
            <a:pPr lvl="0"/>
            <a:r>
              <a:rPr lang="en-IN" sz="1200" dirty="0" err="1">
                <a:solidFill>
                  <a:srgbClr val="26194B"/>
                </a:solidFill>
                <a:latin typeface="CiscoSansTT ExtraLight"/>
                <a:ea typeface="ＭＳ Ｐゴシック"/>
              </a:rPr>
              <a:t>WxCC</a:t>
            </a:r>
            <a:r>
              <a:rPr lang="en-IN" sz="1200" dirty="0">
                <a:solidFill>
                  <a:srgbClr val="26194B"/>
                </a:solidFill>
                <a:latin typeface="CiscoSansTT ExtraLight"/>
                <a:ea typeface="ＭＳ Ｐゴシック"/>
              </a:rPr>
              <a:t> Portal Administration page: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rgbClr val="26194B"/>
                </a:solidFill>
                <a:latin typeface="CiscoSansTT ExtraLight"/>
                <a:ea typeface="ＭＳ Ｐゴシック"/>
              </a:rPr>
              <a:t>Login into Desktop with </a:t>
            </a:r>
            <a:r>
              <a:rPr lang="en-IN" sz="1200" dirty="0" err="1">
                <a:solidFill>
                  <a:srgbClr val="26194B"/>
                </a:solidFill>
                <a:latin typeface="CiscoSansTT ExtraLight"/>
                <a:ea typeface="ＭＳ Ｐゴシック"/>
              </a:rPr>
              <a:t>Webex</a:t>
            </a:r>
            <a:r>
              <a:rPr lang="en-IN" sz="1200" dirty="0">
                <a:solidFill>
                  <a:srgbClr val="26194B"/>
                </a:solidFill>
                <a:latin typeface="CiscoSansTT ExtraLight"/>
                <a:ea typeface="ＭＳ Ｐゴシック"/>
              </a:rPr>
              <a:t> Calling DN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000" b="1" dirty="0">
              <a:solidFill>
                <a:srgbClr val="26194B"/>
              </a:solidFill>
              <a:latin typeface="+mj-lt"/>
              <a:ea typeface="Times New Roman" panose="02020603050405020304" pitchFamily="18" charset="0"/>
            </a:endParaRPr>
          </a:p>
          <a:p>
            <a:pPr marL="496570" marR="711835" indent="-6350">
              <a:lnSpc>
                <a:spcPct val="103000"/>
              </a:lnSpc>
              <a:spcAft>
                <a:spcPts val="65"/>
              </a:spcAft>
            </a:pPr>
            <a:endParaRPr lang="en-IN" sz="1000" dirty="0">
              <a:solidFill>
                <a:srgbClr val="26194B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F15C36-7B9E-E64E-BC4E-2EFE36DA7F09}"/>
              </a:ext>
            </a:extLst>
          </p:cNvPr>
          <p:cNvSpPr txBox="1"/>
          <p:nvPr/>
        </p:nvSpPr>
        <p:spPr>
          <a:xfrm>
            <a:off x="393467" y="165472"/>
            <a:ext cx="865739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Objective</a:t>
            </a:r>
            <a:r>
              <a:rPr lang="en-US" sz="1600" b="1" dirty="0">
                <a:solidFill>
                  <a:srgbClr val="26194B"/>
                </a:solidFill>
                <a:latin typeface="CiscoSansTT ExtraLight"/>
                <a:ea typeface="ＭＳ Ｐゴシック"/>
                <a:cs typeface="CiscoSansTT Thin" charset="0"/>
              </a:rPr>
              <a:t>: </a:t>
            </a:r>
            <a:r>
              <a:rPr lang="en-US" sz="1200" dirty="0">
                <a:solidFill>
                  <a:srgbClr val="26194B"/>
                </a:solidFill>
                <a:latin typeface="CiscoSansTT ExtraLight"/>
                <a:ea typeface="ＭＳ Ｐゴシック"/>
                <a:cs typeface="CiscoSansTT Thin" charset="0"/>
              </a:rPr>
              <a:t>You will be able to associate a DN to your Agent(s) then use that DN to log into Desktop and accepts calls.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086F1-B8EB-3B44-BC84-08B375684522}"/>
              </a:ext>
            </a:extLst>
          </p:cNvPr>
          <p:cNvSpPr txBox="1"/>
          <p:nvPr/>
        </p:nvSpPr>
        <p:spPr>
          <a:xfrm>
            <a:off x="393467" y="504026"/>
            <a:ext cx="865739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Note</a:t>
            </a:r>
            <a:r>
              <a:rPr lang="en-US" sz="1600" b="1" dirty="0">
                <a:solidFill>
                  <a:srgbClr val="26194B"/>
                </a:solidFill>
                <a:latin typeface="CiscoSansTT ExtraLight"/>
                <a:ea typeface="ＭＳ Ｐゴシック"/>
                <a:cs typeface="CiscoSansTT Thin" charset="0"/>
              </a:rPr>
              <a:t>: </a:t>
            </a:r>
            <a:r>
              <a:rPr lang="en-US" sz="1200" dirty="0">
                <a:solidFill>
                  <a:srgbClr val="26194B"/>
                </a:solidFill>
                <a:latin typeface="CiscoSansTT ExtraLight"/>
                <a:ea typeface="ＭＳ Ｐゴシック"/>
                <a:cs typeface="CiscoSansTT Thin" charset="0"/>
              </a:rPr>
              <a:t>Steps provided in the document do not include setting up an endpoint device on Control Hub.  </a:t>
            </a:r>
          </a:p>
          <a:p>
            <a:r>
              <a:rPr lang="en-US" sz="1200" dirty="0">
                <a:solidFill>
                  <a:srgbClr val="26194B"/>
                </a:solidFill>
                <a:latin typeface="CiscoSansTT ExtraLight"/>
                <a:ea typeface="ＭＳ Ｐゴシック"/>
                <a:cs typeface="CiscoSansTT Thin" charset="0"/>
              </a:rPr>
              <a:t>	   We are using a soft client (</a:t>
            </a:r>
            <a:r>
              <a:rPr lang="en-US" sz="1200" dirty="0" err="1">
                <a:solidFill>
                  <a:srgbClr val="26194B"/>
                </a:solidFill>
                <a:latin typeface="CiscoSansTT ExtraLight"/>
                <a:ea typeface="ＭＳ Ｐゴシック"/>
                <a:cs typeface="CiscoSansTT Thin" charset="0"/>
              </a:rPr>
              <a:t>webex</a:t>
            </a:r>
            <a:r>
              <a:rPr lang="en-US" sz="1200" dirty="0">
                <a:solidFill>
                  <a:srgbClr val="26194B"/>
                </a:solidFill>
                <a:latin typeface="CiscoSansTT ExtraLight"/>
                <a:ea typeface="ＭＳ Ｐゴシック"/>
                <a:cs typeface="CiscoSansTT Thin" charset="0"/>
              </a:rPr>
              <a:t> calling app)</a:t>
            </a:r>
          </a:p>
        </p:txBody>
      </p:sp>
    </p:spTree>
    <p:extLst>
      <p:ext uri="{BB962C8B-B14F-4D97-AF65-F5344CB8AC3E}">
        <p14:creationId xmlns:p14="http://schemas.microsoft.com/office/powerpoint/2010/main" val="18407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F15C36-7B9E-E64E-BC4E-2EFE36DA7F09}"/>
              </a:ext>
            </a:extLst>
          </p:cNvPr>
          <p:cNvSpPr txBox="1"/>
          <p:nvPr/>
        </p:nvSpPr>
        <p:spPr>
          <a:xfrm>
            <a:off x="393467" y="165472"/>
            <a:ext cx="8657393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Steps</a:t>
            </a:r>
            <a:r>
              <a:rPr lang="en-US" sz="1600" b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 </a:t>
            </a:r>
            <a:r>
              <a:rPr lang="en-US" sz="1200" b="1" dirty="0">
                <a:solidFill>
                  <a:srgbClr val="26194B"/>
                </a:solidFill>
                <a:latin typeface="CiscoSansTT ExtraLight"/>
                <a:ea typeface="ＭＳ Ｐゴシック"/>
                <a:cs typeface="CiscoSansTT Thin" charset="0"/>
              </a:rPr>
              <a:t>Login  into the </a:t>
            </a:r>
            <a:r>
              <a:rPr lang="en-US" sz="1200" b="1" dirty="0" err="1">
                <a:solidFill>
                  <a:srgbClr val="26194B"/>
                </a:solidFill>
                <a:latin typeface="CiscoSansTT ExtraLight"/>
                <a:ea typeface="ＭＳ Ｐゴシック"/>
                <a:cs typeface="CiscoSansTT Thin" charset="0"/>
              </a:rPr>
              <a:t>Webex</a:t>
            </a:r>
            <a:r>
              <a:rPr lang="en-US" sz="1200" b="1" dirty="0">
                <a:solidFill>
                  <a:srgbClr val="26194B"/>
                </a:solidFill>
                <a:latin typeface="CiscoSansTT ExtraLight"/>
                <a:ea typeface="ＭＳ Ｐゴシック"/>
                <a:cs typeface="CiscoSansTT Thin" charset="0"/>
              </a:rPr>
              <a:t> Control Hub and go to Users under the Management Section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rgbClr val="26194B"/>
                </a:solidFill>
                <a:latin typeface="CiscoSansTT ExtraLight"/>
                <a:ea typeface="ＭＳ Ｐゴシック"/>
                <a:cs typeface="CiscoSansTT Thin" charset="0"/>
              </a:rPr>
              <a:t>Click on your 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rgbClr val="26194B"/>
                </a:solidFill>
                <a:latin typeface="CiscoSansTT ExtraLight"/>
                <a:ea typeface="ＭＳ Ｐゴシック"/>
                <a:cs typeface="CiscoSansTT Thin" charset="0"/>
              </a:rPr>
              <a:t>Click Edit </a:t>
            </a:r>
            <a:endParaRPr lang="en-US" sz="1200" dirty="0">
              <a:solidFill>
                <a:srgbClr val="26194B"/>
              </a:solidFill>
              <a:latin typeface="+mn-lt"/>
              <a:ea typeface="ＭＳ Ｐゴシック"/>
              <a:cs typeface="CiscoSansTT Thin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31647-6040-174C-B66C-3480F9C51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3" y="1208424"/>
            <a:ext cx="6639339" cy="351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2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F15C36-7B9E-E64E-BC4E-2EFE36DA7F09}"/>
              </a:ext>
            </a:extLst>
          </p:cNvPr>
          <p:cNvSpPr txBox="1"/>
          <p:nvPr/>
        </p:nvSpPr>
        <p:spPr>
          <a:xfrm>
            <a:off x="393467" y="165472"/>
            <a:ext cx="8657393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Steps: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Click on </a:t>
            </a:r>
            <a:r>
              <a:rPr lang="en-US" sz="1200" b="1" dirty="0" err="1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Webex</a:t>
            </a:r>
            <a:r>
              <a:rPr lang="en-US" sz="1200" b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 Calling , choose Enterprise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>
                <a:solidFill>
                  <a:schemeClr val="bg1"/>
                </a:solidFill>
                <a:latin typeface="CiscoSansTT ExtraLight"/>
                <a:ea typeface="ＭＳ Ｐゴシック"/>
                <a:cs typeface="CiscoSansTT Thin" charset="0"/>
              </a:rPr>
              <a:t>Click Save </a:t>
            </a:r>
          </a:p>
          <a:p>
            <a:endParaRPr lang="en-US" sz="1200" dirty="0">
              <a:solidFill>
                <a:srgbClr val="26194B"/>
              </a:solidFill>
              <a:latin typeface="+mn-lt"/>
              <a:ea typeface="ＭＳ Ｐゴシック"/>
              <a:cs typeface="CiscoSansTT Thin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25BBE8-1319-0340-B2C1-ACBE0EACE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67" y="922179"/>
            <a:ext cx="7776376" cy="411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299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isco Core Palette_2019_default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6EBE4A"/>
      </a:accent2>
      <a:accent3>
        <a:srgbClr val="1E4471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x9_Corporate template_default_june_2019" id="{208B521F-355A-FB46-BB7F-8BEF1D5A8D32}" vid="{2A3B7A59-8DAE-1142-9EC4-CA5DB815A4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4E052F86350443B15EC8F16EC52179" ma:contentTypeVersion="8" ma:contentTypeDescription="Create a new document." ma:contentTypeScope="" ma:versionID="098261c6c66b0e98c06cceff604ceadb">
  <xsd:schema xmlns:xsd="http://www.w3.org/2001/XMLSchema" xmlns:xs="http://www.w3.org/2001/XMLSchema" xmlns:p="http://schemas.microsoft.com/office/2006/metadata/properties" xmlns:ns2="c1e2781c-0cc7-4d9a-88cf-5f2f7b835c92" xmlns:ns3="8b3003e9-a29a-4ed7-9872-e02ffe87e61b" targetNamespace="http://schemas.microsoft.com/office/2006/metadata/properties" ma:root="true" ma:fieldsID="d6499694354d2305213892264de5bb47" ns2:_="" ns3:_="">
    <xsd:import namespace="c1e2781c-0cc7-4d9a-88cf-5f2f7b835c92"/>
    <xsd:import namespace="8b3003e9-a29a-4ed7-9872-e02ffe87e6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2781c-0cc7-4d9a-88cf-5f2f7b835c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3003e9-a29a-4ed7-9872-e02ffe87e61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b3003e9-a29a-4ed7-9872-e02ffe87e61b">
      <UserInfo>
        <DisplayName>Niko Theologitis (ntheolog)</DisplayName>
        <AccountId>239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6D4678B-B72E-4E3F-A86A-4651DCCC4E05}"/>
</file>

<file path=customXml/itemProps2.xml><?xml version="1.0" encoding="utf-8"?>
<ds:datastoreItem xmlns:ds="http://schemas.openxmlformats.org/officeDocument/2006/customXml" ds:itemID="{68C2D371-A0DF-40F0-A917-110275D62467}"/>
</file>

<file path=customXml/itemProps3.xml><?xml version="1.0" encoding="utf-8"?>
<ds:datastoreItem xmlns:ds="http://schemas.openxmlformats.org/officeDocument/2006/customXml" ds:itemID="{7316585B-37C2-492A-AB67-4C199EE8A64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6582</TotalTime>
  <Words>672</Words>
  <Application>Microsoft Macintosh PowerPoint</Application>
  <PresentationFormat>On-screen Show (16:9)</PresentationFormat>
  <Paragraphs>155</Paragraphs>
  <Slides>16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ＭＳ Ｐゴシック</vt:lpstr>
      <vt:lpstr>-apple-system</vt:lpstr>
      <vt:lpstr>Arial</vt:lpstr>
      <vt:lpstr>Calibri</vt:lpstr>
      <vt:lpstr>CiscoSans</vt:lpstr>
      <vt:lpstr>CiscoSans ExtraLight</vt:lpstr>
      <vt:lpstr>CiscoSans Thin</vt:lpstr>
      <vt:lpstr>CiscoSansTT ExtraLight</vt:lpstr>
      <vt:lpstr>CiscoSansTT ExtraLight (Body)</vt:lpstr>
      <vt:lpstr>CiscoSansTT Thin</vt:lpstr>
      <vt:lpstr>Times New Roman</vt:lpstr>
      <vt:lpstr>Tipo de letra del sistema Fina</vt:lpstr>
      <vt:lpstr>Blue theme 2015 16x9</vt:lpstr>
      <vt:lpstr>SFP Demo Configuration Handbook  WxCC 2.0  </vt:lpstr>
      <vt:lpstr>What is this about ? </vt:lpstr>
      <vt:lpstr>PowerPoint Presentation</vt:lpstr>
      <vt:lpstr>PowerPoint Presentation</vt:lpstr>
      <vt:lpstr>PowerPoint Presentation</vt:lpstr>
      <vt:lpstr>Webex Calling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SFP Demo Configuration Handbook  WxCC 2.0  </dc:title>
  <dc:creator>Chandramouli Vaithiyanathan (chmouli)</dc:creator>
  <cp:lastModifiedBy>Niko Theologitis (ntheolog)</cp:lastModifiedBy>
  <cp:revision>850</cp:revision>
  <cp:lastPrinted>1601-01-01T00:00:00Z</cp:lastPrinted>
  <dcterms:created xsi:type="dcterms:W3CDTF">2020-10-30T01:31:58Z</dcterms:created>
  <dcterms:modified xsi:type="dcterms:W3CDTF">2020-12-15T00:18:58Z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0x010100EF4E052F86350443B15EC8F16EC52179</vt:lpwstr>
  </property>
  <property fmtid="{D5CDD505-2E9C-101B-9397-08002B2CF9AE}" pid="3" name="Order">
    <vt:r8>1000</vt:r8>
  </property>
  <property fmtid="{D5CDD505-2E9C-101B-9397-08002B2CF9AE}" pid="4" name="xd_Signature">
    <vt:bool>false</vt:bool>
  </property>
  <property fmtid="{D5CDD505-2E9C-101B-9397-08002B2CF9AE}" pid="5" name="SharedWithUsers">
    <vt:lpwstr>239;#Niko Theologitis (ntheolog)</vt:lpwstr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