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</p:sldMasterIdLst>
  <p:notesMasterIdLst>
    <p:notesMasterId r:id="rId34"/>
  </p:notesMasterIdLst>
  <p:handoutMasterIdLst>
    <p:handoutMasterId r:id="rId35"/>
  </p:handoutMasterIdLst>
  <p:sldIdLst>
    <p:sldId id="2023" r:id="rId5"/>
    <p:sldId id="606" r:id="rId6"/>
    <p:sldId id="415" r:id="rId7"/>
    <p:sldId id="258" r:id="rId8"/>
    <p:sldId id="2072" r:id="rId9"/>
    <p:sldId id="2030" r:id="rId10"/>
    <p:sldId id="2038" r:id="rId11"/>
    <p:sldId id="2073" r:id="rId12"/>
    <p:sldId id="2028" r:id="rId13"/>
    <p:sldId id="550144421" r:id="rId14"/>
    <p:sldId id="2040" r:id="rId15"/>
    <p:sldId id="273" r:id="rId16"/>
    <p:sldId id="2037" r:id="rId17"/>
    <p:sldId id="2031" r:id="rId18"/>
    <p:sldId id="269" r:id="rId19"/>
    <p:sldId id="270" r:id="rId20"/>
    <p:sldId id="2032" r:id="rId21"/>
    <p:sldId id="2033" r:id="rId22"/>
    <p:sldId id="2034" r:id="rId23"/>
    <p:sldId id="550144423" r:id="rId24"/>
    <p:sldId id="2041" r:id="rId25"/>
    <p:sldId id="2035" r:id="rId26"/>
    <p:sldId id="550144425" r:id="rId27"/>
    <p:sldId id="2042" r:id="rId28"/>
    <p:sldId id="2036" r:id="rId29"/>
    <p:sldId id="550144424" r:id="rId30"/>
    <p:sldId id="550144422" r:id="rId31"/>
    <p:sldId id="279" r:id="rId32"/>
    <p:sldId id="2024" r:id="rId33"/>
  </p:sldIdLst>
  <p:sldSz cx="9144000" cy="5143500" type="screen16x9"/>
  <p:notesSz cx="6858000" cy="9144000"/>
  <p:custDataLst>
    <p:tags r:id="rId3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7" name="Ravi Kiran V" initials="vrk [4] [2]" lastIdx="1" clrIdx="7"/>
  <p:cmAuthor id="1" name="Kate Ryan" initials="KR" lastIdx="11" clrIdx="1"/>
  <p:cmAuthor id="2" name="Ravi Kiran V" initials="vrk" lastIdx="1" clrIdx="2"/>
  <p:cmAuthor id="3" name="Ravi Kiran V" initials="vrk [2]" lastIdx="1" clrIdx="3"/>
  <p:cmAuthor id="4" name="Ravi Kiran V" initials="vrk [3]" lastIdx="1" clrIdx="4"/>
  <p:cmAuthor id="5" name="Ravi Kiran V" initials="vrk [4]" lastIdx="1" clrIdx="5"/>
  <p:cmAuthor id="6" name="Ravi Kiran V" initials="vrk [3] [2]" lastIdx="1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194B"/>
    <a:srgbClr val="000000"/>
    <a:srgbClr val="86DBF2"/>
    <a:srgbClr val="049FD9"/>
    <a:srgbClr val="1FAED4"/>
    <a:srgbClr val="72C059"/>
    <a:srgbClr val="B2D171"/>
    <a:srgbClr val="B8E1D0"/>
    <a:srgbClr val="9891A0"/>
    <a:srgbClr val="113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A58917-7ADF-47B5-A894-E647E82C96D1}" v="12" dt="2020-09-22T03:58:20.936"/>
    <p1510:client id="{5CD01BB1-2ACA-4F3B-DFAE-836347A211C6}" v="8" dt="2020-12-01T18:06:15.816"/>
    <p1510:client id="{ED537E70-616E-0368-A5F9-312ACD2D58E0}" v="1" dt="2020-11-18T20:00:26.587"/>
  </p1510:revLst>
</p1510:revInfo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5"/>
  </p:normalViewPr>
  <p:slideViewPr>
    <p:cSldViewPr snapToGrid="0" snapToObjects="1">
      <p:cViewPr varScale="1">
        <p:scale>
          <a:sx n="144" d="100"/>
          <a:sy n="144" d="100"/>
        </p:scale>
        <p:origin x="654" y="120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bhu Ramaswamy Kalyana (rkprabhu)" userId="S::rkprabhu@cisco.com::7e0489e4-c9ef-4cd9-99d2-a37151b5d370" providerId="AD" clId="Web-{1876C7E3-6C36-66DA-EB6D-4F7102863DC2}"/>
    <pc:docChg chg="modSld">
      <pc:chgData name="Prabhu Ramaswamy Kalyana (rkprabhu)" userId="S::rkprabhu@cisco.com::7e0489e4-c9ef-4cd9-99d2-a37151b5d370" providerId="AD" clId="Web-{1876C7E3-6C36-66DA-EB6D-4F7102863DC2}" dt="2020-09-19T16:14:00.997" v="1"/>
      <pc:docMkLst>
        <pc:docMk/>
      </pc:docMkLst>
      <pc:sldChg chg="addSp delSp modSp">
        <pc:chgData name="Prabhu Ramaswamy Kalyana (rkprabhu)" userId="S::rkprabhu@cisco.com::7e0489e4-c9ef-4cd9-99d2-a37151b5d370" providerId="AD" clId="Web-{1876C7E3-6C36-66DA-EB6D-4F7102863DC2}" dt="2020-09-19T16:14:00.997" v="1"/>
        <pc:sldMkLst>
          <pc:docMk/>
          <pc:sldMk cId="2834795416" sldId="2023"/>
        </pc:sldMkLst>
        <pc:spChg chg="del">
          <ac:chgData name="Prabhu Ramaswamy Kalyana (rkprabhu)" userId="S::rkprabhu@cisco.com::7e0489e4-c9ef-4cd9-99d2-a37151b5d370" providerId="AD" clId="Web-{1876C7E3-6C36-66DA-EB6D-4F7102863DC2}" dt="2020-09-19T16:13:59.185" v="0"/>
          <ac:spMkLst>
            <pc:docMk/>
            <pc:sldMk cId="2834795416" sldId="2023"/>
            <ac:spMk id="2" creationId="{8EDDF962-F119-3044-8AEB-B08D7FB47821}"/>
          </ac:spMkLst>
        </pc:spChg>
        <pc:spChg chg="del">
          <ac:chgData name="Prabhu Ramaswamy Kalyana (rkprabhu)" userId="S::rkprabhu@cisco.com::7e0489e4-c9ef-4cd9-99d2-a37151b5d370" providerId="AD" clId="Web-{1876C7E3-6C36-66DA-EB6D-4F7102863DC2}" dt="2020-09-19T16:14:00.997" v="1"/>
          <ac:spMkLst>
            <pc:docMk/>
            <pc:sldMk cId="2834795416" sldId="2023"/>
            <ac:spMk id="4" creationId="{EE53486B-C458-5944-A0C0-792EA09E247C}"/>
          </ac:spMkLst>
        </pc:spChg>
        <pc:spChg chg="add mod">
          <ac:chgData name="Prabhu Ramaswamy Kalyana (rkprabhu)" userId="S::rkprabhu@cisco.com::7e0489e4-c9ef-4cd9-99d2-a37151b5d370" providerId="AD" clId="Web-{1876C7E3-6C36-66DA-EB6D-4F7102863DC2}" dt="2020-09-19T16:14:00.997" v="1"/>
          <ac:spMkLst>
            <pc:docMk/>
            <pc:sldMk cId="2834795416" sldId="2023"/>
            <ac:spMk id="6" creationId="{0B941DB0-C63A-4178-BC32-80E751B1C011}"/>
          </ac:spMkLst>
        </pc:spChg>
      </pc:sldChg>
    </pc:docChg>
  </pc:docChgLst>
  <pc:docChgLst>
    <pc:chgData name="Jim Kraemer (jikraeme)" userId="S::jikraeme@cisco.com::6ab68e26-567f-4cea-a820-5dd0479467c5" providerId="AD" clId="Web-{5CD01BB1-2ACA-4F3B-DFAE-836347A211C6}"/>
    <pc:docChg chg="modSld">
      <pc:chgData name="Jim Kraemer (jikraeme)" userId="S::jikraeme@cisco.com::6ab68e26-567f-4cea-a820-5dd0479467c5" providerId="AD" clId="Web-{5CD01BB1-2ACA-4F3B-DFAE-836347A211C6}" dt="2020-12-01T18:06:12.472" v="6" actId="20577"/>
      <pc:docMkLst>
        <pc:docMk/>
      </pc:docMkLst>
      <pc:sldChg chg="modSp">
        <pc:chgData name="Jim Kraemer (jikraeme)" userId="S::jikraeme@cisco.com::6ab68e26-567f-4cea-a820-5dd0479467c5" providerId="AD" clId="Web-{5CD01BB1-2ACA-4F3B-DFAE-836347A211C6}" dt="2020-12-01T18:06:12.472" v="6" actId="20577"/>
        <pc:sldMkLst>
          <pc:docMk/>
          <pc:sldMk cId="2834795416" sldId="2023"/>
        </pc:sldMkLst>
        <pc:spChg chg="mod">
          <ac:chgData name="Jim Kraemer (jikraeme)" userId="S::jikraeme@cisco.com::6ab68e26-567f-4cea-a820-5dd0479467c5" providerId="AD" clId="Web-{5CD01BB1-2ACA-4F3B-DFAE-836347A211C6}" dt="2020-12-01T18:06:12.472" v="6" actId="20577"/>
          <ac:spMkLst>
            <pc:docMk/>
            <pc:sldMk cId="2834795416" sldId="2023"/>
            <ac:spMk id="5" creationId="{D495F4E9-9E21-5944-B2F7-A073B40AB5AD}"/>
          </ac:spMkLst>
        </pc:spChg>
      </pc:sldChg>
    </pc:docChg>
  </pc:docChgLst>
  <pc:docChgLst>
    <pc:chgData name="Krishna Tyagi (ktyagi)" userId="c95077a8-84f1-4c63-9b3a-b432ce35695e" providerId="ADAL" clId="{7ACEDF6C-AB25-DC4C-903A-19CE1B32A6F1}"/>
    <pc:docChg chg="custSel addSld delSld modSld sldOrd">
      <pc:chgData name="Krishna Tyagi (ktyagi)" userId="c95077a8-84f1-4c63-9b3a-b432ce35695e" providerId="ADAL" clId="{7ACEDF6C-AB25-DC4C-903A-19CE1B32A6F1}" dt="2020-06-26T13:55:04.935" v="21"/>
      <pc:docMkLst>
        <pc:docMk/>
      </pc:docMkLst>
      <pc:sldChg chg="modSp add">
        <pc:chgData name="Krishna Tyagi (ktyagi)" userId="c95077a8-84f1-4c63-9b3a-b432ce35695e" providerId="ADAL" clId="{7ACEDF6C-AB25-DC4C-903A-19CE1B32A6F1}" dt="2020-06-26T13:55:04.935" v="21"/>
        <pc:sldMkLst>
          <pc:docMk/>
          <pc:sldMk cId="4184063631" sldId="279"/>
        </pc:sldMkLst>
        <pc:spChg chg="mod">
          <ac:chgData name="Krishna Tyagi (ktyagi)" userId="c95077a8-84f1-4c63-9b3a-b432ce35695e" providerId="ADAL" clId="{7ACEDF6C-AB25-DC4C-903A-19CE1B32A6F1}" dt="2020-06-26T13:55:04.935" v="21"/>
          <ac:spMkLst>
            <pc:docMk/>
            <pc:sldMk cId="4184063631" sldId="279"/>
            <ac:spMk id="11" creationId="{00000000-0000-0000-0000-000000000000}"/>
          </ac:spMkLst>
        </pc:spChg>
        <pc:spChg chg="mod">
          <ac:chgData name="Krishna Tyagi (ktyagi)" userId="c95077a8-84f1-4c63-9b3a-b432ce35695e" providerId="ADAL" clId="{7ACEDF6C-AB25-DC4C-903A-19CE1B32A6F1}" dt="2020-06-26T13:55:04.935" v="21"/>
          <ac:spMkLst>
            <pc:docMk/>
            <pc:sldMk cId="4184063631" sldId="279"/>
            <ac:spMk id="12" creationId="{00000000-0000-0000-0000-000000000000}"/>
          </ac:spMkLst>
        </pc:spChg>
      </pc:sldChg>
      <pc:sldChg chg="modSp modAnim">
        <pc:chgData name="Krishna Tyagi (ktyagi)" userId="c95077a8-84f1-4c63-9b3a-b432ce35695e" providerId="ADAL" clId="{7ACEDF6C-AB25-DC4C-903A-19CE1B32A6F1}" dt="2020-06-24T00:09:41.216" v="7" actId="20577"/>
        <pc:sldMkLst>
          <pc:docMk/>
          <pc:sldMk cId="1910398398" sldId="606"/>
        </pc:sldMkLst>
        <pc:spChg chg="mod">
          <ac:chgData name="Krishna Tyagi (ktyagi)" userId="c95077a8-84f1-4c63-9b3a-b432ce35695e" providerId="ADAL" clId="{7ACEDF6C-AB25-DC4C-903A-19CE1B32A6F1}" dt="2020-06-24T00:09:41.216" v="7" actId="20577"/>
          <ac:spMkLst>
            <pc:docMk/>
            <pc:sldMk cId="1910398398" sldId="606"/>
            <ac:spMk id="5" creationId="{075A9C26-BCED-8346-896D-EC1C267D02CA}"/>
          </ac:spMkLst>
        </pc:spChg>
      </pc:sldChg>
      <pc:sldChg chg="ord">
        <pc:chgData name="Krishna Tyagi (ktyagi)" userId="c95077a8-84f1-4c63-9b3a-b432ce35695e" providerId="ADAL" clId="{7ACEDF6C-AB25-DC4C-903A-19CE1B32A6F1}" dt="2020-06-24T00:10:23.742" v="8"/>
        <pc:sldMkLst>
          <pc:docMk/>
          <pc:sldMk cId="3883799236" sldId="2028"/>
        </pc:sldMkLst>
      </pc:sldChg>
      <pc:sldChg chg="add">
        <pc:chgData name="Krishna Tyagi (ktyagi)" userId="c95077a8-84f1-4c63-9b3a-b432ce35695e" providerId="ADAL" clId="{7ACEDF6C-AB25-DC4C-903A-19CE1B32A6F1}" dt="2020-06-24T00:08:58.315" v="5"/>
        <pc:sldMkLst>
          <pc:docMk/>
          <pc:sldMk cId="134606511" sldId="2030"/>
        </pc:sldMkLst>
      </pc:sldChg>
      <pc:sldChg chg="del">
        <pc:chgData name="Krishna Tyagi (ktyagi)" userId="c95077a8-84f1-4c63-9b3a-b432ce35695e" providerId="ADAL" clId="{7ACEDF6C-AB25-DC4C-903A-19CE1B32A6F1}" dt="2020-06-24T00:08:50.022" v="4" actId="2696"/>
        <pc:sldMkLst>
          <pc:docMk/>
          <pc:sldMk cId="2464757794" sldId="2030"/>
        </pc:sldMkLst>
      </pc:sldChg>
      <pc:sldChg chg="del">
        <pc:chgData name="Krishna Tyagi (ktyagi)" userId="c95077a8-84f1-4c63-9b3a-b432ce35695e" providerId="ADAL" clId="{7ACEDF6C-AB25-DC4C-903A-19CE1B32A6F1}" dt="2020-06-24T00:08:50.012" v="3" actId="2696"/>
        <pc:sldMkLst>
          <pc:docMk/>
          <pc:sldMk cId="1537712428" sldId="2039"/>
        </pc:sldMkLst>
      </pc:sldChg>
      <pc:sldChg chg="add del">
        <pc:chgData name="Krishna Tyagi (ktyagi)" userId="c95077a8-84f1-4c63-9b3a-b432ce35695e" providerId="ADAL" clId="{7ACEDF6C-AB25-DC4C-903A-19CE1B32A6F1}" dt="2020-06-24T00:09:05.918" v="6" actId="2696"/>
        <pc:sldMkLst>
          <pc:docMk/>
          <pc:sldMk cId="2681285092" sldId="2039"/>
        </pc:sldMkLst>
      </pc:sldChg>
      <pc:sldChg chg="add">
        <pc:chgData name="Krishna Tyagi (ktyagi)" userId="c95077a8-84f1-4c63-9b3a-b432ce35695e" providerId="ADAL" clId="{7ACEDF6C-AB25-DC4C-903A-19CE1B32A6F1}" dt="2020-06-24T00:07:21.593" v="0"/>
        <pc:sldMkLst>
          <pc:docMk/>
          <pc:sldMk cId="390048516" sldId="2072"/>
        </pc:sldMkLst>
      </pc:sldChg>
      <pc:sldChg chg="add">
        <pc:chgData name="Krishna Tyagi (ktyagi)" userId="c95077a8-84f1-4c63-9b3a-b432ce35695e" providerId="ADAL" clId="{7ACEDF6C-AB25-DC4C-903A-19CE1B32A6F1}" dt="2020-06-24T00:07:39.042" v="1"/>
        <pc:sldMkLst>
          <pc:docMk/>
          <pc:sldMk cId="3378269518" sldId="2073"/>
        </pc:sldMkLst>
      </pc:sldChg>
      <pc:sldChg chg="add">
        <pc:chgData name="Krishna Tyagi (ktyagi)" userId="c95077a8-84f1-4c63-9b3a-b432ce35695e" providerId="ADAL" clId="{7ACEDF6C-AB25-DC4C-903A-19CE1B32A6F1}" dt="2020-06-24T00:08:20.827" v="2"/>
        <pc:sldMkLst>
          <pc:docMk/>
          <pc:sldMk cId="2979166571" sldId="550144421"/>
        </pc:sldMkLst>
      </pc:sldChg>
      <pc:sldChg chg="modSp add">
        <pc:chgData name="Krishna Tyagi (ktyagi)" userId="c95077a8-84f1-4c63-9b3a-b432ce35695e" providerId="ADAL" clId="{7ACEDF6C-AB25-DC4C-903A-19CE1B32A6F1}" dt="2020-06-26T13:54:58.941" v="19" actId="20577"/>
        <pc:sldMkLst>
          <pc:docMk/>
          <pc:sldMk cId="258964544" sldId="550144422"/>
        </pc:sldMkLst>
        <pc:spChg chg="mod">
          <ac:chgData name="Krishna Tyagi (ktyagi)" userId="c95077a8-84f1-4c63-9b3a-b432ce35695e" providerId="ADAL" clId="{7ACEDF6C-AB25-DC4C-903A-19CE1B32A6F1}" dt="2020-06-26T13:54:58.941" v="19" actId="20577"/>
          <ac:spMkLst>
            <pc:docMk/>
            <pc:sldMk cId="258964544" sldId="550144422"/>
            <ac:spMk id="2" creationId="{00000000-0000-0000-0000-000000000000}"/>
          </ac:spMkLst>
        </pc:spChg>
      </pc:sldChg>
      <pc:sldChg chg="add del">
        <pc:chgData name="Krishna Tyagi (ktyagi)" userId="c95077a8-84f1-4c63-9b3a-b432ce35695e" providerId="ADAL" clId="{7ACEDF6C-AB25-DC4C-903A-19CE1B32A6F1}" dt="2020-06-26T13:55:00.739" v="20" actId="2696"/>
        <pc:sldMkLst>
          <pc:docMk/>
          <pc:sldMk cId="93239442" sldId="550144423"/>
        </pc:sldMkLst>
      </pc:sldChg>
    </pc:docChg>
  </pc:docChgLst>
  <pc:docChgLst>
    <pc:chgData name="Jim Kraemer (jikraeme)" userId="S::jikraeme@cisco.com::6ab68e26-567f-4cea-a820-5dd0479467c5" providerId="AD" clId="Web-{ED537E70-616E-0368-A5F9-312ACD2D58E0}"/>
    <pc:docChg chg="modSld">
      <pc:chgData name="Jim Kraemer (jikraeme)" userId="S::jikraeme@cisco.com::6ab68e26-567f-4cea-a820-5dd0479467c5" providerId="AD" clId="Web-{ED537E70-616E-0368-A5F9-312ACD2D58E0}" dt="2020-11-18T20:00:26.587" v="0"/>
      <pc:docMkLst>
        <pc:docMk/>
      </pc:docMkLst>
      <pc:sldChg chg="delSp">
        <pc:chgData name="Jim Kraemer (jikraeme)" userId="S::jikraeme@cisco.com::6ab68e26-567f-4cea-a820-5dd0479467c5" providerId="AD" clId="Web-{ED537E70-616E-0368-A5F9-312ACD2D58E0}" dt="2020-11-18T20:00:26.587" v="0"/>
        <pc:sldMkLst>
          <pc:docMk/>
          <pc:sldMk cId="2834795416" sldId="2023"/>
        </pc:sldMkLst>
        <pc:spChg chg="del">
          <ac:chgData name="Jim Kraemer (jikraeme)" userId="S::jikraeme@cisco.com::6ab68e26-567f-4cea-a820-5dd0479467c5" providerId="AD" clId="Web-{ED537E70-616E-0368-A5F9-312ACD2D58E0}" dt="2020-11-18T20:00:26.587" v="0"/>
          <ac:spMkLst>
            <pc:docMk/>
            <pc:sldMk cId="2834795416" sldId="2023"/>
            <ac:spMk id="6" creationId="{0B941DB0-C63A-4178-BC32-80E751B1C011}"/>
          </ac:spMkLst>
        </pc:spChg>
      </pc:sldChg>
    </pc:docChg>
  </pc:docChgLst>
  <pc:docChgLst>
    <pc:chgData name="Prabhu Ramaswamy Kalyana (rkprabhu)" userId="7e0489e4-c9ef-4cd9-99d2-a37151b5d370" providerId="ADAL" clId="{5CA58917-7ADF-47B5-A894-E647E82C96D1}"/>
    <pc:docChg chg="custSel addSld modSld">
      <pc:chgData name="Prabhu Ramaswamy Kalyana (rkprabhu)" userId="7e0489e4-c9ef-4cd9-99d2-a37151b5d370" providerId="ADAL" clId="{5CA58917-7ADF-47B5-A894-E647E82C96D1}" dt="2020-09-22T04:01:25.079" v="111"/>
      <pc:docMkLst>
        <pc:docMk/>
      </pc:docMkLst>
      <pc:sldChg chg="addSp delSp modSp new mod">
        <pc:chgData name="Prabhu Ramaswamy Kalyana (rkprabhu)" userId="7e0489e4-c9ef-4cd9-99d2-a37151b5d370" providerId="ADAL" clId="{5CA58917-7ADF-47B5-A894-E647E82C96D1}" dt="2020-09-22T03:55:30.663" v="65" actId="1076"/>
        <pc:sldMkLst>
          <pc:docMk/>
          <pc:sldMk cId="1909178144" sldId="550144423"/>
        </pc:sldMkLst>
        <pc:spChg chg="mod">
          <ac:chgData name="Prabhu Ramaswamy Kalyana (rkprabhu)" userId="7e0489e4-c9ef-4cd9-99d2-a37151b5d370" providerId="ADAL" clId="{5CA58917-7ADF-47B5-A894-E647E82C96D1}" dt="2020-09-22T03:55:30.663" v="65" actId="1076"/>
          <ac:spMkLst>
            <pc:docMk/>
            <pc:sldMk cId="1909178144" sldId="550144423"/>
            <ac:spMk id="2" creationId="{6D4C6626-531E-448C-A636-7A13D26AF22A}"/>
          </ac:spMkLst>
        </pc:spChg>
        <pc:spChg chg="del">
          <ac:chgData name="Prabhu Ramaswamy Kalyana (rkprabhu)" userId="7e0489e4-c9ef-4cd9-99d2-a37151b5d370" providerId="ADAL" clId="{5CA58917-7ADF-47B5-A894-E647E82C96D1}" dt="2020-09-22T03:50:31.818" v="37" actId="478"/>
          <ac:spMkLst>
            <pc:docMk/>
            <pc:sldMk cId="1909178144" sldId="550144423"/>
            <ac:spMk id="3" creationId="{506E6DEE-F974-47BD-BF3F-2CE8A24B17C3}"/>
          </ac:spMkLst>
        </pc:spChg>
        <pc:picChg chg="add del mod">
          <ac:chgData name="Prabhu Ramaswamy Kalyana (rkprabhu)" userId="7e0489e4-c9ef-4cd9-99d2-a37151b5d370" providerId="ADAL" clId="{5CA58917-7ADF-47B5-A894-E647E82C96D1}" dt="2020-09-22T03:54:57.591" v="43" actId="478"/>
          <ac:picMkLst>
            <pc:docMk/>
            <pc:sldMk cId="1909178144" sldId="550144423"/>
            <ac:picMk id="4" creationId="{567E9449-11C9-48CE-BCE2-D039F25AB3F2}"/>
          </ac:picMkLst>
        </pc:picChg>
        <pc:cxnChg chg="add del mod">
          <ac:chgData name="Prabhu Ramaswamy Kalyana (rkprabhu)" userId="7e0489e4-c9ef-4cd9-99d2-a37151b5d370" providerId="ADAL" clId="{5CA58917-7ADF-47B5-A894-E647E82C96D1}" dt="2020-09-22T03:55:07.547" v="47" actId="478"/>
          <ac:cxnSpMkLst>
            <pc:docMk/>
            <pc:sldMk cId="1909178144" sldId="550144423"/>
            <ac:cxnSpMk id="6" creationId="{DF3DC958-DF3A-44AD-A12A-0FD3168A21A4}"/>
          </ac:cxnSpMkLst>
        </pc:cxnChg>
      </pc:sldChg>
      <pc:sldChg chg="modSp add mod">
        <pc:chgData name="Prabhu Ramaswamy Kalyana (rkprabhu)" userId="7e0489e4-c9ef-4cd9-99d2-a37151b5d370" providerId="ADAL" clId="{5CA58917-7ADF-47B5-A894-E647E82C96D1}" dt="2020-09-22T03:58:01.019" v="76"/>
        <pc:sldMkLst>
          <pc:docMk/>
          <pc:sldMk cId="4114274970" sldId="550144424"/>
        </pc:sldMkLst>
        <pc:spChg chg="mod">
          <ac:chgData name="Prabhu Ramaswamy Kalyana (rkprabhu)" userId="7e0489e4-c9ef-4cd9-99d2-a37151b5d370" providerId="ADAL" clId="{5CA58917-7ADF-47B5-A894-E647E82C96D1}" dt="2020-09-22T03:58:01.019" v="76"/>
          <ac:spMkLst>
            <pc:docMk/>
            <pc:sldMk cId="4114274970" sldId="550144424"/>
            <ac:spMk id="2" creationId="{6D4C6626-531E-448C-A636-7A13D26AF22A}"/>
          </ac:spMkLst>
        </pc:spChg>
      </pc:sldChg>
      <pc:sldChg chg="modSp add mod">
        <pc:chgData name="Prabhu Ramaswamy Kalyana (rkprabhu)" userId="7e0489e4-c9ef-4cd9-99d2-a37151b5d370" providerId="ADAL" clId="{5CA58917-7ADF-47B5-A894-E647E82C96D1}" dt="2020-09-22T04:01:25.079" v="111"/>
        <pc:sldMkLst>
          <pc:docMk/>
          <pc:sldMk cId="2174360630" sldId="550144425"/>
        </pc:sldMkLst>
        <pc:spChg chg="mod">
          <ac:chgData name="Prabhu Ramaswamy Kalyana (rkprabhu)" userId="7e0489e4-c9ef-4cd9-99d2-a37151b5d370" providerId="ADAL" clId="{5CA58917-7ADF-47B5-A894-E647E82C96D1}" dt="2020-09-22T04:01:25.079" v="111"/>
          <ac:spMkLst>
            <pc:docMk/>
            <pc:sldMk cId="2174360630" sldId="550144425"/>
            <ac:spMk id="2" creationId="{6D4C6626-531E-448C-A636-7A13D26AF22A}"/>
          </ac:spMkLst>
        </pc:spChg>
      </pc:sldChg>
    </pc:docChg>
  </pc:docChgLst>
  <pc:docChgLst>
    <pc:chgData name="Krishna Tyagi (ktyagi)" userId="S::ktyagi@cisco.com::c95077a8-84f1-4c63-9b3a-b432ce35695e" providerId="AD" clId="Web-{BB0EB8CF-B8FB-003C-0BDA-5CD49D7759F3}"/>
    <pc:docChg chg="modSld">
      <pc:chgData name="Krishna Tyagi (ktyagi)" userId="S::ktyagi@cisco.com::c95077a8-84f1-4c63-9b3a-b432ce35695e" providerId="AD" clId="Web-{BB0EB8CF-B8FB-003C-0BDA-5CD49D7759F3}" dt="2020-06-26T13:54:31.020" v="1"/>
      <pc:docMkLst>
        <pc:docMk/>
      </pc:docMkLst>
      <pc:sldChg chg="addSp delSp modSp">
        <pc:chgData name="Krishna Tyagi (ktyagi)" userId="S::ktyagi@cisco.com::c95077a8-84f1-4c63-9b3a-b432ce35695e" providerId="AD" clId="Web-{BB0EB8CF-B8FB-003C-0BDA-5CD49D7759F3}" dt="2020-06-26T13:54:31.020" v="1"/>
        <pc:sldMkLst>
          <pc:docMk/>
          <pc:sldMk cId="3292334967" sldId="2036"/>
        </pc:sldMkLst>
        <pc:picChg chg="add del mod">
          <ac:chgData name="Krishna Tyagi (ktyagi)" userId="S::ktyagi@cisco.com::c95077a8-84f1-4c63-9b3a-b432ce35695e" providerId="AD" clId="Web-{BB0EB8CF-B8FB-003C-0BDA-5CD49D7759F3}" dt="2020-06-26T13:54:31.020" v="1"/>
          <ac:picMkLst>
            <pc:docMk/>
            <pc:sldMk cId="3292334967" sldId="2036"/>
            <ac:picMk id="3" creationId="{AB173AE2-B538-4FCD-A918-48F40034628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7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55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6876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10876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sp>
        <p:nvSpPr>
          <p:cNvPr id="6" name="Freeform 6"/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 userDrawn="1">
          <p15:clr>
            <a:srgbClr val="FBAE40"/>
          </p15:clr>
        </p15:guide>
        <p15:guide id="3" pos="259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2" pos="264" userDrawn="1">
          <p15:clr>
            <a:srgbClr val="FBAE40"/>
          </p15:clr>
        </p15:guide>
        <p15:guide id="3" orient="horz" pos="2193" userDrawn="1">
          <p15:clr>
            <a:srgbClr val="FBAE40"/>
          </p15:clr>
        </p15:guide>
        <p15:guide id="4" pos="2675" userDrawn="1">
          <p15:clr>
            <a:srgbClr val="FBAE40"/>
          </p15:clr>
        </p15:guide>
        <p15:guide id="7" pos="3206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3996" y="192024"/>
            <a:ext cx="8266113" cy="434974"/>
          </a:xfrm>
        </p:spPr>
        <p:txBody>
          <a:bodyPr anchor="b" anchorCtr="0"/>
          <a:lstStyle>
            <a:lvl1pPr marL="6251" indent="-6251" algn="l" defTabSz="4572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 dirty="0">
                <a:solidFill>
                  <a:schemeClr val="tx2"/>
                </a:solidFill>
                <a:latin typeface="CiscoSansTT Light" panose="020B0503020201020303" pitchFamily="34" charset="0"/>
                <a:ea typeface="CiscoSansTT Light" panose="020B0503020201020303" pitchFamily="34" charset="0"/>
                <a:cs typeface="CiscoSansTT Light" panose="020B0503020201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88CD4D-9334-C342-9DF5-62BD69A7A2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10744"/>
            <a:r>
              <a:rPr lang="en-GB"/>
              <a:t>Presentation ID</a:t>
            </a:r>
          </a:p>
        </p:txBody>
      </p:sp>
    </p:spTree>
    <p:extLst>
      <p:ext uri="{BB962C8B-B14F-4D97-AF65-F5344CB8AC3E}">
        <p14:creationId xmlns:p14="http://schemas.microsoft.com/office/powerpoint/2010/main" val="10559635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1" y="463888"/>
            <a:ext cx="7429499" cy="11089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1" y="1687115"/>
            <a:ext cx="7429499" cy="26562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4412458"/>
            <a:ext cx="2057400" cy="273844"/>
          </a:xfrm>
        </p:spPr>
        <p:txBody>
          <a:bodyPr/>
          <a:lstStyle/>
          <a:p>
            <a:fld id="{8B4B1282-EC83-4ACB-A233-42E8CCBD72EF}" type="datetime1">
              <a:rPr lang="en-US" smtClean="0"/>
              <a:t>12/1/2020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4412457"/>
            <a:ext cx="4679482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2" y="4412457"/>
            <a:ext cx="578317" cy="273844"/>
          </a:xfrm>
        </p:spPr>
        <p:txBody>
          <a:bodyPr/>
          <a:lstStyle/>
          <a:p>
            <a:fld id="{84048AA8-581F-45BD-B91A-FC9D37081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752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_with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rgbClr val="049F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4777740" y="503238"/>
            <a:ext cx="4057649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2019  Cisco and/or its affiliates. All rights reserved.   Cisco Confidential</a:t>
            </a: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2019  Cisco and/or its affiliates. All rights reserved.   Cisco Confidential</a:t>
            </a:r>
          </a:p>
        </p:txBody>
      </p:sp>
      <p:sp>
        <p:nvSpPr>
          <p:cNvPr id="10" name="Title Placeholder 5"/>
          <p:cNvSpPr>
            <a:spLocks noGrp="1"/>
          </p:cNvSpPr>
          <p:nvPr>
            <p:ph type="title"/>
          </p:nvPr>
        </p:nvSpPr>
        <p:spPr bwMode="auto">
          <a:xfrm>
            <a:off x="438912" y="2165349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391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895662"/>
            <a:ext cx="8139112" cy="556563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  <p:sldLayoutId id="2147484015" r:id="rId27"/>
    <p:sldLayoutId id="2147484017" r:id="rId28"/>
    <p:sldLayoutId id="2147484019" r:id="rId29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448" userDrawn="1">
          <p15:clr>
            <a:srgbClr val="F26B43"/>
          </p15:clr>
        </p15:guide>
        <p15:guide id="4" orient="horz" pos="757" userDrawn="1">
          <p15:clr>
            <a:srgbClr val="F26B43"/>
          </p15:clr>
        </p15:guide>
        <p15:guide id="5" orient="horz" pos="335" userDrawn="1">
          <p15:clr>
            <a:srgbClr val="F26B43"/>
          </p15:clr>
        </p15:guide>
        <p15:guide id="6" pos="2876" userDrawn="1">
          <p15:clr>
            <a:srgbClr val="F26B43"/>
          </p15:clr>
        </p15:guide>
        <p15:guide id="7" orient="horz" pos="10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29.jp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hyperlink" Target="https://analyzer.cjp.cisco.com/analyzer/home" TargetMode="External"/><Relationship Id="rId4" Type="http://schemas.openxmlformats.org/officeDocument/2006/relationships/hyperlink" Target="https://portal.cjp.cisco.com/portal/home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95F4E9-9E21-5944-B2F7-A073B40AB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924" y="2367289"/>
            <a:ext cx="8340152" cy="644730"/>
          </a:xfrm>
        </p:spPr>
        <p:txBody>
          <a:bodyPr/>
          <a:lstStyle/>
          <a:p>
            <a:r>
              <a:rPr lang="en-US" dirty="0"/>
              <a:t>WebEx Contact Center</a:t>
            </a:r>
            <a:br>
              <a:rPr lang="en-US" dirty="0"/>
            </a:br>
            <a:br>
              <a:rPr lang="en-US" dirty="0"/>
            </a:br>
            <a:r>
              <a:rPr lang="en-IN" dirty="0"/>
              <a:t> Analyzer Reporting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79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8ABDFD-A990-EF48-AE3E-A076531886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B6E109-A564-CE49-8172-A77C71CC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227437"/>
            <a:ext cx="7429499" cy="807032"/>
          </a:xfrm>
        </p:spPr>
        <p:txBody>
          <a:bodyPr/>
          <a:lstStyle/>
          <a:p>
            <a:r>
              <a:rPr lang="en-US"/>
              <a:t>Create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1F870-5D09-D642-A141-41B3007EE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523" y="1066068"/>
            <a:ext cx="2923004" cy="3446479"/>
          </a:xfrm>
        </p:spPr>
        <p:txBody>
          <a:bodyPr/>
          <a:lstStyle/>
          <a:p>
            <a:pPr marL="142875" lvl="1" indent="0">
              <a:buNone/>
            </a:pPr>
            <a:r>
              <a:rPr lang="en-IN" sz="1200">
                <a:solidFill>
                  <a:srgbClr val="03BCEB"/>
                </a:solidFill>
                <a:latin typeface="CiscoSansTT-ExtraLight"/>
                <a:cs typeface="CiscoSansTT-ExtraLight"/>
              </a:rPr>
              <a:t>Structure</a:t>
            </a:r>
          </a:p>
          <a:p>
            <a:pPr lvl="1"/>
            <a:r>
              <a:rPr lang="en-IN" sz="1100"/>
              <a:t>Type or Repository: </a:t>
            </a:r>
          </a:p>
          <a:p>
            <a:pPr marL="142875" lvl="1" indent="0">
              <a:buNone/>
            </a:pPr>
            <a:r>
              <a:rPr lang="en-IN" sz="1100"/>
              <a:t>	</a:t>
            </a:r>
            <a:r>
              <a:rPr lang="en-IN" sz="1100">
                <a:solidFill>
                  <a:srgbClr val="03BCEB"/>
                </a:solidFill>
              </a:rPr>
              <a:t>CSR, CAR, ASR, AAR</a:t>
            </a:r>
          </a:p>
          <a:p>
            <a:pPr lvl="1"/>
            <a:r>
              <a:rPr lang="en-IN" sz="1100"/>
              <a:t>Time Period: Realtime or Historical</a:t>
            </a:r>
          </a:p>
          <a:p>
            <a:pPr lvl="1"/>
            <a:r>
              <a:rPr lang="en-IN" sz="1100"/>
              <a:t>Interval</a:t>
            </a:r>
          </a:p>
          <a:p>
            <a:pPr lvl="1"/>
            <a:r>
              <a:rPr lang="en-IN" sz="1100"/>
              <a:t>Output Type: Table, Heatmap, Chart</a:t>
            </a:r>
            <a:endParaRPr lang="en-IN" sz="1100">
              <a:solidFill>
                <a:srgbClr val="282828"/>
              </a:solidFill>
              <a:latin typeface="CiscoSansTT-ExtraLight"/>
              <a:cs typeface="CiscoSansTT-ExtraLight"/>
            </a:endParaRPr>
          </a:p>
          <a:p>
            <a:pPr marL="142875" lvl="1" indent="0">
              <a:buNone/>
            </a:pPr>
            <a:endParaRPr lang="en-IN" sz="1100" b="1">
              <a:solidFill>
                <a:srgbClr val="282828"/>
              </a:solidFill>
              <a:latin typeface="CiscoSansTT-ExtraLight"/>
              <a:cs typeface="CiscoSansTT-ExtraLight"/>
            </a:endParaRPr>
          </a:p>
          <a:p>
            <a:pPr marL="142875" lvl="1" indent="0">
              <a:buNone/>
            </a:pPr>
            <a:r>
              <a:rPr lang="en-IN" sz="1200">
                <a:solidFill>
                  <a:srgbClr val="03BCEB"/>
                </a:solidFill>
                <a:latin typeface="CiscoSansTT-ExtraLight"/>
                <a:cs typeface="CiscoSansTT-ExtraLight"/>
              </a:rPr>
              <a:t>Defines </a:t>
            </a:r>
            <a:r>
              <a:rPr lang="en-IN" sz="1200" spc="-5">
                <a:solidFill>
                  <a:srgbClr val="03BCEB"/>
                </a:solidFill>
                <a:latin typeface="CiscoSansTT-ExtraLight"/>
                <a:cs typeface="CiscoSansTT-ExtraLight"/>
              </a:rPr>
              <a:t>the </a:t>
            </a:r>
            <a:r>
              <a:rPr lang="en-IN" sz="1200">
                <a:solidFill>
                  <a:srgbClr val="03BCEB"/>
                </a:solidFill>
                <a:latin typeface="CiscoSansTT-ExtraLight"/>
                <a:cs typeface="CiscoSansTT-ExtraLight"/>
              </a:rPr>
              <a:t>data</a:t>
            </a:r>
            <a:r>
              <a:rPr lang="en-IN" sz="1200" spc="-5">
                <a:solidFill>
                  <a:srgbClr val="03BCEB"/>
                </a:solidFill>
                <a:latin typeface="CiscoSansTT-ExtraLight"/>
                <a:cs typeface="CiscoSansTT-ExtraLight"/>
              </a:rPr>
              <a:t> </a:t>
            </a:r>
            <a:r>
              <a:rPr lang="en-IN" sz="1200">
                <a:solidFill>
                  <a:srgbClr val="03BCEB"/>
                </a:solidFill>
                <a:latin typeface="CiscoSansTT-ExtraLight"/>
                <a:cs typeface="CiscoSansTT-ExtraLight"/>
              </a:rPr>
              <a:t>set</a:t>
            </a:r>
          </a:p>
          <a:p>
            <a:pPr marL="142875" lvl="1" indent="0">
              <a:buNone/>
            </a:pPr>
            <a:endParaRPr lang="en-IN" sz="1100" b="1">
              <a:latin typeface="CiscoSansTT-ExtraLight"/>
              <a:cs typeface="CiscoSansTT-ExtraLight"/>
            </a:endParaRPr>
          </a:p>
          <a:p>
            <a:pPr lvl="1"/>
            <a:r>
              <a:rPr lang="en-IN" sz="1100"/>
              <a:t>Profile Variables: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sz="1000"/>
              <a:t>Field, Measures and Formulas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sz="1000"/>
              <a:t>Value or Count Report</a:t>
            </a:r>
          </a:p>
          <a:p>
            <a:pPr lvl="1"/>
            <a:r>
              <a:rPr lang="en-IN" sz="1100"/>
              <a:t>Row Segment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sz="1000"/>
              <a:t>Fields, Enhanced Fields</a:t>
            </a:r>
          </a:p>
          <a:p>
            <a:pPr lvl="1"/>
            <a:r>
              <a:rPr lang="en-IN" sz="1100"/>
              <a:t>Filter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sz="1000"/>
              <a:t>Fields, Measures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398801-B3E9-FC42-AAF5-27D83EC39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535" y="1600200"/>
            <a:ext cx="3941064" cy="2404872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0297AF-CA6A-C347-A89D-A83BC34F17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397"/>
          <a:stretch/>
        </p:blipFill>
        <p:spPr>
          <a:xfrm>
            <a:off x="3566527" y="1265374"/>
            <a:ext cx="5465960" cy="347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9905" y="181039"/>
            <a:ext cx="5698532" cy="2569946"/>
          </a:xfrm>
        </p:spPr>
        <p:txBody>
          <a:bodyPr/>
          <a:lstStyle/>
          <a:p>
            <a:r>
              <a:rPr lang="en-US" sz="3200">
                <a:solidFill>
                  <a:schemeClr val="tx2"/>
                </a:solidFill>
              </a:rPr>
              <a:t> Data</a:t>
            </a:r>
            <a:r>
              <a:rPr lang="en-US" sz="3200">
                <a:solidFill>
                  <a:srgbClr val="0000CC"/>
                </a:solidFill>
              </a:rPr>
              <a:t> </a:t>
            </a:r>
            <a:r>
              <a:rPr lang="en-US" sz="3200">
                <a:solidFill>
                  <a:schemeClr val="tx2"/>
                </a:solidFill>
              </a:rPr>
              <a:t>Output Formats</a:t>
            </a:r>
          </a:p>
        </p:txBody>
      </p:sp>
      <p:pic>
        <p:nvPicPr>
          <p:cNvPr id="7" name="Picture 6" descr="http://andhewalkedwithme.com/wp-content/uploads/2016/01/phpThumb_generated_thumbnail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919" y="3065635"/>
            <a:ext cx="3586163" cy="2077865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427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39772"/>
            <a:ext cx="7315200" cy="574000"/>
          </a:xfrm>
          <a:prstGeom prst="rect">
            <a:avLst/>
          </a:prstGeom>
        </p:spPr>
        <p:txBody>
          <a:bodyPr vert="horz" lIns="0" tIns="34290" rIns="0" bIns="3429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none">
                <a:solidFill>
                  <a:srgbClr val="62B4E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>
                <a:solidFill>
                  <a:schemeClr val="tx2"/>
                </a:solidFill>
                <a:cs typeface="CiscoSansTT Thin" charset="0"/>
              </a:rPr>
              <a:t>  Data</a:t>
            </a:r>
            <a:r>
              <a:rPr lang="en-US" sz="2700">
                <a:solidFill>
                  <a:srgbClr val="0000CC"/>
                </a:solidFill>
              </a:rPr>
              <a:t> </a:t>
            </a:r>
            <a:r>
              <a:rPr lang="en-US" sz="2800" b="0">
                <a:solidFill>
                  <a:schemeClr val="tx2"/>
                </a:solidFill>
                <a:cs typeface="CiscoSansTT Thin" charset="0"/>
              </a:rPr>
              <a:t>Output Formats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585479" y="632794"/>
            <a:ext cx="6614031" cy="3179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800" kern="1200" baseline="0">
                <a:solidFill>
                  <a:srgbClr val="80828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solidFill>
                  <a:schemeClr val="tx2"/>
                </a:solidFill>
                <a:latin typeface="+mj-lt"/>
                <a:ea typeface="+mj-ea"/>
                <a:cs typeface="CiscoSansTT Thin" charset="0"/>
              </a:rPr>
              <a:t>The data can be displayed as:</a:t>
            </a:r>
          </a:p>
          <a:p>
            <a:endParaRPr lang="en-US" sz="2200">
              <a:solidFill>
                <a:schemeClr val="tx2"/>
              </a:solidFill>
              <a:latin typeface="+mj-lt"/>
              <a:ea typeface="+mj-ea"/>
              <a:cs typeface="CiscoSansTT Thin" charset="0"/>
            </a:endParaRPr>
          </a:p>
          <a:p>
            <a:endParaRPr lang="en-US" sz="135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0BF452-5B5C-D241-82E1-2124C11F5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52" y="1353635"/>
            <a:ext cx="1352550" cy="160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5DC3E6-9392-C149-9DD6-851F68C19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58" y="3021236"/>
            <a:ext cx="1350344" cy="11157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FBE459-2BE9-D342-B4B0-27525371E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303" y="1214944"/>
            <a:ext cx="5827910" cy="333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52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9905" y="181039"/>
            <a:ext cx="5698532" cy="2569946"/>
          </a:xfrm>
        </p:spPr>
        <p:txBody>
          <a:bodyPr/>
          <a:lstStyle/>
          <a:p>
            <a:r>
              <a:rPr lang="en-US" sz="3200"/>
              <a:t>Visualization Variables</a:t>
            </a:r>
            <a:br>
              <a:rPr lang="en-US" sz="3200"/>
            </a:br>
            <a:br>
              <a:rPr lang="en-US" sz="3200"/>
            </a:br>
            <a:endParaRPr lang="en-US" sz="3200">
              <a:solidFill>
                <a:schemeClr val="tx2"/>
              </a:solidFill>
            </a:endParaRPr>
          </a:p>
        </p:txBody>
      </p:sp>
      <p:pic>
        <p:nvPicPr>
          <p:cNvPr id="7" name="Picture 6" descr="http://andhewalkedwithme.com/wp-content/uploads/2016/01/phpThumb_generated_thumbnail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919" y="3065635"/>
            <a:ext cx="3586163" cy="2077865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33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DDFA-7D2E-A34D-B3E4-2F33B47C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 Variables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23E48-1F3D-C546-8E50-D032338CE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237" y="1318723"/>
            <a:ext cx="7429499" cy="2656286"/>
          </a:xfrm>
        </p:spPr>
        <p:txBody>
          <a:bodyPr/>
          <a:lstStyle/>
          <a:p>
            <a:r>
              <a:rPr lang="en-US"/>
              <a:t>Filters: </a:t>
            </a:r>
          </a:p>
          <a:p>
            <a:r>
              <a:rPr lang="en-US"/>
              <a:t>Fields</a:t>
            </a:r>
          </a:p>
          <a:p>
            <a:r>
              <a:rPr lang="en-US"/>
              <a:t>Measures</a:t>
            </a:r>
          </a:p>
          <a:p>
            <a:r>
              <a:rPr lang="en-US"/>
              <a:t>Formulas</a:t>
            </a:r>
          </a:p>
          <a:p>
            <a:r>
              <a:rPr lang="en-US"/>
              <a:t>Enhanced Field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B9CF51-022A-C44B-B18B-C12A2332F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297" y="580832"/>
            <a:ext cx="3505200" cy="3924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135B2C-56E0-924A-B103-EF9694662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003" y="3154638"/>
            <a:ext cx="2747949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41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752149" y="809268"/>
            <a:ext cx="3829050" cy="40948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528"/>
              </a:spcAft>
              <a:buClrTx/>
              <a:buFont typeface="Arial" panose="020B0604020202020204" pitchFamily="34" charset="0"/>
              <a:buChar char="•"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>
                <a:solidFill>
                  <a:schemeClr val="tx1"/>
                </a:solidFill>
                <a:ea typeface="ＭＳ Ｐゴシック" charset="0"/>
              </a:rPr>
              <a:t>Only fields can be used for segmentation as shown.</a:t>
            </a:r>
          </a:p>
          <a:p>
            <a:pPr lvl="1"/>
            <a:r>
              <a:rPr lang="en-US" sz="1500">
                <a:solidFill>
                  <a:schemeClr val="tx1"/>
                </a:solidFill>
                <a:ea typeface="ＭＳ Ｐゴシック" charset="0"/>
              </a:rPr>
              <a:t>- They are only textual values.</a:t>
            </a:r>
          </a:p>
          <a:p>
            <a:r>
              <a:rPr lang="en-US" sz="1500">
                <a:solidFill>
                  <a:schemeClr val="tx1"/>
                </a:solidFill>
                <a:ea typeface="ＭＳ Ｐゴシック" charset="0"/>
              </a:rPr>
              <a:t>Fields can be combined with measures to create specific conditions for profiling variables.</a:t>
            </a:r>
          </a:p>
          <a:p>
            <a:r>
              <a:rPr lang="en-US" sz="1500">
                <a:solidFill>
                  <a:schemeClr val="tx1"/>
                </a:solidFill>
                <a:ea typeface="ＭＳ Ｐゴシック" charset="0"/>
              </a:rPr>
              <a:t>DNIS, </a:t>
            </a:r>
            <a:r>
              <a:rPr lang="en-US" sz="1500" err="1">
                <a:solidFill>
                  <a:schemeClr val="tx1"/>
                </a:solidFill>
                <a:ea typeface="ＭＳ Ｐゴシック" charset="0"/>
              </a:rPr>
              <a:t>EntryPointName</a:t>
            </a:r>
            <a:r>
              <a:rPr lang="en-US" sz="1500">
                <a:solidFill>
                  <a:schemeClr val="tx1"/>
                </a:solidFill>
                <a:ea typeface="ＭＳ Ｐゴシック" charset="0"/>
              </a:rPr>
              <a:t>, </a:t>
            </a:r>
            <a:r>
              <a:rPr lang="en-US" sz="1500" err="1">
                <a:solidFill>
                  <a:schemeClr val="tx1"/>
                </a:solidFill>
                <a:ea typeface="ＭＳ Ｐゴシック" charset="0"/>
              </a:rPr>
              <a:t>QueueName</a:t>
            </a:r>
            <a:r>
              <a:rPr lang="en-US" sz="1500">
                <a:solidFill>
                  <a:schemeClr val="tx1"/>
                </a:solidFill>
                <a:ea typeface="ＭＳ Ｐゴシック" charset="0"/>
              </a:rPr>
              <a:t> and </a:t>
            </a:r>
            <a:r>
              <a:rPr lang="en-US" sz="1500" err="1">
                <a:solidFill>
                  <a:schemeClr val="tx1"/>
                </a:solidFill>
                <a:ea typeface="ＭＳ Ｐゴシック" charset="0"/>
              </a:rPr>
              <a:t>AgentName</a:t>
            </a:r>
            <a:r>
              <a:rPr lang="en-US" sz="1500">
                <a:solidFill>
                  <a:schemeClr val="tx1"/>
                </a:solidFill>
                <a:ea typeface="ＭＳ Ｐゴシック" charset="0"/>
              </a:rPr>
              <a:t> are all fields.</a:t>
            </a:r>
          </a:p>
          <a:p>
            <a:r>
              <a:rPr lang="en-US" sz="1500">
                <a:solidFill>
                  <a:schemeClr val="tx1"/>
                </a:solidFill>
                <a:ea typeface="ＭＳ Ｐゴシック" charset="0"/>
              </a:rPr>
              <a:t>The order of the fields can be changed by dragging them to another position.</a:t>
            </a:r>
          </a:p>
          <a:p>
            <a:r>
              <a:rPr lang="en-US" sz="1500">
                <a:solidFill>
                  <a:schemeClr val="tx1"/>
                </a:solidFill>
                <a:ea typeface="ＭＳ Ｐゴシック" charset="0"/>
              </a:rPr>
              <a:t>Remove a field by clicking the X that shows up on the field on the canvas when the mouse pointer is over it.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8921" y="130993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2"/>
                </a:solidFill>
                <a:latin typeface="+mj-lt"/>
                <a:cs typeface="CiscoSansTT Thin" charset="0"/>
              </a:rPr>
              <a:t>Fields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0EB5BB-3D7D-714B-B8BE-F6BD30F28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98" y="1197272"/>
            <a:ext cx="2716689" cy="347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6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695649" y="921377"/>
            <a:ext cx="3802095" cy="433286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528"/>
              </a:spcAft>
              <a:buClrTx/>
              <a:buFont typeface="Arial" panose="020B0604020202020204" pitchFamily="34" charset="0"/>
              <a:buChar char="•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>
                <a:solidFill>
                  <a:schemeClr val="tx1"/>
                </a:solidFill>
                <a:ea typeface="ＭＳ Ｐゴシック" charset="0"/>
              </a:rPr>
              <a:t>Measures are computed values that are predefined in the data dictionary.</a:t>
            </a:r>
          </a:p>
          <a:p>
            <a:r>
              <a:rPr lang="en-US" sz="1500">
                <a:solidFill>
                  <a:schemeClr val="tx1"/>
                </a:solidFill>
                <a:ea typeface="ＭＳ Ｐゴシック" charset="0"/>
              </a:rPr>
              <a:t>They can only be used for profiling variables.</a:t>
            </a:r>
          </a:p>
          <a:p>
            <a:r>
              <a:rPr lang="en-US" sz="1500">
                <a:solidFill>
                  <a:schemeClr val="tx1"/>
                </a:solidFill>
                <a:ea typeface="ＭＳ Ｐゴシック" charset="0"/>
              </a:rPr>
              <a:t>Remove measures the same way as a field and drag to change the location or order of the measures.</a:t>
            </a:r>
          </a:p>
          <a:p>
            <a:r>
              <a:rPr lang="en-US" sz="1500">
                <a:solidFill>
                  <a:schemeClr val="tx1"/>
                </a:solidFill>
                <a:ea typeface="ＭＳ Ｐゴシック" charset="0"/>
              </a:rPr>
              <a:t>Measures can also be defined as a range (ex. </a:t>
            </a:r>
            <a:r>
              <a:rPr lang="en-US" sz="1500" err="1">
                <a:solidFill>
                  <a:schemeClr val="tx1"/>
                </a:solidFill>
                <a:ea typeface="ＭＳ Ｐゴシック" charset="0"/>
              </a:rPr>
              <a:t>ItemShipped</a:t>
            </a:r>
            <a:r>
              <a:rPr lang="en-US" sz="1500">
                <a:solidFill>
                  <a:schemeClr val="tx1"/>
                </a:solidFill>
                <a:ea typeface="ＭＳ Ｐゴシック" charset="0"/>
              </a:rPr>
              <a:t> between 50-100).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5084" y="81942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2"/>
                </a:solidFill>
                <a:latin typeface="+mj-lt"/>
                <a:cs typeface="CiscoSansTT Thin" charset="0"/>
              </a:rPr>
              <a:t>Measures</a:t>
            </a:r>
            <a:endParaRPr lang="en-US" sz="225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67BF80-EE31-9C49-BE0C-F0DE98E93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63" y="1059125"/>
            <a:ext cx="2802786" cy="371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6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5010719" y="312566"/>
            <a:ext cx="3802095" cy="433286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528"/>
              </a:spcAft>
              <a:buClrTx/>
              <a:buFont typeface="Arial" panose="020B0604020202020204" pitchFamily="34" charset="0"/>
              <a:buChar char="•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>
                <a:solidFill>
                  <a:schemeClr val="tx1"/>
                </a:solidFill>
                <a:ea typeface="ＭＳ Ｐゴシック" charset="0"/>
              </a:rPr>
              <a:t>Filters are found on the left side of the visualization canvas/panel.</a:t>
            </a:r>
          </a:p>
          <a:p>
            <a:r>
              <a:rPr lang="en-US" sz="1500">
                <a:solidFill>
                  <a:schemeClr val="tx1"/>
                </a:solidFill>
                <a:ea typeface="ＭＳ Ｐゴシック" charset="0"/>
              </a:rPr>
              <a:t>They set limits to the population of the data set.</a:t>
            </a:r>
          </a:p>
          <a:p>
            <a:r>
              <a:rPr lang="en-US" sz="1500">
                <a:solidFill>
                  <a:schemeClr val="tx1"/>
                </a:solidFill>
                <a:ea typeface="ＭＳ Ｐゴシック" charset="0"/>
              </a:rPr>
              <a:t>Fields and Measures can be used as filters for the visualization.</a:t>
            </a:r>
          </a:p>
          <a:p>
            <a:r>
              <a:rPr lang="en-US" sz="1500">
                <a:solidFill>
                  <a:schemeClr val="tx1"/>
                </a:solidFill>
                <a:ea typeface="ＭＳ Ｐゴシック" charset="0"/>
              </a:rPr>
              <a:t>Right click field or measure and Create Filter or drag to the filter panel.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5084" y="81942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2"/>
                </a:solidFill>
                <a:latin typeface="+mj-lt"/>
                <a:cs typeface="CiscoSansTT Thin" charset="0"/>
              </a:rPr>
              <a:t>Filters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467D5E-8C99-EF47-9D66-B38857B94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5" y="1217008"/>
            <a:ext cx="4905634" cy="34284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6D47D7-0E60-3440-A8FB-20DAD4E21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388" y="2535148"/>
            <a:ext cx="3584317" cy="241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971862" y="145124"/>
            <a:ext cx="3802095" cy="433286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528"/>
              </a:spcAft>
              <a:buClrTx/>
              <a:buFont typeface="Arial" panose="020B0604020202020204" pitchFamily="34" charset="0"/>
              <a:buChar char="•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>
                <a:solidFill>
                  <a:schemeClr val="tx1"/>
                </a:solidFill>
                <a:ea typeface="ＭＳ Ｐゴシック" charset="0"/>
              </a:rPr>
              <a:t>The user can create formulas with an existing profiling variable or with a new profiling variable.</a:t>
            </a:r>
          </a:p>
          <a:p>
            <a:pPr marL="0" indent="0">
              <a:buNone/>
            </a:pPr>
            <a:r>
              <a:rPr lang="en-US" sz="1500">
                <a:solidFill>
                  <a:schemeClr val="tx1"/>
                </a:solidFill>
                <a:ea typeface="ＭＳ Ｐゴシック" charset="0"/>
              </a:rPr>
              <a:t>	- Right click an existing PV and </a:t>
            </a:r>
          </a:p>
          <a:p>
            <a:pPr marL="0" indent="0">
              <a:buNone/>
            </a:pPr>
            <a:r>
              <a:rPr lang="en-US" sz="1500">
                <a:solidFill>
                  <a:schemeClr val="tx1"/>
                </a:solidFill>
                <a:ea typeface="ＭＳ Ｐゴシック" charset="0"/>
              </a:rPr>
              <a:t>                  click new profile variable.</a:t>
            </a:r>
          </a:p>
          <a:p>
            <a:r>
              <a:rPr lang="en-US" sz="1500">
                <a:solidFill>
                  <a:schemeClr val="tx1"/>
                </a:solidFill>
                <a:ea typeface="ＭＳ Ｐゴシック" charset="0"/>
              </a:rPr>
              <a:t>Formulas can only have one resultant profiling variable.</a:t>
            </a:r>
          </a:p>
          <a:p>
            <a:r>
              <a:rPr lang="en-US" sz="1500">
                <a:solidFill>
                  <a:schemeClr val="tx1"/>
                </a:solidFill>
                <a:ea typeface="ＭＳ Ｐゴシック" charset="0"/>
              </a:rPr>
              <a:t>Custom Formulas can be saved and reused across the Analyzer</a:t>
            </a:r>
          </a:p>
          <a:p>
            <a:endParaRPr lang="en-US" sz="150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5084" y="81942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2"/>
                </a:solidFill>
                <a:latin typeface="+mj-lt"/>
                <a:cs typeface="CiscoSansTT Thin" charset="0"/>
              </a:rPr>
              <a:t>Formulas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A85529-03A1-C740-B76E-7E8758739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8" y="1295950"/>
            <a:ext cx="4328355" cy="28926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10CBD6-BF27-4B46-A892-E81F387F0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137" y="3029041"/>
            <a:ext cx="35941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971862" y="145124"/>
            <a:ext cx="3802095" cy="433286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528"/>
              </a:spcAft>
              <a:buClrTx/>
              <a:buFont typeface="Arial" panose="020B0604020202020204" pitchFamily="34" charset="0"/>
              <a:buChar char="•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>
                <a:solidFill>
                  <a:schemeClr val="tx1"/>
                </a:solidFill>
                <a:ea typeface="ＭＳ Ｐゴシック" charset="0"/>
              </a:rPr>
              <a:t>While creating or editing a visualization, users can create one or more enhanced fields to combine multiple values of a segmentation variable into one or more groups.</a:t>
            </a:r>
          </a:p>
          <a:p>
            <a:r>
              <a:rPr lang="en-US" sz="1500">
                <a:solidFill>
                  <a:schemeClr val="tx1"/>
                </a:solidFill>
                <a:ea typeface="ＭＳ Ｐゴシック" charset="0"/>
              </a:rPr>
              <a:t>When the visualization is run, the values of all the segmentation variables in a group are combined into one row and the profiling variables for that visualization are computed for those segmentation values.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5084" y="81942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2"/>
                </a:solidFill>
                <a:latin typeface="+mj-lt"/>
                <a:cs typeface="CiscoSansTT Thin" charset="0"/>
              </a:rPr>
              <a:t>Enhanced Field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734E47-503E-8E43-833D-C0E56F480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4" y="1146896"/>
            <a:ext cx="4769523" cy="325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36F6-A0AA-4141-87E6-A6906440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598" y="1484278"/>
            <a:ext cx="3827463" cy="1828800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  <a:latin typeface="+mj-lt"/>
                <a:cs typeface="CiscoSansTT Thin" charset="0"/>
              </a:rPr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5A9C26-BCED-8346-896D-EC1C267D02C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765793" y="811441"/>
            <a:ext cx="4240060" cy="3786187"/>
          </a:xfrm>
          <a:prstGeom prst="rect">
            <a:avLst/>
          </a:prstGeom>
        </p:spPr>
        <p:txBody>
          <a:bodyPr/>
          <a:lstStyle/>
          <a:p>
            <a:r>
              <a:rPr lang="en-IN"/>
              <a:t>Analyzer Overview </a:t>
            </a:r>
          </a:p>
          <a:p>
            <a:r>
              <a:rPr lang="en-IN"/>
              <a:t>Analyzer Visualization</a:t>
            </a:r>
          </a:p>
          <a:p>
            <a:r>
              <a:rPr lang="en-IN"/>
              <a:t>Data Output Formats</a:t>
            </a:r>
          </a:p>
          <a:p>
            <a:r>
              <a:rPr lang="en-IN"/>
              <a:t>Visualization Variables</a:t>
            </a:r>
          </a:p>
          <a:p>
            <a:r>
              <a:rPr lang="en-IN"/>
              <a:t>Analyzer Scheduler</a:t>
            </a:r>
          </a:p>
          <a:p>
            <a:r>
              <a:rPr lang="en-IN"/>
              <a:t>Analyzer Dashboard </a:t>
            </a:r>
          </a:p>
        </p:txBody>
      </p:sp>
    </p:spTree>
    <p:extLst>
      <p:ext uri="{BB962C8B-B14F-4D97-AF65-F5344CB8AC3E}">
        <p14:creationId xmlns:p14="http://schemas.microsoft.com/office/powerpoint/2010/main" val="191039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C6626-531E-448C-A636-7A13D26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1202889"/>
            <a:ext cx="8328991" cy="1136119"/>
          </a:xfrm>
        </p:spPr>
        <p:txBody>
          <a:bodyPr/>
          <a:lstStyle/>
          <a:p>
            <a:r>
              <a:rPr lang="en-US" dirty="0"/>
              <a:t>Creating a Visualization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https://video.cisco.com/video/6186649839001</a:t>
            </a:r>
          </a:p>
        </p:txBody>
      </p:sp>
    </p:spTree>
    <p:extLst>
      <p:ext uri="{BB962C8B-B14F-4D97-AF65-F5344CB8AC3E}">
        <p14:creationId xmlns:p14="http://schemas.microsoft.com/office/powerpoint/2010/main" val="1909178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9905" y="181039"/>
            <a:ext cx="5698532" cy="2569946"/>
          </a:xfrm>
        </p:spPr>
        <p:txBody>
          <a:bodyPr/>
          <a:lstStyle/>
          <a:p>
            <a:r>
              <a:rPr lang="en-US" sz="3200">
                <a:solidFill>
                  <a:schemeClr val="tx2"/>
                </a:solidFill>
              </a:rPr>
              <a:t>Analyzer Scheduler</a:t>
            </a:r>
          </a:p>
        </p:txBody>
      </p:sp>
      <p:pic>
        <p:nvPicPr>
          <p:cNvPr id="7" name="Picture 6" descr="http://andhewalkedwithme.com/wp-content/uploads/2016/01/phpThumb_generated_thumbnail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919" y="3065635"/>
            <a:ext cx="3586163" cy="2077865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217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164138" y="256559"/>
            <a:ext cx="4874778" cy="433286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528"/>
              </a:spcAft>
              <a:buClrTx/>
              <a:buFont typeface="Arial" panose="020B0604020202020204" pitchFamily="34" charset="0"/>
              <a:buChar char="•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>
                <a:solidFill>
                  <a:schemeClr val="tx1"/>
                </a:solidFill>
                <a:ea typeface="ＭＳ Ｐゴシック" charset="0"/>
              </a:rPr>
              <a:t>Send the visualization or dashboard to any number of recipients in various formats</a:t>
            </a:r>
          </a:p>
          <a:p>
            <a:r>
              <a:rPr lang="en-US" sz="1500">
                <a:solidFill>
                  <a:schemeClr val="tx1"/>
                </a:solidFill>
                <a:ea typeface="ＭＳ Ｐゴシック" charset="0"/>
              </a:rPr>
              <a:t>“The Job Scheduler” will allow the user to share the visualization with as many people as they want via an automated email job.</a:t>
            </a:r>
          </a:p>
          <a:p>
            <a:r>
              <a:rPr lang="en-US" sz="1500">
                <a:solidFill>
                  <a:schemeClr val="tx1"/>
                </a:solidFill>
                <a:ea typeface="ＭＳ Ｐゴシック" charset="0"/>
              </a:rPr>
              <a:t>Advantages of the Scheduler:</a:t>
            </a:r>
          </a:p>
          <a:p>
            <a:pPr lvl="1"/>
            <a:r>
              <a:rPr lang="en-US" sz="15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rPr>
              <a:t>Send visualizations periodically, on a recurring basis OR just one time (ad hoc)</a:t>
            </a:r>
          </a:p>
          <a:p>
            <a:pPr lvl="1"/>
            <a:r>
              <a:rPr lang="en-US" sz="15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rPr>
              <a:t>Select the date, time, time zone and the recipients of the visualization</a:t>
            </a:r>
          </a:p>
          <a:p>
            <a:pPr lvl="1"/>
            <a:r>
              <a:rPr lang="en-US" sz="15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rPr>
              <a:t>Complete the Subject and Message portion of the email and give the job a name and description (description is optional)</a:t>
            </a:r>
          </a:p>
          <a:p>
            <a:pPr lvl="1"/>
            <a:r>
              <a:rPr lang="en-US" sz="15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rPr>
              <a:t>Output formats for visualizations</a:t>
            </a:r>
          </a:p>
          <a:p>
            <a:pPr lvl="2"/>
            <a:r>
              <a:rPr lang="en-US" sz="1500">
                <a:ea typeface="ＭＳ Ｐゴシック" charset="0"/>
              </a:rPr>
              <a:t>Excel file</a:t>
            </a:r>
          </a:p>
          <a:p>
            <a:pPr lvl="2"/>
            <a:r>
              <a:rPr lang="en-US" sz="1500">
                <a:ea typeface="ＭＳ Ｐゴシック" charset="0"/>
              </a:rPr>
              <a:t>CSV file</a:t>
            </a:r>
          </a:p>
          <a:p>
            <a:pPr lvl="2"/>
            <a:r>
              <a:rPr lang="en-US" sz="1500">
                <a:ea typeface="ＭＳ Ｐゴシック" charset="0"/>
              </a:rPr>
              <a:t>Link</a:t>
            </a:r>
          </a:p>
          <a:p>
            <a:endParaRPr lang="en-US" sz="1500">
              <a:solidFill>
                <a:schemeClr val="tx1"/>
              </a:solidFill>
              <a:ea typeface="ＭＳ Ｐゴシック" charset="0"/>
            </a:endParaRPr>
          </a:p>
          <a:p>
            <a:endParaRPr lang="en-US" sz="150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5084" y="81942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2"/>
                </a:solidFill>
                <a:latin typeface="+mj-lt"/>
                <a:cs typeface="CiscoSansTT Thin" charset="0"/>
              </a:rPr>
              <a:t>Analyzer Scheduler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12F0F1-57D2-AD46-A648-F56D798D9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3" y="1111753"/>
            <a:ext cx="4059055" cy="291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6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C6626-531E-448C-A636-7A13D26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1202889"/>
            <a:ext cx="8328991" cy="1136119"/>
          </a:xfrm>
        </p:spPr>
        <p:txBody>
          <a:bodyPr/>
          <a:lstStyle/>
          <a:p>
            <a:r>
              <a:rPr lang="en-US" dirty="0"/>
              <a:t>Scheduling a report</a:t>
            </a:r>
            <a:br>
              <a:rPr lang="en-US" dirty="0"/>
            </a:br>
            <a:br>
              <a:rPr lang="en-US"/>
            </a:br>
            <a:r>
              <a:rPr lang="en-US"/>
              <a:t>https://video.cisco.com/video/6186653328001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60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9905" y="181039"/>
            <a:ext cx="5698532" cy="2569946"/>
          </a:xfrm>
        </p:spPr>
        <p:txBody>
          <a:bodyPr/>
          <a:lstStyle/>
          <a:p>
            <a:r>
              <a:rPr lang="en-US" sz="3200">
                <a:solidFill>
                  <a:schemeClr val="tx2"/>
                </a:solidFill>
              </a:rPr>
              <a:t>Analyzer Dashboards</a:t>
            </a:r>
          </a:p>
        </p:txBody>
      </p:sp>
      <p:pic>
        <p:nvPicPr>
          <p:cNvPr id="7" name="Picture 6" descr="http://andhewalkedwithme.com/wp-content/uploads/2016/01/phpThumb_generated_thumbnail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919" y="3065635"/>
            <a:ext cx="3586163" cy="2077865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051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05084" y="539430"/>
            <a:ext cx="9038915" cy="404999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spcAft>
                <a:spcPts val="528"/>
              </a:spcAft>
              <a:buClrTx/>
              <a:buFont typeface="Arial" panose="020B0604020202020204" pitchFamily="34" charset="0"/>
              <a:buChar char="•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en-US" sz="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>
                <a:solidFill>
                  <a:schemeClr val="tx1"/>
                </a:solidFill>
                <a:ea typeface="ＭＳ Ｐゴシック" charset="0"/>
              </a:rPr>
              <a:t>Users can create a dashboard from the main page to create a custom visualization/reports canvas.</a:t>
            </a:r>
          </a:p>
          <a:p>
            <a:r>
              <a:rPr lang="en-US" sz="1500">
                <a:solidFill>
                  <a:schemeClr val="tx1"/>
                </a:solidFill>
                <a:ea typeface="ＭＳ Ｐゴシック" charset="0"/>
              </a:rPr>
              <a:t>Dashboards allow more than one visualization to be presented at a time.</a:t>
            </a:r>
          </a:p>
          <a:p>
            <a:r>
              <a:rPr lang="en-US" sz="1500">
                <a:solidFill>
                  <a:schemeClr val="tx1"/>
                </a:solidFill>
                <a:ea typeface="ＭＳ Ｐゴシック" charset="0"/>
              </a:rPr>
              <a:t>Pick visualizations from the panel on the left from any folder and drag to the canvas to edit.</a:t>
            </a:r>
          </a:p>
          <a:p>
            <a:endParaRPr lang="en-US" sz="1500">
              <a:solidFill>
                <a:schemeClr val="tx1"/>
              </a:solidFill>
              <a:ea typeface="ＭＳ Ｐゴシック" charset="0"/>
            </a:endParaRPr>
          </a:p>
          <a:p>
            <a:endParaRPr lang="en-US" sz="1500">
              <a:solidFill>
                <a:schemeClr val="tx1"/>
              </a:solidFill>
              <a:ea typeface="ＭＳ Ｐゴシック" charset="0"/>
            </a:endParaRPr>
          </a:p>
          <a:p>
            <a:endParaRPr lang="en-US" sz="1500">
              <a:solidFill>
                <a:schemeClr val="tx1"/>
              </a:solidFill>
              <a:ea typeface="ＭＳ Ｐゴシック" charset="0"/>
            </a:endParaRPr>
          </a:p>
          <a:p>
            <a:endParaRPr lang="en-US" sz="1500">
              <a:solidFill>
                <a:schemeClr val="tx1"/>
              </a:solidFill>
              <a:ea typeface="ＭＳ Ｐゴシック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5084" y="81942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2"/>
                </a:solidFill>
                <a:latin typeface="+mj-lt"/>
                <a:cs typeface="CiscoSansTT Thin" charset="0"/>
              </a:rPr>
              <a:t>Analyzer Dashboards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5CC590-66E8-2140-8084-D62E79DE1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3" y="1539349"/>
            <a:ext cx="8683681" cy="31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3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C6626-531E-448C-A636-7A13D26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1202889"/>
            <a:ext cx="8328991" cy="1136119"/>
          </a:xfrm>
        </p:spPr>
        <p:txBody>
          <a:bodyPr/>
          <a:lstStyle/>
          <a:p>
            <a:r>
              <a:rPr lang="en-US" dirty="0"/>
              <a:t>Creating a Dashboard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https://video.cisco.com/video/6186652858001</a:t>
            </a:r>
          </a:p>
        </p:txBody>
      </p:sp>
    </p:spTree>
    <p:extLst>
      <p:ext uri="{BB962C8B-B14F-4D97-AF65-F5344CB8AC3E}">
        <p14:creationId xmlns:p14="http://schemas.microsoft.com/office/powerpoint/2010/main" val="4114274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9905" y="181039"/>
            <a:ext cx="5698532" cy="2569946"/>
          </a:xfrm>
        </p:spPr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Drill Down</a:t>
            </a:r>
          </a:p>
        </p:txBody>
      </p:sp>
      <p:pic>
        <p:nvPicPr>
          <p:cNvPr id="7" name="Picture 6" descr="http://andhewalkedwithme.com/wp-content/uploads/2016/01/phpThumb_generated_thumbnail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919" y="3065635"/>
            <a:ext cx="3586163" cy="2077865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64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033" y="1219962"/>
            <a:ext cx="8053705" cy="1200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82880" marR="5080" indent="-170815">
              <a:lnSpc>
                <a:spcPct val="95000"/>
              </a:lnSpc>
              <a:spcBef>
                <a:spcPts val="225"/>
              </a:spcBef>
              <a:buSzPct val="80000"/>
              <a:buFont typeface="Arial"/>
              <a:buChar char="•"/>
              <a:tabLst>
                <a:tab pos="183515" algn="l"/>
              </a:tabLst>
            </a:pPr>
            <a:r>
              <a:rPr sz="2000" spc="-5" dirty="0">
                <a:solidFill>
                  <a:srgbClr val="282828"/>
                </a:solidFill>
                <a:latin typeface="CiscoSansTT-ExtraLight"/>
                <a:cs typeface="CiscoSansTT-ExtraLight"/>
              </a:rPr>
              <a:t>After </a:t>
            </a:r>
            <a:r>
              <a:rPr sz="2000" dirty="0">
                <a:solidFill>
                  <a:srgbClr val="282828"/>
                </a:solidFill>
                <a:latin typeface="CiscoSansTT-ExtraLight"/>
                <a:cs typeface="CiscoSansTT-ExtraLight"/>
              </a:rPr>
              <a:t>running a visualization in </a:t>
            </a:r>
            <a:r>
              <a:rPr sz="2000" spc="-5" dirty="0">
                <a:solidFill>
                  <a:srgbClr val="282828"/>
                </a:solidFill>
                <a:latin typeface="CiscoSansTT-ExtraLight"/>
                <a:cs typeface="CiscoSansTT-ExtraLight"/>
              </a:rPr>
              <a:t>table </a:t>
            </a:r>
            <a:r>
              <a:rPr sz="2000" dirty="0">
                <a:solidFill>
                  <a:srgbClr val="282828"/>
                </a:solidFill>
                <a:latin typeface="CiscoSansTT-ExtraLight"/>
                <a:cs typeface="CiscoSansTT-ExtraLight"/>
              </a:rPr>
              <a:t>format, it is possible to drill</a:t>
            </a:r>
            <a:r>
              <a:rPr sz="2000" spc="-70" dirty="0">
                <a:solidFill>
                  <a:srgbClr val="282828"/>
                </a:solidFill>
                <a:latin typeface="CiscoSansTT-ExtraLight"/>
                <a:cs typeface="CiscoSansTT-ExtraLight"/>
              </a:rPr>
              <a:t> </a:t>
            </a:r>
            <a:r>
              <a:rPr sz="2000" dirty="0">
                <a:solidFill>
                  <a:srgbClr val="282828"/>
                </a:solidFill>
                <a:latin typeface="CiscoSansTT-ExtraLight"/>
                <a:cs typeface="CiscoSansTT-ExtraLight"/>
              </a:rPr>
              <a:t>down  into a specific visualization component to see </a:t>
            </a:r>
            <a:r>
              <a:rPr sz="2000" spc="-5" dirty="0">
                <a:solidFill>
                  <a:srgbClr val="282828"/>
                </a:solidFill>
                <a:latin typeface="CiscoSansTT-ExtraLight"/>
                <a:cs typeface="CiscoSansTT-ExtraLight"/>
              </a:rPr>
              <a:t>all the </a:t>
            </a:r>
            <a:r>
              <a:rPr sz="2000" dirty="0">
                <a:solidFill>
                  <a:srgbClr val="282828"/>
                </a:solidFill>
                <a:latin typeface="CiscoSansTT-ExtraLight"/>
                <a:cs typeface="CiscoSansTT-ExtraLight"/>
              </a:rPr>
              <a:t>records </a:t>
            </a:r>
            <a:r>
              <a:rPr sz="2000" spc="-5" dirty="0">
                <a:solidFill>
                  <a:srgbClr val="282828"/>
                </a:solidFill>
                <a:latin typeface="CiscoSansTT-ExtraLight"/>
                <a:cs typeface="CiscoSansTT-ExtraLight"/>
              </a:rPr>
              <a:t>that  were </a:t>
            </a:r>
            <a:r>
              <a:rPr sz="2000" dirty="0">
                <a:solidFill>
                  <a:srgbClr val="282828"/>
                </a:solidFill>
                <a:latin typeface="CiscoSansTT-ExtraLight"/>
                <a:cs typeface="CiscoSansTT-ExtraLight"/>
              </a:rPr>
              <a:t>involved in </a:t>
            </a:r>
            <a:r>
              <a:rPr sz="2000" spc="-5" dirty="0">
                <a:solidFill>
                  <a:srgbClr val="282828"/>
                </a:solidFill>
                <a:latin typeface="CiscoSansTT-ExtraLight"/>
                <a:cs typeface="CiscoSansTT-ExtraLight"/>
              </a:rPr>
              <a:t>the </a:t>
            </a:r>
            <a:r>
              <a:rPr sz="2000" dirty="0">
                <a:solidFill>
                  <a:srgbClr val="282828"/>
                </a:solidFill>
                <a:latin typeface="CiscoSansTT-ExtraLight"/>
                <a:cs typeface="CiscoSansTT-ExtraLight"/>
              </a:rPr>
              <a:t>computation of </a:t>
            </a:r>
            <a:r>
              <a:rPr sz="2000" spc="-5" dirty="0">
                <a:solidFill>
                  <a:srgbClr val="282828"/>
                </a:solidFill>
                <a:latin typeface="CiscoSansTT-ExtraLight"/>
                <a:cs typeface="CiscoSansTT-ExtraLight"/>
              </a:rPr>
              <a:t>that </a:t>
            </a:r>
            <a:r>
              <a:rPr sz="2000" dirty="0">
                <a:solidFill>
                  <a:srgbClr val="282828"/>
                </a:solidFill>
                <a:latin typeface="CiscoSansTT-ExtraLight"/>
                <a:cs typeface="CiscoSansTT-ExtraLight"/>
              </a:rPr>
              <a:t>portion of </a:t>
            </a:r>
            <a:r>
              <a:rPr sz="2000" spc="-5" dirty="0">
                <a:solidFill>
                  <a:srgbClr val="282828"/>
                </a:solidFill>
                <a:latin typeface="CiscoSansTT-ExtraLight"/>
                <a:cs typeface="CiscoSansTT-ExtraLight"/>
              </a:rPr>
              <a:t>the </a:t>
            </a:r>
            <a:r>
              <a:rPr sz="2000" dirty="0">
                <a:solidFill>
                  <a:srgbClr val="282828"/>
                </a:solidFill>
                <a:latin typeface="CiscoSansTT-ExtraLight"/>
                <a:cs typeface="CiscoSansTT-ExtraLight"/>
              </a:rPr>
              <a:t>visualization  </a:t>
            </a:r>
            <a:r>
              <a:rPr sz="2000" spc="-5" dirty="0">
                <a:solidFill>
                  <a:srgbClr val="282828"/>
                </a:solidFill>
                <a:latin typeface="CiscoSansTT-ExtraLight"/>
                <a:cs typeface="CiscoSansTT-ExtraLight"/>
              </a:rPr>
              <a:t>and </a:t>
            </a:r>
            <a:r>
              <a:rPr sz="2000" dirty="0">
                <a:solidFill>
                  <a:srgbClr val="282828"/>
                </a:solidFill>
                <a:latin typeface="CiscoSansTT-ExtraLight"/>
                <a:cs typeface="CiscoSansTT-ExtraLight"/>
              </a:rPr>
              <a:t>perform </a:t>
            </a:r>
            <a:r>
              <a:rPr sz="2000" spc="-5" dirty="0">
                <a:solidFill>
                  <a:srgbClr val="282828"/>
                </a:solidFill>
                <a:latin typeface="CiscoSansTT-ExtraLight"/>
                <a:cs typeface="CiscoSansTT-ExtraLight"/>
              </a:rPr>
              <a:t>further analytics </a:t>
            </a:r>
            <a:r>
              <a:rPr sz="2000" dirty="0">
                <a:solidFill>
                  <a:srgbClr val="282828"/>
                </a:solidFill>
                <a:latin typeface="CiscoSansTT-ExtraLight"/>
                <a:cs typeface="CiscoSansTT-ExtraLight"/>
              </a:rPr>
              <a:t>on </a:t>
            </a:r>
            <a:r>
              <a:rPr sz="2000" spc="-5" dirty="0">
                <a:solidFill>
                  <a:srgbClr val="282828"/>
                </a:solidFill>
                <a:latin typeface="CiscoSansTT-ExtraLight"/>
                <a:cs typeface="CiscoSansTT-ExtraLight"/>
              </a:rPr>
              <a:t>the data</a:t>
            </a:r>
            <a:r>
              <a:rPr sz="2000" spc="-10" dirty="0">
                <a:solidFill>
                  <a:srgbClr val="282828"/>
                </a:solidFill>
                <a:latin typeface="CiscoSansTT-ExtraLight"/>
                <a:cs typeface="CiscoSansTT-ExtraLight"/>
              </a:rPr>
              <a:t> </a:t>
            </a:r>
            <a:r>
              <a:rPr sz="2000" dirty="0">
                <a:solidFill>
                  <a:srgbClr val="282828"/>
                </a:solidFill>
                <a:latin typeface="CiscoSansTT-ExtraLight"/>
                <a:cs typeface="CiscoSansTT-ExtraLight"/>
              </a:rPr>
              <a:t>set</a:t>
            </a:r>
            <a:endParaRPr sz="2000" dirty="0">
              <a:latin typeface="CiscoSansTT-ExtraLight"/>
              <a:cs typeface="CiscoSansTT-Extra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6737" y="438658"/>
            <a:ext cx="3380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Visualization</a:t>
            </a:r>
            <a:r>
              <a:rPr spc="-15" dirty="0"/>
              <a:t> </a:t>
            </a:r>
            <a:r>
              <a:rPr spc="-5" dirty="0"/>
              <a:t>Portions</a:t>
            </a:r>
          </a:p>
        </p:txBody>
      </p:sp>
      <p:sp>
        <p:nvSpPr>
          <p:cNvPr id="4" name="object 4"/>
          <p:cNvSpPr/>
          <p:nvPr/>
        </p:nvSpPr>
        <p:spPr>
          <a:xfrm>
            <a:off x="377940" y="2555736"/>
            <a:ext cx="5032270" cy="1141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3859" y="2572511"/>
            <a:ext cx="4930140" cy="1048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9288" y="2567939"/>
            <a:ext cx="4939665" cy="1057910"/>
          </a:xfrm>
          <a:custGeom>
            <a:avLst/>
            <a:gdLst/>
            <a:ahLst/>
            <a:cxnLst/>
            <a:rect l="l" t="t" r="r" b="b"/>
            <a:pathLst>
              <a:path w="4939665" h="1057910">
                <a:moveTo>
                  <a:pt x="0" y="1057656"/>
                </a:moveTo>
                <a:lnTo>
                  <a:pt x="4939284" y="1057656"/>
                </a:lnTo>
                <a:lnTo>
                  <a:pt x="4939284" y="0"/>
                </a:lnTo>
                <a:lnTo>
                  <a:pt x="0" y="0"/>
                </a:lnTo>
                <a:lnTo>
                  <a:pt x="0" y="1057656"/>
                </a:lnTo>
                <a:close/>
              </a:path>
            </a:pathLst>
          </a:custGeom>
          <a:ln w="9144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2147" y="2807207"/>
            <a:ext cx="4026407" cy="2087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67200" y="2842260"/>
            <a:ext cx="3906011" cy="19674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62628" y="2837688"/>
            <a:ext cx="3915410" cy="1976755"/>
          </a:xfrm>
          <a:custGeom>
            <a:avLst/>
            <a:gdLst/>
            <a:ahLst/>
            <a:cxnLst/>
            <a:rect l="l" t="t" r="r" b="b"/>
            <a:pathLst>
              <a:path w="3915409" h="1976754">
                <a:moveTo>
                  <a:pt x="0" y="1976627"/>
                </a:moveTo>
                <a:lnTo>
                  <a:pt x="3915155" y="1976627"/>
                </a:lnTo>
                <a:lnTo>
                  <a:pt x="3915155" y="0"/>
                </a:lnTo>
                <a:lnTo>
                  <a:pt x="0" y="0"/>
                </a:lnTo>
                <a:lnTo>
                  <a:pt x="0" y="1976627"/>
                </a:lnTo>
                <a:close/>
              </a:path>
            </a:pathLst>
          </a:custGeom>
          <a:ln w="9144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30907" y="3255136"/>
            <a:ext cx="2336800" cy="590550"/>
          </a:xfrm>
          <a:custGeom>
            <a:avLst/>
            <a:gdLst/>
            <a:ahLst/>
            <a:cxnLst/>
            <a:rect l="l" t="t" r="r" b="b"/>
            <a:pathLst>
              <a:path w="2336800" h="590550">
                <a:moveTo>
                  <a:pt x="2261191" y="559239"/>
                </a:moveTo>
                <a:lnTo>
                  <a:pt x="2253742" y="590041"/>
                </a:lnTo>
                <a:lnTo>
                  <a:pt x="2336672" y="570865"/>
                </a:lnTo>
                <a:lnTo>
                  <a:pt x="2326437" y="562229"/>
                </a:lnTo>
                <a:lnTo>
                  <a:pt x="2273554" y="562229"/>
                </a:lnTo>
                <a:lnTo>
                  <a:pt x="2261191" y="559239"/>
                </a:lnTo>
                <a:close/>
              </a:path>
              <a:path w="2336800" h="590550">
                <a:moveTo>
                  <a:pt x="2264196" y="546813"/>
                </a:moveTo>
                <a:lnTo>
                  <a:pt x="2261191" y="559239"/>
                </a:lnTo>
                <a:lnTo>
                  <a:pt x="2273554" y="562229"/>
                </a:lnTo>
                <a:lnTo>
                  <a:pt x="2276475" y="549782"/>
                </a:lnTo>
                <a:lnTo>
                  <a:pt x="2264196" y="546813"/>
                </a:lnTo>
                <a:close/>
              </a:path>
              <a:path w="2336800" h="590550">
                <a:moveTo>
                  <a:pt x="2271649" y="516000"/>
                </a:moveTo>
                <a:lnTo>
                  <a:pt x="2264196" y="546813"/>
                </a:lnTo>
                <a:lnTo>
                  <a:pt x="2276475" y="549782"/>
                </a:lnTo>
                <a:lnTo>
                  <a:pt x="2273554" y="562229"/>
                </a:lnTo>
                <a:lnTo>
                  <a:pt x="2326437" y="562229"/>
                </a:lnTo>
                <a:lnTo>
                  <a:pt x="2271649" y="516000"/>
                </a:lnTo>
                <a:close/>
              </a:path>
              <a:path w="2336800" h="590550">
                <a:moveTo>
                  <a:pt x="3048" y="0"/>
                </a:moveTo>
                <a:lnTo>
                  <a:pt x="0" y="12445"/>
                </a:lnTo>
                <a:lnTo>
                  <a:pt x="2261191" y="559239"/>
                </a:lnTo>
                <a:lnTo>
                  <a:pt x="2264196" y="546813"/>
                </a:lnTo>
                <a:lnTo>
                  <a:pt x="3048" y="0"/>
                </a:lnTo>
                <a:close/>
              </a:path>
            </a:pathLst>
          </a:custGeom>
          <a:solidFill>
            <a:srgbClr val="00B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26795" y="4762601"/>
            <a:ext cx="2744470" cy="1295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rgbClr val="A6A6A6"/>
                </a:solidFill>
                <a:latin typeface="CiscoSansTT-ExtraLight"/>
                <a:ea typeface="+mn-ea"/>
                <a:cs typeface="CiscoSansTT-Extra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/>
              <a:t>© </a:t>
            </a:r>
            <a:r>
              <a:rPr lang="en-IN" spc="15"/>
              <a:t>2018 Cisco and/or </a:t>
            </a:r>
            <a:r>
              <a:rPr lang="en-IN" spc="10"/>
              <a:t>its </a:t>
            </a:r>
            <a:r>
              <a:rPr lang="en-IN" spc="15"/>
              <a:t>affiliates. </a:t>
            </a:r>
            <a:r>
              <a:rPr lang="en-IN" spc="10"/>
              <a:t>All </a:t>
            </a:r>
            <a:r>
              <a:rPr lang="en-IN" spc="15"/>
              <a:t>rights reserved. Cisco</a:t>
            </a:r>
            <a:r>
              <a:rPr lang="en-IN" spc="110"/>
              <a:t> </a:t>
            </a:r>
            <a:r>
              <a:rPr lang="en-IN" spc="15"/>
              <a:t>Confidential</a:t>
            </a:r>
            <a:endParaRPr spc="1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8741664" y="4905095"/>
            <a:ext cx="15240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rgbClr val="282E39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lang="en-IN" smtClean="0"/>
              <a:pPr marL="38100">
                <a:lnSpc>
                  <a:spcPts val="670"/>
                </a:lnSpc>
              </a:pPr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4063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769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9905" y="181039"/>
            <a:ext cx="5698532" cy="2569946"/>
          </a:xfrm>
        </p:spPr>
        <p:txBody>
          <a:bodyPr/>
          <a:lstStyle/>
          <a:p>
            <a:r>
              <a:rPr lang="en-US" sz="3200">
                <a:solidFill>
                  <a:schemeClr val="tx2"/>
                </a:solidFill>
              </a:rPr>
              <a:t>Analyzer Overview</a:t>
            </a:r>
          </a:p>
        </p:txBody>
      </p:sp>
      <p:pic>
        <p:nvPicPr>
          <p:cNvPr id="7" name="Picture 6" descr="http://andhewalkedwithme.com/wp-content/uploads/2016/01/phpThumb_generated_thumbnail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919" y="3065635"/>
            <a:ext cx="3586163" cy="2077865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66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22052" y="181039"/>
            <a:ext cx="7200249" cy="489664"/>
          </a:xfrm>
          <a:prstGeom prst="rect">
            <a:avLst/>
          </a:prstGeom>
        </p:spPr>
        <p:txBody>
          <a:bodyPr vert="horz" lIns="0" tIns="34290" rIns="0" bIns="3429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none">
                <a:solidFill>
                  <a:srgbClr val="62B4E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0">
                <a:solidFill>
                  <a:schemeClr val="tx2"/>
                </a:solidFill>
                <a:cs typeface="CiscoSansTT Thin" charset="0"/>
              </a:rPr>
              <a:t>Cisco Journey Analyzer</a:t>
            </a:r>
          </a:p>
          <a:p>
            <a:r>
              <a:rPr lang="en-US" sz="2600" b="0">
                <a:solidFill>
                  <a:schemeClr val="tx2"/>
                </a:solidFill>
                <a:cs typeface="CiscoSansTT Thin" charset="0"/>
              </a:rPr>
              <a:t>Reporting &amp; Analytics for </a:t>
            </a:r>
            <a:r>
              <a:rPr lang="en-US" sz="2600" b="0" err="1">
                <a:solidFill>
                  <a:schemeClr val="tx2"/>
                </a:solidFill>
                <a:cs typeface="CiscoSansTT Thin" charset="0"/>
              </a:rPr>
              <a:t>Webex</a:t>
            </a:r>
            <a:r>
              <a:rPr lang="en-US" sz="2600" b="0">
                <a:solidFill>
                  <a:schemeClr val="tx2"/>
                </a:solidFill>
                <a:cs typeface="CiscoSansTT Thin" charset="0"/>
              </a:rPr>
              <a:t> CC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17243" y="1045969"/>
            <a:ext cx="8209865" cy="2256396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Tx/>
              <a:buFont typeface="Arial" panose="020B0604020202020204" pitchFamily="34" charset="0"/>
              <a:buNone/>
              <a:tabLst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IN" sz="1300">
                <a:solidFill>
                  <a:schemeClr val="tx1">
                    <a:lumMod val="90000"/>
                    <a:lumOff val="10000"/>
                  </a:schemeClr>
                </a:solidFill>
              </a:rPr>
              <a:t>Native Cloud reporting platform for </a:t>
            </a:r>
            <a:r>
              <a:rPr lang="en-IN" sz="1300" err="1">
                <a:solidFill>
                  <a:schemeClr val="tx1">
                    <a:lumMod val="90000"/>
                    <a:lumOff val="10000"/>
                  </a:schemeClr>
                </a:solidFill>
              </a:rPr>
              <a:t>Webex</a:t>
            </a:r>
            <a:r>
              <a:rPr lang="en-IN" sz="1300">
                <a:solidFill>
                  <a:schemeClr val="tx1">
                    <a:lumMod val="90000"/>
                    <a:lumOff val="10000"/>
                  </a:schemeClr>
                </a:solidFill>
              </a:rPr>
              <a:t> CC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IN" sz="1300">
                <a:solidFill>
                  <a:schemeClr val="tx1">
                    <a:lumMod val="90000"/>
                    <a:lumOff val="10000"/>
                  </a:schemeClr>
                </a:solidFill>
              </a:rPr>
              <a:t>Stores as Customer Interaction &amp; Agent Activity records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IN" sz="1300">
                <a:solidFill>
                  <a:schemeClr val="tx1">
                    <a:lumMod val="90000"/>
                    <a:lumOff val="10000"/>
                  </a:schemeClr>
                </a:solidFill>
              </a:rPr>
              <a:t>Out of box Standard Historical &amp; Real-time reports/Dashboards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IN" sz="1300">
                <a:solidFill>
                  <a:schemeClr val="tx1">
                    <a:lumMod val="90000"/>
                    <a:lumOff val="10000"/>
                  </a:schemeClr>
                </a:solidFill>
              </a:rPr>
              <a:t>Out of box Business Analytical Insights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IN" sz="1300">
                <a:solidFill>
                  <a:schemeClr val="tx1">
                    <a:lumMod val="90000"/>
                    <a:lumOff val="10000"/>
                  </a:schemeClr>
                </a:solidFill>
              </a:rPr>
              <a:t>Schedule reports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IN" sz="1300">
                <a:solidFill>
                  <a:schemeClr val="tx1">
                    <a:lumMod val="90000"/>
                    <a:lumOff val="10000"/>
                  </a:schemeClr>
                </a:solidFill>
              </a:rPr>
              <a:t>Supports Chart &amp; tabular reports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IN" sz="1300">
                <a:solidFill>
                  <a:schemeClr val="tx1">
                    <a:lumMod val="90000"/>
                    <a:lumOff val="10000"/>
                  </a:schemeClr>
                </a:solidFill>
              </a:rPr>
              <a:t>Export report as .CSV &amp; Excel to do further analysis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IN" sz="1300">
                <a:solidFill>
                  <a:schemeClr val="tx1">
                    <a:lumMod val="90000"/>
                    <a:lumOff val="10000"/>
                  </a:schemeClr>
                </a:solidFill>
              </a:rPr>
              <a:t>Dashboard Capabilities for single  view of  multiple Historical  and </a:t>
            </a:r>
            <a:r>
              <a:rPr lang="en-IN" sz="1300" err="1">
                <a:solidFill>
                  <a:schemeClr val="tx1">
                    <a:lumMod val="90000"/>
                    <a:lumOff val="10000"/>
                  </a:schemeClr>
                </a:solidFill>
              </a:rPr>
              <a:t>Realt</a:t>
            </a:r>
            <a:r>
              <a:rPr lang="en-IN" sz="1300">
                <a:solidFill>
                  <a:schemeClr val="tx1">
                    <a:lumMod val="90000"/>
                    <a:lumOff val="10000"/>
                  </a:schemeClr>
                </a:solidFill>
              </a:rPr>
              <a:t>-time reports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r>
              <a:rPr lang="en-IN" sz="1300">
                <a:solidFill>
                  <a:schemeClr val="tx1">
                    <a:lumMod val="90000"/>
                    <a:lumOff val="10000"/>
                  </a:schemeClr>
                </a:solidFill>
              </a:rPr>
              <a:t>Distribute via Excel, CSV or link embedded in email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59B39D-F142-8B45-B237-4172092C3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7656"/>
            <a:ext cx="9144000" cy="178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1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F6BC48B-D226-9B48-BF23-51FEF15AE0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22339" y="404905"/>
            <a:ext cx="7561574" cy="489664"/>
          </a:xfrm>
          <a:prstGeom prst="rect">
            <a:avLst/>
          </a:prstGeom>
        </p:spPr>
        <p:txBody>
          <a:bodyPr vert="horz" lIns="0" tIns="34290" rIns="0" bIns="3429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none">
                <a:solidFill>
                  <a:srgbClr val="62B4E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>
                <a:solidFill>
                  <a:schemeClr val="tx2"/>
                </a:solidFill>
                <a:cs typeface="CiscoSansTT Thin" charset="0"/>
              </a:rPr>
              <a:t>Analyzer Access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17243" y="1045969"/>
            <a:ext cx="8209865" cy="2256396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Tx/>
              <a:buFont typeface="Arial" panose="020B0604020202020204" pitchFamily="34" charset="0"/>
              <a:buNone/>
              <a:tabLst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chemeClr val="bg1"/>
              </a:buClr>
              <a:buFont typeface="Wingdings" pitchFamily="2" charset="2"/>
              <a:buChar char="Ø"/>
            </a:pPr>
            <a:endParaRPr lang="en-IN" sz="13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B70AA8-7054-5E46-802E-FC775B5D6E01}"/>
              </a:ext>
            </a:extLst>
          </p:cNvPr>
          <p:cNvSpPr txBox="1"/>
          <p:nvPr/>
        </p:nvSpPr>
        <p:spPr>
          <a:xfrm>
            <a:off x="316621" y="1526484"/>
            <a:ext cx="41886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accent4">
                    <a:lumMod val="75000"/>
                  </a:schemeClr>
                </a:solidFill>
                <a:latin typeface="+mn-lt"/>
              </a:rPr>
              <a:t>User Entitlement via Control Hub</a:t>
            </a:r>
          </a:p>
          <a:p>
            <a:endParaRPr lang="en-US" sz="1400">
              <a:solidFill>
                <a:schemeClr val="accent4">
                  <a:lumMod val="75000"/>
                </a:schemeClr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accent4">
                    <a:lumMod val="75000"/>
                  </a:schemeClr>
                </a:solidFill>
                <a:latin typeface="+mn-lt"/>
              </a:rPr>
              <a:t>Access using Cross  Launch From </a:t>
            </a:r>
            <a:r>
              <a:rPr lang="en-US" sz="1400" err="1">
                <a:solidFill>
                  <a:schemeClr val="accent4">
                    <a:lumMod val="75000"/>
                  </a:schemeClr>
                </a:solidFill>
                <a:latin typeface="+mn-lt"/>
              </a:rPr>
              <a:t>Webex</a:t>
            </a:r>
            <a:r>
              <a:rPr lang="en-US" sz="1400">
                <a:solidFill>
                  <a:schemeClr val="accent4">
                    <a:lumMod val="75000"/>
                  </a:schemeClr>
                </a:solidFill>
                <a:latin typeface="+mn-lt"/>
              </a:rPr>
              <a:t> Contact Center Management Portal:   </a:t>
            </a:r>
          </a:p>
          <a:p>
            <a:endParaRPr lang="en-IN" sz="1400">
              <a:hlinkClick r:id="rId4"/>
            </a:endParaRPr>
          </a:p>
          <a:p>
            <a:r>
              <a:rPr lang="en-IN" sz="1400" u="sng">
                <a:hlinkClick r:id="rId4"/>
              </a:rPr>
              <a:t>https://portal.cjp.cisco.com/portal/home.html</a:t>
            </a:r>
            <a:endParaRPr lang="en-IN" sz="1400" u="sng"/>
          </a:p>
          <a:p>
            <a:r>
              <a:rPr lang="en-IN" sz="140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https://analyzer.cjp.cisco.com/analyzer/home</a:t>
            </a:r>
            <a:endParaRPr lang="en-US" sz="1400">
              <a:solidFill>
                <a:schemeClr val="accent1"/>
              </a:solidFill>
            </a:endParaRPr>
          </a:p>
          <a:p>
            <a:endParaRPr lang="en-US" sz="1600">
              <a:solidFill>
                <a:schemeClr val="accent4">
                  <a:lumMod val="75000"/>
                </a:schemeClr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accent4">
                    <a:lumMod val="75000"/>
                  </a:schemeClr>
                </a:solidFill>
                <a:latin typeface="+mn-lt"/>
              </a:rPr>
              <a:t>Access using using Direct  Link: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670CD9-8FEC-41AC-A7E1-C05FB3887747}"/>
              </a:ext>
            </a:extLst>
          </p:cNvPr>
          <p:cNvSpPr txBox="1"/>
          <p:nvPr/>
        </p:nvSpPr>
        <p:spPr>
          <a:xfrm>
            <a:off x="5184743" y="428860"/>
            <a:ext cx="3959258" cy="292388"/>
          </a:xfrm>
          <a:prstGeom prst="rect">
            <a:avLst/>
          </a:prstGeom>
          <a:solidFill>
            <a:srgbClr val="E2251C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>
                <a:solidFill>
                  <a:schemeClr val="bg2"/>
                </a:solidFill>
                <a:latin typeface="+mn-lt"/>
              </a:rPr>
              <a:t>From Portal, navigate to ‘Reporting and Analytics’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CD87AE-AACC-B443-ACCC-5C2B19396F46}"/>
              </a:ext>
            </a:extLst>
          </p:cNvPr>
          <p:cNvSpPr txBox="1"/>
          <p:nvPr/>
        </p:nvSpPr>
        <p:spPr>
          <a:xfrm>
            <a:off x="298266" y="3572685"/>
            <a:ext cx="3625553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accent4">
                    <a:lumMod val="75000"/>
                  </a:schemeClr>
                </a:solidFill>
                <a:latin typeface="+mn-lt"/>
              </a:rPr>
              <a:t>Ensure the browser pop-ups enabled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solidFill>
                <a:schemeClr val="accent4">
                  <a:lumMod val="75000"/>
                </a:schemeClr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accent4">
                    <a:lumMod val="75000"/>
                  </a:schemeClr>
                </a:solidFill>
                <a:latin typeface="+mn-lt"/>
                <a:ea typeface="ＭＳ Ｐゴシック"/>
              </a:rPr>
              <a:t>Ensure to install Adobe Flash Player (for motion Chart)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317C22-D2BE-3049-B9C2-E3701CA8E5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9189" y="995474"/>
            <a:ext cx="4188642" cy="2341614"/>
          </a:xfrm>
          <a:prstGeom prst="rect">
            <a:avLst/>
          </a:prstGeom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ADF77A8-6CE1-FA45-BA60-AE4293D32241}"/>
              </a:ext>
            </a:extLst>
          </p:cNvPr>
          <p:cNvSpPr/>
          <p:nvPr/>
        </p:nvSpPr>
        <p:spPr>
          <a:xfrm>
            <a:off x="4559440" y="1919304"/>
            <a:ext cx="1251568" cy="267168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24F6D9-D3C2-DC41-8741-C331D50FFF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3969" y="866287"/>
            <a:ext cx="4750137" cy="2670911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AA4AAEB-9C08-C846-8D09-EA2BA246ACFA}"/>
              </a:ext>
            </a:extLst>
          </p:cNvPr>
          <p:cNvGraphicFramePr>
            <a:graphicFrameLocks noGrp="1"/>
          </p:cNvGraphicFramePr>
          <p:nvPr/>
        </p:nvGraphicFramePr>
        <p:xfrm>
          <a:off x="4427858" y="3246585"/>
          <a:ext cx="4411520" cy="138730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02880">
                  <a:extLst>
                    <a:ext uri="{9D8B030D-6E8A-4147-A177-3AD203B41FA5}">
                      <a16:colId xmlns:a16="http://schemas.microsoft.com/office/drawing/2014/main" val="2776276144"/>
                    </a:ext>
                  </a:extLst>
                </a:gridCol>
                <a:gridCol w="1102880">
                  <a:extLst>
                    <a:ext uri="{9D8B030D-6E8A-4147-A177-3AD203B41FA5}">
                      <a16:colId xmlns:a16="http://schemas.microsoft.com/office/drawing/2014/main" val="3072752327"/>
                    </a:ext>
                  </a:extLst>
                </a:gridCol>
                <a:gridCol w="1102880">
                  <a:extLst>
                    <a:ext uri="{9D8B030D-6E8A-4147-A177-3AD203B41FA5}">
                      <a16:colId xmlns:a16="http://schemas.microsoft.com/office/drawing/2014/main" val="2892667095"/>
                    </a:ext>
                  </a:extLst>
                </a:gridCol>
                <a:gridCol w="1102880">
                  <a:extLst>
                    <a:ext uri="{9D8B030D-6E8A-4147-A177-3AD203B41FA5}">
                      <a16:colId xmlns:a16="http://schemas.microsoft.com/office/drawing/2014/main" val="3653536110"/>
                    </a:ext>
                  </a:extLst>
                </a:gridCol>
              </a:tblGrid>
              <a:tr h="239719">
                <a:tc>
                  <a:txBody>
                    <a:bodyPr/>
                    <a:lstStyle/>
                    <a:p>
                      <a:pPr algn="ctr"/>
                      <a:r>
                        <a:rPr lang="en-MX" sz="1000">
                          <a:solidFill>
                            <a:schemeClr val="bg2"/>
                          </a:solidFill>
                        </a:rPr>
                        <a:t>Browser</a:t>
                      </a:r>
                      <a:endParaRPr lang="en-MX" sz="10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rgbClr val="03BC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1000">
                          <a:solidFill>
                            <a:schemeClr val="bg2"/>
                          </a:solidFill>
                        </a:rPr>
                        <a:t>Microsoft </a:t>
                      </a:r>
                    </a:p>
                    <a:p>
                      <a:pPr algn="ctr"/>
                      <a:r>
                        <a:rPr lang="en-MX" sz="1000">
                          <a:solidFill>
                            <a:schemeClr val="bg2"/>
                          </a:solidFill>
                        </a:rPr>
                        <a:t>Windows 10</a:t>
                      </a:r>
                      <a:endParaRPr lang="en-MX" sz="10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rgbClr val="03BC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1000">
                          <a:solidFill>
                            <a:schemeClr val="bg2"/>
                          </a:solidFill>
                        </a:rPr>
                        <a:t>Mac OS X </a:t>
                      </a:r>
                      <a:endParaRPr lang="en-MX" sz="10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rgbClr val="03BC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1000">
                          <a:solidFill>
                            <a:schemeClr val="bg2"/>
                          </a:solidFill>
                        </a:rPr>
                        <a:t>Chromebook</a:t>
                      </a:r>
                      <a:endParaRPr lang="en-MX" sz="1000" b="1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rgbClr val="03B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015327"/>
                  </a:ext>
                </a:extLst>
              </a:tr>
              <a:tr h="218595">
                <a:tc>
                  <a:txBody>
                    <a:bodyPr/>
                    <a:lstStyle/>
                    <a:p>
                      <a:pPr algn="ctr"/>
                      <a:r>
                        <a:rPr lang="en-MX" sz="800"/>
                        <a:t>Google Chrome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800"/>
                        <a:t>76.0.3809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800"/>
                        <a:t>76.0.3809 or higher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800"/>
                        <a:t>76.0.3809 or higher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4012431"/>
                  </a:ext>
                </a:extLst>
              </a:tr>
              <a:tr h="326889">
                <a:tc>
                  <a:txBody>
                    <a:bodyPr/>
                    <a:lstStyle/>
                    <a:p>
                      <a:pPr algn="ctr"/>
                      <a:r>
                        <a:rPr lang="en-MX" sz="800"/>
                        <a:t>Mozilla Firefox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800"/>
                        <a:t>ESR 68 and higher ESRs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800"/>
                        <a:t>ESR 68 and higher ESRs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800"/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077751"/>
                  </a:ext>
                </a:extLst>
              </a:tr>
              <a:tr h="218595">
                <a:tc>
                  <a:txBody>
                    <a:bodyPr/>
                    <a:lstStyle/>
                    <a:p>
                      <a:pPr algn="ctr"/>
                      <a:r>
                        <a:rPr lang="en-MX" sz="800"/>
                        <a:t>Microsoft Edge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800"/>
                        <a:t>42.17134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80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800"/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116544"/>
                  </a:ext>
                </a:extLst>
              </a:tr>
              <a:tr h="218595">
                <a:tc>
                  <a:txBody>
                    <a:bodyPr/>
                    <a:lstStyle/>
                    <a:p>
                      <a:pPr algn="ctr"/>
                      <a:r>
                        <a:rPr lang="en-MX" sz="800"/>
                        <a:t>Chromium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80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80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800"/>
                        <a:t>73 or higher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6295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4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535D-95AC-C447-B7C9-FB5A8147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0" y="0"/>
            <a:ext cx="7429499" cy="1108928"/>
          </a:xfrm>
        </p:spPr>
        <p:txBody>
          <a:bodyPr/>
          <a:lstStyle/>
          <a:p>
            <a:r>
              <a:rPr lang="en-US"/>
              <a:t>Analyzer Record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4D6D8-AC31-2C4C-B28C-A7C3C6CAE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25" y="999919"/>
            <a:ext cx="8140835" cy="162486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Choose the record type of the visualization</a:t>
            </a:r>
          </a:p>
          <a:p>
            <a:pPr marL="571500" lvl="1">
              <a:buFont typeface="Arial" panose="020B0604020202020204" pitchFamily="34" charset="0"/>
              <a:buChar char="•"/>
              <a:tabLst>
                <a:tab pos="571500" algn="l"/>
              </a:tabLst>
            </a:pPr>
            <a:r>
              <a:rPr lang="en-US"/>
              <a:t>	Customer Session Record</a:t>
            </a:r>
          </a:p>
          <a:p>
            <a:pPr marL="571500" lvl="1">
              <a:buFont typeface="Arial" panose="020B0604020202020204" pitchFamily="34" charset="0"/>
              <a:buChar char="•"/>
              <a:tabLst>
                <a:tab pos="571500" algn="l"/>
              </a:tabLst>
            </a:pPr>
            <a:r>
              <a:rPr lang="en-US"/>
              <a:t>	Customer Activity Record</a:t>
            </a:r>
          </a:p>
          <a:p>
            <a:pPr marL="571500" lvl="1">
              <a:buFont typeface="Arial" panose="020B0604020202020204" pitchFamily="34" charset="0"/>
              <a:buChar char="•"/>
              <a:tabLst>
                <a:tab pos="571500" algn="l"/>
              </a:tabLst>
            </a:pPr>
            <a:r>
              <a:rPr lang="en-US"/>
              <a:t>	Agent Session Record</a:t>
            </a:r>
          </a:p>
          <a:p>
            <a:pPr marL="571500" lvl="1">
              <a:buFont typeface="Arial" panose="020B0604020202020204" pitchFamily="34" charset="0"/>
              <a:buChar char="•"/>
              <a:tabLst>
                <a:tab pos="571500" algn="l"/>
              </a:tabLst>
            </a:pPr>
            <a:r>
              <a:rPr lang="en-US"/>
              <a:t>	Agent Activity Record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4257E-D6FB-3844-9CA8-54BEE8205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0593"/>
            <a:ext cx="9144000" cy="270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9905" y="181039"/>
            <a:ext cx="5698532" cy="2569946"/>
          </a:xfrm>
        </p:spPr>
        <p:txBody>
          <a:bodyPr/>
          <a:lstStyle/>
          <a:p>
            <a:r>
              <a:rPr lang="en-US" sz="3200"/>
              <a:t>Analyzer Visualization</a:t>
            </a:r>
            <a:endParaRPr lang="en-US" sz="3200">
              <a:solidFill>
                <a:schemeClr val="tx2"/>
              </a:solidFill>
            </a:endParaRPr>
          </a:p>
        </p:txBody>
      </p:sp>
      <p:pic>
        <p:nvPicPr>
          <p:cNvPr id="7" name="Picture 6" descr="http://andhewalkedwithme.com/wp-content/uploads/2016/01/phpThumb_generated_thumbnail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919" y="3065635"/>
            <a:ext cx="3586163" cy="2077865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42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A0FA5B4-1B82-0D46-8FD3-C18F350D6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1F870-5D09-D642-A141-41B3007EE2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8104" y="1785361"/>
            <a:ext cx="4615651" cy="3083094"/>
          </a:xfrm>
        </p:spPr>
        <p:txBody>
          <a:bodyPr/>
          <a:lstStyle/>
          <a:p>
            <a:pPr marL="57150" indent="0">
              <a:buNone/>
            </a:pPr>
            <a:r>
              <a:rPr lang="en-IN" sz="1200" b="1">
                <a:solidFill>
                  <a:schemeClr val="accent4">
                    <a:lumMod val="75000"/>
                  </a:schemeClr>
                </a:solidFill>
              </a:rPr>
              <a:t>Search Folder and Visualization</a:t>
            </a:r>
          </a:p>
          <a:p>
            <a:pPr marL="57150" indent="0">
              <a:buNone/>
            </a:pPr>
            <a:r>
              <a:rPr lang="en-IN" sz="1200" b="1">
                <a:solidFill>
                  <a:schemeClr val="accent4">
                    <a:lumMod val="75000"/>
                  </a:schemeClr>
                </a:solidFill>
              </a:rPr>
              <a:t>Visualization Summary</a:t>
            </a:r>
          </a:p>
          <a:p>
            <a:pPr marL="57150" indent="0">
              <a:buNone/>
            </a:pPr>
            <a:endParaRPr lang="en-IN" sz="1200" b="1">
              <a:solidFill>
                <a:schemeClr val="accent4">
                  <a:lumMod val="75000"/>
                </a:schemeClr>
              </a:solidFill>
            </a:endParaRPr>
          </a:p>
          <a:p>
            <a:pPr marL="57150" indent="0">
              <a:buNone/>
            </a:pPr>
            <a:endParaRPr lang="en-IN" sz="1200" b="1">
              <a:solidFill>
                <a:schemeClr val="accent4">
                  <a:lumMod val="75000"/>
                </a:schemeClr>
              </a:solidFill>
            </a:endParaRPr>
          </a:p>
          <a:p>
            <a:pPr marL="57150" indent="0">
              <a:buNone/>
            </a:pPr>
            <a:endParaRPr lang="en-IN" sz="1200">
              <a:solidFill>
                <a:schemeClr val="accent4">
                  <a:lumMod val="75000"/>
                </a:schemeClr>
              </a:solidFill>
            </a:endParaRPr>
          </a:p>
          <a:p>
            <a:pPr marL="57150" indent="0">
              <a:buNone/>
            </a:pPr>
            <a:r>
              <a:rPr lang="en-IN" sz="1200" b="1">
                <a:solidFill>
                  <a:schemeClr val="accent4">
                    <a:lumMod val="75000"/>
                  </a:schemeClr>
                </a:solidFill>
              </a:rPr>
              <a:t>List or Grid View</a:t>
            </a:r>
          </a:p>
          <a:p>
            <a:pPr marL="57150" indent="0">
              <a:buNone/>
            </a:pPr>
            <a:r>
              <a:rPr lang="en-IN" sz="1200" b="1">
                <a:solidFill>
                  <a:schemeClr val="accent4">
                    <a:lumMod val="75000"/>
                  </a:schemeClr>
                </a:solidFill>
              </a:rPr>
              <a:t>Details</a:t>
            </a:r>
          </a:p>
          <a:p>
            <a:pPr marL="174625" lvl="1" indent="0">
              <a:buNone/>
            </a:pPr>
            <a:endParaRPr lang="en-IN" sz="1500">
              <a:solidFill>
                <a:schemeClr val="accent4">
                  <a:lumMod val="75000"/>
                </a:schemeClr>
              </a:solidFill>
            </a:endParaRPr>
          </a:p>
          <a:p>
            <a:pPr marL="57150" indent="0">
              <a:buNone/>
            </a:pPr>
            <a:endParaRPr lang="en-US" sz="15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6E109-A564-CE49-8172-A77C71CC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69" y="275267"/>
            <a:ext cx="8345488" cy="731837"/>
          </a:xfrm>
        </p:spPr>
        <p:txBody>
          <a:bodyPr/>
          <a:lstStyle/>
          <a:p>
            <a:r>
              <a:rPr lang="en-US"/>
              <a:t>Analyzer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FF7368-A37F-A648-931F-684C9EE27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973" y="878315"/>
            <a:ext cx="4615651" cy="1814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CB377-DAF1-FE40-BF1D-B288982019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9104" y="3023976"/>
            <a:ext cx="2365792" cy="1349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E02BB5B-79E3-E944-B689-B89344580C39}"/>
              </a:ext>
            </a:extLst>
          </p:cNvPr>
          <p:cNvSpPr/>
          <p:nvPr/>
        </p:nvSpPr>
        <p:spPr>
          <a:xfrm>
            <a:off x="4450813" y="238708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>
                <a:solidFill>
                  <a:srgbClr val="000000"/>
                </a:solidFill>
                <a:latin typeface="Times" pitchFamily="2" charset="0"/>
              </a:rPr>
              <a:t> 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1644B-896B-BC43-B976-788504824D5B}"/>
              </a:ext>
            </a:extLst>
          </p:cNvPr>
          <p:cNvSpPr/>
          <p:nvPr/>
        </p:nvSpPr>
        <p:spPr>
          <a:xfrm>
            <a:off x="4450813" y="238708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>
                <a:solidFill>
                  <a:srgbClr val="000000"/>
                </a:solidFill>
                <a:latin typeface="Times" pitchFamily="2" charset="0"/>
              </a:rPr>
              <a:t> 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801CBF4-75CB-094C-91BB-4F375B0A7BCE}"/>
              </a:ext>
            </a:extLst>
          </p:cNvPr>
          <p:cNvSpPr txBox="1">
            <a:spLocks/>
          </p:cNvSpPr>
          <p:nvPr/>
        </p:nvSpPr>
        <p:spPr>
          <a:xfrm>
            <a:off x="910096" y="2171206"/>
            <a:ext cx="1771147" cy="1373727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20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288925" indent="-114300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8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2pPr>
            <a:lvl3pPr marL="4032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6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3pPr>
            <a:lvl4pPr marL="5175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4pPr>
            <a:lvl5pPr marL="6318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2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20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n-IN" sz="1200">
                <a:solidFill>
                  <a:schemeClr val="accent4">
                    <a:lumMod val="75000"/>
                  </a:schemeClr>
                </a:solidFill>
              </a:rPr>
              <a:t>Temporal Scope</a:t>
            </a:r>
          </a:p>
          <a:p>
            <a:pPr lvl="1"/>
            <a:r>
              <a:rPr lang="en-IN" sz="1200">
                <a:solidFill>
                  <a:schemeClr val="accent4">
                    <a:lumMod val="75000"/>
                  </a:schemeClr>
                </a:solidFill>
              </a:rPr>
              <a:t>Created By</a:t>
            </a:r>
          </a:p>
          <a:p>
            <a:pPr lvl="1"/>
            <a:r>
              <a:rPr lang="en-IN" sz="1200">
                <a:solidFill>
                  <a:schemeClr val="accent4">
                    <a:lumMod val="75000"/>
                  </a:schemeClr>
                </a:solidFill>
              </a:rPr>
              <a:t>Modified Date/Time</a:t>
            </a:r>
            <a:endParaRPr lang="en-IN" sz="1500">
              <a:solidFill>
                <a:schemeClr val="accent4">
                  <a:lumMod val="75000"/>
                </a:schemeClr>
              </a:solidFill>
            </a:endParaRPr>
          </a:p>
          <a:p>
            <a:pPr marL="57150" indent="0">
              <a:buFont typeface="Arial"/>
              <a:buNone/>
            </a:pPr>
            <a:endParaRPr lang="en-IN" sz="150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A6CB1DB0-8718-674E-9563-347723912E2F}"/>
              </a:ext>
            </a:extLst>
          </p:cNvPr>
          <p:cNvSpPr/>
          <p:nvPr/>
        </p:nvSpPr>
        <p:spPr>
          <a:xfrm>
            <a:off x="3389104" y="2756416"/>
            <a:ext cx="2365792" cy="267560"/>
          </a:xfrm>
          <a:prstGeom prst="triangle">
            <a:avLst/>
          </a:prstGeom>
          <a:solidFill>
            <a:srgbClr val="343333">
              <a:alpha val="16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F5DA3664-A75B-7A40-B86F-99BBF371AF61}"/>
              </a:ext>
            </a:extLst>
          </p:cNvPr>
          <p:cNvSpPr/>
          <p:nvPr/>
        </p:nvSpPr>
        <p:spPr>
          <a:xfrm rot="18526274">
            <a:off x="5727574" y="2431651"/>
            <a:ext cx="1174683" cy="1056632"/>
          </a:xfrm>
          <a:prstGeom prst="triangle">
            <a:avLst/>
          </a:prstGeom>
          <a:solidFill>
            <a:srgbClr val="343333">
              <a:alpha val="16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F44F2C-16AD-5744-9F24-7846A3616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8070" y="2830032"/>
            <a:ext cx="2194300" cy="1349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826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E109-A564-CE49-8172-A77C71CC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5" y="49448"/>
            <a:ext cx="7429499" cy="1108928"/>
          </a:xfrm>
        </p:spPr>
        <p:txBody>
          <a:bodyPr/>
          <a:lstStyle/>
          <a:p>
            <a:r>
              <a:rPr lang="en-US"/>
              <a:t>Analyzer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1F870-5D09-D642-A141-41B3007EE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054" y="884548"/>
            <a:ext cx="3044940" cy="265628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1200"/>
              <a:t>Create Visualization/Reports</a:t>
            </a:r>
          </a:p>
          <a:p>
            <a:pPr lvl="1"/>
            <a:r>
              <a:rPr lang="en-IN" sz="1100"/>
              <a:t>Create operational metrics on Analyzer</a:t>
            </a:r>
          </a:p>
          <a:p>
            <a:pPr lvl="1"/>
            <a:r>
              <a:rPr lang="en-IN" sz="1100"/>
              <a:t>Drag &amp; drop fields</a:t>
            </a:r>
          </a:p>
          <a:p>
            <a:pPr lvl="1"/>
            <a:r>
              <a:rPr lang="en-IN" sz="1100"/>
              <a:t>Formulae on fields</a:t>
            </a:r>
          </a:p>
          <a:p>
            <a:pPr lvl="1"/>
            <a:r>
              <a:rPr lang="en-IN" sz="1100"/>
              <a:t>Filter data based on other fields/date-time ranges</a:t>
            </a:r>
          </a:p>
          <a:p>
            <a:pPr lvl="1"/>
            <a:r>
              <a:rPr lang="en-IN" sz="1100"/>
              <a:t>Add to Dashboard</a:t>
            </a:r>
          </a:p>
          <a:p>
            <a:pPr>
              <a:buFont typeface="Wingdings" pitchFamily="2" charset="2"/>
              <a:buChar char="Ø"/>
            </a:pPr>
            <a:r>
              <a:rPr lang="en-IN" sz="1200"/>
              <a:t>Change Charts on the fly</a:t>
            </a:r>
          </a:p>
          <a:p>
            <a:pPr lvl="1"/>
            <a:r>
              <a:rPr lang="en-IN" sz="1100"/>
              <a:t>Bar, Line, Column</a:t>
            </a:r>
          </a:p>
          <a:p>
            <a:pPr lvl="1"/>
            <a:r>
              <a:rPr lang="en-IN" sz="1100"/>
              <a:t>Heatmaps</a:t>
            </a:r>
          </a:p>
          <a:p>
            <a:pPr lvl="1"/>
            <a:r>
              <a:rPr lang="en-IN" sz="1100"/>
              <a:t>Motion charts show trends</a:t>
            </a:r>
          </a:p>
          <a:p>
            <a:endParaRPr lang="en-US" sz="1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398801-B3E9-FC42-AAF5-27D83EC39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2" y="809146"/>
            <a:ext cx="5486397" cy="384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9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7 Cisco Template" id="{F7107EB4-E9A2-8840-B849-87FB4ABE4B36}" vid="{7B5B1537-4868-5B4C-816B-A8CDC8C817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4E052F86350443B15EC8F16EC52179" ma:contentTypeVersion="8" ma:contentTypeDescription="Create a new document." ma:contentTypeScope="" ma:versionID="098261c6c66b0e98c06cceff604ceadb">
  <xsd:schema xmlns:xsd="http://www.w3.org/2001/XMLSchema" xmlns:xs="http://www.w3.org/2001/XMLSchema" xmlns:p="http://schemas.microsoft.com/office/2006/metadata/properties" xmlns:ns2="c1e2781c-0cc7-4d9a-88cf-5f2f7b835c92" xmlns:ns3="8b3003e9-a29a-4ed7-9872-e02ffe87e61b" targetNamespace="http://schemas.microsoft.com/office/2006/metadata/properties" ma:root="true" ma:fieldsID="d6499694354d2305213892264de5bb47" ns2:_="" ns3:_="">
    <xsd:import namespace="c1e2781c-0cc7-4d9a-88cf-5f2f7b835c92"/>
    <xsd:import namespace="8b3003e9-a29a-4ed7-9872-e02ffe87e6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e2781c-0cc7-4d9a-88cf-5f2f7b835c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3003e9-a29a-4ed7-9872-e02ffe87e61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b3003e9-a29a-4ed7-9872-e02ffe87e61b">
      <UserInfo>
        <DisplayName>Ankit Pandey (ankitpan)</DisplayName>
        <AccountId>46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D0A45EEF-9612-4125-9765-33AC88D3CB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0395ED-96B5-45A2-BA6B-D7D9D4779BD7}"/>
</file>

<file path=customXml/itemProps3.xml><?xml version="1.0" encoding="utf-8"?>
<ds:datastoreItem xmlns:ds="http://schemas.openxmlformats.org/officeDocument/2006/customXml" ds:itemID="{D496A6D9-5731-4B14-8C68-92605F47E80C}">
  <ds:schemaRefs>
    <ds:schemaRef ds:uri="http://purl.org/dc/elements/1.1/"/>
    <ds:schemaRef ds:uri="602271bb-13f1-4c89-a7d0-8397535f4045"/>
    <ds:schemaRef ds:uri="http://purl.org/dc/terms/"/>
    <ds:schemaRef ds:uri="78afee00-1e44-49db-92c4-e93b74c7b635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theme 2015 16x9</Template>
  <TotalTime>336</TotalTime>
  <Words>988</Words>
  <Application>Microsoft Office PowerPoint</Application>
  <PresentationFormat>On-screen Show (16:9)</PresentationFormat>
  <Paragraphs>166</Paragraphs>
  <Slides>29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Blue theme 2015 16x9</vt:lpstr>
      <vt:lpstr>WebEx Contact Center   Analyzer Reporting</vt:lpstr>
      <vt:lpstr>Agenda</vt:lpstr>
      <vt:lpstr>Analyzer Overview</vt:lpstr>
      <vt:lpstr>PowerPoint Presentation</vt:lpstr>
      <vt:lpstr>PowerPoint Presentation</vt:lpstr>
      <vt:lpstr>Analyzer Record Type</vt:lpstr>
      <vt:lpstr>Analyzer Visualization</vt:lpstr>
      <vt:lpstr>Analyzer Visualization</vt:lpstr>
      <vt:lpstr>Analyzer Visualization</vt:lpstr>
      <vt:lpstr>Create Visualization</vt:lpstr>
      <vt:lpstr> Data Output Formats</vt:lpstr>
      <vt:lpstr>PowerPoint Presentation</vt:lpstr>
      <vt:lpstr>Visualization Variables  </vt:lpstr>
      <vt:lpstr>Visualization Variables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a Visualization  https://video.cisco.com/video/6186649839001</vt:lpstr>
      <vt:lpstr>Analyzer Scheduler</vt:lpstr>
      <vt:lpstr>PowerPoint Presentation</vt:lpstr>
      <vt:lpstr>Scheduling a report  https://video.cisco.com/video/6186653328001</vt:lpstr>
      <vt:lpstr>Analyzer Dashboards</vt:lpstr>
      <vt:lpstr>PowerPoint Presentation</vt:lpstr>
      <vt:lpstr>Creating a Dashboard  https://video.cisco.com/video/6186652858001</vt:lpstr>
      <vt:lpstr>Drill Down</vt:lpstr>
      <vt:lpstr>Visualization Portions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WebEx Contact Center  Customer Journey Analyzer</dc:title>
  <dc:subject/>
  <dc:creator>Krishna Tyagi (ktyagi)</dc:creator>
  <cp:keywords/>
  <dc:description/>
  <cp:lastModifiedBy>Prabhu Ramaswamy Kalyana (rkprabhu)</cp:lastModifiedBy>
  <cp:revision>7</cp:revision>
  <cp:lastPrinted>2017-07-04T20:02:30Z</cp:lastPrinted>
  <dcterms:created xsi:type="dcterms:W3CDTF">2019-03-26T16:20:16Z</dcterms:created>
  <dcterms:modified xsi:type="dcterms:W3CDTF">2020-12-01T18:06:20Z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0x010100EF4E052F86350443B15EC8F16EC52179</vt:lpwstr>
  </property>
  <property fmtid="{D5CDD505-2E9C-101B-9397-08002B2CF9AE}" pid="3" name="ComplianceAssetId">
    <vt:lpwstr/>
  </property>
  <property fmtid="{D5CDD505-2E9C-101B-9397-08002B2CF9AE}" pid="4" name="Order">
    <vt:r8>25600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SharedWithUsers">
    <vt:lpwstr>46;#Ankit Pandey (ankitpan)</vt:lpwstr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