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0"/>
  </p:notesMasterIdLst>
  <p:sldIdLst>
    <p:sldId id="414" r:id="rId2"/>
    <p:sldId id="262" r:id="rId3"/>
    <p:sldId id="415" r:id="rId4"/>
    <p:sldId id="417" r:id="rId5"/>
    <p:sldId id="504" r:id="rId6"/>
    <p:sldId id="306" r:id="rId7"/>
    <p:sldId id="684" r:id="rId8"/>
    <p:sldId id="311" r:id="rId9"/>
    <p:sldId id="343" r:id="rId10"/>
    <p:sldId id="496" r:id="rId11"/>
    <p:sldId id="681" r:id="rId12"/>
    <p:sldId id="683" r:id="rId13"/>
    <p:sldId id="526" r:id="rId14"/>
    <p:sldId id="518" r:id="rId15"/>
    <p:sldId id="524" r:id="rId16"/>
    <p:sldId id="525" r:id="rId17"/>
    <p:sldId id="527" r:id="rId18"/>
    <p:sldId id="497" r:id="rId19"/>
    <p:sldId id="402" r:id="rId20"/>
    <p:sldId id="498" r:id="rId21"/>
    <p:sldId id="314" r:id="rId22"/>
    <p:sldId id="548" r:id="rId23"/>
    <p:sldId id="685" r:id="rId24"/>
    <p:sldId id="500" r:id="rId25"/>
    <p:sldId id="501" r:id="rId26"/>
    <p:sldId id="320" r:id="rId27"/>
    <p:sldId id="321" r:id="rId28"/>
    <p:sldId id="330" r:id="rId29"/>
    <p:sldId id="325" r:id="rId30"/>
    <p:sldId id="326" r:id="rId31"/>
    <p:sldId id="508" r:id="rId32"/>
    <p:sldId id="686" r:id="rId33"/>
    <p:sldId id="687" r:id="rId34"/>
    <p:sldId id="688" r:id="rId35"/>
    <p:sldId id="689" r:id="rId36"/>
    <p:sldId id="359" r:id="rId37"/>
    <p:sldId id="503" r:id="rId38"/>
    <p:sldId id="510" r:id="rId3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176" y="688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D0717-FB5A-5048-B39D-A680962EC44F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CFDEA-AAB6-F343-A717-D94FB9B8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do a walkthrough of each of the quadrants to explain what they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CE2093-4727-4306-8839-0A39EC5AA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6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chart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568"/>
            <a:ext cx="8229600" cy="3433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8734" y="4788387"/>
            <a:ext cx="53908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C153D81-F5B7-1740-81E0-7E0F97DB57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  <p:sldLayoutId id="2147484015" r:id="rId27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cjp.cisco.com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hyperlink" Target="https://agent.cjp.cisco.com/ada-ws/hom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9.jpeg"/><Relationship Id="rId18" Type="http://schemas.openxmlformats.org/officeDocument/2006/relationships/image" Target="../media/image12.wmf"/><Relationship Id="rId26" Type="http://schemas.openxmlformats.org/officeDocument/2006/relationships/image" Target="../media/image18.jpeg"/><Relationship Id="rId3" Type="http://schemas.openxmlformats.org/officeDocument/2006/relationships/image" Target="../media/image6.png"/><Relationship Id="rId21" Type="http://schemas.openxmlformats.org/officeDocument/2006/relationships/image" Target="../media/image13.wmf"/><Relationship Id="rId7" Type="http://schemas.openxmlformats.org/officeDocument/2006/relationships/image" Target="../media/image1.emf"/><Relationship Id="rId12" Type="http://schemas.openxmlformats.org/officeDocument/2006/relationships/hyperlink" Target="http://images.google.com/imgres?imgurl=http://www.jhepple.com/MultiMedia/images/lesson32.gif&amp;imgrefurl=http://www.jhepple.com/MultiMedia/sound.htm&amp;h=295&amp;w=568&amp;sz=20&amp;hl=en&amp;start=120&amp;tbnid=FN_Xz75JVvUqrM:&amp;tbnh=70&amp;tbnw=134&amp;prev=/images?q=wave+file+gif&amp;start=105&amp;gbv=2&amp;ndsp=21&amp;hl=en&amp;sa=N" TargetMode="External"/><Relationship Id="rId17" Type="http://schemas.openxmlformats.org/officeDocument/2006/relationships/image" Target="../media/image11.wmf"/><Relationship Id="rId25" Type="http://schemas.openxmlformats.org/officeDocument/2006/relationships/image" Target="../media/image17.jpe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.emf"/><Relationship Id="rId20" Type="http://schemas.openxmlformats.org/officeDocument/2006/relationships/image" Target="../media/image5.emf"/><Relationship Id="rId29" Type="http://schemas.openxmlformats.org/officeDocument/2006/relationships/image" Target="../media/image21.jpe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emf"/><Relationship Id="rId24" Type="http://schemas.openxmlformats.org/officeDocument/2006/relationships/image" Target="../media/image16.png"/><Relationship Id="rId5" Type="http://schemas.openxmlformats.org/officeDocument/2006/relationships/image" Target="../media/image8.jpeg"/><Relationship Id="rId15" Type="http://schemas.openxmlformats.org/officeDocument/2006/relationships/oleObject" Target="../embeddings/oleObject4.bin"/><Relationship Id="rId23" Type="http://schemas.openxmlformats.org/officeDocument/2006/relationships/image" Target="../media/image15.wmf"/><Relationship Id="rId28" Type="http://schemas.openxmlformats.org/officeDocument/2006/relationships/image" Target="../media/image20.jpeg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5.bin"/><Relationship Id="rId4" Type="http://schemas.openxmlformats.org/officeDocument/2006/relationships/image" Target="../media/image7.png"/><Relationship Id="rId9" Type="http://schemas.openxmlformats.org/officeDocument/2006/relationships/image" Target="../media/image2.emf"/><Relationship Id="rId14" Type="http://schemas.openxmlformats.org/officeDocument/2006/relationships/image" Target="../media/image10.wmf"/><Relationship Id="rId22" Type="http://schemas.openxmlformats.org/officeDocument/2006/relationships/image" Target="../media/image14.jpeg"/><Relationship Id="rId27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CD8D717-34A1-4952-9430-7CB4B65E8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D831-CAB2-4632-812E-89B681DF5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B6014-0752-4237-9ABA-6E084CCDD1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1318B3-65D2-43B8-993F-8AD2A371D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Webex</a:t>
            </a:r>
            <a:r>
              <a:rPr lang="en-US" dirty="0">
                <a:solidFill>
                  <a:schemeClr val="tx2"/>
                </a:solidFill>
              </a:rPr>
              <a:t> Contact Center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Admin/Supervisor Training</a:t>
            </a:r>
          </a:p>
        </p:txBody>
      </p:sp>
    </p:spTree>
    <p:extLst>
      <p:ext uri="{BB962C8B-B14F-4D97-AF65-F5344CB8AC3E}">
        <p14:creationId xmlns:p14="http://schemas.microsoft.com/office/powerpoint/2010/main" val="374853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– Add/Delete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B907-44EC-4407-8CD5-70047D92F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kern="0" dirty="0"/>
              <a:t>Must be done in Control Hub</a:t>
            </a:r>
          </a:p>
          <a:p>
            <a:r>
              <a:rPr lang="en-US" kern="0" dirty="0"/>
              <a:t>Will synchronize to the </a:t>
            </a:r>
            <a:r>
              <a:rPr lang="en-US" kern="0" dirty="0" err="1"/>
              <a:t>WxCC</a:t>
            </a:r>
            <a:r>
              <a:rPr lang="en-US" kern="0" dirty="0"/>
              <a:t> admin portal</a:t>
            </a:r>
          </a:p>
          <a:p>
            <a:r>
              <a:rPr lang="en-US" kern="0" dirty="0"/>
              <a:t>Inside the Admin portal</a:t>
            </a:r>
          </a:p>
          <a:p>
            <a:r>
              <a:rPr lang="en-US" kern="0" dirty="0"/>
              <a:t> User profile and agent profile can be modified as well as assignment of team and any skill profile</a:t>
            </a:r>
          </a:p>
          <a:p>
            <a:r>
              <a:rPr lang="en-US" kern="0" dirty="0"/>
              <a:t>Deleting users must happen in control hub</a:t>
            </a:r>
          </a:p>
          <a:p>
            <a:pPr lvl="1"/>
            <a:r>
              <a:rPr lang="en-US" kern="0" dirty="0"/>
              <a:t>After deleting the user, the system will put that user in “</a:t>
            </a:r>
            <a:r>
              <a:rPr lang="en-US" kern="0" dirty="0" err="1"/>
              <a:t>InActive</a:t>
            </a:r>
            <a:r>
              <a:rPr lang="en-US" kern="0" dirty="0"/>
              <a:t>”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97D47C-FDFF-934A-9863-D0B38421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13" y="1323166"/>
            <a:ext cx="5930775" cy="2497169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57BB108-4ADC-CC47-9570-B60863CC014B}"/>
              </a:ext>
            </a:extLst>
          </p:cNvPr>
          <p:cNvSpPr/>
          <p:nvPr/>
        </p:nvSpPr>
        <p:spPr>
          <a:xfrm>
            <a:off x="1615788" y="1853480"/>
            <a:ext cx="493568" cy="2026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076E2F-19B7-9C42-A844-F767CCF5A992}"/>
              </a:ext>
            </a:extLst>
          </p:cNvPr>
          <p:cNvSpPr/>
          <p:nvPr/>
        </p:nvSpPr>
        <p:spPr>
          <a:xfrm>
            <a:off x="6993083" y="1484603"/>
            <a:ext cx="493568" cy="2026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A113CF-29C8-5D46-BB72-34127F3DCB0E}"/>
              </a:ext>
            </a:extLst>
          </p:cNvPr>
          <p:cNvSpPr/>
          <p:nvPr/>
        </p:nvSpPr>
        <p:spPr>
          <a:xfrm>
            <a:off x="3143252" y="2369129"/>
            <a:ext cx="493568" cy="202622"/>
          </a:xfrm>
          <a:prstGeom prst="round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495FEB-5D86-6C4B-88C1-29671242AE13}"/>
              </a:ext>
            </a:extLst>
          </p:cNvPr>
          <p:cNvSpPr txBox="1">
            <a:spLocks/>
          </p:cNvSpPr>
          <p:nvPr/>
        </p:nvSpPr>
        <p:spPr bwMode="auto">
          <a:xfrm>
            <a:off x="852627" y="4350649"/>
            <a:ext cx="1526321" cy="28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825" b="1" dirty="0">
                <a:solidFill>
                  <a:srgbClr val="005073"/>
                </a:solidFill>
                <a:latin typeface="CiscoSansTT ExtraLight"/>
              </a:rPr>
              <a:t>Manually</a:t>
            </a:r>
            <a:r>
              <a:rPr lang="en-IN" sz="825" dirty="0">
                <a:solidFill>
                  <a:srgbClr val="005073"/>
                </a:solidFill>
                <a:latin typeface="CiscoSansTT ExtraLight"/>
              </a:rPr>
              <a:t>: add users mail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686048-B6C6-454E-A41A-707123AA0952}"/>
              </a:ext>
            </a:extLst>
          </p:cNvPr>
          <p:cNvSpPr txBox="1">
            <a:spLocks/>
          </p:cNvSpPr>
          <p:nvPr/>
        </p:nvSpPr>
        <p:spPr bwMode="auto">
          <a:xfrm>
            <a:off x="2883477" y="4350648"/>
            <a:ext cx="2502776" cy="28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825" b="1" dirty="0">
                <a:solidFill>
                  <a:srgbClr val="005073"/>
                </a:solidFill>
                <a:latin typeface="CiscoSansTT ExtraLight"/>
              </a:rPr>
              <a:t>Bulk</a:t>
            </a:r>
            <a:r>
              <a:rPr lang="en-IN" sz="825" dirty="0">
                <a:solidFill>
                  <a:srgbClr val="005073"/>
                </a:solidFill>
                <a:latin typeface="CiscoSansTT ExtraLight"/>
              </a:rPr>
              <a:t>: Upload CSV files with data and services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E65657-C51E-DD48-B375-C6E1BEAE56E0}"/>
              </a:ext>
            </a:extLst>
          </p:cNvPr>
          <p:cNvSpPr txBox="1">
            <a:spLocks/>
          </p:cNvSpPr>
          <p:nvPr/>
        </p:nvSpPr>
        <p:spPr bwMode="auto">
          <a:xfrm>
            <a:off x="5386253" y="4350648"/>
            <a:ext cx="2614748" cy="28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825" b="1" dirty="0">
                <a:solidFill>
                  <a:srgbClr val="005073"/>
                </a:solidFill>
                <a:latin typeface="CiscoSansTT ExtraLight"/>
              </a:rPr>
              <a:t>Convert</a:t>
            </a:r>
            <a:r>
              <a:rPr lang="en-IN" sz="825" dirty="0">
                <a:solidFill>
                  <a:srgbClr val="005073"/>
                </a:solidFill>
                <a:latin typeface="CiscoSansTT ExtraLight"/>
              </a:rPr>
              <a:t>: Users signed up for Webex Teams trial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E9C8D4-61B8-7A4B-9153-B70984ED9411}"/>
              </a:ext>
            </a:extLst>
          </p:cNvPr>
          <p:cNvSpPr txBox="1">
            <a:spLocks/>
          </p:cNvSpPr>
          <p:nvPr/>
        </p:nvSpPr>
        <p:spPr bwMode="auto">
          <a:xfrm>
            <a:off x="5509863" y="4582497"/>
            <a:ext cx="2614748" cy="28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13160">
              <a:defRPr/>
            </a:pPr>
            <a:r>
              <a:rPr lang="en-IN" sz="675" dirty="0">
                <a:solidFill>
                  <a:srgbClr val="E3241B">
                    <a:lumMod val="60000"/>
                    <a:lumOff val="40000"/>
                  </a:srgbClr>
                </a:solidFill>
                <a:latin typeface="CiscoSansTT ExtraLight"/>
              </a:rPr>
              <a:t>*WCC does not support Active Directory Sync as of today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2C762A5-EDAE-6C43-B2A7-E9269BC1C6DF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13160">
              <a:defRPr/>
            </a:pPr>
            <a:r>
              <a:rPr lang="en-IN" sz="3200" dirty="0">
                <a:solidFill>
                  <a:srgbClr val="005073"/>
                </a:solidFill>
                <a:latin typeface="CiscoSansTT ExtraLight"/>
              </a:rPr>
              <a:t>User Enrolment</a:t>
            </a:r>
          </a:p>
        </p:txBody>
      </p:sp>
    </p:spTree>
    <p:extLst>
      <p:ext uri="{BB962C8B-B14F-4D97-AF65-F5344CB8AC3E}">
        <p14:creationId xmlns:p14="http://schemas.microsoft.com/office/powerpoint/2010/main" val="13394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A670-60F1-A740-B4F4-F991EBCC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834" y="706538"/>
            <a:ext cx="402343" cy="4023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4CA857-8599-1741-9309-B41C9597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12" y="1385476"/>
            <a:ext cx="2871788" cy="21357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65B8D1-2387-564D-9E5A-8734C4BC8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072" y="1385478"/>
            <a:ext cx="2779388" cy="21357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47CF55-CB45-224A-BCE0-BE790890CAB5}"/>
              </a:ext>
            </a:extLst>
          </p:cNvPr>
          <p:cNvSpPr txBox="1">
            <a:spLocks/>
          </p:cNvSpPr>
          <p:nvPr/>
        </p:nvSpPr>
        <p:spPr bwMode="auto">
          <a:xfrm>
            <a:off x="1442442" y="695724"/>
            <a:ext cx="6259116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13160">
              <a:defRPr/>
            </a:pPr>
            <a:r>
              <a:rPr lang="en-IN" sz="2100" dirty="0">
                <a:solidFill>
                  <a:srgbClr val="005073"/>
                </a:solidFill>
                <a:latin typeface="CiscoSansTT ExtraLight"/>
              </a:rPr>
              <a:t>User Enrollment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73BB5A-006C-8B43-B249-6828A1123E4D}"/>
              </a:ext>
            </a:extLst>
          </p:cNvPr>
          <p:cNvSpPr txBox="1">
            <a:spLocks/>
          </p:cNvSpPr>
          <p:nvPr/>
        </p:nvSpPr>
        <p:spPr bwMode="auto">
          <a:xfrm>
            <a:off x="1437630" y="3667288"/>
            <a:ext cx="5746141" cy="63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Webex Teams service needs to be enabled because chat feature uses the Webex Teams Infrastructure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Select the appropriate agent license under ‘Customer Journey Platform’ card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Select ‘Finish’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2849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A670-60F1-A740-B4F4-F991EBCC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834" y="706538"/>
            <a:ext cx="402343" cy="4023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1442442" y="695724"/>
            <a:ext cx="6259116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13160">
              <a:defRPr/>
            </a:pPr>
            <a:r>
              <a:rPr lang="en-IN" sz="2100" dirty="0">
                <a:solidFill>
                  <a:srgbClr val="005073"/>
                </a:solidFill>
                <a:latin typeface="CiscoSansTT ExtraLight"/>
              </a:rPr>
              <a:t>User Enrollment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BC827-D5F6-8349-A78F-027D0E298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40" y="1592840"/>
            <a:ext cx="4358776" cy="20790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89E6A3-CD1B-FC47-A36C-326EE2DEA01A}"/>
              </a:ext>
            </a:extLst>
          </p:cNvPr>
          <p:cNvSpPr txBox="1">
            <a:spLocks/>
          </p:cNvSpPr>
          <p:nvPr/>
        </p:nvSpPr>
        <p:spPr bwMode="auto">
          <a:xfrm>
            <a:off x="5568016" y="1821170"/>
            <a:ext cx="2266730" cy="172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User Status will be ‘Not Verified’ until end user verification/activation is completed 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Customer admin has an option to resend the invitation 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Customer admin also has the option to deactivate or delete the user in this status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96136D-2D41-C04C-83B3-02DE12D5F8EE}"/>
              </a:ext>
            </a:extLst>
          </p:cNvPr>
          <p:cNvSpPr/>
          <p:nvPr/>
        </p:nvSpPr>
        <p:spPr>
          <a:xfrm>
            <a:off x="4535632" y="2091335"/>
            <a:ext cx="301337" cy="182977"/>
          </a:xfrm>
          <a:prstGeom prst="roundRect">
            <a:avLst/>
          </a:prstGeom>
          <a:solidFill>
            <a:schemeClr val="accent1">
              <a:alpha val="33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rgbClr val="005073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84866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A670-60F1-A740-B4F4-F991EBCC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834" y="706538"/>
            <a:ext cx="402343" cy="4023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1442442" y="695724"/>
            <a:ext cx="6259116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13160">
              <a:defRPr/>
            </a:pPr>
            <a:r>
              <a:rPr lang="en-IN" sz="2100" dirty="0">
                <a:solidFill>
                  <a:srgbClr val="005073"/>
                </a:solidFill>
                <a:latin typeface="CiscoSansTT ExtraLight"/>
              </a:rPr>
              <a:t>User Enrollment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E7B75-74F2-3140-8BC0-580B93891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293" y="1577394"/>
            <a:ext cx="1648853" cy="1541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153FA-FBF5-C141-B4C0-9ECCCAC22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097" y="1594947"/>
            <a:ext cx="2169157" cy="1523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3D0FC-8501-C74E-8262-EF07C23BD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205" y="1594947"/>
            <a:ext cx="2205971" cy="1523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28B9E8-DD43-3349-A9C4-F9EF784E0024}"/>
              </a:ext>
            </a:extLst>
          </p:cNvPr>
          <p:cNvSpPr txBox="1"/>
          <p:nvPr/>
        </p:nvSpPr>
        <p:spPr>
          <a:xfrm>
            <a:off x="1340596" y="3323317"/>
            <a:ext cx="1693550" cy="888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8588" indent="-128588" defTabSz="342900">
              <a:buFont typeface="Wingdings" pitchFamily="2" charset="2"/>
              <a:buChar char="ü"/>
              <a:defRPr/>
            </a:pPr>
            <a:r>
              <a:rPr lang="en-US" sz="675" dirty="0">
                <a:solidFill>
                  <a:srgbClr val="005073"/>
                </a:solidFill>
                <a:latin typeface="CiscoSansTT ExtraLight"/>
                <a:cs typeface="CiscoSansTT Thin" charset="0"/>
              </a:rPr>
              <a:t>End customer to complete enrollment using the activation link received in mail. </a:t>
            </a:r>
          </a:p>
          <a:p>
            <a:pPr marL="128588" indent="-128588" defTabSz="342900">
              <a:buFont typeface="Wingdings" pitchFamily="2" charset="2"/>
              <a:buChar char="ü"/>
              <a:defRPr/>
            </a:pPr>
            <a:endParaRPr lang="en-US" sz="675" dirty="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28588" indent="-128588" defTabSz="342900">
              <a:buFont typeface="Wingdings" pitchFamily="2" charset="2"/>
              <a:buChar char="ü"/>
              <a:defRPr/>
            </a:pPr>
            <a:endParaRPr lang="en-US" sz="675" dirty="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28588" indent="-128588" defTabSz="34290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28588" indent="-128588" defTabSz="34290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DF9E4-558E-0644-B59D-562B4AF8EECA}"/>
              </a:ext>
            </a:extLst>
          </p:cNvPr>
          <p:cNvSpPr txBox="1"/>
          <p:nvPr/>
        </p:nvSpPr>
        <p:spPr>
          <a:xfrm>
            <a:off x="3379066" y="3323318"/>
            <a:ext cx="1693550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8588" indent="-128588" defTabSz="342900">
              <a:buFont typeface="Wingdings" pitchFamily="2" charset="2"/>
              <a:buChar char="ü"/>
              <a:defRPr/>
            </a:pPr>
            <a:r>
              <a:rPr lang="en-US" sz="675" dirty="0">
                <a:solidFill>
                  <a:srgbClr val="005073"/>
                </a:solidFill>
                <a:latin typeface="CiscoSansTT ExtraLight"/>
                <a:cs typeface="CiscoSansTT Thin" charset="0"/>
              </a:rPr>
              <a:t>Set password as per requirements</a:t>
            </a:r>
          </a:p>
          <a:p>
            <a:pPr marL="128588" indent="-128588" defTabSz="342900">
              <a:buFont typeface="Wingdings" pitchFamily="2" charset="2"/>
              <a:buChar char="ü"/>
              <a:defRPr/>
            </a:pPr>
            <a:endParaRPr lang="en-US" sz="675" dirty="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28588" indent="-128588" defTabSz="34290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28588" indent="-128588" defTabSz="34290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8403C-ADD5-8448-B827-52FBD58BB066}"/>
              </a:ext>
            </a:extLst>
          </p:cNvPr>
          <p:cNvSpPr txBox="1"/>
          <p:nvPr/>
        </p:nvSpPr>
        <p:spPr>
          <a:xfrm>
            <a:off x="5753182" y="3323318"/>
            <a:ext cx="2107541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8588" indent="-128588" defTabSz="342900">
              <a:buFont typeface="Wingdings" pitchFamily="2" charset="2"/>
              <a:buChar char="ü"/>
              <a:defRPr/>
            </a:pPr>
            <a:r>
              <a:rPr lang="en-US" sz="675" dirty="0">
                <a:solidFill>
                  <a:srgbClr val="005073"/>
                </a:solidFill>
                <a:latin typeface="CiscoSansTT ExtraLight"/>
                <a:cs typeface="CiscoSansTT Thin" charset="0"/>
              </a:rPr>
              <a:t>Set First and last Name and select ‘Next’</a:t>
            </a:r>
          </a:p>
          <a:p>
            <a:pPr marL="128588" indent="-128588" defTabSz="342900">
              <a:buFont typeface="Wingdings" pitchFamily="2" charset="2"/>
              <a:buChar char="ü"/>
              <a:defRPr/>
            </a:pPr>
            <a:endParaRPr lang="en-US" sz="675" dirty="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28588" indent="-128588" defTabSz="34290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28588" indent="-128588" defTabSz="34290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282828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36431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A670-60F1-A740-B4F4-F991EBCC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834" y="706538"/>
            <a:ext cx="402343" cy="4023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1442442" y="695724"/>
            <a:ext cx="6259116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13160">
              <a:defRPr/>
            </a:pPr>
            <a:r>
              <a:rPr lang="en-IN" sz="2100" dirty="0">
                <a:solidFill>
                  <a:srgbClr val="005073"/>
                </a:solidFill>
                <a:latin typeface="CiscoSansTT ExtraLight"/>
              </a:rPr>
              <a:t>User Enrollment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F69828-D787-AA46-A147-3FEECAD3F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28" y="1278422"/>
            <a:ext cx="2280805" cy="23605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747B85-EAE3-214D-A0E8-1D3139E89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723" y="1278421"/>
            <a:ext cx="2774373" cy="2349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52B3A-A6F5-B246-8864-88AE7B30AD1E}"/>
              </a:ext>
            </a:extLst>
          </p:cNvPr>
          <p:cNvSpPr txBox="1"/>
          <p:nvPr/>
        </p:nvSpPr>
        <p:spPr>
          <a:xfrm>
            <a:off x="3475760" y="3946565"/>
            <a:ext cx="3049732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8588" indent="-128588" defTabSz="342900">
              <a:buFont typeface="Wingdings" pitchFamily="2" charset="2"/>
              <a:buChar char="ü"/>
              <a:defRPr/>
            </a:pPr>
            <a:r>
              <a:rPr lang="en-US" sz="675" dirty="0">
                <a:solidFill>
                  <a:srgbClr val="005073"/>
                </a:solidFill>
                <a:latin typeface="CiscoSansTT ExtraLight"/>
                <a:cs typeface="CiscoSansTT Thin" charset="0"/>
              </a:rPr>
              <a:t>End user enrollment is complete with this step</a:t>
            </a:r>
          </a:p>
          <a:p>
            <a:pPr marL="128588" indent="-128588" defTabSz="342900">
              <a:buFont typeface="Wingdings" pitchFamily="2" charset="2"/>
              <a:buChar char="ü"/>
              <a:defRPr/>
            </a:pPr>
            <a:endParaRPr lang="en-US" sz="675" dirty="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28588" indent="-128588" defTabSz="34290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28588" indent="-128588" defTabSz="342900"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282828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1148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A670-60F1-A740-B4F4-F991EBCC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834" y="706538"/>
            <a:ext cx="402343" cy="4023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1442442" y="695724"/>
            <a:ext cx="6259116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13160">
              <a:defRPr/>
            </a:pPr>
            <a:r>
              <a:rPr lang="en-IN" sz="2100" dirty="0">
                <a:solidFill>
                  <a:srgbClr val="005073"/>
                </a:solidFill>
                <a:latin typeface="CiscoSansTT ExtraLight"/>
              </a:rPr>
              <a:t>User Enrollment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F55826F-4694-F54A-BC07-71BD62524455}"/>
              </a:ext>
            </a:extLst>
          </p:cNvPr>
          <p:cNvSpPr txBox="1">
            <a:spLocks/>
          </p:cNvSpPr>
          <p:nvPr/>
        </p:nvSpPr>
        <p:spPr bwMode="auto">
          <a:xfrm>
            <a:off x="5568016" y="1821170"/>
            <a:ext cx="2266730" cy="172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User Status will change to ‘Active’ since the  user verification/activation is completed 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Customer admin has an option to resend the invitation 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Customer admin also has the option to deactivate or delete the user in this status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006E7-F06D-9C43-BBEE-D36C5691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43" y="1338695"/>
            <a:ext cx="3829483" cy="2589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96529AF-DE58-C245-90B1-CAB8B2CC8D89}"/>
              </a:ext>
            </a:extLst>
          </p:cNvPr>
          <p:cNvSpPr/>
          <p:nvPr/>
        </p:nvSpPr>
        <p:spPr>
          <a:xfrm>
            <a:off x="4395355" y="1821171"/>
            <a:ext cx="301337" cy="182977"/>
          </a:xfrm>
          <a:prstGeom prst="roundRect">
            <a:avLst/>
          </a:prstGeom>
          <a:solidFill>
            <a:schemeClr val="accent1">
              <a:alpha val="33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rgbClr val="005073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56622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A670-60F1-A740-B4F4-F991EBCC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0834" y="706538"/>
            <a:ext cx="402343" cy="4023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1442442" y="695724"/>
            <a:ext cx="6259116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13160">
              <a:defRPr/>
            </a:pPr>
            <a:r>
              <a:rPr lang="en-IN" sz="2100" dirty="0">
                <a:solidFill>
                  <a:srgbClr val="005073"/>
                </a:solidFill>
                <a:latin typeface="CiscoSansTT ExtraLight"/>
              </a:rPr>
              <a:t>User Enrollment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2F272-0A70-DB41-9507-010EE440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396" y="1282172"/>
            <a:ext cx="4235707" cy="23773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B5831-8D2A-8441-9EF3-4B15A1E2C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574" y="1107498"/>
            <a:ext cx="1690931" cy="12510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FA0BE-AD63-6D4C-AEE4-410089897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048" y="2470849"/>
            <a:ext cx="1641956" cy="13336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3B0534D-52E6-784A-8EC8-7124A19E6A9C}"/>
              </a:ext>
            </a:extLst>
          </p:cNvPr>
          <p:cNvSpPr/>
          <p:nvPr/>
        </p:nvSpPr>
        <p:spPr>
          <a:xfrm>
            <a:off x="5309754" y="1667522"/>
            <a:ext cx="254106" cy="139198"/>
          </a:xfrm>
          <a:prstGeom prst="roundRect">
            <a:avLst/>
          </a:prstGeom>
          <a:solidFill>
            <a:schemeClr val="accent1">
              <a:alpha val="33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B6D539-933D-EA46-B099-A1F1A0BE0E72}"/>
              </a:ext>
            </a:extLst>
          </p:cNvPr>
          <p:cNvSpPr/>
          <p:nvPr/>
        </p:nvSpPr>
        <p:spPr>
          <a:xfrm>
            <a:off x="4057651" y="2810522"/>
            <a:ext cx="436418" cy="139198"/>
          </a:xfrm>
          <a:prstGeom prst="roundRect">
            <a:avLst/>
          </a:prstGeom>
          <a:solidFill>
            <a:schemeClr val="accent1">
              <a:alpha val="33000"/>
            </a:schemeClr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 dirty="0">
              <a:solidFill>
                <a:srgbClr val="005073"/>
              </a:solidFill>
              <a:latin typeface="CiscoSansTT Extra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9F2621-8F64-C541-88A3-973A7168DA2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5563861" y="1733034"/>
            <a:ext cx="470713" cy="40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737E5-C906-CF40-85C1-C68DEFFBF705}"/>
              </a:ext>
            </a:extLst>
          </p:cNvPr>
          <p:cNvCxnSpPr>
            <a:cxnSpLocks/>
          </p:cNvCxnSpPr>
          <p:nvPr/>
        </p:nvCxnSpPr>
        <p:spPr>
          <a:xfrm flipV="1">
            <a:off x="4515100" y="2880120"/>
            <a:ext cx="157494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C8B8875-3C24-A44A-946E-F11CB2564F3F}"/>
              </a:ext>
            </a:extLst>
          </p:cNvPr>
          <p:cNvSpPr txBox="1">
            <a:spLocks/>
          </p:cNvSpPr>
          <p:nvPr/>
        </p:nvSpPr>
        <p:spPr bwMode="auto">
          <a:xfrm>
            <a:off x="1349651" y="3793384"/>
            <a:ext cx="6038286" cy="56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Select ‘Edit’ under services to change CJP services for a user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788" dirty="0">
                <a:solidFill>
                  <a:srgbClr val="005073"/>
                </a:solidFill>
                <a:latin typeface="CiscoSansTT ExtraLight"/>
              </a:rPr>
              <a:t>Roles &amp; Responsibilities – CI does not send entitlement change notifications to CJP as of today. TM WIP in regards to this. </a:t>
            </a:r>
          </a:p>
        </p:txBody>
      </p:sp>
    </p:spTree>
    <p:extLst>
      <p:ext uri="{BB962C8B-B14F-4D97-AF65-F5344CB8AC3E}">
        <p14:creationId xmlns:p14="http://schemas.microsoft.com/office/powerpoint/2010/main" val="389179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432583" y="1102759"/>
            <a:ext cx="6208008" cy="2370132"/>
          </a:xfrm>
        </p:spPr>
        <p:txBody>
          <a:bodyPr>
            <a:normAutofit fontScale="85000" lnSpcReduction="20000"/>
          </a:bodyPr>
          <a:lstStyle/>
          <a:p>
            <a:r>
              <a:rPr lang="en-US" kern="0" dirty="0"/>
              <a:t>User Profiles</a:t>
            </a:r>
          </a:p>
          <a:p>
            <a:pPr lvl="1"/>
            <a:r>
              <a:rPr lang="en-US" kern="0" dirty="0"/>
              <a:t>Defines the users level of access within the application for each module</a:t>
            </a:r>
          </a:p>
          <a:p>
            <a:pPr lvl="1"/>
            <a:r>
              <a:rPr lang="en-US" kern="0" dirty="0"/>
              <a:t>The system supports several types of profiles</a:t>
            </a:r>
          </a:p>
          <a:p>
            <a:pPr lvl="2"/>
            <a:r>
              <a:rPr lang="en-US" kern="0" dirty="0"/>
              <a:t>Agent, Administrative, Supervisor</a:t>
            </a:r>
          </a:p>
          <a:p>
            <a:r>
              <a:rPr lang="en-US" kern="0" dirty="0"/>
              <a:t>By default the system will set up </a:t>
            </a:r>
            <a:r>
              <a:rPr lang="en-US" kern="0" dirty="0" err="1"/>
              <a:t>Admin,Supervisor</a:t>
            </a:r>
            <a:r>
              <a:rPr lang="en-US" kern="0" dirty="0"/>
              <a:t>, Premium Agent and Standard Agent Profile</a:t>
            </a:r>
          </a:p>
          <a:p>
            <a:r>
              <a:rPr lang="en-US" kern="0" dirty="0"/>
              <a:t>Different types of supervisor profiles can be created</a:t>
            </a:r>
          </a:p>
          <a:p>
            <a:r>
              <a:rPr lang="en-US" kern="0" dirty="0"/>
              <a:t>Profiles are then assigned to each user</a:t>
            </a:r>
          </a:p>
          <a:p>
            <a:endParaRPr lang="en-US" kern="0" dirty="0"/>
          </a:p>
          <a:p>
            <a:pPr lvl="1"/>
            <a:endParaRPr lang="en-US" kern="0" dirty="0"/>
          </a:p>
          <a:p>
            <a:pPr lvl="2"/>
            <a:endParaRPr lang="en-US" kern="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407029" y="63611"/>
            <a:ext cx="6259116" cy="731837"/>
          </a:xfrm>
        </p:spPr>
        <p:txBody>
          <a:bodyPr/>
          <a:lstStyle/>
          <a:p>
            <a:r>
              <a:rPr lang="en-US" dirty="0"/>
              <a:t>Provisioning – User Profiles</a:t>
            </a:r>
          </a:p>
        </p:txBody>
      </p:sp>
    </p:spTree>
    <p:extLst>
      <p:ext uri="{BB962C8B-B14F-4D97-AF65-F5344CB8AC3E}">
        <p14:creationId xmlns:p14="http://schemas.microsoft.com/office/powerpoint/2010/main" val="354939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467996" y="675468"/>
            <a:ext cx="6208008" cy="3389312"/>
          </a:xfrm>
        </p:spPr>
        <p:txBody>
          <a:bodyPr>
            <a:normAutofit/>
          </a:bodyPr>
          <a:lstStyle/>
          <a:p>
            <a:r>
              <a:rPr lang="en-US" kern="0" dirty="0"/>
              <a:t>Manage Agent Profiles</a:t>
            </a:r>
          </a:p>
          <a:p>
            <a:pPr lvl="1"/>
            <a:r>
              <a:rPr lang="en-US" sz="1500" kern="0" dirty="0"/>
              <a:t>Collaboration settings to enable conference/transfer for selected queues if needed</a:t>
            </a:r>
          </a:p>
          <a:p>
            <a:pPr lvl="1"/>
            <a:r>
              <a:rPr lang="en-US" sz="1500" kern="0" dirty="0"/>
              <a:t>Select agent’s available idle / </a:t>
            </a:r>
            <a:r>
              <a:rPr lang="en-US" sz="1500" kern="0" dirty="0" err="1"/>
              <a:t>wrapup</a:t>
            </a:r>
            <a:r>
              <a:rPr lang="en-US" sz="1500" kern="0" dirty="0"/>
              <a:t> codes </a:t>
            </a:r>
          </a:p>
          <a:p>
            <a:pPr lvl="1"/>
            <a:r>
              <a:rPr lang="en-US" sz="1500" kern="0" dirty="0"/>
              <a:t>Enable </a:t>
            </a:r>
            <a:r>
              <a:rPr lang="en-US" sz="1500" kern="0" dirty="0" err="1"/>
              <a:t>Outdial</a:t>
            </a:r>
            <a:r>
              <a:rPr lang="en-US" sz="1500" kern="0" dirty="0"/>
              <a:t> if agent should have </a:t>
            </a:r>
            <a:r>
              <a:rPr lang="en-US" sz="1500" kern="0" dirty="0" err="1"/>
              <a:t>outdial</a:t>
            </a:r>
            <a:r>
              <a:rPr lang="en-US" sz="1500" kern="0" dirty="0"/>
              <a:t> capabilities</a:t>
            </a:r>
          </a:p>
          <a:p>
            <a:pPr lvl="1"/>
            <a:r>
              <a:rPr lang="en-US" sz="1500" kern="0" dirty="0"/>
              <a:t>DN validation to restrict the agent’s DN to use at sign on</a:t>
            </a:r>
          </a:p>
          <a:p>
            <a:pPr lvl="1"/>
            <a:endParaRPr lang="en-US" kern="0" dirty="0"/>
          </a:p>
          <a:p>
            <a:pPr marL="342900" lvl="1" indent="0">
              <a:buNone/>
            </a:pPr>
            <a:endParaRPr lang="en-US" kern="0" dirty="0"/>
          </a:p>
          <a:p>
            <a:pPr lvl="2"/>
            <a:endParaRPr 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71530-EDC0-4D2E-9C0D-8A5C2A35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83" y="2312517"/>
            <a:ext cx="6858000" cy="2830984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A652087-E15B-43CE-AF23-638AB134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325" y="94599"/>
            <a:ext cx="6259116" cy="731044"/>
          </a:xfrm>
        </p:spPr>
        <p:txBody>
          <a:bodyPr/>
          <a:lstStyle/>
          <a:p>
            <a:r>
              <a:rPr lang="en-US" dirty="0"/>
              <a:t>Provisioning – Agent Profiles</a:t>
            </a:r>
          </a:p>
        </p:txBody>
      </p:sp>
    </p:spTree>
    <p:extLst>
      <p:ext uri="{BB962C8B-B14F-4D97-AF65-F5344CB8AC3E}">
        <p14:creationId xmlns:p14="http://schemas.microsoft.com/office/powerpoint/2010/main" val="371138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 overview</a:t>
            </a:r>
          </a:p>
          <a:p>
            <a:r>
              <a:rPr lang="en-US" dirty="0"/>
              <a:t>Provisioning</a:t>
            </a:r>
          </a:p>
          <a:p>
            <a:r>
              <a:rPr lang="en-US" dirty="0"/>
              <a:t>Dashboard and Additional features</a:t>
            </a:r>
          </a:p>
          <a:p>
            <a:r>
              <a:rPr lang="en-US" dirty="0"/>
              <a:t>Advanced Provisioning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88861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467996" y="958741"/>
            <a:ext cx="6208008" cy="3389312"/>
          </a:xfrm>
        </p:spPr>
        <p:txBody>
          <a:bodyPr>
            <a:normAutofit fontScale="70000" lnSpcReduction="20000"/>
          </a:bodyPr>
          <a:lstStyle/>
          <a:p>
            <a:r>
              <a:rPr lang="en-US" kern="0" dirty="0"/>
              <a:t>Idle code examples:	</a:t>
            </a:r>
          </a:p>
          <a:p>
            <a:pPr lvl="1"/>
            <a:r>
              <a:rPr lang="en-US" kern="0" dirty="0"/>
              <a:t>Meeting</a:t>
            </a:r>
          </a:p>
          <a:p>
            <a:pPr lvl="1"/>
            <a:r>
              <a:rPr lang="en-US" kern="0" dirty="0"/>
              <a:t>Lunch</a:t>
            </a:r>
          </a:p>
          <a:p>
            <a:pPr lvl="1"/>
            <a:r>
              <a:rPr lang="en-US" kern="0" dirty="0"/>
              <a:t>Break</a:t>
            </a:r>
          </a:p>
          <a:p>
            <a:pPr lvl="1"/>
            <a:r>
              <a:rPr lang="en-US" kern="0" dirty="0"/>
              <a:t>Training</a:t>
            </a:r>
          </a:p>
          <a:p>
            <a:r>
              <a:rPr lang="en-US" kern="0" dirty="0"/>
              <a:t>Wrap Up Code examples:</a:t>
            </a:r>
          </a:p>
          <a:p>
            <a:pPr lvl="1"/>
            <a:r>
              <a:rPr lang="en-US" kern="0" dirty="0"/>
              <a:t>Sale</a:t>
            </a:r>
          </a:p>
          <a:p>
            <a:pPr lvl="1"/>
            <a:r>
              <a:rPr lang="en-US" kern="0" dirty="0"/>
              <a:t>Product inquiry</a:t>
            </a:r>
          </a:p>
          <a:p>
            <a:pPr lvl="1"/>
            <a:r>
              <a:rPr lang="en-US" kern="0" dirty="0"/>
              <a:t>Customer complaint</a:t>
            </a:r>
          </a:p>
          <a:p>
            <a:pPr lvl="1"/>
            <a:endParaRPr lang="en-US" kern="0" dirty="0"/>
          </a:p>
          <a:p>
            <a:r>
              <a:rPr lang="en-US" kern="0" dirty="0"/>
              <a:t>Agent access to the codes can be restricted in agent profile</a:t>
            </a:r>
          </a:p>
          <a:p>
            <a:r>
              <a:rPr lang="en-US" kern="0" dirty="0"/>
              <a:t>Idle codes and wrap up codes can be modified to fit your business model if you wish to use them for reporting</a:t>
            </a:r>
          </a:p>
          <a:p>
            <a:r>
              <a:rPr lang="en-US" kern="0" dirty="0"/>
              <a:t>Auto wrap up can also be assigned via the Agent auto wrap up profile</a:t>
            </a:r>
          </a:p>
          <a:p>
            <a:endParaRPr lang="en-US" kern="0" dirty="0"/>
          </a:p>
          <a:p>
            <a:pPr lvl="2"/>
            <a:endParaRPr lang="en-US" kern="0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– Aux codes</a:t>
            </a:r>
          </a:p>
        </p:txBody>
      </p:sp>
    </p:spTree>
    <p:extLst>
      <p:ext uri="{BB962C8B-B14F-4D97-AF65-F5344CB8AC3E}">
        <p14:creationId xmlns:p14="http://schemas.microsoft.com/office/powerpoint/2010/main" val="197415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Dashboard Training and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32558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1442442" y="695724"/>
            <a:ext cx="6259116" cy="5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513160">
              <a:defRPr/>
            </a:pPr>
            <a:r>
              <a:rPr lang="en-IN" sz="2100" dirty="0">
                <a:solidFill>
                  <a:srgbClr val="005073"/>
                </a:solidFill>
                <a:latin typeface="CiscoSansTT ExtraLight"/>
              </a:rPr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27B09-9D37-C24E-A847-961E97F5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98" y="695722"/>
            <a:ext cx="395870" cy="3958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BDF980-55AD-D44A-94C8-BB40596240BA}"/>
              </a:ext>
            </a:extLst>
          </p:cNvPr>
          <p:cNvSpPr txBox="1">
            <a:spLocks/>
          </p:cNvSpPr>
          <p:nvPr/>
        </p:nvSpPr>
        <p:spPr bwMode="auto">
          <a:xfrm>
            <a:off x="1662822" y="3729916"/>
            <a:ext cx="5713312" cy="91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 fontScale="55000" lnSpcReduction="20000"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2850" dirty="0">
                <a:solidFill>
                  <a:srgbClr val="005073"/>
                </a:solidFill>
                <a:latin typeface="CiscoSansTT ExtraLight"/>
              </a:rPr>
              <a:t>CJP Portal can also be accessed using this URL: </a:t>
            </a:r>
            <a:r>
              <a:rPr lang="en-IN" sz="2850" dirty="0">
                <a:solidFill>
                  <a:srgbClr val="005073"/>
                </a:solidFill>
                <a:latin typeface="CiscoSansTT ExtraLight"/>
                <a:hlinkClick r:id="rId3"/>
              </a:rPr>
              <a:t>https://portal.cjp.cisco.com</a:t>
            </a:r>
            <a:endParaRPr lang="en-IN" sz="2850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fr-FR" sz="3450" dirty="0">
                <a:solidFill>
                  <a:srgbClr val="005073"/>
                </a:solidFill>
                <a:latin typeface="CiscoSansTT ExtraLight"/>
              </a:rPr>
              <a:t>Agent Desktop </a:t>
            </a:r>
            <a:r>
              <a:rPr lang="fr-FR" sz="3450" dirty="0">
                <a:solidFill>
                  <a:srgbClr val="005073"/>
                </a:solidFill>
                <a:latin typeface="CiscoSansTT ExtraLight"/>
                <a:hlinkClick r:id="rId4"/>
              </a:rPr>
              <a:t>https://agent.cjp.cisco.com/ada-ws/home</a:t>
            </a:r>
            <a:br>
              <a:rPr lang="fr-FR" sz="788" dirty="0">
                <a:solidFill>
                  <a:srgbClr val="005073"/>
                </a:solidFill>
                <a:latin typeface="CiscoSansTT ExtraLight"/>
              </a:rPr>
            </a:br>
            <a:endParaRPr lang="en-IN" sz="788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788" dirty="0">
              <a:solidFill>
                <a:srgbClr val="005073"/>
              </a:solidFill>
              <a:latin typeface="CiscoSansTT Extra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24F2F-C57D-C94A-8608-381C98E79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714" y="1475306"/>
            <a:ext cx="2838450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323A17-92B0-294A-92D4-B42999D7F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5358" y="1475306"/>
            <a:ext cx="2390775" cy="1990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2277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425627" y="3152"/>
            <a:ext cx="6259116" cy="731837"/>
          </a:xfrm>
        </p:spPr>
        <p:txBody>
          <a:bodyPr/>
          <a:lstStyle/>
          <a:p>
            <a:r>
              <a:rPr lang="en-US" dirty="0"/>
              <a:t>Management Dashboard Portal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86372-E368-44C5-B31F-A5CF9382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23111"/>
            <a:ext cx="6858000" cy="3536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93298-67AE-4370-8855-86E54680AC75}"/>
              </a:ext>
            </a:extLst>
          </p:cNvPr>
          <p:cNvSpPr txBox="1"/>
          <p:nvPr/>
        </p:nvSpPr>
        <p:spPr>
          <a:xfrm>
            <a:off x="2296504" y="1361993"/>
            <a:ext cx="34564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>
                <a:highlight>
                  <a:srgbClr val="F2F2F2"/>
                </a:highlight>
                <a:latin typeface="+mn-lt"/>
              </a:rPr>
              <a:t>XXX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C07D9-939C-4BCB-8990-A3DBBE09D18D}"/>
              </a:ext>
            </a:extLst>
          </p:cNvPr>
          <p:cNvSpPr txBox="1"/>
          <p:nvPr/>
        </p:nvSpPr>
        <p:spPr>
          <a:xfrm>
            <a:off x="6530655" y="1073955"/>
            <a:ext cx="345645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>
                <a:highlight>
                  <a:srgbClr val="F2F2F2"/>
                </a:highlight>
                <a:latin typeface="+mn-lt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255099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B640D-4948-42ED-BCBF-5A4C3BAD6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5499" y="738353"/>
            <a:ext cx="6208008" cy="1053171"/>
          </a:xfrm>
        </p:spPr>
        <p:txBody>
          <a:bodyPr/>
          <a:lstStyle/>
          <a:p>
            <a:r>
              <a:rPr lang="en-US" dirty="0"/>
              <a:t>Monitor next call</a:t>
            </a:r>
          </a:p>
          <a:p>
            <a:r>
              <a:rPr lang="en-US" dirty="0"/>
              <a:t>Mid call monitor</a:t>
            </a:r>
          </a:p>
          <a:p>
            <a:r>
              <a:rPr lang="en-US" dirty="0"/>
              <a:t>Continuous monitoring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D6F9A-77AB-42C2-A792-0DBF37C3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373" y="1"/>
            <a:ext cx="6259116" cy="731837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Call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FC441-7647-4D35-80F4-45DBACCC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30" y="1621226"/>
            <a:ext cx="6858000" cy="389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B640D-4948-42ED-BCBF-5A4C3BAD6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Recording management&gt;search recordings to playback</a:t>
            </a:r>
          </a:p>
          <a:p>
            <a:r>
              <a:rPr lang="en-US" dirty="0"/>
              <a:t>If tenant is set to record calls you can customize the recording schedule based on sites, teams or queues</a:t>
            </a:r>
          </a:p>
          <a:p>
            <a:pPr lvl="1"/>
            <a:r>
              <a:rPr lang="en-US" dirty="0"/>
              <a:t>Or tenant may be set to Record all calls</a:t>
            </a:r>
          </a:p>
          <a:p>
            <a:r>
              <a:rPr lang="en-US" dirty="0"/>
              <a:t>Call recording&gt;New Schedule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D6F9A-77AB-42C2-A792-0DBF37C36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83D0A-8959-4D6B-AEA5-E2949D37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94" y="3023975"/>
            <a:ext cx="5395879" cy="1967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3422E-714F-42D9-920C-71656844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00" y="152235"/>
            <a:ext cx="1264444" cy="6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6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Provisioning: Routing Strategies and Control Scripts</a:t>
            </a:r>
          </a:p>
        </p:txBody>
      </p:sp>
    </p:spTree>
    <p:extLst>
      <p:ext uri="{BB962C8B-B14F-4D97-AF65-F5344CB8AC3E}">
        <p14:creationId xmlns:p14="http://schemas.microsoft.com/office/powerpoint/2010/main" val="133656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kern="0" dirty="0"/>
              <a:t>Routing strategies specify the system behavior</a:t>
            </a:r>
          </a:p>
          <a:p>
            <a:pPr lvl="1"/>
            <a:r>
              <a:rPr lang="en-US" kern="0" dirty="0"/>
              <a:t>Time of day routing</a:t>
            </a:r>
          </a:p>
          <a:p>
            <a:pPr lvl="1"/>
            <a:r>
              <a:rPr lang="en-US" kern="0" dirty="0"/>
              <a:t>Routing to teams</a:t>
            </a:r>
          </a:p>
          <a:p>
            <a:r>
              <a:rPr lang="en-US" kern="0" dirty="0"/>
              <a:t>Both entry points and queues require routing strategies</a:t>
            </a:r>
          </a:p>
          <a:p>
            <a:pPr lvl="1"/>
            <a:r>
              <a:rPr lang="en-US" kern="0" dirty="0"/>
              <a:t>RS for an EP must cover a 24hour period</a:t>
            </a:r>
          </a:p>
          <a:p>
            <a:r>
              <a:rPr lang="en-US" kern="0" dirty="0"/>
              <a:t>A single entry point or queue may have more than one routing strategy (and typically does)</a:t>
            </a:r>
          </a:p>
          <a:p>
            <a:pPr lvl="1"/>
            <a:r>
              <a:rPr lang="en-US" kern="0" dirty="0"/>
              <a:t>Closed, holidays, </a:t>
            </a:r>
            <a:r>
              <a:rPr lang="en-US" kern="0" dirty="0" err="1"/>
              <a:t>etc</a:t>
            </a:r>
            <a:endParaRPr lang="en-US" kern="0" dirty="0"/>
          </a:p>
          <a:p>
            <a:r>
              <a:rPr lang="en-US" kern="0" dirty="0"/>
              <a:t>As a supervisor you can turn an inactive RS to active for emergency purposes or inclement weather closures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733719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11905" y="-82433"/>
            <a:ext cx="8345488" cy="731837"/>
          </a:xfrm>
        </p:spPr>
        <p:txBody>
          <a:bodyPr/>
          <a:lstStyle/>
          <a:p>
            <a:r>
              <a:rPr lang="en-US" dirty="0"/>
              <a:t>Current Routing Strategies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FF236-F2F2-4C83-B15A-F3CFF9C4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61" y="584292"/>
            <a:ext cx="6858000" cy="2966786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1226634" y="3560763"/>
            <a:ext cx="6858000" cy="1582737"/>
          </a:xfrm>
          <a:solidFill>
            <a:schemeClr val="bg2"/>
          </a:solidFill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sz="1050" kern="0" dirty="0"/>
              <a:t>the current routing strategy is the active routing strategy</a:t>
            </a:r>
          </a:p>
          <a:p>
            <a:r>
              <a:rPr lang="en-US" sz="1050" kern="0" dirty="0"/>
              <a:t>it is a working copy, created by the system, based on attributes such as status, default, start date, start time, </a:t>
            </a:r>
            <a:r>
              <a:rPr lang="en-US" sz="1050" kern="0" dirty="0" err="1"/>
              <a:t>etc</a:t>
            </a:r>
            <a:endParaRPr lang="en-US" sz="1050" kern="0" dirty="0"/>
          </a:p>
          <a:p>
            <a:r>
              <a:rPr lang="en-US" sz="1050" kern="0" dirty="0"/>
              <a:t>IMPORTANT: in order for changes to a routing strategy to take effect, you need to delete the current copy</a:t>
            </a:r>
          </a:p>
          <a:p>
            <a:r>
              <a:rPr lang="en-US" sz="1050" kern="0" dirty="0"/>
              <a:t>a new current routing strategy will be created automatically, assuming an active routing strategy for that time period exists</a:t>
            </a:r>
          </a:p>
          <a:p>
            <a:r>
              <a:rPr lang="en-US" sz="1050" kern="0" dirty="0"/>
              <a:t>the current routing strategy will be regenerated periodically</a:t>
            </a:r>
          </a:p>
        </p:txBody>
      </p:sp>
    </p:spTree>
    <p:extLst>
      <p:ext uri="{BB962C8B-B14F-4D97-AF65-F5344CB8AC3E}">
        <p14:creationId xmlns:p14="http://schemas.microsoft.com/office/powerpoint/2010/main" val="89993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Strategies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1080326" y="1276349"/>
            <a:ext cx="6024562" cy="1700213"/>
          </a:xfrm>
        </p:spPr>
        <p:txBody>
          <a:bodyPr>
            <a:normAutofit/>
          </a:bodyPr>
          <a:lstStyle/>
          <a:p>
            <a:r>
              <a:rPr lang="en-US" kern="0" dirty="0"/>
              <a:t>default routing strategies cannot overlap with one another</a:t>
            </a:r>
          </a:p>
          <a:p>
            <a:r>
              <a:rPr lang="en-US" kern="0" dirty="0"/>
              <a:t>non-default routing strategies can overlap with default</a:t>
            </a:r>
          </a:p>
          <a:p>
            <a:r>
              <a:rPr lang="en-US" kern="0" dirty="0"/>
              <a:t>non-default take precedence</a:t>
            </a:r>
          </a:p>
          <a:p>
            <a:r>
              <a:rPr lang="en-US" kern="0" dirty="0"/>
              <a:t>non-default routing strategies cannot overlap with other non-default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171700" y="3248025"/>
            <a:ext cx="5524500" cy="381000"/>
            <a:chOff x="560" y="2728"/>
            <a:chExt cx="4640" cy="32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568" y="3032"/>
              <a:ext cx="4632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560" y="2728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200" y="274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192979" y="3371850"/>
            <a:ext cx="1495425" cy="247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 dirty="0"/>
              <a:t>Closed AM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183954" y="3371850"/>
            <a:ext cx="1495425" cy="247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/>
              <a:t>Closed PM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705225" y="3371850"/>
            <a:ext cx="2466975" cy="2476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50"/>
              <a:t>Open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528762" y="3351610"/>
            <a:ext cx="6479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/>
              <a:t>Default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207294" y="3075385"/>
            <a:ext cx="9637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/>
              <a:t>Non-Default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990975" y="3095625"/>
            <a:ext cx="1952625" cy="247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/>
              <a:t>Emergency Closed</a:t>
            </a:r>
          </a:p>
        </p:txBody>
      </p:sp>
    </p:spTree>
    <p:extLst>
      <p:ext uri="{BB962C8B-B14F-4D97-AF65-F5344CB8AC3E}">
        <p14:creationId xmlns:p14="http://schemas.microsoft.com/office/powerpoint/2010/main" val="376820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000" dirty="0"/>
              <a:t>Webex Contact Center Service Overview</a:t>
            </a:r>
          </a:p>
        </p:txBody>
      </p:sp>
    </p:spTree>
    <p:extLst>
      <p:ext uri="{BB962C8B-B14F-4D97-AF65-F5344CB8AC3E}">
        <p14:creationId xmlns:p14="http://schemas.microsoft.com/office/powerpoint/2010/main" val="1959545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Strategies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130029" y="1378744"/>
            <a:ext cx="5524500" cy="373856"/>
            <a:chOff x="560" y="2734"/>
            <a:chExt cx="4640" cy="314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568" y="3040"/>
              <a:ext cx="462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560" y="273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5200" y="274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144012" y="1495425"/>
            <a:ext cx="1495425" cy="247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 dirty="0"/>
              <a:t>Closed AM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142283" y="1495425"/>
            <a:ext cx="1495425" cy="247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 dirty="0"/>
              <a:t>Closed PM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656258" y="1495425"/>
            <a:ext cx="2466975" cy="2476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50"/>
              <a:t>Open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487092" y="1475185"/>
            <a:ext cx="6142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dirty="0"/>
              <a:t>default</a:t>
            </a: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2130029" y="2769394"/>
            <a:ext cx="5524500" cy="373856"/>
            <a:chOff x="560" y="2734"/>
            <a:chExt cx="4640" cy="314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68" y="3040"/>
              <a:ext cx="462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560" y="273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5200" y="274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2151308" y="2886075"/>
            <a:ext cx="1495425" cy="247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 dirty="0"/>
              <a:t>Closed AM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134987" y="2886075"/>
            <a:ext cx="1495425" cy="247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/>
              <a:t>Closed PM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 rot="21254019">
            <a:off x="3678402" y="2740298"/>
            <a:ext cx="2813447" cy="2476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50" dirty="0"/>
              <a:t>Open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1487092" y="2865835"/>
            <a:ext cx="6142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dirty="0"/>
              <a:t>default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2049067" y="971550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dirty="0"/>
              <a:t>Right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2049066" y="2390775"/>
            <a:ext cx="8167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/>
              <a:t>Wrong</a:t>
            </a:r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2139554" y="3636169"/>
            <a:ext cx="5517356" cy="366713"/>
            <a:chOff x="560" y="2734"/>
            <a:chExt cx="4634" cy="308"/>
          </a:xfrm>
        </p:grpSpPr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568" y="3032"/>
              <a:ext cx="4624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560" y="273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5194" y="2738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 dirty="0"/>
            </a:p>
          </p:txBody>
        </p:sp>
      </p:grp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2160833" y="3752850"/>
            <a:ext cx="1495425" cy="247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/>
              <a:t>Closed AM</a:t>
            </a: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6151808" y="3752850"/>
            <a:ext cx="1495425" cy="2476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050" dirty="0"/>
              <a:t>Closed PM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025504" y="3752850"/>
            <a:ext cx="1762125" cy="24765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50"/>
              <a:t>Open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1496617" y="3732610"/>
            <a:ext cx="61427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200" dirty="0"/>
              <a:t>default</a:t>
            </a:r>
          </a:p>
        </p:txBody>
      </p:sp>
      <p:sp>
        <p:nvSpPr>
          <p:cNvPr id="34" name="Oval 33"/>
          <p:cNvSpPr/>
          <p:nvPr/>
        </p:nvSpPr>
        <p:spPr>
          <a:xfrm>
            <a:off x="3586667" y="3666293"/>
            <a:ext cx="495669" cy="394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724150" y="3679404"/>
            <a:ext cx="495669" cy="394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40991" y="2666852"/>
            <a:ext cx="495669" cy="3945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70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23D001-0DD4-4939-9A43-9BF4E8C2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72329"/>
            <a:ext cx="6858000" cy="37688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DA6515-00C9-4D5F-AE55-B450854B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Strategy – list view</a:t>
            </a:r>
          </a:p>
        </p:txBody>
      </p:sp>
    </p:spTree>
    <p:extLst>
      <p:ext uri="{BB962C8B-B14F-4D97-AF65-F5344CB8AC3E}">
        <p14:creationId xmlns:p14="http://schemas.microsoft.com/office/powerpoint/2010/main" val="190474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control behavior of entry points and queues</a:t>
            </a:r>
          </a:p>
          <a:p>
            <a:r>
              <a:rPr lang="en-US" dirty="0"/>
              <a:t>created by YOU/Customer, Cisco CSM, </a:t>
            </a:r>
          </a:p>
          <a:p>
            <a:pPr lvl="1"/>
            <a:r>
              <a:rPr lang="en-US" dirty="0"/>
              <a:t>or Professional Services</a:t>
            </a:r>
          </a:p>
          <a:p>
            <a:r>
              <a:rPr lang="en-US" dirty="0"/>
              <a:t>two files: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js</a:t>
            </a:r>
            <a:endParaRPr lang="en-US" dirty="0"/>
          </a:p>
          <a:p>
            <a:pPr lvl="2"/>
            <a:r>
              <a:rPr lang="en-US" dirty="0"/>
              <a:t>uploaded to </a:t>
            </a:r>
            <a:br>
              <a:rPr lang="en-US" dirty="0"/>
            </a:br>
            <a:r>
              <a:rPr lang="en-US" dirty="0"/>
              <a:t>Dashboard &gt; Routing Strategy &gt; File Upload &gt; Control Scripts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php</a:t>
            </a:r>
            <a:endParaRPr lang="en-US" dirty="0"/>
          </a:p>
          <a:p>
            <a:pPr lvl="2"/>
            <a:r>
              <a:rPr lang="en-US" dirty="0"/>
              <a:t>uploaded to </a:t>
            </a:r>
            <a:br>
              <a:rPr lang="en-US" dirty="0"/>
            </a:br>
            <a:r>
              <a:rPr lang="en-US" dirty="0"/>
              <a:t>Dashboard &gt; Routing Strategy &gt; File Upload &gt; Resources</a:t>
            </a:r>
          </a:p>
          <a:p>
            <a:r>
              <a:rPr lang="en-US" dirty="0"/>
              <a:t>once uploaded, may be used in multiple routing strategies</a:t>
            </a:r>
          </a:p>
          <a:p>
            <a:r>
              <a:rPr lang="en-US" dirty="0"/>
              <a:t>note: custom (PS-generated) control scripts may require additional configuration in order to function correctly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Scripts</a:t>
            </a:r>
          </a:p>
        </p:txBody>
      </p:sp>
    </p:spTree>
    <p:extLst>
      <p:ext uri="{BB962C8B-B14F-4D97-AF65-F5344CB8AC3E}">
        <p14:creationId xmlns:p14="http://schemas.microsoft.com/office/powerpoint/2010/main" val="322255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71CC2-D7C6-47CF-8FE9-0BC16B30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02294"/>
            <a:ext cx="6858000" cy="28172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Flow Builder – Control Scripts Library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2670952" y="1102295"/>
            <a:ext cx="518468" cy="1440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defRPr/>
            </a:pPr>
            <a:endParaRPr lang="en-US" sz="1350">
              <a:solidFill>
                <a:srgbClr val="005073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86068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F02F-4AD7-4E0A-B9E3-F11BEBE9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Control Scripts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24BF9-4CBC-417B-A41B-305B1DEA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83" y="1081388"/>
            <a:ext cx="6858000" cy="3838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A8A9C-2D15-4901-A20F-1D430E8B3D6F}"/>
              </a:ext>
            </a:extLst>
          </p:cNvPr>
          <p:cNvSpPr txBox="1"/>
          <p:nvPr/>
        </p:nvSpPr>
        <p:spPr>
          <a:xfrm>
            <a:off x="2914728" y="2619309"/>
            <a:ext cx="4925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You can drag a flow control block from the panel to the canvas to add it to the call flow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Double-click on the flow control block and specify the required parameters in the dialog box that opens 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For a description of each flow control block and it’s parameters - consult the online Help file</a:t>
            </a:r>
          </a:p>
        </p:txBody>
      </p:sp>
    </p:spTree>
    <p:extLst>
      <p:ext uri="{BB962C8B-B14F-4D97-AF65-F5344CB8AC3E}">
        <p14:creationId xmlns:p14="http://schemas.microsoft.com/office/powerpoint/2010/main" val="117264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DEE2-C04C-4FAE-91CC-07BA3134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script online help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B6ED9-1ED5-4C0A-936A-58EB40E0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92" y="1048831"/>
            <a:ext cx="5494442" cy="392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90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Message &amp; Music Files (.WAV)</a:t>
            </a:r>
          </a:p>
        </p:txBody>
      </p:sp>
      <p:pic>
        <p:nvPicPr>
          <p:cNvPr id="56322" name="Picture 2" descr="http://stockarch.com/files/11/04/music_she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649166" y="2960372"/>
            <a:ext cx="2160281" cy="1549647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http://cdn1.theodysseyonline.com/files/2015/11/22/635838298414707562-608657164_Music-equipmen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25" y="2960372"/>
            <a:ext cx="2330159" cy="1455601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25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15B6F-271F-4B25-A9A5-2168FF1DA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audio files the caller hears within </a:t>
            </a:r>
            <a:r>
              <a:rPr lang="en-US" dirty="0" err="1"/>
              <a:t>WxCC</a:t>
            </a:r>
            <a:r>
              <a:rPr lang="en-US" dirty="0"/>
              <a:t> are in the format of a .wav file</a:t>
            </a:r>
          </a:p>
          <a:p>
            <a:pPr lvl="1"/>
            <a:r>
              <a:rPr lang="en-US" dirty="0"/>
              <a:t>Music on hold</a:t>
            </a:r>
          </a:p>
          <a:p>
            <a:pPr lvl="1"/>
            <a:r>
              <a:rPr lang="en-US" dirty="0"/>
              <a:t>IVR message</a:t>
            </a:r>
          </a:p>
          <a:p>
            <a:pPr lvl="1"/>
            <a:r>
              <a:rPr lang="en-US" dirty="0"/>
              <a:t>Closed messages</a:t>
            </a:r>
          </a:p>
          <a:p>
            <a:pPr lvl="1"/>
            <a:r>
              <a:rPr lang="en-US" dirty="0"/>
              <a:t>Message while on hold</a:t>
            </a:r>
          </a:p>
          <a:p>
            <a:r>
              <a:rPr lang="en-US" dirty="0"/>
              <a:t>All wav files are stored in application under Resources tab of RS</a:t>
            </a:r>
          </a:p>
          <a:p>
            <a:pPr lvl="1"/>
            <a:r>
              <a:rPr lang="en-US" dirty="0"/>
              <a:t>Routing Strategy&gt;Resources</a:t>
            </a:r>
          </a:p>
          <a:p>
            <a:r>
              <a:rPr lang="en-US" dirty="0"/>
              <a:t>If supervisors/admins need to implement a new wav file, they need to upload it to the resources tab and then attach it to the correct RS</a:t>
            </a:r>
          </a:p>
          <a:p>
            <a:r>
              <a:rPr lang="en-US" dirty="0"/>
              <a:t>Use the following file format and settings: </a:t>
            </a:r>
          </a:p>
          <a:p>
            <a:r>
              <a:rPr lang="en-US" dirty="0"/>
              <a:t>wav: u-Law, 8.000 kHz. 64 Kbps, mono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F124B-EE7D-4078-A4BE-A04FAEA1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files info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7178C-706C-4EBB-93CC-F7C9E336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4" y="4472797"/>
            <a:ext cx="1957388" cy="2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68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A9E2F-4C22-4336-AA3F-278404F59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 to the Routing Strategy tab from the Admin Portal</a:t>
            </a:r>
          </a:p>
          <a:p>
            <a:r>
              <a:rPr lang="en-US" dirty="0"/>
              <a:t>Open the Resources Tab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the Add New resource</a:t>
            </a:r>
          </a:p>
          <a:p>
            <a:r>
              <a:rPr lang="en-US" dirty="0"/>
              <a:t>Browse to your files to attach the correct wav file</a:t>
            </a:r>
          </a:p>
          <a:p>
            <a:r>
              <a:rPr lang="en-US" dirty="0"/>
              <a:t>The wav file name will automatically populate when the file is attached. </a:t>
            </a:r>
          </a:p>
          <a:p>
            <a:r>
              <a:rPr lang="en-US" dirty="0"/>
              <a:t>IMPORTANT: Be sure there are no spaces in the wav file name. If there are the wav file will not be compatible and will cause an error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31B418-C2DD-45BC-8B54-4B739570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upload a new wav file: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0C95E-24AE-481E-9308-ED4CBAA9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8" y="1989883"/>
            <a:ext cx="5757863" cy="5472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68188-9E5C-4060-8619-CE7D5C23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32" y="1031456"/>
            <a:ext cx="1557338" cy="56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91F7E-EBC4-4762-9EAC-9D93ED79C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99" y="2456613"/>
            <a:ext cx="1152367" cy="62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1D09BF-A899-A947-8483-D20A8B932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 For the caller</a:t>
            </a:r>
          </a:p>
          <a:p>
            <a:pPr lvl="1"/>
            <a:r>
              <a:rPr lang="en-US" dirty="0"/>
              <a:t>  Call routing based on menu prompts and selections</a:t>
            </a:r>
          </a:p>
          <a:p>
            <a:pPr lvl="1"/>
            <a:r>
              <a:rPr lang="en-US" dirty="0"/>
              <a:t>  Call queuing and distribution </a:t>
            </a:r>
          </a:p>
          <a:p>
            <a:r>
              <a:rPr lang="en-US" b="1" dirty="0"/>
              <a:t> For the agent</a:t>
            </a:r>
          </a:p>
          <a:p>
            <a:pPr lvl="1"/>
            <a:r>
              <a:rPr lang="en-US" dirty="0"/>
              <a:t>  Call management (hold, consult, conference and transfer)</a:t>
            </a:r>
          </a:p>
          <a:p>
            <a:pPr lvl="1"/>
            <a:r>
              <a:rPr lang="en-US" dirty="0"/>
              <a:t>  Make calls (out)</a:t>
            </a:r>
          </a:p>
          <a:p>
            <a:pPr lvl="1"/>
            <a:r>
              <a:rPr lang="en-US" dirty="0"/>
              <a:t>  Agent state management (available, break, etc.)</a:t>
            </a:r>
          </a:p>
          <a:p>
            <a:pPr lvl="1"/>
            <a:r>
              <a:rPr lang="en-US" dirty="0"/>
              <a:t>  Personal statistics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DEE3F7-AB08-FB49-9A11-4AE5E6AAB2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 the system administrators</a:t>
            </a:r>
          </a:p>
          <a:p>
            <a:pPr lvl="1"/>
            <a:r>
              <a:rPr lang="en-US" dirty="0"/>
              <a:t>  ACD administration </a:t>
            </a:r>
          </a:p>
          <a:p>
            <a:pPr lvl="1"/>
            <a:r>
              <a:rPr lang="en-US" dirty="0"/>
              <a:t>  Access control rights</a:t>
            </a:r>
          </a:p>
          <a:p>
            <a:pPr lvl="1"/>
            <a:r>
              <a:rPr lang="en-US" dirty="0"/>
              <a:t>  Agent provisioning</a:t>
            </a:r>
          </a:p>
          <a:p>
            <a:r>
              <a:rPr lang="en-US" b="1" dirty="0"/>
              <a:t> For the management team (including QA)</a:t>
            </a:r>
          </a:p>
          <a:p>
            <a:pPr lvl="1"/>
            <a:r>
              <a:rPr lang="en-US" dirty="0"/>
              <a:t>  Call monitoring</a:t>
            </a:r>
          </a:p>
          <a:p>
            <a:pPr lvl="1"/>
            <a:r>
              <a:rPr lang="en-US" dirty="0"/>
              <a:t>  Call recording</a:t>
            </a:r>
          </a:p>
          <a:p>
            <a:pPr lvl="1"/>
            <a:r>
              <a:rPr lang="en-US" dirty="0"/>
              <a:t>  Real-time reports</a:t>
            </a:r>
          </a:p>
          <a:p>
            <a:pPr lvl="1"/>
            <a:r>
              <a:rPr lang="en-US" dirty="0"/>
              <a:t>  Historical reports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Webex</a:t>
            </a:r>
            <a:r>
              <a:rPr lang="en-US" dirty="0"/>
              <a:t> Contact Center do?</a:t>
            </a:r>
          </a:p>
        </p:txBody>
      </p:sp>
    </p:spTree>
    <p:extLst>
      <p:ext uri="{BB962C8B-B14F-4D97-AF65-F5344CB8AC3E}">
        <p14:creationId xmlns:p14="http://schemas.microsoft.com/office/powerpoint/2010/main" val="414998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413829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5922" y="0"/>
            <a:ext cx="8345488" cy="731837"/>
          </a:xfrm>
        </p:spPr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Contact Center Provisioning Framework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90206" y="610587"/>
            <a:ext cx="6572134" cy="4255990"/>
            <a:chOff x="187325" y="727732"/>
            <a:chExt cx="8762845" cy="5674653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3236526" y="1086295"/>
              <a:ext cx="2549016" cy="30286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2794055" y="5505695"/>
              <a:ext cx="855112" cy="550518"/>
              <a:chOff x="801" y="1104"/>
              <a:chExt cx="1178" cy="675"/>
            </a:xfrm>
          </p:grpSpPr>
          <p:sp>
            <p:nvSpPr>
              <p:cNvPr id="102" name="Text Box 4"/>
              <p:cNvSpPr txBox="1">
                <a:spLocks noChangeArrowheads="1"/>
              </p:cNvSpPr>
              <p:nvPr/>
            </p:nvSpPr>
            <p:spPr bwMode="auto">
              <a:xfrm>
                <a:off x="801" y="1104"/>
                <a:ext cx="1178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sz="1050" b="1">
                    <a:latin typeface="Arial" pitchFamily="34" charset="0"/>
                  </a:rPr>
                  <a:t>Agents</a:t>
                </a:r>
              </a:p>
            </p:txBody>
          </p:sp>
          <p:pic>
            <p:nvPicPr>
              <p:cNvPr id="103" name="Picture 5" descr="o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" y="1291"/>
                <a:ext cx="426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4" name="Picture 6" descr="o6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" y="1318"/>
                <a:ext cx="496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54658" y="4114911"/>
              <a:ext cx="8695512" cy="22783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87325" y="4050862"/>
              <a:ext cx="2670856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1350" b="1" dirty="0">
                  <a:solidFill>
                    <a:srgbClr val="008000"/>
                  </a:solidFill>
                </a:rPr>
                <a:t>Call Handling Resources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54658" y="1086295"/>
              <a:ext cx="8695512" cy="30286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216182" y="1100019"/>
              <a:ext cx="2539397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1350" b="1" dirty="0">
                  <a:solidFill>
                    <a:srgbClr val="0000FF"/>
                  </a:solidFill>
                </a:rPr>
                <a:t>Call Routing Resources</a:t>
              </a:r>
            </a:p>
          </p:txBody>
        </p:sp>
        <p:pic>
          <p:nvPicPr>
            <p:cNvPr id="16" name="Picture 11" descr="MPj0435883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572" y="4631880"/>
              <a:ext cx="769514" cy="518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3553950" y="5505695"/>
              <a:ext cx="855112" cy="550518"/>
              <a:chOff x="801" y="1104"/>
              <a:chExt cx="1178" cy="675"/>
            </a:xfrm>
          </p:grpSpPr>
          <p:sp>
            <p:nvSpPr>
              <p:cNvPr id="99" name="Text Box 13"/>
              <p:cNvSpPr txBox="1">
                <a:spLocks noChangeArrowheads="1"/>
              </p:cNvSpPr>
              <p:nvPr/>
            </p:nvSpPr>
            <p:spPr bwMode="auto">
              <a:xfrm>
                <a:off x="801" y="1104"/>
                <a:ext cx="1178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sz="1050" b="1">
                    <a:latin typeface="Arial" pitchFamily="34" charset="0"/>
                  </a:rPr>
                  <a:t>Agents</a:t>
                </a:r>
              </a:p>
            </p:txBody>
          </p:sp>
          <p:pic>
            <p:nvPicPr>
              <p:cNvPr id="100" name="Picture 14" descr="o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" y="1291"/>
                <a:ext cx="426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15" descr="o6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" y="1318"/>
                <a:ext cx="496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4323465" y="5505695"/>
              <a:ext cx="855112" cy="550518"/>
              <a:chOff x="801" y="1104"/>
              <a:chExt cx="1178" cy="675"/>
            </a:xfrm>
          </p:grpSpPr>
          <p:sp>
            <p:nvSpPr>
              <p:cNvPr id="96" name="Text Box 17"/>
              <p:cNvSpPr txBox="1">
                <a:spLocks noChangeArrowheads="1"/>
              </p:cNvSpPr>
              <p:nvPr/>
            </p:nvSpPr>
            <p:spPr bwMode="auto">
              <a:xfrm>
                <a:off x="801" y="1104"/>
                <a:ext cx="1178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sz="1050" b="1">
                    <a:latin typeface="Arial" pitchFamily="34" charset="0"/>
                  </a:rPr>
                  <a:t>Agents</a:t>
                </a:r>
              </a:p>
            </p:txBody>
          </p:sp>
          <p:pic>
            <p:nvPicPr>
              <p:cNvPr id="97" name="Picture 18" descr="o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" y="1291"/>
                <a:ext cx="426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8" name="Picture 19" descr="o6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" y="1318"/>
                <a:ext cx="496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9" name="Picture 20" descr="MPj0435883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7238" y="4663905"/>
              <a:ext cx="769514" cy="518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" name="Object 21"/>
            <p:cNvGraphicFramePr>
              <a:graphicFrameLocks noChangeAspect="1"/>
            </p:cNvGraphicFramePr>
            <p:nvPr/>
          </p:nvGraphicFramePr>
          <p:xfrm>
            <a:off x="4637683" y="3126722"/>
            <a:ext cx="434455" cy="858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Visio" r:id="rId6" imgW="429482" imgH="894540" progId="Visio.Drawing.11">
                    <p:embed/>
                  </p:oleObj>
                </mc:Choice>
                <mc:Fallback>
                  <p:oleObj name="Visio" r:id="rId6" imgW="429482" imgH="894540" progId="Visio.Drawing.11">
                    <p:embed/>
                    <p:pic>
                      <p:nvPicPr>
                        <p:cNvPr id="2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683" y="3126722"/>
                          <a:ext cx="434455" cy="858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2"/>
            <p:cNvGraphicFramePr>
              <a:graphicFrameLocks noChangeAspect="1"/>
            </p:cNvGraphicFramePr>
            <p:nvPr/>
          </p:nvGraphicFramePr>
          <p:xfrm>
            <a:off x="3380810" y="2159883"/>
            <a:ext cx="1854851" cy="107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Visio" r:id="rId8" imgW="1836230" imgH="1121283" progId="Visio.Drawing.11">
                    <p:embed/>
                  </p:oleObj>
                </mc:Choice>
                <mc:Fallback>
                  <p:oleObj name="Visio" r:id="rId8" imgW="1836230" imgH="1121283" progId="Visio.Drawing.11">
                    <p:embed/>
                    <p:pic>
                      <p:nvPicPr>
                        <p:cNvPr id="2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810" y="2159883"/>
                          <a:ext cx="1854851" cy="1076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3"/>
            <p:cNvGraphicFramePr>
              <a:graphicFrameLocks noChangeAspect="1"/>
            </p:cNvGraphicFramePr>
            <p:nvPr/>
          </p:nvGraphicFramePr>
          <p:xfrm>
            <a:off x="4304226" y="1644615"/>
            <a:ext cx="942656" cy="5550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Visio" r:id="rId10" imgW="1170432" imgH="586872" progId="Visio.Drawing.11">
                    <p:embed/>
                  </p:oleObj>
                </mc:Choice>
                <mc:Fallback>
                  <p:oleObj name="Visio" r:id="rId10" imgW="1170432" imgH="586872" progId="Visio.Drawing.11">
                    <p:embed/>
                    <p:pic>
                      <p:nvPicPr>
                        <p:cNvPr id="2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226" y="1644615"/>
                          <a:ext cx="942656" cy="5550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3198050" y="5075650"/>
              <a:ext cx="500184" cy="503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 flipV="1">
              <a:off x="4015659" y="5029900"/>
              <a:ext cx="625230" cy="558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 flipV="1">
              <a:off x="3861756" y="5093950"/>
              <a:ext cx="9619" cy="484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" name="Group 27"/>
            <p:cNvGrpSpPr>
              <a:grpSpLocks/>
            </p:cNvGrpSpPr>
            <p:nvPr/>
          </p:nvGrpSpPr>
          <p:grpSpPr bwMode="auto">
            <a:xfrm>
              <a:off x="5054503" y="5505695"/>
              <a:ext cx="855112" cy="550518"/>
              <a:chOff x="801" y="1104"/>
              <a:chExt cx="1178" cy="675"/>
            </a:xfrm>
          </p:grpSpPr>
          <p:sp>
            <p:nvSpPr>
              <p:cNvPr id="93" name="Text Box 28"/>
              <p:cNvSpPr txBox="1">
                <a:spLocks noChangeArrowheads="1"/>
              </p:cNvSpPr>
              <p:nvPr/>
            </p:nvSpPr>
            <p:spPr bwMode="auto">
              <a:xfrm>
                <a:off x="801" y="1104"/>
                <a:ext cx="1178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sz="1050" b="1">
                    <a:latin typeface="Arial" pitchFamily="34" charset="0"/>
                  </a:rPr>
                  <a:t>Agents</a:t>
                </a:r>
              </a:p>
            </p:txBody>
          </p:sp>
          <p:pic>
            <p:nvPicPr>
              <p:cNvPr id="94" name="Picture 29" descr="o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" y="1291"/>
                <a:ext cx="426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" name="Picture 30" descr="o6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" y="1318"/>
                <a:ext cx="496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31"/>
            <p:cNvGrpSpPr>
              <a:grpSpLocks/>
            </p:cNvGrpSpPr>
            <p:nvPr/>
          </p:nvGrpSpPr>
          <p:grpSpPr bwMode="auto">
            <a:xfrm>
              <a:off x="6526200" y="5505695"/>
              <a:ext cx="855112" cy="550518"/>
              <a:chOff x="801" y="1104"/>
              <a:chExt cx="1178" cy="675"/>
            </a:xfrm>
          </p:grpSpPr>
          <p:sp>
            <p:nvSpPr>
              <p:cNvPr id="90" name="Text Box 32"/>
              <p:cNvSpPr txBox="1">
                <a:spLocks noChangeArrowheads="1"/>
              </p:cNvSpPr>
              <p:nvPr/>
            </p:nvSpPr>
            <p:spPr bwMode="auto">
              <a:xfrm>
                <a:off x="801" y="1104"/>
                <a:ext cx="1178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sz="1050" b="1">
                    <a:latin typeface="Arial" pitchFamily="34" charset="0"/>
                  </a:rPr>
                  <a:t>Agents</a:t>
                </a:r>
              </a:p>
            </p:txBody>
          </p:sp>
          <p:pic>
            <p:nvPicPr>
              <p:cNvPr id="91" name="Picture 33" descr="o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" y="1291"/>
                <a:ext cx="426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34" descr="o6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" y="1318"/>
                <a:ext cx="496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 flipV="1">
              <a:off x="4871744" y="5075650"/>
              <a:ext cx="452090" cy="576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V="1">
              <a:off x="3650140" y="3973087"/>
              <a:ext cx="423233" cy="878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37"/>
            <p:cNvGrpSpPr>
              <a:grpSpLocks/>
            </p:cNvGrpSpPr>
            <p:nvPr/>
          </p:nvGrpSpPr>
          <p:grpSpPr bwMode="auto">
            <a:xfrm>
              <a:off x="7324571" y="5513320"/>
              <a:ext cx="855112" cy="550519"/>
              <a:chOff x="801" y="1104"/>
              <a:chExt cx="1178" cy="675"/>
            </a:xfrm>
          </p:grpSpPr>
          <p:sp>
            <p:nvSpPr>
              <p:cNvPr id="87" name="Text Box 38"/>
              <p:cNvSpPr txBox="1">
                <a:spLocks noChangeArrowheads="1"/>
              </p:cNvSpPr>
              <p:nvPr/>
            </p:nvSpPr>
            <p:spPr bwMode="auto">
              <a:xfrm>
                <a:off x="801" y="1104"/>
                <a:ext cx="1178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sz="1050" b="1">
                    <a:latin typeface="Arial" pitchFamily="34" charset="0"/>
                  </a:rPr>
                  <a:t>Agents</a:t>
                </a:r>
              </a:p>
            </p:txBody>
          </p:sp>
          <p:pic>
            <p:nvPicPr>
              <p:cNvPr id="88" name="Picture 39" descr="o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" y="1291"/>
                <a:ext cx="426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" name="Picture 40" descr="o6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" y="1318"/>
                <a:ext cx="496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" name="Group 41"/>
            <p:cNvGrpSpPr>
              <a:grpSpLocks/>
            </p:cNvGrpSpPr>
            <p:nvPr/>
          </p:nvGrpSpPr>
          <p:grpSpPr bwMode="auto">
            <a:xfrm>
              <a:off x="8074847" y="5496545"/>
              <a:ext cx="855112" cy="550518"/>
              <a:chOff x="801" y="1104"/>
              <a:chExt cx="1178" cy="675"/>
            </a:xfrm>
          </p:grpSpPr>
          <p:sp>
            <p:nvSpPr>
              <p:cNvPr id="84" name="Text Box 42"/>
              <p:cNvSpPr txBox="1">
                <a:spLocks noChangeArrowheads="1"/>
              </p:cNvSpPr>
              <p:nvPr/>
            </p:nvSpPr>
            <p:spPr bwMode="auto">
              <a:xfrm>
                <a:off x="801" y="1104"/>
                <a:ext cx="1178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itchFamily="18" charset="0"/>
                  </a:defRPr>
                </a:lvl9pPr>
              </a:lstStyle>
              <a:p>
                <a:r>
                  <a:rPr lang="en-US" sz="1050" b="1">
                    <a:latin typeface="Arial" pitchFamily="34" charset="0"/>
                  </a:rPr>
                  <a:t>Agents</a:t>
                </a:r>
              </a:p>
            </p:txBody>
          </p:sp>
          <p:pic>
            <p:nvPicPr>
              <p:cNvPr id="85" name="Picture 43" descr="o4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" y="1291"/>
                <a:ext cx="426" cy="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6" name="Picture 44" descr="o6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1" y="1318"/>
                <a:ext cx="496" cy="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H="1" flipV="1">
              <a:off x="5487355" y="4846903"/>
              <a:ext cx="153903" cy="805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 flipV="1">
              <a:off x="6910957" y="5039050"/>
              <a:ext cx="538660" cy="5489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34" name="Picture 47" descr="MPj0435883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5647" y="4663905"/>
              <a:ext cx="769514" cy="518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48"/>
            <p:cNvSpPr txBox="1">
              <a:spLocks noChangeArrowheads="1"/>
            </p:cNvSpPr>
            <p:nvPr/>
          </p:nvSpPr>
          <p:spPr bwMode="auto">
            <a:xfrm>
              <a:off x="4020469" y="4767602"/>
              <a:ext cx="77628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>
                  <a:latin typeface="Arial" pitchFamily="34" charset="0"/>
                </a:rPr>
                <a:t>Team 1</a:t>
              </a:r>
            </a:p>
          </p:txBody>
        </p:sp>
        <p:sp>
          <p:nvSpPr>
            <p:cNvPr id="36" name="Text Box 49"/>
            <p:cNvSpPr txBox="1">
              <a:spLocks noChangeArrowheads="1"/>
            </p:cNvSpPr>
            <p:nvPr/>
          </p:nvSpPr>
          <p:spPr bwMode="auto">
            <a:xfrm>
              <a:off x="5641258" y="4737104"/>
              <a:ext cx="77628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>
                  <a:latin typeface="Arial" pitchFamily="34" charset="0"/>
                </a:rPr>
                <a:t>Team 2</a:t>
              </a:r>
            </a:p>
          </p:txBody>
        </p:sp>
        <p:sp>
          <p:nvSpPr>
            <p:cNvPr id="37" name="Text Box 50"/>
            <p:cNvSpPr txBox="1">
              <a:spLocks noChangeArrowheads="1"/>
            </p:cNvSpPr>
            <p:nvPr/>
          </p:nvSpPr>
          <p:spPr bwMode="auto">
            <a:xfrm>
              <a:off x="7872850" y="4737104"/>
              <a:ext cx="77628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>
                  <a:latin typeface="Arial" pitchFamily="34" charset="0"/>
                </a:rPr>
                <a:t>Team 3</a:t>
              </a:r>
            </a:p>
          </p:txBody>
        </p: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flipH="1" flipV="1">
              <a:off x="4996790" y="3982237"/>
              <a:ext cx="500184" cy="887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H="1" flipV="1">
              <a:off x="5073741" y="3963937"/>
              <a:ext cx="2481684" cy="905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0" name="Picture 53" descr="lesson32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4833" y="1816761"/>
              <a:ext cx="759895" cy="376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Line 54"/>
            <p:cNvSpPr>
              <a:spLocks noChangeShapeType="1"/>
            </p:cNvSpPr>
            <p:nvPr/>
          </p:nvSpPr>
          <p:spPr bwMode="auto">
            <a:xfrm flipH="1" flipV="1">
              <a:off x="4568819" y="1996162"/>
              <a:ext cx="2066395" cy="5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flipH="1" flipV="1">
              <a:off x="5038472" y="2525879"/>
              <a:ext cx="1577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3" name="Picture 56" descr="MCj02889760000[1]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618" y="2030258"/>
              <a:ext cx="981131" cy="616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57"/>
            <p:cNvSpPr txBox="1">
              <a:spLocks noChangeArrowheads="1"/>
            </p:cNvSpPr>
            <p:nvPr/>
          </p:nvSpPr>
          <p:spPr bwMode="auto">
            <a:xfrm>
              <a:off x="1195218" y="1719163"/>
              <a:ext cx="1853499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 dirty="0">
                  <a:solidFill>
                    <a:srgbClr val="FF0000"/>
                  </a:solidFill>
                  <a:latin typeface="Arial" pitchFamily="34" charset="0"/>
                </a:rPr>
                <a:t>Entry Point Strategies</a:t>
              </a:r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 flipH="1" flipV="1">
              <a:off x="4188800" y="3991387"/>
              <a:ext cx="1192747" cy="905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 flipH="1">
              <a:off x="2888641" y="1415692"/>
              <a:ext cx="1107778" cy="401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7" name="Object 60"/>
            <p:cNvGraphicFramePr>
              <a:graphicFrameLocks noChangeAspect="1"/>
            </p:cNvGraphicFramePr>
            <p:nvPr/>
          </p:nvGraphicFramePr>
          <p:xfrm>
            <a:off x="3996421" y="1243368"/>
            <a:ext cx="937846" cy="29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Visio" r:id="rId15" imgW="928402" imgH="303038" progId="Visio.Drawing.11">
                    <p:embed/>
                  </p:oleObj>
                </mc:Choice>
                <mc:Fallback>
                  <p:oleObj name="Visio" r:id="rId15" imgW="928402" imgH="303038" progId="Visio.Drawing.11">
                    <p:embed/>
                    <p:pic>
                      <p:nvPicPr>
                        <p:cNvPr id="47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421" y="1243368"/>
                          <a:ext cx="937846" cy="29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Line 61"/>
            <p:cNvSpPr>
              <a:spLocks noChangeShapeType="1"/>
            </p:cNvSpPr>
            <p:nvPr/>
          </p:nvSpPr>
          <p:spPr bwMode="auto">
            <a:xfrm>
              <a:off x="4458130" y="1491940"/>
              <a:ext cx="0" cy="192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49" name="Picture 62" descr="MCj02889760000[1]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0634" y="3316834"/>
              <a:ext cx="981131" cy="616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1343200" y="2889788"/>
              <a:ext cx="1511525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 dirty="0">
                  <a:solidFill>
                    <a:srgbClr val="FF0000"/>
                  </a:solidFill>
                  <a:latin typeface="Arial" pitchFamily="34" charset="0"/>
                </a:rPr>
                <a:t>Queue Strategies</a:t>
              </a:r>
            </a:p>
          </p:txBody>
        </p:sp>
        <p:sp>
          <p:nvSpPr>
            <p:cNvPr id="52" name="Text Box 65"/>
            <p:cNvSpPr txBox="1">
              <a:spLocks noChangeArrowheads="1"/>
            </p:cNvSpPr>
            <p:nvPr/>
          </p:nvSpPr>
          <p:spPr bwMode="auto">
            <a:xfrm>
              <a:off x="7356634" y="1857936"/>
              <a:ext cx="104131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 dirty="0">
                  <a:solidFill>
                    <a:srgbClr val="FF0000"/>
                  </a:solidFill>
                  <a:latin typeface="Arial" pitchFamily="34" charset="0"/>
                </a:rPr>
                <a:t>Wave Files</a:t>
              </a:r>
            </a:p>
          </p:txBody>
        </p:sp>
        <p:sp>
          <p:nvSpPr>
            <p:cNvPr id="53" name="Text Box 66"/>
            <p:cNvSpPr txBox="1">
              <a:spLocks noChangeArrowheads="1"/>
            </p:cNvSpPr>
            <p:nvPr/>
          </p:nvSpPr>
          <p:spPr bwMode="auto">
            <a:xfrm>
              <a:off x="7353427" y="2394731"/>
              <a:ext cx="104131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 dirty="0">
                  <a:solidFill>
                    <a:srgbClr val="FF0000"/>
                  </a:solidFill>
                  <a:latin typeface="Arial" pitchFamily="34" charset="0"/>
                </a:rPr>
                <a:t>Wave Files</a:t>
              </a:r>
            </a:p>
          </p:txBody>
        </p:sp>
        <p:pic>
          <p:nvPicPr>
            <p:cNvPr id="54" name="Picture 67" descr="MCj04242320000[1]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992" y="3122146"/>
              <a:ext cx="311012" cy="29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68" descr="MCj04242320000[1]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43" y="2050084"/>
              <a:ext cx="311012" cy="29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69" descr="lesson32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3690" y="2338305"/>
              <a:ext cx="759895" cy="376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70" descr="lesson32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928" y="3417993"/>
              <a:ext cx="759895" cy="376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Line 71"/>
            <p:cNvSpPr>
              <a:spLocks noChangeShapeType="1"/>
            </p:cNvSpPr>
            <p:nvPr/>
          </p:nvSpPr>
          <p:spPr bwMode="auto">
            <a:xfrm flipH="1" flipV="1">
              <a:off x="5125042" y="3623866"/>
              <a:ext cx="1548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72"/>
            <p:cNvSpPr txBox="1">
              <a:spLocks noChangeArrowheads="1"/>
            </p:cNvSpPr>
            <p:nvPr/>
          </p:nvSpPr>
          <p:spPr bwMode="auto">
            <a:xfrm>
              <a:off x="284932" y="4441820"/>
              <a:ext cx="128924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 dirty="0">
                  <a:solidFill>
                    <a:srgbClr val="62B4E4"/>
                  </a:solidFill>
                  <a:latin typeface="Arial" pitchFamily="34" charset="0"/>
                </a:rPr>
                <a:t>Agent Profiles</a:t>
              </a:r>
            </a:p>
          </p:txBody>
        </p:sp>
        <p:pic>
          <p:nvPicPr>
            <p:cNvPr id="60" name="Picture 73" descr="MCj03311880000[1]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830" y="4662943"/>
              <a:ext cx="469725" cy="45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Picture 74" descr="MCj03311880000[1]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500" y="4681243"/>
              <a:ext cx="469725" cy="45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Line 75"/>
            <p:cNvSpPr>
              <a:spLocks noChangeShapeType="1"/>
            </p:cNvSpPr>
            <p:nvPr/>
          </p:nvSpPr>
          <p:spPr bwMode="auto">
            <a:xfrm flipH="1" flipV="1">
              <a:off x="1277245" y="4767603"/>
              <a:ext cx="1574520" cy="1041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76"/>
            <p:cNvSpPr txBox="1">
              <a:spLocks noChangeArrowheads="1"/>
            </p:cNvSpPr>
            <p:nvPr/>
          </p:nvSpPr>
          <p:spPr bwMode="auto">
            <a:xfrm>
              <a:off x="7382283" y="3456119"/>
              <a:ext cx="104131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 dirty="0">
                  <a:solidFill>
                    <a:srgbClr val="FF0000"/>
                  </a:solidFill>
                  <a:latin typeface="Arial" pitchFamily="34" charset="0"/>
                </a:rPr>
                <a:t>Wave Files</a:t>
              </a:r>
            </a:p>
          </p:txBody>
        </p:sp>
        <p:graphicFrame>
          <p:nvGraphicFramePr>
            <p:cNvPr id="64" name="Object 77"/>
            <p:cNvGraphicFramePr>
              <a:graphicFrameLocks noChangeAspect="1"/>
            </p:cNvGraphicFramePr>
            <p:nvPr/>
          </p:nvGraphicFramePr>
          <p:xfrm>
            <a:off x="3909851" y="3135872"/>
            <a:ext cx="434455" cy="858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Visio" r:id="rId19" imgW="429482" imgH="894540" progId="Visio.Drawing.11">
                    <p:embed/>
                  </p:oleObj>
                </mc:Choice>
                <mc:Fallback>
                  <p:oleObj name="Visio" r:id="rId19" imgW="429482" imgH="894540" progId="Visio.Drawing.11">
                    <p:embed/>
                    <p:pic>
                      <p:nvPicPr>
                        <p:cNvPr id="64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851" y="3135872"/>
                          <a:ext cx="434455" cy="8585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5" name="Picture 82" descr="MCIN01018_0000[1]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2008" y="1138144"/>
              <a:ext cx="759895" cy="498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Line 83"/>
            <p:cNvSpPr>
              <a:spLocks noChangeShapeType="1"/>
            </p:cNvSpPr>
            <p:nvPr/>
          </p:nvSpPr>
          <p:spPr bwMode="auto">
            <a:xfrm flipH="1">
              <a:off x="5727414" y="1360792"/>
              <a:ext cx="90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84"/>
            <p:cNvSpPr txBox="1">
              <a:spLocks noChangeArrowheads="1"/>
            </p:cNvSpPr>
            <p:nvPr/>
          </p:nvSpPr>
          <p:spPr bwMode="auto">
            <a:xfrm>
              <a:off x="7395110" y="1244893"/>
              <a:ext cx="1357636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 dirty="0">
                  <a:solidFill>
                    <a:srgbClr val="FF0000"/>
                  </a:solidFill>
                  <a:latin typeface="Arial" pitchFamily="34" charset="0"/>
                </a:rPr>
                <a:t>Control Scripts</a:t>
              </a:r>
            </a:p>
          </p:txBody>
        </p:sp>
        <p:sp>
          <p:nvSpPr>
            <p:cNvPr id="68" name="Rectangle 85"/>
            <p:cNvSpPr>
              <a:spLocks noChangeArrowheads="1"/>
            </p:cNvSpPr>
            <p:nvPr/>
          </p:nvSpPr>
          <p:spPr bwMode="auto">
            <a:xfrm>
              <a:off x="6506962" y="4114911"/>
              <a:ext cx="2433589" cy="22874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Text Box 86"/>
            <p:cNvSpPr txBox="1">
              <a:spLocks noChangeArrowheads="1"/>
            </p:cNvSpPr>
            <p:nvPr/>
          </p:nvSpPr>
          <p:spPr bwMode="auto">
            <a:xfrm>
              <a:off x="3388826" y="4175910"/>
              <a:ext cx="733535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>
                  <a:latin typeface="Arial" pitchFamily="34" charset="0"/>
                </a:rPr>
                <a:t>SITE X</a:t>
              </a:r>
            </a:p>
          </p:txBody>
        </p:sp>
        <p:sp>
          <p:nvSpPr>
            <p:cNvPr id="70" name="Text Box 87"/>
            <p:cNvSpPr txBox="1">
              <a:spLocks noChangeArrowheads="1"/>
            </p:cNvSpPr>
            <p:nvPr/>
          </p:nvSpPr>
          <p:spPr bwMode="auto">
            <a:xfrm>
              <a:off x="7034399" y="4169810"/>
              <a:ext cx="733535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>
                  <a:latin typeface="Arial" pitchFamily="34" charset="0"/>
                </a:rPr>
                <a:t>SITE Y</a:t>
              </a:r>
            </a:p>
          </p:txBody>
        </p:sp>
        <p:sp>
          <p:nvSpPr>
            <p:cNvPr id="71" name="Rectangle 88"/>
            <p:cNvSpPr>
              <a:spLocks noChangeArrowheads="1"/>
            </p:cNvSpPr>
            <p:nvPr/>
          </p:nvSpPr>
          <p:spPr bwMode="auto">
            <a:xfrm>
              <a:off x="2851769" y="4124061"/>
              <a:ext cx="3645574" cy="226917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89"/>
            <p:cNvSpPr>
              <a:spLocks noChangeShapeType="1"/>
            </p:cNvSpPr>
            <p:nvPr/>
          </p:nvSpPr>
          <p:spPr bwMode="auto">
            <a:xfrm flipH="1" flipV="1">
              <a:off x="7709328" y="5148849"/>
              <a:ext cx="9619" cy="475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90"/>
            <p:cNvSpPr>
              <a:spLocks noChangeShapeType="1"/>
            </p:cNvSpPr>
            <p:nvPr/>
          </p:nvSpPr>
          <p:spPr bwMode="auto">
            <a:xfrm flipH="1" flipV="1">
              <a:off x="7824755" y="5103100"/>
              <a:ext cx="615612" cy="503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4" name="Picture 92" descr="MPj04331980000[1]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642" y="4159135"/>
              <a:ext cx="548279" cy="34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93" descr="MPj04331980000[1]"/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819" y="4151510"/>
              <a:ext cx="548279" cy="347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 Box 94"/>
            <p:cNvSpPr txBox="1">
              <a:spLocks noChangeArrowheads="1"/>
            </p:cNvSpPr>
            <p:nvPr/>
          </p:nvSpPr>
          <p:spPr bwMode="auto">
            <a:xfrm>
              <a:off x="228784" y="5382918"/>
              <a:ext cx="1374735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 dirty="0">
                  <a:solidFill>
                    <a:srgbClr val="62B4E4"/>
                  </a:solidFill>
                  <a:latin typeface="Arial" pitchFamily="34" charset="0"/>
                </a:rPr>
                <a:t>Address Books</a:t>
              </a:r>
            </a:p>
          </p:txBody>
        </p:sp>
        <p:pic>
          <p:nvPicPr>
            <p:cNvPr id="77" name="Picture 95" descr="MCBD08379_0000[1]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06" y="5605641"/>
              <a:ext cx="477740" cy="41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96" descr="MCBD08379_0000[1]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95" y="5697140"/>
              <a:ext cx="477740" cy="411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Line 97"/>
            <p:cNvSpPr>
              <a:spLocks noChangeShapeType="1"/>
            </p:cNvSpPr>
            <p:nvPr/>
          </p:nvSpPr>
          <p:spPr bwMode="auto">
            <a:xfrm flipH="1" flipV="1">
              <a:off x="854013" y="5138996"/>
              <a:ext cx="9619" cy="347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72"/>
            <p:cNvSpPr txBox="1">
              <a:spLocks noChangeArrowheads="1"/>
            </p:cNvSpPr>
            <p:nvPr/>
          </p:nvSpPr>
          <p:spPr bwMode="auto">
            <a:xfrm>
              <a:off x="1299424" y="5671452"/>
              <a:ext cx="1169551" cy="307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900" b="1" dirty="0">
                  <a:solidFill>
                    <a:srgbClr val="62B4E4"/>
                  </a:solidFill>
                  <a:latin typeface="Arial" pitchFamily="34" charset="0"/>
                </a:rPr>
                <a:t>Skill Profiles</a:t>
              </a:r>
            </a:p>
          </p:txBody>
        </p:sp>
        <p:pic>
          <p:nvPicPr>
            <p:cNvPr id="81" name="Picture 73" descr="MCj03311880000[1]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22" y="5892575"/>
              <a:ext cx="469725" cy="45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" name="Picture 74" descr="MCj03311880000[1]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7992" y="5910875"/>
              <a:ext cx="469725" cy="457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Line 24"/>
            <p:cNvSpPr>
              <a:spLocks noChangeShapeType="1"/>
            </p:cNvSpPr>
            <p:nvPr/>
          </p:nvSpPr>
          <p:spPr bwMode="auto">
            <a:xfrm flipV="1">
              <a:off x="2327047" y="5889990"/>
              <a:ext cx="456114" cy="1738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Text Box 80"/>
            <p:cNvSpPr txBox="1">
              <a:spLocks noChangeArrowheads="1"/>
            </p:cNvSpPr>
            <p:nvPr/>
          </p:nvSpPr>
          <p:spPr bwMode="auto">
            <a:xfrm flipH="1">
              <a:off x="3362528" y="771331"/>
              <a:ext cx="11845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US" sz="750" b="1" dirty="0">
                  <a:solidFill>
                    <a:srgbClr val="FF0000"/>
                  </a:solidFill>
                  <a:latin typeface="Arial" pitchFamily="34" charset="0"/>
                </a:rPr>
                <a:t>Customer Calls</a:t>
              </a:r>
            </a:p>
          </p:txBody>
        </p:sp>
        <p:pic>
          <p:nvPicPr>
            <p:cNvPr id="108" name="Picture 81" descr="b6"/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200" y="727732"/>
              <a:ext cx="449582" cy="28813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</p:pic>
        <p:pic>
          <p:nvPicPr>
            <p:cNvPr id="1327" name="Picture 303" descr="http://onlinelearningtips.com/wp-content/uploads/2012/09/doorway-memory-recall.jpg"/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58" y="1588014"/>
              <a:ext cx="759896" cy="1154092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7" descr="MCj04242320000[1]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606" y="1973834"/>
              <a:ext cx="311012" cy="295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6" name="Picture 312" descr="http://www.mspmentor.net/wp-content/uploads/2012/08/Red-Bucket.jp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95" y="3017523"/>
              <a:ext cx="775270" cy="796510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3" name="Picture 319" descr="http://printdiscuss.com/wp1/wp-content/uploads/2014/02/b176a9f19938f2955acf4778_640_music.png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0779" y="2722273"/>
              <a:ext cx="1398196" cy="69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7" name="Picture 323" descr="http://images.clipartpanda.com/radio-microphone-on-the-air-0211_WVrightwingradio.jp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2805" y="2679293"/>
              <a:ext cx="749707" cy="749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4" name="Picture 330" descr="http://www.effective-contactcenters.com/Network_Based_Contact_Center/Service_Creation_/_Visual_Call_Flow_Builder.jpg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5418" y="1547750"/>
              <a:ext cx="495446" cy="852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Elbow Connector 2"/>
            <p:cNvCxnSpPr>
              <a:stCxn id="108" idx="1"/>
            </p:cNvCxnSpPr>
            <p:nvPr/>
          </p:nvCxnSpPr>
          <p:spPr>
            <a:xfrm rot="10800000" flipV="1">
              <a:off x="4458130" y="871799"/>
              <a:ext cx="305070" cy="364498"/>
            </a:xfrm>
            <a:prstGeom prst="bentConnector2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710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0B1039-BC90-BF49-B401-91BC772D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5" y="1605775"/>
            <a:ext cx="3922180" cy="2394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85BF8F0-17B4-E24F-86B5-EBBE52C1D750}"/>
              </a:ext>
            </a:extLst>
          </p:cNvPr>
          <p:cNvSpPr txBox="1">
            <a:spLocks/>
          </p:cNvSpPr>
          <p:nvPr/>
        </p:nvSpPr>
        <p:spPr bwMode="auto">
          <a:xfrm>
            <a:off x="4192859" y="446049"/>
            <a:ext cx="4803306" cy="43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8" tIns="34284" rIns="68568" bIns="3428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1400" dirty="0">
                <a:solidFill>
                  <a:srgbClr val="005073"/>
                </a:solidFill>
                <a:latin typeface="CiscoSansTT ExtraLight"/>
              </a:rPr>
              <a:t>An ‘Entry Point’ is the initial landing place for customer call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1400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1400" dirty="0">
                <a:solidFill>
                  <a:srgbClr val="005073"/>
                </a:solidFill>
                <a:latin typeface="CiscoSansTT ExtraLight"/>
              </a:rPr>
              <a:t>A ‘Queue’ is where active calls are stored before being connected to Teams and Agents 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1400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1400" dirty="0">
                <a:solidFill>
                  <a:srgbClr val="005073"/>
                </a:solidFill>
                <a:latin typeface="CiscoSansTT ExtraLight"/>
              </a:rPr>
              <a:t>A ‘Team’ is a group of Agents at a specific site who handles calls 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1400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1400" dirty="0">
                <a:solidFill>
                  <a:srgbClr val="005073"/>
                </a:solidFill>
                <a:latin typeface="CiscoSansTT ExtraLight"/>
              </a:rPr>
              <a:t>An ‘Agent’ is the person at the end of the call flow who is handling the call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1400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1400" dirty="0">
                <a:solidFill>
                  <a:srgbClr val="005073"/>
                </a:solidFill>
                <a:latin typeface="CiscoSansTT ExtraLight"/>
              </a:rPr>
              <a:t>A ‘Site is a physical Contact Centre location under control of the Tenant. 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1400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1400" dirty="0">
                <a:solidFill>
                  <a:srgbClr val="005073"/>
                </a:solidFill>
                <a:latin typeface="CiscoSansTT ExtraLight"/>
              </a:rPr>
              <a:t>Teams shall be provisioned under Sites. Sites are not used for Routing Strategies but they can be used to run specific reports. </a:t>
            </a:r>
          </a:p>
          <a:p>
            <a:pPr marL="128588" indent="-128588" defTabSz="513160">
              <a:buFont typeface="Wingdings" pitchFamily="2" charset="2"/>
              <a:buChar char="ü"/>
              <a:defRPr/>
            </a:pPr>
            <a:endParaRPr lang="en-IN" sz="1400" dirty="0">
              <a:solidFill>
                <a:srgbClr val="005073"/>
              </a:solidFill>
              <a:latin typeface="CiscoSansTT ExtraLight"/>
            </a:endParaRPr>
          </a:p>
          <a:p>
            <a:pPr marL="128588" indent="-128588" defTabSz="513160">
              <a:buFont typeface="Wingdings" pitchFamily="2" charset="2"/>
              <a:buChar char="ü"/>
              <a:defRPr/>
            </a:pPr>
            <a:r>
              <a:rPr lang="en-IN" sz="1400" dirty="0">
                <a:solidFill>
                  <a:srgbClr val="005073"/>
                </a:solidFill>
                <a:latin typeface="CiscoSansTT ExtraLight"/>
              </a:rPr>
              <a:t>Every single inbound call will consist of at least one Entry Point and one Queue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1E3BAE-ACFB-154C-B7EC-29364EA2A4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405173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Calls in queues are distributed to teams</a:t>
            </a:r>
          </a:p>
          <a:p>
            <a:pPr lvl="2"/>
            <a:r>
              <a:rPr lang="en-US" dirty="0"/>
              <a:t>calls in a specific queue can be routed to one or more teams</a:t>
            </a:r>
          </a:p>
          <a:p>
            <a:pPr lvl="2"/>
            <a:r>
              <a:rPr lang="en-US" dirty="0"/>
              <a:t>queue routing strategy determines which the grouping, order, and timing of team distribution</a:t>
            </a:r>
          </a:p>
          <a:p>
            <a:pPr lvl="2"/>
            <a:r>
              <a:rPr lang="en-US" dirty="0"/>
              <a:t>calls can be distributed to agents in a team based on longest available, skills based, load based or priority based.</a:t>
            </a:r>
          </a:p>
          <a:p>
            <a:pPr lvl="1"/>
            <a:r>
              <a:rPr lang="en-US" dirty="0"/>
              <a:t>Types</a:t>
            </a:r>
          </a:p>
          <a:p>
            <a:pPr lvl="2"/>
            <a:r>
              <a:rPr lang="en-US" dirty="0"/>
              <a:t>agent-based</a:t>
            </a:r>
          </a:p>
          <a:p>
            <a:pPr lvl="5"/>
            <a:r>
              <a:rPr lang="en-US" dirty="0"/>
              <a:t>composed of agents who select that team when logging in to the phone console</a:t>
            </a:r>
          </a:p>
          <a:p>
            <a:pPr lvl="5"/>
            <a:r>
              <a:rPr lang="en-US" dirty="0"/>
              <a:t>when an agent is selected, a call is placed to the phone number he or she entered at the log in</a:t>
            </a:r>
          </a:p>
          <a:p>
            <a:pPr lvl="5"/>
            <a:r>
              <a:rPr lang="en-US" dirty="0"/>
              <a:t>an agent can only log into one team at a time</a:t>
            </a:r>
          </a:p>
          <a:p>
            <a:pPr lvl="2"/>
            <a:r>
              <a:rPr lang="en-US" dirty="0"/>
              <a:t>capacity-based</a:t>
            </a:r>
          </a:p>
          <a:p>
            <a:pPr lvl="5"/>
            <a:r>
              <a:rPr lang="en-US" dirty="0"/>
              <a:t>each capacity-based team has an associated phone number</a:t>
            </a:r>
          </a:p>
          <a:p>
            <a:pPr lvl="5"/>
            <a:r>
              <a:rPr lang="en-US" dirty="0"/>
              <a:t>when a capacity-based team is selected, a call is placed to that phone number</a:t>
            </a:r>
          </a:p>
          <a:p>
            <a:pPr lvl="5"/>
            <a:r>
              <a:rPr lang="en-US" dirty="0"/>
              <a:t>calls in excess of the specified capacity for the team will be queued</a:t>
            </a:r>
          </a:p>
          <a:p>
            <a:pPr lvl="2"/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91011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create/edit call handling resources</a:t>
            </a:r>
          </a:p>
          <a:p>
            <a:pPr lvl="1"/>
            <a:r>
              <a:rPr lang="en-US" dirty="0"/>
              <a:t>Sites</a:t>
            </a:r>
          </a:p>
          <a:p>
            <a:pPr lvl="1"/>
            <a:r>
              <a:rPr lang="en-US" dirty="0"/>
              <a:t>Teams</a:t>
            </a:r>
          </a:p>
          <a:p>
            <a:pPr lvl="1"/>
            <a:r>
              <a:rPr lang="en-US" dirty="0"/>
              <a:t>Agents</a:t>
            </a:r>
          </a:p>
          <a:p>
            <a:pPr lvl="1"/>
            <a:r>
              <a:rPr lang="en-US" dirty="0"/>
              <a:t>Agent Profiles</a:t>
            </a:r>
          </a:p>
          <a:p>
            <a:pPr lvl="1"/>
            <a:r>
              <a:rPr lang="en-US" dirty="0"/>
              <a:t>Address Books</a:t>
            </a:r>
          </a:p>
          <a:p>
            <a:pPr lvl="1"/>
            <a:r>
              <a:rPr lang="en-US" dirty="0"/>
              <a:t>Auxiliary Codes for Agent Profiles</a:t>
            </a:r>
          </a:p>
          <a:p>
            <a:pPr lvl="2"/>
            <a:r>
              <a:rPr lang="en-US" dirty="0"/>
              <a:t>Idle Codes</a:t>
            </a:r>
          </a:p>
          <a:p>
            <a:pPr lvl="2"/>
            <a:r>
              <a:rPr lang="en-US" dirty="0"/>
              <a:t>Wrap Codes</a:t>
            </a:r>
          </a:p>
          <a:p>
            <a:pPr lvl="1"/>
            <a:r>
              <a:rPr lang="en-US" dirty="0"/>
              <a:t>Skill Definitions</a:t>
            </a:r>
          </a:p>
          <a:p>
            <a:pPr lvl="1"/>
            <a:r>
              <a:rPr lang="en-US" dirty="0"/>
              <a:t>Skill Profiles</a:t>
            </a:r>
          </a:p>
          <a:p>
            <a:r>
              <a:rPr lang="en-US" dirty="0"/>
              <a:t>create/edit call management resources</a:t>
            </a:r>
          </a:p>
          <a:p>
            <a:pPr lvl="1"/>
            <a:r>
              <a:rPr lang="en-US" dirty="0"/>
              <a:t>Create Entry Points and Queues</a:t>
            </a:r>
          </a:p>
          <a:p>
            <a:pPr lvl="1"/>
            <a:r>
              <a:rPr lang="en-US" dirty="0"/>
              <a:t>Manage DID/TFN to Entry Point mapping</a:t>
            </a:r>
          </a:p>
          <a:p>
            <a:pPr lvl="1"/>
            <a:r>
              <a:rPr lang="en-US" dirty="0"/>
              <a:t>Create Routing Strategies</a:t>
            </a:r>
          </a:p>
          <a:p>
            <a:pPr lvl="1"/>
            <a:r>
              <a:rPr lang="en-US" dirty="0"/>
              <a:t>Control scripts (.</a:t>
            </a:r>
            <a:r>
              <a:rPr lang="en-US" dirty="0" err="1"/>
              <a:t>js</a:t>
            </a:r>
            <a:r>
              <a:rPr lang="en-US" dirty="0"/>
              <a:t> &amp; .</a:t>
            </a:r>
            <a:r>
              <a:rPr lang="en-US" dirty="0" err="1"/>
              <a:t>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Music &amp; Message files (.WAV)</a:t>
            </a:r>
          </a:p>
          <a:p>
            <a:pPr lvl="1"/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– Call Handling &amp; Management</a:t>
            </a:r>
          </a:p>
        </p:txBody>
      </p:sp>
    </p:spTree>
    <p:extLst>
      <p:ext uri="{BB962C8B-B14F-4D97-AF65-F5344CB8AC3E}">
        <p14:creationId xmlns:p14="http://schemas.microsoft.com/office/powerpoint/2010/main" val="2282346139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Template 2020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Template 2020" id="{67896E88-CC7C-9849-9CCD-D89C1C8B62E9}" vid="{A655BD6B-2A57-D046-9E4E-6DFB63DAB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E052F86350443B15EC8F16EC52179" ma:contentTypeVersion="8" ma:contentTypeDescription="Create a new document." ma:contentTypeScope="" ma:versionID="098261c6c66b0e98c06cceff604ceadb">
  <xsd:schema xmlns:xsd="http://www.w3.org/2001/XMLSchema" xmlns:xs="http://www.w3.org/2001/XMLSchema" xmlns:p="http://schemas.microsoft.com/office/2006/metadata/properties" xmlns:ns2="c1e2781c-0cc7-4d9a-88cf-5f2f7b835c92" xmlns:ns3="8b3003e9-a29a-4ed7-9872-e02ffe87e61b" targetNamespace="http://schemas.microsoft.com/office/2006/metadata/properties" ma:root="true" ma:fieldsID="d6499694354d2305213892264de5bb47" ns2:_="" ns3:_="">
    <xsd:import namespace="c1e2781c-0cc7-4d9a-88cf-5f2f7b835c92"/>
    <xsd:import namespace="8b3003e9-a29a-4ed7-9872-e02ffe87e6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781c-0cc7-4d9a-88cf-5f2f7b835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003e9-a29a-4ed7-9872-e02ffe87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C96DCA-D1EF-4F34-9675-ECB3DE208B8C}"/>
</file>

<file path=customXml/itemProps2.xml><?xml version="1.0" encoding="utf-8"?>
<ds:datastoreItem xmlns:ds="http://schemas.openxmlformats.org/officeDocument/2006/customXml" ds:itemID="{C1EE05AF-C0CD-4CB0-A6ED-0CE96292BE8E}"/>
</file>

<file path=customXml/itemProps3.xml><?xml version="1.0" encoding="utf-8"?>
<ds:datastoreItem xmlns:ds="http://schemas.openxmlformats.org/officeDocument/2006/customXml" ds:itemID="{69538389-F9C0-4B15-87CF-0FD2DCEAC354}"/>
</file>

<file path=docProps/app.xml><?xml version="1.0" encoding="utf-8"?>
<Properties xmlns="http://schemas.openxmlformats.org/officeDocument/2006/extended-properties" xmlns:vt="http://schemas.openxmlformats.org/officeDocument/2006/docPropsVTypes">
  <Template>Cisco Template 2020</Template>
  <TotalTime>22</TotalTime>
  <Words>1658</Words>
  <Application>Microsoft Macintosh PowerPoint</Application>
  <PresentationFormat>On-screen Show (16:9)</PresentationFormat>
  <Paragraphs>275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CiscoSansTT ExtraLight</vt:lpstr>
      <vt:lpstr>Times</vt:lpstr>
      <vt:lpstr>Wingdings</vt:lpstr>
      <vt:lpstr>Cisco Template 2020</vt:lpstr>
      <vt:lpstr>Visio</vt:lpstr>
      <vt:lpstr>Webex Contact Center  Admin/Supervisor Training</vt:lpstr>
      <vt:lpstr>Agenda</vt:lpstr>
      <vt:lpstr>Webex Contact Center Service Overview</vt:lpstr>
      <vt:lpstr>What does Webex Contact Center do?</vt:lpstr>
      <vt:lpstr>Provisioning</vt:lpstr>
      <vt:lpstr>Webex Contact Center Provisioning Framework</vt:lpstr>
      <vt:lpstr>Basics</vt:lpstr>
      <vt:lpstr>Teams</vt:lpstr>
      <vt:lpstr>Provisioning – Call Handling &amp; Management</vt:lpstr>
      <vt:lpstr>Provisioning – Add/Delete Users</vt:lpstr>
      <vt:lpstr>User Enrolment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Provisioning – User Profiles</vt:lpstr>
      <vt:lpstr>Provisioning – Agent Profiles</vt:lpstr>
      <vt:lpstr>Provisioning – Aux codes</vt:lpstr>
      <vt:lpstr>Dashboard Training and additional features</vt:lpstr>
      <vt:lpstr>PowerPoint Presentation</vt:lpstr>
      <vt:lpstr>Management Dashboard Portal</vt:lpstr>
      <vt:lpstr>Call monitoring</vt:lpstr>
      <vt:lpstr>Call Recordings</vt:lpstr>
      <vt:lpstr>Advanced Provisioning: Routing Strategies and Control Scripts</vt:lpstr>
      <vt:lpstr>Routing Strategies</vt:lpstr>
      <vt:lpstr>Current Routing Strategies</vt:lpstr>
      <vt:lpstr>Routing Strategies</vt:lpstr>
      <vt:lpstr>Routing Strategies</vt:lpstr>
      <vt:lpstr>Routing Strategy – list view</vt:lpstr>
      <vt:lpstr>Control Scripts</vt:lpstr>
      <vt:lpstr>Call Flow Builder – Control Scripts Library</vt:lpstr>
      <vt:lpstr>Creating Control Scripts</vt:lpstr>
      <vt:lpstr>Control script online help</vt:lpstr>
      <vt:lpstr>Message &amp; Music Files (.WAV)</vt:lpstr>
      <vt:lpstr>Audio files info</vt:lpstr>
      <vt:lpstr>To upload a new wav file: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Webex Contact Center  Admin/Supervisor Training</dc:title>
  <dc:creator>Carles Duz Palau (cpalau)</dc:creator>
  <cp:lastModifiedBy>Carles Duz Palau (cpalau)</cp:lastModifiedBy>
  <cp:revision>2</cp:revision>
  <dcterms:created xsi:type="dcterms:W3CDTF">2020-06-02T13:24:51Z</dcterms:created>
  <dcterms:modified xsi:type="dcterms:W3CDTF">2020-06-02T13:47:41Z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0x010100EF4E052F86350443B15EC8F16EC52179</vt:lpwstr>
  </property>
  <property fmtid="{D5CDD505-2E9C-101B-9397-08002B2CF9AE}" pid="3" name="Order">
    <vt:r8>40600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