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0.xml" ContentType="application/vnd.ms-powerpoint.comments+xml"/>
  <Override PartName="/ppt/notesSlides/notesSlide1.xml" ContentType="application/vnd.openxmlformats-officedocument.presentationml.notesSlide+xml"/>
  <Override PartName="/ppt/comments/modernComment_102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6" r:id="rId4"/>
    <p:sldId id="259" r:id="rId5"/>
    <p:sldId id="260" r:id="rId6"/>
    <p:sldId id="265" r:id="rId7"/>
    <p:sldId id="262" r:id="rId8"/>
    <p:sldId id="271" r:id="rId9"/>
    <p:sldId id="273" r:id="rId10"/>
    <p:sldId id="274" r:id="rId11"/>
    <p:sldId id="275" r:id="rId12"/>
    <p:sldId id="276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E89A70-67AD-34EB-8CD8-4F32CF1EBEE3}" name="RANA ANVESH REDDY YERAMAREDDY" initials="RARY" userId="RANA ANVESH REDDY YERAMAREDD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00"/>
    <p:restoredTop sz="86017"/>
  </p:normalViewPr>
  <p:slideViewPr>
    <p:cSldViewPr snapToGrid="0">
      <p:cViewPr varScale="1">
        <p:scale>
          <a:sx n="135" d="100"/>
          <a:sy n="135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B9AD26-7F37-D448-8FFD-3B3E972AB518}" authorId="{1AE89A70-67AD-34EB-8CD8-4F32CF1EBEE3}" created="2025-08-27T17:09:12.1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57"/>
      <ac:picMk id="6"/>
    </ac:deMkLst>
    <p188:txBody>
      <a:bodyPr/>
      <a:lstStyle/>
      <a:p>
        <a:r>
          <a:rPr lang="en-US"/>
          <a:t>https://python.langchain.com/docs/introduction/ 
</a:t>
        </a:r>
      </a:p>
    </p188:txBody>
  </p188:cm>
</p188:cmLst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7D98DB-94E7-7A49-ADED-FB157ED0C024}" authorId="{1AE89A70-67AD-34EB-8CD8-4F32CF1EBEE3}" created="2025-08-27T17:14:33.761">
    <pc:sldMkLst xmlns:pc="http://schemas.microsoft.com/office/powerpoint/2013/main/command">
      <pc:docMk/>
      <pc:sldMk cId="0" sldId="258"/>
    </pc:sldMkLst>
    <p188:replyLst>
      <p188:reply id="{B4E8F424-31CD-CA4A-8BCB-0DEE7E3882A7}" authorId="{1AE89A70-67AD-34EB-8CD8-4F32CF1EBEE3}" created="2025-08-27T17:16:38.894">
        <p188:txBody>
          <a:bodyPr/>
          <a:lstStyle/>
          <a:p>
            <a:r>
              <a:rPr lang="en-US"/>
              <a:t>Prompt templates : https://python.langchain.com/docs/concepts/prompt_templates/</a:t>
            </a:r>
          </a:p>
        </p188:txBody>
      </p188:reply>
    </p188:replyLst>
    <p188:txBody>
      <a:bodyPr/>
      <a:lstStyle/>
      <a:p>
        <a:r>
          <a:rPr lang="en-US"/>
          <a:t>Available Llms : https://python.langchain.com/docs/integrations/llms/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F768A-802E-0145-80D9-2E599FD3E660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AEB31-06C0-DB47-BABE-D56A4370B2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LLM Wrapper: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langchain_openai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ChatOpenAI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ChatOpenAI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(model="gpt-4o", temperature=0)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llm.invoke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("Hello!").content)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Real-world Example: A bank chatbot can start on GPT-4, later switch to a cheaper open-source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seamlessly.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Prompt templates Syntax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langchain.prompts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PromptTemplate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template =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PromptTemplate.from_template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("Find me flights from {source} to {destination} on {date}.")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template.format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(source="Delhi", destination="Paris", date="2025-09-10"))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EB31-06C0-DB47-BABE-D56A4370B2D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Syntax for chains  : Syntax:</a:t>
            </a:r>
          </a:p>
          <a:p>
            <a:r>
              <a:rPr lang="en-US" dirty="0"/>
              <a:t>from </a:t>
            </a:r>
            <a:r>
              <a:rPr lang="en-US" dirty="0" err="1"/>
              <a:t>langchain.schema.runnable</a:t>
            </a:r>
            <a:r>
              <a:rPr lang="en-US" dirty="0"/>
              <a:t> import </a:t>
            </a:r>
            <a:r>
              <a:rPr lang="en-US" dirty="0" err="1"/>
              <a:t>RunnableSequence</a:t>
            </a:r>
            <a:endParaRPr lang="en-US" dirty="0"/>
          </a:p>
          <a:p>
            <a:r>
              <a:rPr lang="en-US" dirty="0"/>
              <a:t>chain = </a:t>
            </a:r>
            <a:r>
              <a:rPr lang="en-US" dirty="0" err="1"/>
              <a:t>RunnableSequence</a:t>
            </a:r>
            <a:r>
              <a:rPr lang="en-US" dirty="0"/>
              <a:t>(first=</a:t>
            </a:r>
            <a:r>
              <a:rPr lang="en-US" dirty="0" err="1"/>
              <a:t>llm</a:t>
            </a:r>
            <a:r>
              <a:rPr lang="en-US" dirty="0"/>
              <a:t>, middle=</a:t>
            </a:r>
            <a:r>
              <a:rPr lang="en-US" dirty="0" err="1"/>
              <a:t>llm</a:t>
            </a:r>
            <a:r>
              <a:rPr lang="en-US" dirty="0"/>
              <a:t>, last=</a:t>
            </a:r>
            <a:r>
              <a:rPr lang="en-US" dirty="0" err="1"/>
              <a:t>llm</a:t>
            </a:r>
            <a:r>
              <a:rPr lang="en-US" dirty="0"/>
              <a:t>)</a:t>
            </a:r>
          </a:p>
          <a:p>
            <a:r>
              <a:rPr lang="en-US" dirty="0"/>
              <a:t>result = </a:t>
            </a:r>
            <a:r>
              <a:rPr lang="en-US" dirty="0" err="1"/>
              <a:t>chain.invoke</a:t>
            </a:r>
            <a:r>
              <a:rPr lang="en-US" dirty="0"/>
              <a:t>("Research Tesla and summarize")</a:t>
            </a:r>
          </a:p>
          <a:p>
            <a:endParaRPr lang="en-US" dirty="0"/>
          </a:p>
          <a:p>
            <a:r>
              <a:rPr lang="en-US" dirty="0"/>
              <a:t>4. Syntax for memory</a:t>
            </a:r>
          </a:p>
          <a:p>
            <a:r>
              <a:rPr lang="en-US" dirty="0"/>
              <a:t>from </a:t>
            </a:r>
            <a:r>
              <a:rPr lang="en-US" dirty="0" err="1"/>
              <a:t>langchain.memory</a:t>
            </a:r>
            <a:r>
              <a:rPr lang="en-US" dirty="0"/>
              <a:t> import </a:t>
            </a:r>
            <a:r>
              <a:rPr lang="en-US" dirty="0" err="1"/>
              <a:t>ConversationBufferMemory</a:t>
            </a:r>
            <a:endParaRPr lang="en-US" dirty="0"/>
          </a:p>
          <a:p>
            <a:r>
              <a:rPr lang="en-US" dirty="0"/>
              <a:t>memory = </a:t>
            </a:r>
            <a:r>
              <a:rPr lang="en-US" dirty="0" err="1"/>
              <a:t>ConversationBufferMemory</a:t>
            </a:r>
            <a:r>
              <a:rPr lang="en-US" dirty="0"/>
              <a:t>()</a:t>
            </a:r>
          </a:p>
          <a:p>
            <a:r>
              <a:rPr lang="en-US" dirty="0" err="1"/>
              <a:t>memory.save_context</a:t>
            </a:r>
            <a:r>
              <a:rPr lang="en-US" dirty="0"/>
              <a:t>({"input": "I bought a laptop"}, {"output": "Great!"})</a:t>
            </a:r>
          </a:p>
          <a:p>
            <a:r>
              <a:rPr lang="en-US" dirty="0"/>
              <a:t>print(</a:t>
            </a:r>
            <a:r>
              <a:rPr lang="en-US" dirty="0" err="1"/>
              <a:t>memory.load_memory_variables</a:t>
            </a:r>
            <a:r>
              <a:rPr lang="en-US" dirty="0"/>
              <a:t>({}))</a:t>
            </a:r>
          </a:p>
          <a:p>
            <a:endParaRPr lang="en-US" dirty="0"/>
          </a:p>
          <a:p>
            <a:r>
              <a:rPr lang="en-US" dirty="0"/>
              <a:t>5. Syntax for Agents</a:t>
            </a:r>
          </a:p>
          <a:p>
            <a:r>
              <a:rPr lang="en-US" dirty="0"/>
              <a:t>from </a:t>
            </a:r>
            <a:r>
              <a:rPr lang="en-US" dirty="0" err="1"/>
              <a:t>langchain.agents</a:t>
            </a:r>
            <a:r>
              <a:rPr lang="en-US" dirty="0"/>
              <a:t> import </a:t>
            </a:r>
            <a:r>
              <a:rPr lang="en-US" dirty="0" err="1"/>
              <a:t>initialize_agent</a:t>
            </a:r>
            <a:r>
              <a:rPr lang="en-US" dirty="0"/>
              <a:t>, </a:t>
            </a:r>
            <a:r>
              <a:rPr lang="en-US" dirty="0" err="1"/>
              <a:t>load_tools</a:t>
            </a:r>
            <a:endParaRPr lang="en-US" dirty="0"/>
          </a:p>
          <a:p>
            <a:r>
              <a:rPr lang="en-US" dirty="0"/>
              <a:t>tools = </a:t>
            </a:r>
            <a:r>
              <a:rPr lang="en-US" dirty="0" err="1"/>
              <a:t>load_tools</a:t>
            </a:r>
            <a:r>
              <a:rPr lang="en-US" dirty="0"/>
              <a:t>(["</a:t>
            </a:r>
            <a:r>
              <a:rPr lang="en-US" dirty="0" err="1"/>
              <a:t>llm</a:t>
            </a:r>
            <a:r>
              <a:rPr lang="en-US" dirty="0"/>
              <a:t>-math"], </a:t>
            </a:r>
            <a:r>
              <a:rPr lang="en-US" dirty="0" err="1"/>
              <a:t>llm</a:t>
            </a:r>
            <a:r>
              <a:rPr lang="en-US" dirty="0"/>
              <a:t>=</a:t>
            </a:r>
            <a:r>
              <a:rPr lang="en-US" dirty="0" err="1"/>
              <a:t>llm</a:t>
            </a:r>
            <a:r>
              <a:rPr lang="en-US" dirty="0"/>
              <a:t>)</a:t>
            </a:r>
          </a:p>
          <a:p>
            <a:r>
              <a:rPr lang="en-US" dirty="0"/>
              <a:t>agent = </a:t>
            </a:r>
            <a:r>
              <a:rPr lang="en-US" dirty="0" err="1"/>
              <a:t>initialize_agent</a:t>
            </a:r>
            <a:r>
              <a:rPr lang="en-US" dirty="0"/>
              <a:t>(tools, </a:t>
            </a:r>
            <a:r>
              <a:rPr lang="en-US" dirty="0" err="1"/>
              <a:t>llm</a:t>
            </a:r>
            <a:r>
              <a:rPr lang="en-US" dirty="0"/>
              <a:t>, agent="zero-shot-react-description")</a:t>
            </a:r>
          </a:p>
          <a:p>
            <a:r>
              <a:rPr lang="en-US" dirty="0" err="1"/>
              <a:t>agent.run</a:t>
            </a:r>
            <a:r>
              <a:rPr lang="en-US" dirty="0"/>
              <a:t>("What is 45 * 12?")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EB31-06C0-DB47-BABE-D56A4370B2DA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6. Tools Syntax</a:t>
            </a:r>
          </a:p>
          <a:p>
            <a:r>
              <a:rPr lang="en-US" dirty="0"/>
              <a:t>from </a:t>
            </a:r>
            <a:r>
              <a:rPr lang="en-US" dirty="0" err="1"/>
              <a:t>langchain.tools</a:t>
            </a:r>
            <a:r>
              <a:rPr lang="en-US" dirty="0"/>
              <a:t> import tool</a:t>
            </a:r>
          </a:p>
          <a:p>
            <a:r>
              <a:rPr lang="en-US" dirty="0"/>
              <a:t>@tool</a:t>
            </a:r>
          </a:p>
          <a:p>
            <a:r>
              <a:rPr lang="en-US" dirty="0"/>
              <a:t>def greet(name: str) -&gt; str:</a:t>
            </a:r>
          </a:p>
          <a:p>
            <a:r>
              <a:rPr lang="en-US" dirty="0"/>
              <a:t>    return </a:t>
            </a:r>
            <a:r>
              <a:rPr lang="en-US" dirty="0" err="1"/>
              <a:t>f"Hello</a:t>
            </a:r>
            <a:r>
              <a:rPr lang="en-US" dirty="0"/>
              <a:t> {name}!”</a:t>
            </a:r>
          </a:p>
          <a:p>
            <a:endParaRPr lang="en-US" dirty="0"/>
          </a:p>
          <a:p>
            <a:r>
              <a:rPr lang="en-US" dirty="0"/>
              <a:t>7. Rag Syntax</a:t>
            </a:r>
          </a:p>
          <a:p>
            <a:r>
              <a:rPr lang="en-US" dirty="0"/>
              <a:t>from </a:t>
            </a:r>
            <a:r>
              <a:rPr lang="en-US" dirty="0" err="1"/>
              <a:t>langchain_chroma</a:t>
            </a:r>
            <a:r>
              <a:rPr lang="en-US" dirty="0"/>
              <a:t> import Chroma</a:t>
            </a:r>
          </a:p>
          <a:p>
            <a:r>
              <a:rPr lang="en-US" dirty="0"/>
              <a:t>retriever = Chroma(</a:t>
            </a:r>
            <a:r>
              <a:rPr lang="en-US" dirty="0" err="1"/>
              <a:t>persist_directory</a:t>
            </a:r>
            <a:r>
              <a:rPr lang="en-US" dirty="0"/>
              <a:t>="</a:t>
            </a:r>
            <a:r>
              <a:rPr lang="en-US" dirty="0" err="1"/>
              <a:t>db</a:t>
            </a:r>
            <a:r>
              <a:rPr lang="en-US" dirty="0"/>
              <a:t>").</a:t>
            </a:r>
            <a:r>
              <a:rPr lang="en-US" dirty="0" err="1"/>
              <a:t>as_retriever</a:t>
            </a:r>
            <a:r>
              <a:rPr lang="en-US" dirty="0"/>
              <a:t>()</a:t>
            </a:r>
          </a:p>
          <a:p>
            <a:r>
              <a:rPr lang="en-US" dirty="0"/>
              <a:t>docs = </a:t>
            </a:r>
            <a:r>
              <a:rPr lang="en-US" dirty="0" err="1"/>
              <a:t>retriever.invoke</a:t>
            </a:r>
            <a:r>
              <a:rPr lang="en-US" dirty="0"/>
              <a:t>("What’s the refund policy?")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AEB31-06C0-DB47-BABE-D56A4370B2D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3FE9B-AE81-5149-811F-1DAC4D6B98B1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8C8D4-0934-824C-A960-0ED004D22A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ython.langchain.com/docs/introduction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84836"/>
            <a:ext cx="7772400" cy="3688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91883" y="5866544"/>
            <a:ext cx="5133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4"/>
              </a:rPr>
              <a:t>https://python.langchain.com/docs/introduction/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CE939-FA68-88F8-8A2E-16F9F72A8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8AAA5E-C43E-F3BA-7F92-86C2244F1306}"/>
              </a:ext>
            </a:extLst>
          </p:cNvPr>
          <p:cNvSpPr txBox="1"/>
          <p:nvPr/>
        </p:nvSpPr>
        <p:spPr>
          <a:xfrm>
            <a:off x="1649691" y="970961"/>
            <a:ext cx="5516254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 DB</a:t>
            </a: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Vector Database?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as vectors (mathematical arrays).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semantic meaning (e.g., “car” ≈ “automobile”).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similarity search instead of exact keyword matches.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Why Vector DB is Useful vs Normal DBs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→ “red car” matches “crimson vehicle.”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→ Suggest movies/books with similar themes.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→ Retrieve relevant docs even if phrased differently.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search → Find visually similar images, not by filename.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How Vector DB Stores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Text/images/audio → converted into embeddings (vectors).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with metadata (id, source, timestamp).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works via nearest neighbor matching.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0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1EDC-51B5-75E4-E759-9F5B531D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768B-DE8C-9BE6-64D1-022E83F4EFE8}"/>
              </a:ext>
            </a:extLst>
          </p:cNvPr>
          <p:cNvSpPr txBox="1"/>
          <p:nvPr/>
        </p:nvSpPr>
        <p:spPr>
          <a:xfrm>
            <a:off x="1348034" y="716436"/>
            <a:ext cx="80976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Concepts of Vector Databases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Embeddings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vectors (128–4096+ dimensions) representing meaning.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items → close together; unrelated items → far apart.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Embedding Models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models trained on massive corpora.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raw data (text, images, audio, video) → embeddings.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→ OpenAI text-embedding-3,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SentenceTransformers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→ CLIP,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→ Wav2Vec, Whisper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VideoCLIP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TimeSformer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Similarity Metrics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how close vectors are.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 → semantic closeness (text).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→ geometric closeness (images/audio).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Dot product → ranking &amp; recommendations.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81D7-3105-6F2C-7BB8-B9F01FB29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764C32-A08F-31C5-E493-D72397BEA15A}"/>
              </a:ext>
            </a:extLst>
          </p:cNvPr>
          <p:cNvSpPr txBox="1"/>
          <p:nvPr/>
        </p:nvSpPr>
        <p:spPr>
          <a:xfrm>
            <a:off x="1470581" y="612742"/>
            <a:ext cx="640412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Indexing (Approximate Nearest Neighbor Search)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Organizes vectors so queries are fast at scale.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methods: HNSW, IVF, PQ.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index → brute-force = slow.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index → millisecond search across millions.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Metadata &amp; Hybrid Search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DBs also store metadata (tags, IDs, timestamps).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semantic + filter queries.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“Find articles about ‘AI’ published after 2023.”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Training Data (Corpora)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models learn from corpora (Wikipedia, books, images, speech).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baked into weights, not stored as raw text.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runtime, embeddings computed on-the-fly.</a:t>
            </a:r>
          </a:p>
          <a:p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Use Cases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document search (PDFs, FAQs, Confluence).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&amp; image similarity (Amazon, Pinterest).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Audio/video retrieval (music search, speaker verification).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(Netflix, Spotify).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 → retrieving chunks from Vector DB to ground LLMs.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60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739" y="659011"/>
            <a:ext cx="77362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457200"/>
            <a:r>
              <a:rPr lang="en-US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LangSmith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Debugging, testing, monitoring platform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apps.</a:t>
            </a:r>
          </a:p>
          <a:p>
            <a:pPr indent="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Example: In production, chatbot gives wrong answer 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LangSmith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shows:</a:t>
            </a:r>
          </a:p>
          <a:p>
            <a:pPr indent="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→ Retrieval → Tool call → LLM response</a:t>
            </a:r>
          </a:p>
          <a:p>
            <a:pPr indent="4572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debug root cause quickly.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320" y="2379981"/>
            <a:ext cx="7772400" cy="36986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271" y="680484"/>
            <a:ext cx="1188720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open-source framework for developing applications powered by large language models (LLMs).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the process of "chaining" together different components, allowing you to create complex, multi-step workflows.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LLMs the power to reason, remember, and act through tools and retrieval. It turns simple chatbots into true problem-solving agents that deliver real outcomes.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Fixed Workflows to Adaptive Intelligence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connect APIs, knowledge bases, and reasoning in one loop.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 Assistant plans your Paris trip end-to-end, not just flights.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Static Answers to Contextual Understanding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bring in memory and retrieval so answers are grounded and personalized.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 Support bot remembers which laptop you bought and when.</a:t>
            </a:r>
          </a:p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Isolated Tasks to Orchestrated Solutions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combine multiple tools dynamically to deliver outcomes, not just answers.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 One query → Weather + Flight + Hotel in one seamless answer.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F33120-92C4-4213-6EAC-9F4A00EA0BAC}"/>
              </a:ext>
            </a:extLst>
          </p:cNvPr>
          <p:cNvSpPr txBox="1"/>
          <p:nvPr/>
        </p:nvSpPr>
        <p:spPr>
          <a:xfrm>
            <a:off x="1093305" y="1073426"/>
            <a:ext cx="204187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🔑 Core Concepts of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LLM Wrapper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interface to connect with OpenAI, Gemini, Anthropic, Hugging Face, etc.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Benefit: Swap models easily without changing your code.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Prompt Templates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Predefined text patterns with placeholders that structure queries consistently.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Why important?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Without templates, prompts vary in wording → inconsistent responses.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With templates, every query follows the same structure.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i="1" dirty="0"/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raw strings for prompts is like writing SQL with string concatenation — it works, but it’s messy and error-prone. Prompt 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like prepared statements — safe, reusable, and production-ready.”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Travel bot → “Book ticket from Delhi to Paris on 10th Sept.”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Normalizes user input into consistent API-ready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2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8349" y="746620"/>
            <a:ext cx="10700770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Chains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Multi-step pipelines that combine LLM + tools.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Benefit: Deterministic workflows (not just one-off queries).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Tesla news →Summarize articles →Write investor report.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Memory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conversation state.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(current session during a chat bot)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(database/vector-backed Example: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Pincecone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/Chroma for low level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environemnts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Example: Customer support bot remembers you bought a laptop yesterday when you later say, “It’s not working.”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Agents</a:t>
            </a:r>
            <a:endParaRPr 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dynamically decides next steps (search, call API, or answer).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Benefit: Flexibility vs fixed chains.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Example: Travel planner decides: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flight API → if booking.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weather API → if weather.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LLM directly → if summarization.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6944" y="466398"/>
            <a:ext cx="9298112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5a. Chains vs Ai Agent (</a:t>
            </a:r>
            <a:r>
              <a:rPr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Developer-driven, fixed workflows. (Straight arrow)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 Example: “Always fetch user profile → summarize → display.”</a:t>
            </a:r>
          </a:p>
          <a:p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 (</a:t>
            </a:r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LLM-driven, dynamic workflows.(Decision Trees)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 Example: “Decides whether to call Weather API, Flight API, or DB depending on query.”</a:t>
            </a:r>
          </a:p>
          <a:p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white paper with black text and words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0" y="2644140"/>
            <a:ext cx="8203565" cy="3454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35775" y="50548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649095" y="674370"/>
            <a:ext cx="8557260" cy="2552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5b. </a:t>
            </a:r>
            <a:r>
              <a:rPr lang="zh-CN" alt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⚡</a:t>
            </a:r>
            <a:r>
              <a:rPr lang="en-US" altLang="en-US" sz="16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alt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(Reasoning + Acting) is a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 Large Language Model (LLM) alternates between: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 (Thoughts) – explaining in natural language what it is trying to do, step by step.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Acting (Actions) – executing a tool call (API, calculator, database, etc.) based on that reasoning.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cycle (Thought → Action → Observation) repeats until the model has enough information to give a final answer.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570" y="2712085"/>
            <a:ext cx="8322945" cy="38004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416040" y="674370"/>
            <a:ext cx="4756785" cy="5603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715" y="481501"/>
            <a:ext cx="8574405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Tools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External functions/APIs the LLM can use.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Example: Healthcare bot uses: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1: Medical KB lookup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2: Appointment history check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3: API to book doctor visits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Retrieval (RAG – Retrieval-Augmented Generation)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- The process of fetching relevant information from an external source (like a database, vector store, or API).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Brings facts or context into the LLM pipeline.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- The retrieved information is added (augmented) to the user’s query before sending it to the LLM.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Ensures the model doesn’t rely only on memory but has fresh and domain-specific knowledge.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- The LLM generates the final response, using both the retrieved context and its own reasoning ability.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Produces a natural-language answer that is grounded in the external data.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What is the refund policy for flight tickets?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(R): From database or PDF: "Refunds are processed within 7 business days after cancellation."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(A): Build the final prompt to the LLM: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Question: What is the refund policy for flight tickets?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 Refunds are processed within 7 business days after cancellation.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(G):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responds: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refund policy states that flight cancellations are refunded within 7 business days."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956E99-4460-0D4B-ADA8-6AEAC51CD0F9}"/>
              </a:ext>
            </a:extLst>
          </p:cNvPr>
          <p:cNvSpPr txBox="1"/>
          <p:nvPr/>
        </p:nvSpPr>
        <p:spPr>
          <a:xfrm>
            <a:off x="1272618" y="671691"/>
            <a:ext cx="8068555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7a. Types of Retrievers in RAG</a:t>
            </a:r>
            <a:endParaRPr lang="en-US" dirty="0"/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Vector DB Retriever (Semantic Search)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unstructured docs as embeddings.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PDF in Pinecone → Query: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“forgot login key”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Finds chunk “reset password.”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Metric: cosine similarity.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SQL Retriever (Structured Data)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generates SQL → Database executes → returns rows.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“List customers from Hyderabad with balance &gt; 1 lakh”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balance FROM customers WHERE city='Hyderabad' AND balance&gt;100000;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Generator: LLM explains → “23 customers match this criteria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API Retriever (External Systems)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calls external APIs to fetch real-time data.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“What’s the weather in Paris?”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OpenWeather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JSON.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Generator: LLM says → “It’s 18°C and cloudy in Paris right now.”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File/Knowledge Base Retriever (Confluence, Wiki, SharePoint)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APIs or ingestion → retrieve matching documents.</a:t>
            </a:r>
          </a:p>
          <a:p>
            <a:pPr lvl="0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“How to reset password?”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Retriever: Confluence API returns IT policy page.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Generator: LLM → “You can reset your password via the IT Helpdesk portal.”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3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18E3A-A5B4-83B2-E2F8-D8DDF7497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C5C85B-349B-68D2-A0D1-1522EC2E5E93}"/>
              </a:ext>
            </a:extLst>
          </p:cNvPr>
          <p:cNvSpPr txBox="1"/>
          <p:nvPr/>
        </p:nvSpPr>
        <p:spPr>
          <a:xfrm>
            <a:off x="1461155" y="1234912"/>
            <a:ext cx="4457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Vector DB Stores and Retrieves the Data</a:t>
            </a: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1D996-8FEF-2390-144C-8979630B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48" y="1918394"/>
            <a:ext cx="7772400" cy="28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7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16430</TotalTime>
  <Words>1867</Words>
  <Application>Microsoft Macintosh PowerPoint</Application>
  <PresentationFormat>Widescreen</PresentationFormat>
  <Paragraphs>230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 ANVESH REDDY YERAMAREDDY</dc:creator>
  <cp:lastModifiedBy>RANA ANVESH REDDY YERAMAREDDY</cp:lastModifiedBy>
  <cp:revision>14</cp:revision>
  <dcterms:created xsi:type="dcterms:W3CDTF">2025-08-27T18:51:13Z</dcterms:created>
  <dcterms:modified xsi:type="dcterms:W3CDTF">2025-09-21T07:42:37Z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C6E20CBD275E674A4352AF6880FDDDDF_43</vt:lpwstr>
  </property>
  <property fmtid="{D5CDD505-2E9C-101B-9397-08002B2CF9AE}" pid="3" name="KSOProductBuildVer">
    <vt:lpwstr>1033-12.1.22526.22526</vt:lpwstr>
  </property>
</Properties>
</file>