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9144000" cy="5143500"/>
  <p:embeddedFontLst>
    <p:embeddedFont>
      <p:font typeface="Arial Narrow"/>
      <p:regular r:id="rId21"/>
      <p:bold r:id="rId22"/>
      <p:italic r:id="rId23"/>
      <p:boldItalic r:id="rId24"/>
    </p:embeddedFont>
    <p:embeddedFont>
      <p:font typeface="Palatino Linotype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jSaFrDRJ3gdLx9NqNhgNyaHQC3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64B048-1DC4-4502-B1D4-853E3ED79B06}">
  <a:tblStyle styleId="{3064B048-1DC4-4502-B1D4-853E3ED79B0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ArialNarrow-bold.fntdata"/><Relationship Id="rId21" Type="http://schemas.openxmlformats.org/officeDocument/2006/relationships/font" Target="fonts/ArialNarrow-regular.fntdata"/><Relationship Id="rId24" Type="http://schemas.openxmlformats.org/officeDocument/2006/relationships/font" Target="fonts/ArialNarrow-boldItalic.fntdata"/><Relationship Id="rId23" Type="http://schemas.openxmlformats.org/officeDocument/2006/relationships/font" Target="fonts/ArialNarrow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alatinoLinotype-bold.fntdata"/><Relationship Id="rId25" Type="http://schemas.openxmlformats.org/officeDocument/2006/relationships/font" Target="fonts/PalatinoLinotype-regular.fntdata"/><Relationship Id="rId28" Type="http://schemas.openxmlformats.org/officeDocument/2006/relationships/font" Target="fonts/PalatinoLinotype-boldItalic.fntdata"/><Relationship Id="rId27" Type="http://schemas.openxmlformats.org/officeDocument/2006/relationships/font" Target="fonts/PalatinoLinotype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>
            <p:ph type="title"/>
          </p:nvPr>
        </p:nvSpPr>
        <p:spPr>
          <a:xfrm>
            <a:off x="751840" y="39496"/>
            <a:ext cx="7640319" cy="467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4D4E5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00517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7"/>
          <p:cNvSpPr/>
          <p:nvPr/>
        </p:nvSpPr>
        <p:spPr>
          <a:xfrm>
            <a:off x="4571990" y="0"/>
            <a:ext cx="4572000" cy="5143500"/>
          </a:xfrm>
          <a:custGeom>
            <a:rect b="b" l="l" r="r" t="t"/>
            <a:pathLst>
              <a:path extrusionOk="0" h="5143500" w="4572000">
                <a:moveTo>
                  <a:pt x="4571990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4571990" y="0"/>
                </a:lnTo>
                <a:lnTo>
                  <a:pt x="4571990" y="5143489"/>
                </a:lnTo>
                <a:close/>
              </a:path>
            </a:pathLst>
          </a:custGeom>
          <a:solidFill>
            <a:srgbClr val="00406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7"/>
          <p:cNvSpPr/>
          <p:nvPr/>
        </p:nvSpPr>
        <p:spPr>
          <a:xfrm>
            <a:off x="5029664" y="4495494"/>
            <a:ext cx="541020" cy="0"/>
          </a:xfrm>
          <a:custGeom>
            <a:rect b="b" l="l" r="r" t="t"/>
            <a:pathLst>
              <a:path extrusionOk="0" h="120000" w="541020">
                <a:moveTo>
                  <a:pt x="0" y="0"/>
                </a:moveTo>
                <a:lnTo>
                  <a:pt x="540898" y="0"/>
                </a:lnTo>
              </a:path>
            </a:pathLst>
          </a:custGeom>
          <a:noFill/>
          <a:ln cap="flat" cmpd="sng" w="38075">
            <a:solidFill>
              <a:srgbClr val="8AC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7"/>
          <p:cNvSpPr txBox="1"/>
          <p:nvPr>
            <p:ph type="title"/>
          </p:nvPr>
        </p:nvSpPr>
        <p:spPr>
          <a:xfrm>
            <a:off x="751840" y="39496"/>
            <a:ext cx="7640319" cy="467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4D4E5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4850643" y="993458"/>
            <a:ext cx="4160520" cy="2769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751840" y="39496"/>
            <a:ext cx="7640319" cy="467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4D4E5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517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5"/>
          <p:cNvSpPr txBox="1"/>
          <p:nvPr>
            <p:ph type="title"/>
          </p:nvPr>
        </p:nvSpPr>
        <p:spPr>
          <a:xfrm>
            <a:off x="751840" y="39496"/>
            <a:ext cx="7640319" cy="467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4D4E5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5"/>
          <p:cNvSpPr txBox="1"/>
          <p:nvPr>
            <p:ph idx="1" type="body"/>
          </p:nvPr>
        </p:nvSpPr>
        <p:spPr>
          <a:xfrm>
            <a:off x="4850643" y="993458"/>
            <a:ext cx="4160520" cy="2769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1524796" y="672604"/>
            <a:ext cx="1082040" cy="1125220"/>
          </a:xfrm>
          <a:custGeom>
            <a:rect b="b" l="l" r="r" t="t"/>
            <a:pathLst>
              <a:path extrusionOk="0" h="1125220" w="1082039">
                <a:moveTo>
                  <a:pt x="0" y="1124947"/>
                </a:moveTo>
                <a:lnTo>
                  <a:pt x="0" y="0"/>
                </a:lnTo>
                <a:lnTo>
                  <a:pt x="1081622" y="0"/>
                </a:lnTo>
              </a:path>
            </a:pathLst>
          </a:custGeom>
          <a:noFill/>
          <a:ln cap="flat" cmpd="sng" w="28550">
            <a:solidFill>
              <a:srgbClr val="8AC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6537549" y="3342918"/>
            <a:ext cx="1082040" cy="1125220"/>
          </a:xfrm>
          <a:custGeom>
            <a:rect b="b" l="l" r="r" t="t"/>
            <a:pathLst>
              <a:path extrusionOk="0" h="1125220" w="1082040">
                <a:moveTo>
                  <a:pt x="1081622" y="0"/>
                </a:moveTo>
                <a:lnTo>
                  <a:pt x="1081622" y="1124947"/>
                </a:lnTo>
                <a:lnTo>
                  <a:pt x="0" y="1124947"/>
                </a:lnTo>
              </a:path>
            </a:pathLst>
          </a:custGeom>
          <a:noFill/>
          <a:ln cap="flat" cmpd="sng" w="28550">
            <a:solidFill>
              <a:srgbClr val="8AC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4359592" y="2817458"/>
            <a:ext cx="424815" cy="0"/>
          </a:xfrm>
          <a:custGeom>
            <a:rect b="b" l="l" r="r" t="t"/>
            <a:pathLst>
              <a:path extrusionOk="0" h="120000"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noFill/>
          <a:ln cap="flat" cmpd="sng" w="38075">
            <a:solidFill>
              <a:srgbClr val="039B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"/>
          <p:cNvSpPr txBox="1"/>
          <p:nvPr>
            <p:ph type="title"/>
          </p:nvPr>
        </p:nvSpPr>
        <p:spPr>
          <a:xfrm>
            <a:off x="3181418" y="2108525"/>
            <a:ext cx="2364105" cy="450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Simple Health</a:t>
            </a:r>
            <a:endParaRPr sz="27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8492" y="3967358"/>
            <a:ext cx="1088195" cy="1106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schematic&#10;&#10;Description automatically generated" id="52" name="Google Shape;5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9276" y="809027"/>
            <a:ext cx="3525446" cy="352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>
            <p:ph type="title"/>
          </p:nvPr>
        </p:nvSpPr>
        <p:spPr>
          <a:xfrm>
            <a:off x="751840" y="39496"/>
            <a:ext cx="7640319" cy="467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0"/>
          <p:cNvSpPr txBox="1"/>
          <p:nvPr/>
        </p:nvSpPr>
        <p:spPr>
          <a:xfrm>
            <a:off x="473978" y="2272950"/>
            <a:ext cx="3717022" cy="11028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Database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Room</a:t>
            </a:r>
            <a:endParaRPr i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8" y="736161"/>
            <a:ext cx="4539869" cy="2509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1998" y="3475084"/>
            <a:ext cx="4539868" cy="972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>
            <p:ph type="title"/>
          </p:nvPr>
        </p:nvSpPr>
        <p:spPr>
          <a:xfrm>
            <a:off x="751840" y="39496"/>
            <a:ext cx="7640319" cy="467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1"/>
          <p:cNvSpPr txBox="1"/>
          <p:nvPr/>
        </p:nvSpPr>
        <p:spPr>
          <a:xfrm>
            <a:off x="1447800" y="2272950"/>
            <a:ext cx="2561471" cy="597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QA Test</a:t>
            </a:r>
            <a:endParaRPr sz="3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aphicFrame>
        <p:nvGraphicFramePr>
          <p:cNvPr id="122" name="Google Shape;122;p11"/>
          <p:cNvGraphicFramePr/>
          <p:nvPr/>
        </p:nvGraphicFramePr>
        <p:xfrm>
          <a:off x="4574821" y="8953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{3064B048-1DC4-4502-B1D4-853E3ED79B06}</a:tableStyleId>
              </a:tblPr>
              <a:tblGrid>
                <a:gridCol w="2239775"/>
                <a:gridCol w="1119875"/>
                <a:gridCol w="1119875"/>
              </a:tblGrid>
              <a:tr h="34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Test Case</a:t>
                      </a:r>
                      <a:endParaRPr/>
                    </a:p>
                  </a:txBody>
                  <a:tcPr marT="33600" marB="3360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Priority</a:t>
                      </a:r>
                      <a:endParaRPr/>
                    </a:p>
                  </a:txBody>
                  <a:tcPr marT="33600" marB="3360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Status</a:t>
                      </a:r>
                      <a:endParaRPr/>
                    </a:p>
                  </a:txBody>
                  <a:tcPr marT="33600" marB="33600" marR="67200" marL="67200"/>
                </a:tc>
              </a:tr>
              <a:tr h="34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Sign up</a:t>
                      </a:r>
                      <a:endParaRPr/>
                    </a:p>
                  </a:txBody>
                  <a:tcPr marT="33600" marB="3360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High</a:t>
                      </a:r>
                      <a:endParaRPr/>
                    </a:p>
                  </a:txBody>
                  <a:tcPr marT="33600" marB="3360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Pass</a:t>
                      </a:r>
                      <a:endParaRPr/>
                    </a:p>
                  </a:txBody>
                  <a:tcPr marT="33600" marB="33600" marR="67200" marL="67200"/>
                </a:tc>
              </a:tr>
              <a:tr h="34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Sign up empty fields</a:t>
                      </a:r>
                      <a:endParaRPr/>
                    </a:p>
                  </a:txBody>
                  <a:tcPr marT="33600" marB="3360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Medium</a:t>
                      </a:r>
                      <a:endParaRPr/>
                    </a:p>
                  </a:txBody>
                  <a:tcPr marT="33600" marB="3360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Calibri"/>
                        <a:buNone/>
                      </a:pPr>
                      <a:r>
                        <a:rPr lang="en-US" sz="1300"/>
                        <a:t>Pass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3600" marB="33600" marR="67200" marL="67200"/>
                </a:tc>
              </a:tr>
              <a:tr h="34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Sign up user already registered</a:t>
                      </a:r>
                      <a:endParaRPr/>
                    </a:p>
                  </a:txBody>
                  <a:tcPr marT="33600" marB="3360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High</a:t>
                      </a:r>
                      <a:endParaRPr/>
                    </a:p>
                  </a:txBody>
                  <a:tcPr marT="33600" marB="3360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Fail - Fixed</a:t>
                      </a:r>
                      <a:endParaRPr/>
                    </a:p>
                  </a:txBody>
                  <a:tcPr marT="33600" marB="33600" marR="67200" marL="67200"/>
                </a:tc>
              </a:tr>
              <a:tr h="34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Sign in</a:t>
                      </a:r>
                      <a:endParaRPr/>
                    </a:p>
                  </a:txBody>
                  <a:tcPr marT="33600" marB="3360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High</a:t>
                      </a:r>
                      <a:endParaRPr/>
                    </a:p>
                  </a:txBody>
                  <a:tcPr marT="33600" marB="3360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Calibri"/>
                        <a:buNone/>
                      </a:pPr>
                      <a:r>
                        <a:rPr lang="en-US" sz="1300"/>
                        <a:t>Pass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3600" marB="33600" marR="67200" marL="67200"/>
                </a:tc>
              </a:tr>
              <a:tr h="34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Forgot password change</a:t>
                      </a:r>
                      <a:endParaRPr/>
                    </a:p>
                  </a:txBody>
                  <a:tcPr marT="33600" marB="3360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High</a:t>
                      </a:r>
                      <a:endParaRPr/>
                    </a:p>
                  </a:txBody>
                  <a:tcPr marT="33600" marB="3360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Calibri"/>
                        <a:buNone/>
                      </a:pPr>
                      <a:r>
                        <a:rPr lang="en-US" sz="1300"/>
                        <a:t>Pass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3600" marB="33600" marR="67200" marL="67200"/>
                </a:tc>
              </a:tr>
              <a:tr h="34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Forgot password screen buttons</a:t>
                      </a:r>
                      <a:endParaRPr/>
                    </a:p>
                  </a:txBody>
                  <a:tcPr marT="33600" marB="3360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Low</a:t>
                      </a:r>
                      <a:endParaRPr/>
                    </a:p>
                  </a:txBody>
                  <a:tcPr marT="33600" marB="3360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Calibri"/>
                        <a:buNone/>
                      </a:pPr>
                      <a:r>
                        <a:rPr lang="en-US" sz="1300"/>
                        <a:t>Fail - Fixed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3600" marB="33600" marR="67200" marL="672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/>
          <p:nvPr>
            <p:ph type="title"/>
          </p:nvPr>
        </p:nvSpPr>
        <p:spPr>
          <a:xfrm>
            <a:off x="751840" y="39496"/>
            <a:ext cx="7640319" cy="467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raphical user interface, text, application&#10;&#10;Description automatically generated" id="128" name="Google Shape;12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611671"/>
            <a:ext cx="4572000" cy="414958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2"/>
          <p:cNvSpPr txBox="1"/>
          <p:nvPr/>
        </p:nvSpPr>
        <p:spPr>
          <a:xfrm>
            <a:off x="1447800" y="2272950"/>
            <a:ext cx="2561471" cy="597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Testing</a:t>
            </a:r>
            <a:endParaRPr sz="3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751840" y="39496"/>
            <a:ext cx="7640319" cy="467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raphical user interface, text, application&#10;&#10;Description automatically generated" id="135" name="Google Shape;13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8" y="1504950"/>
            <a:ext cx="4572001" cy="26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/>
          <p:nvPr/>
        </p:nvSpPr>
        <p:spPr>
          <a:xfrm>
            <a:off x="1447800" y="2272950"/>
            <a:ext cx="2561471" cy="597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Testing</a:t>
            </a:r>
            <a:endParaRPr sz="3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/>
          <p:nvPr/>
        </p:nvSpPr>
        <p:spPr>
          <a:xfrm>
            <a:off x="1524796" y="672604"/>
            <a:ext cx="1082040" cy="1125220"/>
          </a:xfrm>
          <a:custGeom>
            <a:rect b="b" l="l" r="r" t="t"/>
            <a:pathLst>
              <a:path extrusionOk="0" h="1125220" w="1082039">
                <a:moveTo>
                  <a:pt x="0" y="1124947"/>
                </a:moveTo>
                <a:lnTo>
                  <a:pt x="0" y="0"/>
                </a:lnTo>
                <a:lnTo>
                  <a:pt x="1081622" y="0"/>
                </a:lnTo>
              </a:path>
            </a:pathLst>
          </a:custGeom>
          <a:noFill/>
          <a:ln cap="flat" cmpd="sng" w="28550">
            <a:solidFill>
              <a:srgbClr val="8AC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6537549" y="3342918"/>
            <a:ext cx="1082040" cy="1125220"/>
          </a:xfrm>
          <a:custGeom>
            <a:rect b="b" l="l" r="r" t="t"/>
            <a:pathLst>
              <a:path extrusionOk="0" h="1125220" w="1082040">
                <a:moveTo>
                  <a:pt x="1081622" y="0"/>
                </a:moveTo>
                <a:lnTo>
                  <a:pt x="1081622" y="1124947"/>
                </a:lnTo>
                <a:lnTo>
                  <a:pt x="0" y="1124947"/>
                </a:lnTo>
              </a:path>
            </a:pathLst>
          </a:custGeom>
          <a:noFill/>
          <a:ln cap="flat" cmpd="sng" w="28550">
            <a:solidFill>
              <a:srgbClr val="8AC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4359592" y="2817458"/>
            <a:ext cx="424815" cy="0"/>
          </a:xfrm>
          <a:custGeom>
            <a:rect b="b" l="l" r="r" t="t"/>
            <a:pathLst>
              <a:path extrusionOk="0" h="120000"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noFill/>
          <a:ln cap="flat" cmpd="sng" w="38075">
            <a:solidFill>
              <a:srgbClr val="039B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4"/>
          <p:cNvSpPr txBox="1"/>
          <p:nvPr>
            <p:ph type="title"/>
          </p:nvPr>
        </p:nvSpPr>
        <p:spPr>
          <a:xfrm>
            <a:off x="3181418" y="2108525"/>
            <a:ext cx="2364105" cy="450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27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schematic&#10;&#10;Description automatically generated" id="145" name="Google Shape;14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9366" y="3943350"/>
            <a:ext cx="1106445" cy="1106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>
            <p:ph type="title"/>
          </p:nvPr>
        </p:nvSpPr>
        <p:spPr>
          <a:xfrm>
            <a:off x="990600" y="2250178"/>
            <a:ext cx="2438400" cy="597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Iteration 1</a:t>
            </a:r>
            <a:endParaRPr sz="38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4800600" y="895350"/>
            <a:ext cx="3926840" cy="4481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5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Requirement Analysis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Sign up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 in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Forgot password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Password hashing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QA test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/>
          <p:nvPr/>
        </p:nvSpPr>
        <p:spPr>
          <a:xfrm>
            <a:off x="773850" y="2250175"/>
            <a:ext cx="2979000" cy="11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Requirement Analysis</a:t>
            </a:r>
            <a:endParaRPr sz="3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4" name="Google Shape;64;p3"/>
          <p:cNvSpPr txBox="1"/>
          <p:nvPr>
            <p:ph type="title"/>
          </p:nvPr>
        </p:nvSpPr>
        <p:spPr>
          <a:xfrm>
            <a:off x="5824102" y="547998"/>
            <a:ext cx="1946692" cy="382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 Stories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text, application&#10;&#10;Description automatically generated" id="65" name="Google Shape;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1479290"/>
            <a:ext cx="4146096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/>
        </p:nvSpPr>
        <p:spPr>
          <a:xfrm>
            <a:off x="847050" y="2250175"/>
            <a:ext cx="2905800" cy="11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Requirement Analysis</a:t>
            </a:r>
            <a:endParaRPr sz="3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71" name="Google Shape;71;p4"/>
          <p:cNvSpPr txBox="1"/>
          <p:nvPr>
            <p:ph type="title"/>
          </p:nvPr>
        </p:nvSpPr>
        <p:spPr>
          <a:xfrm>
            <a:off x="5824102" y="547998"/>
            <a:ext cx="1946692" cy="382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 Stories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 txBox="1"/>
          <p:nvPr/>
        </p:nvSpPr>
        <p:spPr>
          <a:xfrm>
            <a:off x="4825515" y="1532047"/>
            <a:ext cx="3926840" cy="2635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5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“As a new user, I want to create an account so that I can access the simple health application features.”</a:t>
            </a:r>
            <a:endParaRPr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“As a user, I want to be able to login so that I can access the simple health application features.”</a:t>
            </a:r>
            <a:endParaRPr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“As a registered user, I want to reset password when current password is locked/forgotten, so the updated password can be used for next login.”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/>
        </p:nvSpPr>
        <p:spPr>
          <a:xfrm>
            <a:off x="1447800" y="2272950"/>
            <a:ext cx="2561471" cy="597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Structure</a:t>
            </a:r>
            <a:endParaRPr sz="3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78" name="Google Shape;78;p5"/>
          <p:cNvSpPr txBox="1"/>
          <p:nvPr>
            <p:ph type="title"/>
          </p:nvPr>
        </p:nvSpPr>
        <p:spPr>
          <a:xfrm>
            <a:off x="751840" y="39496"/>
            <a:ext cx="7640319" cy="467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802933"/>
            <a:ext cx="3776663" cy="3537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/>
        </p:nvSpPr>
        <p:spPr>
          <a:xfrm>
            <a:off x="1447800" y="2272950"/>
            <a:ext cx="2561471" cy="597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Sign up</a:t>
            </a:r>
            <a:endParaRPr sz="3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5" name="Google Shape;85;p6"/>
          <p:cNvSpPr txBox="1"/>
          <p:nvPr>
            <p:ph type="title"/>
          </p:nvPr>
        </p:nvSpPr>
        <p:spPr>
          <a:xfrm>
            <a:off x="751840" y="39496"/>
            <a:ext cx="7640319" cy="467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257173"/>
            <a:ext cx="2506320" cy="4543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/>
        </p:nvSpPr>
        <p:spPr>
          <a:xfrm>
            <a:off x="1447800" y="2272950"/>
            <a:ext cx="2561471" cy="597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Log in</a:t>
            </a:r>
            <a:endParaRPr sz="3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2" name="Google Shape;92;p7"/>
          <p:cNvSpPr txBox="1"/>
          <p:nvPr>
            <p:ph type="title"/>
          </p:nvPr>
        </p:nvSpPr>
        <p:spPr>
          <a:xfrm>
            <a:off x="751840" y="39496"/>
            <a:ext cx="7640319" cy="467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247800"/>
            <a:ext cx="2393217" cy="450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/>
          <p:nvPr>
            <p:ph type="title"/>
          </p:nvPr>
        </p:nvSpPr>
        <p:spPr>
          <a:xfrm>
            <a:off x="751840" y="39496"/>
            <a:ext cx="7640319" cy="467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8"/>
          <p:cNvSpPr txBox="1"/>
          <p:nvPr/>
        </p:nvSpPr>
        <p:spPr>
          <a:xfrm>
            <a:off x="1447800" y="2272950"/>
            <a:ext cx="2561471" cy="118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Forgot Password</a:t>
            </a:r>
            <a:endParaRPr sz="3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00" name="Google Shape;10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7075" y="176488"/>
            <a:ext cx="2268975" cy="4790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type="title"/>
          </p:nvPr>
        </p:nvSpPr>
        <p:spPr>
          <a:xfrm>
            <a:off x="751840" y="39496"/>
            <a:ext cx="7640319" cy="467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9"/>
          <p:cNvSpPr txBox="1"/>
          <p:nvPr/>
        </p:nvSpPr>
        <p:spPr>
          <a:xfrm>
            <a:off x="473978" y="2272950"/>
            <a:ext cx="3717022" cy="11028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Password Hashing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 with Salt</a:t>
            </a:r>
            <a:endParaRPr i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&#10;&#10;Description automatically generated with low confidence" id="107" name="Google Shape;10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101290"/>
            <a:ext cx="3717022" cy="4940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2021-09-24T12:05:45Z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