
<file path=[Content_Types].xml><?xml version="1.0" encoding="utf-8"?>
<Types xmlns="http://schemas.openxmlformats.org/package/2006/content-types">
  <Default Extension="png" ContentType="image/png"/>
  <Default Extension="jfif"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52" r:id="rId2"/>
    <p:sldId id="463" r:id="rId3"/>
    <p:sldId id="529" r:id="rId4"/>
    <p:sldId id="533" r:id="rId5"/>
    <p:sldId id="534" r:id="rId6"/>
    <p:sldId id="531" r:id="rId7"/>
    <p:sldId id="532" r:id="rId8"/>
    <p:sldId id="528" r:id="rId9"/>
    <p:sldId id="530" r:id="rId10"/>
    <p:sldId id="537" r:id="rId11"/>
    <p:sldId id="446" r:id="rId12"/>
    <p:sldId id="536" r:id="rId13"/>
    <p:sldId id="538" r:id="rId14"/>
    <p:sldId id="540" r:id="rId15"/>
    <p:sldId id="541" r:id="rId16"/>
    <p:sldId id="539" r:id="rId17"/>
    <p:sldId id="542" r:id="rId18"/>
    <p:sldId id="543" r:id="rId19"/>
    <p:sldId id="544" r:id="rId20"/>
    <p:sldId id="545" r:id="rId21"/>
    <p:sldId id="546" r:id="rId22"/>
    <p:sldId id="548" r:id="rId23"/>
    <p:sldId id="549" r:id="rId24"/>
    <p:sldId id="550" r:id="rId25"/>
    <p:sldId id="551" r:id="rId26"/>
    <p:sldId id="552" r:id="rId27"/>
    <p:sldId id="553" r:id="rId28"/>
    <p:sldId id="554" r:id="rId29"/>
    <p:sldId id="555" r:id="rId30"/>
    <p:sldId id="556" r:id="rId31"/>
    <p:sldId id="557" r:id="rId32"/>
    <p:sldId id="558" r:id="rId33"/>
    <p:sldId id="559" r:id="rId34"/>
    <p:sldId id="560" r:id="rId35"/>
    <p:sldId id="561" r:id="rId36"/>
    <p:sldId id="562" r:id="rId37"/>
    <p:sldId id="563" r:id="rId38"/>
    <p:sldId id="564" r:id="rId39"/>
    <p:sldId id="565" r:id="rId40"/>
    <p:sldId id="566" r:id="rId41"/>
    <p:sldId id="567" r:id="rId42"/>
    <p:sldId id="568"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A50021"/>
    <a:srgbClr val="2E2E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ff">
        <a:fontRef idx="major">
          <a:srgbClr val="000000"/>
        </a:fontRef>
        <a:srgbClr val="000000"/>
      </a:tcTxStyle>
      <a:tcStyle>
        <a:tcBdr>
          <a:left>
            <a:ln w="25400" cap="flat">
              <a:noFill/>
              <a:miter lim="400000"/>
            </a:ln>
          </a:left>
          <a:right>
            <a:ln w="25400" cap="flat">
              <a:noFill/>
              <a:miter lim="400000"/>
            </a:ln>
          </a:right>
          <a:top>
            <a:ln w="25400" cap="flat">
              <a:solidFill>
                <a:schemeClr val="accent3"/>
              </a:solidFill>
              <a:prstDash val="solid"/>
              <a:round/>
            </a:ln>
          </a:top>
          <a:bottom>
            <a:ln w="25400" cap="flat">
              <a:solidFill>
                <a:schemeClr val="accent3"/>
              </a:solidFill>
              <a:prstDash val="solid"/>
              <a:round/>
            </a:ln>
          </a:bottom>
          <a:insideH>
            <a:ln w="25400" cap="flat">
              <a:solidFill>
                <a:schemeClr val="accent3"/>
              </a:solidFill>
              <a:prstDash val="solid"/>
              <a:round/>
            </a:ln>
          </a:insideH>
          <a:insideV>
            <a:ln w="25400" cap="flat">
              <a:noFill/>
              <a:miter lim="400000"/>
            </a:ln>
          </a:insideV>
        </a:tcBdr>
        <a:fill>
          <a:solidFill>
            <a:srgbClr val="F9E7E7"/>
          </a:solidFill>
        </a:fill>
      </a:tcStyle>
    </a:wholeTbl>
    <a:band2H>
      <a:tcTxStyle/>
      <a:tcStyle>
        <a:tcBdr/>
        <a:fill>
          <a:solidFill>
            <a:srgbClr val="FFFFFF"/>
          </a:solidFill>
        </a:fill>
      </a:tcStyle>
    </a:band2H>
    <a:firstCol>
      <a:tcTxStyle b="on" i="off">
        <a:fontRef idx="major">
          <a:srgbClr val="000000"/>
        </a:fontRef>
        <a:srgbClr val="000000"/>
      </a:tcTxStyle>
      <a:tcStyle>
        <a:tcBdr>
          <a:left>
            <a:ln w="25400" cap="flat">
              <a:solidFill>
                <a:schemeClr val="accent3"/>
              </a:solidFill>
              <a:prstDash val="solid"/>
              <a:round/>
            </a:ln>
          </a:left>
          <a:right>
            <a:ln w="25400" cap="flat">
              <a:noFill/>
              <a:miter lim="400000"/>
            </a:ln>
          </a:right>
          <a:top>
            <a:ln w="25400" cap="flat">
              <a:solidFill>
                <a:schemeClr val="accent3"/>
              </a:solidFill>
              <a:prstDash val="solid"/>
              <a:round/>
            </a:ln>
          </a:top>
          <a:bottom>
            <a:ln w="25400" cap="flat">
              <a:solidFill>
                <a:schemeClr val="accent3"/>
              </a:solidFill>
              <a:prstDash val="solid"/>
              <a:round/>
            </a:ln>
          </a:bottom>
          <a:insideH>
            <a:ln w="25400" cap="flat">
              <a:solidFill>
                <a:schemeClr val="accent3"/>
              </a:solidFill>
              <a:prstDash val="solid"/>
              <a:round/>
            </a:ln>
          </a:insideH>
          <a:insideV>
            <a:ln w="25400" cap="flat">
              <a:solidFill>
                <a:schemeClr val="accent3"/>
              </a:solidFill>
              <a:prstDash val="solid"/>
              <a:round/>
            </a:ln>
          </a:insideV>
        </a:tcBdr>
        <a:fill>
          <a:solidFill>
            <a:srgbClr val="F9E7E7"/>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chemeClr val="accent3"/>
              </a:solidFill>
              <a:prstDash val="solid"/>
              <a:round/>
            </a:ln>
          </a:top>
          <a:bottom>
            <a:ln w="25400" cap="flat">
              <a:solidFill>
                <a:schemeClr val="accent3"/>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25400" cap="flat">
              <a:solidFill>
                <a:schemeClr val="accent3"/>
              </a:solidFill>
              <a:prstDash val="solid"/>
              <a:round/>
            </a:ln>
          </a:top>
          <a:bottom>
            <a:ln w="25400" cap="flat">
              <a:solidFill>
                <a:schemeClr val="accent3"/>
              </a:solidFill>
              <a:prstDash val="solid"/>
              <a:round/>
            </a:ln>
          </a:bottom>
          <a:insideH>
            <a:ln w="25400" cap="flat">
              <a:noFill/>
              <a:miter lim="400000"/>
            </a:ln>
          </a:insideH>
          <a:insideV>
            <a:ln w="25400" cap="flat">
              <a:noFill/>
              <a:miter lim="400000"/>
            </a:ln>
          </a:insideV>
        </a:tcBdr>
        <a:fill>
          <a:solidFill>
            <a:schemeClr val="accent3"/>
          </a:solidFill>
        </a:fill>
      </a:tcStyle>
    </a:firstRow>
  </a:tblStyle>
  <a:tblStyle styleId="{C7B018BB-80A7-4F77-B60F-C8B233D01FF8}" styleName="">
    <a:tblBg/>
    <a:wholeTbl>
      <a:tcTxStyle b="on"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4D4D4"/>
          </a:solidFill>
        </a:fill>
      </a:tcStyle>
    </a:wholeTbl>
    <a:band2H>
      <a:tcTxStyle/>
      <a:tcStyle>
        <a:tcBdr/>
        <a:fill>
          <a:solidFill>
            <a:srgbClr val="EBEBEB"/>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EEE7283C-3CF3-47DC-8721-378D4A62B228}" styleName="">
    <a:tblBg/>
    <a:wholeTbl>
      <a:tcTxStyle b="on"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4CBCB"/>
          </a:solidFill>
        </a:fill>
      </a:tcStyle>
    </a:wholeTbl>
    <a:band2H>
      <a:tcTxStyle/>
      <a:tcStyle>
        <a:tcBdr/>
        <a:fill>
          <a:solidFill>
            <a:srgbClr val="F9E7E7"/>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CF821DB8-F4EB-4A41-A1BA-3FCAFE7338EE}" styleName="">
    <a:tblBg/>
    <a:wholeTbl>
      <a:tcTxStyle b="on"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DBF5"/>
          </a:solidFill>
        </a:fill>
      </a:tcStyle>
    </a:wholeTbl>
    <a:band2H>
      <a:tcTxStyle/>
      <a:tcStyle>
        <a:tcBdr/>
        <a:fill>
          <a:solidFill>
            <a:srgbClr val="E7EEFA"/>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33BA23B1-9221-436E-865A-0063620EA4FD}" styleName="">
    <a:tblBg/>
    <a:wholeTbl>
      <a:tcTxStyle b="on" i="off">
        <a:fontRef idx="major">
          <a:srgbClr val="000000"/>
        </a:fontRef>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Ref idx="major">
          <a:srgbClr val="000000"/>
        </a:fontRef>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Ref idx="major">
          <a:srgbClr val="FFFFFF"/>
        </a:fontRef>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2708684C-4D16-4618-839F-0558EEFCDFE6}" styleName="">
    <a:tblBg/>
    <a:wholeTbl>
      <a:tcTxStyle b="on" i="off">
        <a:fontRef idx="major">
          <a:srgbClr val="000000"/>
        </a:fontRef>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Estilo medio 1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EBBBCC-DAD2-459C-BE2E-F6DE35CF9A28}" styleName="Estilo oscuro 2 - Énfasis 3/Énfasis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B344D84-9AFB-497E-A393-DC336BA19D2E}" styleName="Estilo medio 3 - Énfasis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4340" autoAdjust="0"/>
  </p:normalViewPr>
  <p:slideViewPr>
    <p:cSldViewPr snapToGrid="0" snapToObjects="1">
      <p:cViewPr varScale="1">
        <p:scale>
          <a:sx n="24" d="100"/>
          <a:sy n="24" d="100"/>
        </p:scale>
        <p:origin x="1114" y="82"/>
      </p:cViewPr>
      <p:guideLst/>
    </p:cSldViewPr>
  </p:slideViewPr>
  <p:outlineViewPr>
    <p:cViewPr>
      <p:scale>
        <a:sx n="33" d="100"/>
        <a:sy n="33" d="100"/>
      </p:scale>
      <p:origin x="0" y="-462"/>
    </p:cViewPr>
  </p:outlineViewPr>
  <p:notesTextViewPr>
    <p:cViewPr>
      <p:scale>
        <a:sx n="1" d="1"/>
        <a:sy n="1" d="1"/>
      </p:scale>
      <p:origin x="0" y="0"/>
    </p:cViewPr>
  </p:notesTextViewPr>
  <p:sorterViewPr>
    <p:cViewPr>
      <p:scale>
        <a:sx n="50" d="100"/>
        <a:sy n="50" d="100"/>
      </p:scale>
      <p:origin x="0" y="-20880"/>
    </p:cViewPr>
  </p:sorterViewPr>
  <p:notesViewPr>
    <p:cSldViewPr snapToGrid="0" snapToObjects="1">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21E2C2-318F-2247-AC19-D4C8BC4A8301}" type="datetimeFigureOut">
              <a:rPr lang="en-US" smtClean="0"/>
              <a:t>4/1/2025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9421F7-47CA-3A41-A97C-08DDDA6C0A89}" type="slidenum">
              <a:rPr lang="en-US" smtClean="0"/>
              <a:t>‹Nº›</a:t>
            </a:fld>
            <a:endParaRPr lang="en-US"/>
          </a:p>
        </p:txBody>
      </p:sp>
    </p:spTree>
    <p:extLst>
      <p:ext uri="{BB962C8B-B14F-4D97-AF65-F5344CB8AC3E}">
        <p14:creationId xmlns:p14="http://schemas.microsoft.com/office/powerpoint/2010/main" val="9058475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6" name="Shape 136"/>
          <p:cNvSpPr>
            <a:spLocks noGrp="1" noRot="1" noChangeAspect="1"/>
          </p:cNvSpPr>
          <p:nvPr>
            <p:ph type="sldImg"/>
          </p:nvPr>
        </p:nvSpPr>
        <p:spPr>
          <a:xfrm>
            <a:off x="1143000" y="685800"/>
            <a:ext cx="4572000" cy="3429000"/>
          </a:xfrm>
          <a:prstGeom prst="rect">
            <a:avLst/>
          </a:prstGeom>
        </p:spPr>
        <p:txBody>
          <a:bodyPr/>
          <a:lstStyle/>
          <a:p>
            <a:endParaRPr/>
          </a:p>
        </p:txBody>
      </p:sp>
      <p:sp>
        <p:nvSpPr>
          <p:cNvPr id="137" name="Shape 13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360009954"/>
      </p:ext>
    </p:extLst>
  </p:cSld>
  <p:clrMap bg1="lt1" tx1="dk1" bg2="lt2" tx2="dk2" accent1="accent1" accent2="accent2" accent3="accent3" accent4="accent4" accent5="accent5" accent6="accent6" hlink="hlink" folHlink="folHlink"/>
  <p:notesStyle>
    <a:lvl1pPr latinLnBrk="0">
      <a:spcBef>
        <a:spcPts val="800"/>
      </a:spcBef>
      <a:defRPr sz="2400">
        <a:latin typeface="+mn-lt"/>
        <a:ea typeface="+mn-ea"/>
        <a:cs typeface="+mn-cs"/>
        <a:sym typeface="Calibri"/>
      </a:defRPr>
    </a:lvl1pPr>
    <a:lvl2pPr indent="228600" latinLnBrk="0">
      <a:spcBef>
        <a:spcPts val="800"/>
      </a:spcBef>
      <a:defRPr sz="2400">
        <a:latin typeface="+mn-lt"/>
        <a:ea typeface="+mn-ea"/>
        <a:cs typeface="+mn-cs"/>
        <a:sym typeface="Calibri"/>
      </a:defRPr>
    </a:lvl2pPr>
    <a:lvl3pPr indent="457200" latinLnBrk="0">
      <a:spcBef>
        <a:spcPts val="800"/>
      </a:spcBef>
      <a:defRPr sz="2400">
        <a:latin typeface="+mn-lt"/>
        <a:ea typeface="+mn-ea"/>
        <a:cs typeface="+mn-cs"/>
        <a:sym typeface="Calibri"/>
      </a:defRPr>
    </a:lvl3pPr>
    <a:lvl4pPr indent="685800" latinLnBrk="0">
      <a:spcBef>
        <a:spcPts val="800"/>
      </a:spcBef>
      <a:defRPr sz="2400">
        <a:latin typeface="+mn-lt"/>
        <a:ea typeface="+mn-ea"/>
        <a:cs typeface="+mn-cs"/>
        <a:sym typeface="Calibri"/>
      </a:defRPr>
    </a:lvl4pPr>
    <a:lvl5pPr indent="914400" latinLnBrk="0">
      <a:spcBef>
        <a:spcPts val="800"/>
      </a:spcBef>
      <a:defRPr sz="2400">
        <a:latin typeface="+mn-lt"/>
        <a:ea typeface="+mn-ea"/>
        <a:cs typeface="+mn-cs"/>
        <a:sym typeface="Calibri"/>
      </a:defRPr>
    </a:lvl5pPr>
    <a:lvl6pPr indent="1143000" latinLnBrk="0">
      <a:spcBef>
        <a:spcPts val="800"/>
      </a:spcBef>
      <a:defRPr sz="2400">
        <a:latin typeface="+mn-lt"/>
        <a:ea typeface="+mn-ea"/>
        <a:cs typeface="+mn-cs"/>
        <a:sym typeface="Calibri"/>
      </a:defRPr>
    </a:lvl6pPr>
    <a:lvl7pPr indent="1371600" latinLnBrk="0">
      <a:spcBef>
        <a:spcPts val="800"/>
      </a:spcBef>
      <a:defRPr sz="2400">
        <a:latin typeface="+mn-lt"/>
        <a:ea typeface="+mn-ea"/>
        <a:cs typeface="+mn-cs"/>
        <a:sym typeface="Calibri"/>
      </a:defRPr>
    </a:lvl7pPr>
    <a:lvl8pPr indent="1600200" latinLnBrk="0">
      <a:spcBef>
        <a:spcPts val="800"/>
      </a:spcBef>
      <a:defRPr sz="2400">
        <a:latin typeface="+mn-lt"/>
        <a:ea typeface="+mn-ea"/>
        <a:cs typeface="+mn-cs"/>
        <a:sym typeface="Calibri"/>
      </a:defRPr>
    </a:lvl8pPr>
    <a:lvl9pPr indent="1828800" latinLnBrk="0">
      <a:spcBef>
        <a:spcPts val="800"/>
      </a:spcBef>
      <a:defRPr sz="2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wo Column copy 1">
    <p:spTree>
      <p:nvGrpSpPr>
        <p:cNvPr id="1" name=""/>
        <p:cNvGrpSpPr/>
        <p:nvPr/>
      </p:nvGrpSpPr>
      <p:grpSpPr>
        <a:xfrm>
          <a:off x="0" y="0"/>
          <a:ext cx="0" cy="0"/>
          <a:chOff x="0" y="0"/>
          <a:chExt cx="0" cy="0"/>
        </a:xfrm>
      </p:grpSpPr>
      <p:sp>
        <p:nvSpPr>
          <p:cNvPr id="44" name="Shape 44"/>
          <p:cNvSpPr/>
          <p:nvPr/>
        </p:nvSpPr>
        <p:spPr>
          <a:xfrm>
            <a:off x="14890426" y="-30026"/>
            <a:ext cx="12270954" cy="13623588"/>
          </a:xfrm>
          <a:prstGeom prst="rect">
            <a:avLst/>
          </a:prstGeom>
          <a:solidFill>
            <a:srgbClr val="F7F7F7"/>
          </a:solidFill>
          <a:ln w="12700">
            <a:miter lim="400000"/>
          </a:ln>
        </p:spPr>
        <p:txBody>
          <a:bodyPr lIns="91437" tIns="91437" rIns="91437" bIns="91437" anchor="ctr"/>
          <a:lstStyle/>
          <a:p>
            <a:endParaRPr/>
          </a:p>
        </p:txBody>
      </p:sp>
      <p:pic>
        <p:nvPicPr>
          <p:cNvPr id="45" name="pasted-image.pdf"/>
          <p:cNvPicPr>
            <a:picLocks noChangeAspect="1"/>
          </p:cNvPicPr>
          <p:nvPr/>
        </p:nvPicPr>
        <p:blipFill>
          <a:blip r:embed="rId2"/>
          <a:stretch>
            <a:fillRect/>
          </a:stretch>
        </p:blipFill>
        <p:spPr>
          <a:xfrm>
            <a:off x="-1" y="13561530"/>
            <a:ext cx="24384001" cy="173113"/>
          </a:xfrm>
          <a:prstGeom prst="rect">
            <a:avLst/>
          </a:prstGeom>
          <a:ln w="12700">
            <a:miter lim="400000"/>
          </a:ln>
        </p:spPr>
      </p:pic>
      <p:pic>
        <p:nvPicPr>
          <p:cNvPr id="46" name="pasted-image.pdf"/>
          <p:cNvPicPr>
            <a:picLocks noChangeAspect="1"/>
          </p:cNvPicPr>
          <p:nvPr/>
        </p:nvPicPr>
        <p:blipFill>
          <a:blip r:embed="rId3"/>
          <a:stretch>
            <a:fillRect/>
          </a:stretch>
        </p:blipFill>
        <p:spPr>
          <a:xfrm>
            <a:off x="20864641" y="13201132"/>
            <a:ext cx="3003982" cy="500198"/>
          </a:xfrm>
          <a:prstGeom prst="rect">
            <a:avLst/>
          </a:prstGeom>
          <a:ln w="12700">
            <a:miter lim="400000"/>
          </a:ln>
        </p:spPr>
      </p:pic>
      <p:pic>
        <p:nvPicPr>
          <p:cNvPr id="47" name="pasted-image.pdf"/>
          <p:cNvPicPr>
            <a:picLocks noChangeAspect="1"/>
          </p:cNvPicPr>
          <p:nvPr/>
        </p:nvPicPr>
        <p:blipFill>
          <a:blip r:embed="rId4"/>
          <a:stretch>
            <a:fillRect/>
          </a:stretch>
        </p:blipFill>
        <p:spPr>
          <a:xfrm>
            <a:off x="23142295" y="574915"/>
            <a:ext cx="735703" cy="735703"/>
          </a:xfrm>
          <a:prstGeom prst="rect">
            <a:avLst/>
          </a:prstGeom>
          <a:ln w="12700">
            <a:miter lim="400000"/>
          </a:ln>
        </p:spPr>
      </p:pic>
      <p:sp>
        <p:nvSpPr>
          <p:cNvPr id="48" name="Shape 48"/>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Simple Text copy 2">
    <p:spTree>
      <p:nvGrpSpPr>
        <p:cNvPr id="1" name=""/>
        <p:cNvGrpSpPr/>
        <p:nvPr/>
      </p:nvGrpSpPr>
      <p:grpSpPr>
        <a:xfrm>
          <a:off x="0" y="0"/>
          <a:ext cx="0" cy="0"/>
          <a:chOff x="0" y="0"/>
          <a:chExt cx="0" cy="0"/>
        </a:xfrm>
      </p:grpSpPr>
      <p:sp>
        <p:nvSpPr>
          <p:cNvPr id="80" name="Shape 80"/>
          <p:cNvSpPr/>
          <p:nvPr/>
        </p:nvSpPr>
        <p:spPr>
          <a:xfrm>
            <a:off x="12174402" y="4282"/>
            <a:ext cx="12542787" cy="13834336"/>
          </a:xfrm>
          <a:prstGeom prst="rect">
            <a:avLst/>
          </a:prstGeom>
          <a:solidFill>
            <a:srgbClr val="2E2E2F"/>
          </a:solidFill>
          <a:ln w="12700">
            <a:miter lim="400000"/>
          </a:ln>
        </p:spPr>
        <p:txBody>
          <a:bodyPr lIns="91437" tIns="91437" rIns="91437" bIns="91437" anchor="ctr"/>
          <a:lstStyle/>
          <a:p>
            <a:endParaRPr/>
          </a:p>
        </p:txBody>
      </p:sp>
      <p:pic>
        <p:nvPicPr>
          <p:cNvPr id="81" name="pasted-image.pdf"/>
          <p:cNvPicPr>
            <a:picLocks noChangeAspect="1"/>
          </p:cNvPicPr>
          <p:nvPr/>
        </p:nvPicPr>
        <p:blipFill>
          <a:blip r:embed="rId2"/>
          <a:stretch>
            <a:fillRect/>
          </a:stretch>
        </p:blipFill>
        <p:spPr>
          <a:xfrm>
            <a:off x="-1" y="13561530"/>
            <a:ext cx="24384001" cy="173113"/>
          </a:xfrm>
          <a:prstGeom prst="rect">
            <a:avLst/>
          </a:prstGeom>
          <a:ln w="12700">
            <a:miter lim="400000"/>
          </a:ln>
        </p:spPr>
      </p:pic>
      <p:pic>
        <p:nvPicPr>
          <p:cNvPr id="82" name="pasted-image.pdf"/>
          <p:cNvPicPr>
            <a:picLocks noChangeAspect="1"/>
          </p:cNvPicPr>
          <p:nvPr/>
        </p:nvPicPr>
        <p:blipFill>
          <a:blip r:embed="rId3"/>
          <a:stretch>
            <a:fillRect/>
          </a:stretch>
        </p:blipFill>
        <p:spPr>
          <a:xfrm>
            <a:off x="20864641" y="13201132"/>
            <a:ext cx="3003982" cy="500198"/>
          </a:xfrm>
          <a:prstGeom prst="rect">
            <a:avLst/>
          </a:prstGeom>
          <a:ln w="12700">
            <a:miter lim="400000"/>
          </a:ln>
        </p:spPr>
      </p:pic>
      <p:pic>
        <p:nvPicPr>
          <p:cNvPr id="83" name="pasted-image.pdf"/>
          <p:cNvPicPr>
            <a:picLocks noChangeAspect="1"/>
          </p:cNvPicPr>
          <p:nvPr/>
        </p:nvPicPr>
        <p:blipFill>
          <a:blip r:embed="rId4"/>
          <a:stretch>
            <a:fillRect/>
          </a:stretch>
        </p:blipFill>
        <p:spPr>
          <a:xfrm>
            <a:off x="23142295" y="574915"/>
            <a:ext cx="735703" cy="735703"/>
          </a:xfrm>
          <a:prstGeom prst="rect">
            <a:avLst/>
          </a:prstGeom>
          <a:ln w="12700">
            <a:miter lim="400000"/>
          </a:ln>
        </p:spPr>
      </p:pic>
      <p:sp>
        <p:nvSpPr>
          <p:cNvPr id="84" name="Shape 84"/>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imple Text copy 3">
    <p:spTree>
      <p:nvGrpSpPr>
        <p:cNvPr id="1" name=""/>
        <p:cNvGrpSpPr/>
        <p:nvPr/>
      </p:nvGrpSpPr>
      <p:grpSpPr>
        <a:xfrm>
          <a:off x="0" y="0"/>
          <a:ext cx="0" cy="0"/>
          <a:chOff x="0" y="0"/>
          <a:chExt cx="0" cy="0"/>
        </a:xfrm>
      </p:grpSpPr>
      <p:sp>
        <p:nvSpPr>
          <p:cNvPr id="91" name="Shape 91"/>
          <p:cNvSpPr/>
          <p:nvPr/>
        </p:nvSpPr>
        <p:spPr>
          <a:xfrm>
            <a:off x="12174402" y="4282"/>
            <a:ext cx="12542787" cy="13834336"/>
          </a:xfrm>
          <a:prstGeom prst="rect">
            <a:avLst/>
          </a:prstGeom>
          <a:solidFill>
            <a:srgbClr val="2E2E2F"/>
          </a:solidFill>
          <a:ln w="12700">
            <a:miter lim="400000"/>
          </a:ln>
        </p:spPr>
        <p:txBody>
          <a:bodyPr lIns="91437" tIns="91437" rIns="91437" bIns="91437" anchor="ctr"/>
          <a:lstStyle/>
          <a:p>
            <a:endParaRPr/>
          </a:p>
        </p:txBody>
      </p:sp>
      <p:pic>
        <p:nvPicPr>
          <p:cNvPr id="92" name="pasted-image.pdf"/>
          <p:cNvPicPr>
            <a:picLocks noChangeAspect="1"/>
          </p:cNvPicPr>
          <p:nvPr/>
        </p:nvPicPr>
        <p:blipFill>
          <a:blip r:embed="rId2"/>
          <a:stretch>
            <a:fillRect/>
          </a:stretch>
        </p:blipFill>
        <p:spPr>
          <a:xfrm>
            <a:off x="-1" y="13561530"/>
            <a:ext cx="24384001" cy="173113"/>
          </a:xfrm>
          <a:prstGeom prst="rect">
            <a:avLst/>
          </a:prstGeom>
          <a:ln w="12700">
            <a:miter lim="400000"/>
          </a:ln>
        </p:spPr>
      </p:pic>
      <p:pic>
        <p:nvPicPr>
          <p:cNvPr id="93" name="pasted-image.pdf"/>
          <p:cNvPicPr>
            <a:picLocks noChangeAspect="1"/>
          </p:cNvPicPr>
          <p:nvPr/>
        </p:nvPicPr>
        <p:blipFill>
          <a:blip r:embed="rId3"/>
          <a:stretch>
            <a:fillRect/>
          </a:stretch>
        </p:blipFill>
        <p:spPr>
          <a:xfrm>
            <a:off x="20864641" y="13201132"/>
            <a:ext cx="3003982" cy="500198"/>
          </a:xfrm>
          <a:prstGeom prst="rect">
            <a:avLst/>
          </a:prstGeom>
          <a:ln w="12700">
            <a:miter lim="400000"/>
          </a:ln>
        </p:spPr>
      </p:pic>
      <p:pic>
        <p:nvPicPr>
          <p:cNvPr id="94" name="pasted-image.pdf"/>
          <p:cNvPicPr>
            <a:picLocks noChangeAspect="1"/>
          </p:cNvPicPr>
          <p:nvPr/>
        </p:nvPicPr>
        <p:blipFill>
          <a:blip r:embed="rId4"/>
          <a:stretch>
            <a:fillRect/>
          </a:stretch>
        </p:blipFill>
        <p:spPr>
          <a:xfrm>
            <a:off x="23142295" y="574915"/>
            <a:ext cx="735703" cy="735703"/>
          </a:xfrm>
          <a:prstGeom prst="rect">
            <a:avLst/>
          </a:prstGeom>
          <a:ln w="12700">
            <a:miter lim="400000"/>
          </a:ln>
        </p:spPr>
      </p:pic>
      <p:sp>
        <p:nvSpPr>
          <p:cNvPr id="95" name="Shape 95"/>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Simple Text copy 4">
    <p:spTree>
      <p:nvGrpSpPr>
        <p:cNvPr id="1" name=""/>
        <p:cNvGrpSpPr/>
        <p:nvPr/>
      </p:nvGrpSpPr>
      <p:grpSpPr>
        <a:xfrm>
          <a:off x="0" y="0"/>
          <a:ext cx="0" cy="0"/>
          <a:chOff x="0" y="0"/>
          <a:chExt cx="0" cy="0"/>
        </a:xfrm>
      </p:grpSpPr>
      <p:pic>
        <p:nvPicPr>
          <p:cNvPr id="102" name="pasted-image.pdf"/>
          <p:cNvPicPr>
            <a:picLocks noChangeAspect="1"/>
          </p:cNvPicPr>
          <p:nvPr/>
        </p:nvPicPr>
        <p:blipFill>
          <a:blip r:embed="rId2"/>
          <a:stretch>
            <a:fillRect/>
          </a:stretch>
        </p:blipFill>
        <p:spPr>
          <a:xfrm>
            <a:off x="12168912" y="-1024834"/>
            <a:ext cx="25039776" cy="16201685"/>
          </a:xfrm>
          <a:prstGeom prst="rect">
            <a:avLst/>
          </a:prstGeom>
          <a:ln w="12700">
            <a:miter lim="400000"/>
          </a:ln>
        </p:spPr>
      </p:pic>
      <p:pic>
        <p:nvPicPr>
          <p:cNvPr id="103" name="pasted-image.pdf"/>
          <p:cNvPicPr>
            <a:picLocks noChangeAspect="1"/>
          </p:cNvPicPr>
          <p:nvPr/>
        </p:nvPicPr>
        <p:blipFill>
          <a:blip r:embed="rId3"/>
          <a:stretch>
            <a:fillRect/>
          </a:stretch>
        </p:blipFill>
        <p:spPr>
          <a:xfrm>
            <a:off x="-1" y="13561530"/>
            <a:ext cx="24384001" cy="173113"/>
          </a:xfrm>
          <a:prstGeom prst="rect">
            <a:avLst/>
          </a:prstGeom>
          <a:ln w="12700">
            <a:miter lim="400000"/>
          </a:ln>
        </p:spPr>
      </p:pic>
      <p:pic>
        <p:nvPicPr>
          <p:cNvPr id="104" name="pasted-image.pdf"/>
          <p:cNvPicPr>
            <a:picLocks noChangeAspect="1"/>
          </p:cNvPicPr>
          <p:nvPr/>
        </p:nvPicPr>
        <p:blipFill>
          <a:blip r:embed="rId4"/>
          <a:stretch>
            <a:fillRect/>
          </a:stretch>
        </p:blipFill>
        <p:spPr>
          <a:xfrm>
            <a:off x="23142295" y="574915"/>
            <a:ext cx="735703" cy="735703"/>
          </a:xfrm>
          <a:prstGeom prst="rect">
            <a:avLst/>
          </a:prstGeom>
          <a:ln w="12700">
            <a:miter lim="400000"/>
          </a:ln>
        </p:spPr>
      </p:pic>
      <p:pic>
        <p:nvPicPr>
          <p:cNvPr id="105" name="pasted-image.pdf"/>
          <p:cNvPicPr>
            <a:picLocks noChangeAspect="1"/>
          </p:cNvPicPr>
          <p:nvPr/>
        </p:nvPicPr>
        <p:blipFill>
          <a:blip r:embed="rId3"/>
          <a:stretch>
            <a:fillRect/>
          </a:stretch>
        </p:blipFill>
        <p:spPr>
          <a:xfrm>
            <a:off x="-1" y="13561530"/>
            <a:ext cx="24384001" cy="173113"/>
          </a:xfrm>
          <a:prstGeom prst="rect">
            <a:avLst/>
          </a:prstGeom>
          <a:ln w="12700">
            <a:miter lim="400000"/>
          </a:ln>
        </p:spPr>
      </p:pic>
      <p:pic>
        <p:nvPicPr>
          <p:cNvPr id="106" name="pasted-image.pdf"/>
          <p:cNvPicPr>
            <a:picLocks noChangeAspect="1"/>
          </p:cNvPicPr>
          <p:nvPr/>
        </p:nvPicPr>
        <p:blipFill>
          <a:blip r:embed="rId5"/>
          <a:stretch>
            <a:fillRect/>
          </a:stretch>
        </p:blipFill>
        <p:spPr>
          <a:xfrm>
            <a:off x="21562317" y="13322462"/>
            <a:ext cx="1474743" cy="275722"/>
          </a:xfrm>
          <a:prstGeom prst="rect">
            <a:avLst/>
          </a:prstGeom>
          <a:ln w="12700">
            <a:miter lim="400000"/>
          </a:ln>
        </p:spPr>
      </p:pic>
      <p:sp>
        <p:nvSpPr>
          <p:cNvPr id="107" name="Shape 107"/>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imple Text copy">
    <p:spTree>
      <p:nvGrpSpPr>
        <p:cNvPr id="1" name=""/>
        <p:cNvGrpSpPr/>
        <p:nvPr/>
      </p:nvGrpSpPr>
      <p:grpSpPr>
        <a:xfrm>
          <a:off x="0" y="0"/>
          <a:ext cx="0" cy="0"/>
          <a:chOff x="0" y="0"/>
          <a:chExt cx="0" cy="0"/>
        </a:xfrm>
      </p:grpSpPr>
      <p:sp>
        <p:nvSpPr>
          <p:cNvPr id="114" name="Shape 114"/>
          <p:cNvSpPr/>
          <p:nvPr/>
        </p:nvSpPr>
        <p:spPr>
          <a:xfrm>
            <a:off x="-333187" y="-559873"/>
            <a:ext cx="25050376" cy="14398491"/>
          </a:xfrm>
          <a:prstGeom prst="rect">
            <a:avLst/>
          </a:prstGeom>
          <a:solidFill>
            <a:srgbClr val="2E2E2F"/>
          </a:solidFill>
          <a:ln w="12700">
            <a:miter lim="400000"/>
          </a:ln>
        </p:spPr>
        <p:txBody>
          <a:bodyPr lIns="91437" tIns="91437" rIns="91437" bIns="91437" anchor="ctr"/>
          <a:lstStyle/>
          <a:p>
            <a:endParaRPr/>
          </a:p>
        </p:txBody>
      </p:sp>
      <p:pic>
        <p:nvPicPr>
          <p:cNvPr id="115" name="pasted-image.pdf"/>
          <p:cNvPicPr>
            <a:picLocks noChangeAspect="1"/>
          </p:cNvPicPr>
          <p:nvPr/>
        </p:nvPicPr>
        <p:blipFill>
          <a:blip r:embed="rId2"/>
          <a:stretch>
            <a:fillRect/>
          </a:stretch>
        </p:blipFill>
        <p:spPr>
          <a:xfrm>
            <a:off x="23142295" y="574915"/>
            <a:ext cx="735703" cy="735703"/>
          </a:xfrm>
          <a:prstGeom prst="rect">
            <a:avLst/>
          </a:prstGeom>
          <a:ln w="12700">
            <a:miter lim="400000"/>
          </a:ln>
        </p:spPr>
      </p:pic>
      <p:pic>
        <p:nvPicPr>
          <p:cNvPr id="116" name="pasted-image.pdf"/>
          <p:cNvPicPr>
            <a:picLocks noChangeAspect="1"/>
          </p:cNvPicPr>
          <p:nvPr/>
        </p:nvPicPr>
        <p:blipFill>
          <a:blip r:embed="rId3"/>
          <a:stretch>
            <a:fillRect/>
          </a:stretch>
        </p:blipFill>
        <p:spPr>
          <a:xfrm>
            <a:off x="-1" y="13561530"/>
            <a:ext cx="24384001" cy="173113"/>
          </a:xfrm>
          <a:prstGeom prst="rect">
            <a:avLst/>
          </a:prstGeom>
          <a:ln w="12700">
            <a:miter lim="400000"/>
          </a:ln>
        </p:spPr>
      </p:pic>
      <p:sp>
        <p:nvSpPr>
          <p:cNvPr id="118" name="Shape 118"/>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imple Text copy 1">
    <p:spTree>
      <p:nvGrpSpPr>
        <p:cNvPr id="1" name=""/>
        <p:cNvGrpSpPr/>
        <p:nvPr/>
      </p:nvGrpSpPr>
      <p:grpSpPr>
        <a:xfrm>
          <a:off x="0" y="0"/>
          <a:ext cx="0" cy="0"/>
          <a:chOff x="0" y="0"/>
          <a:chExt cx="0" cy="0"/>
        </a:xfrm>
      </p:grpSpPr>
      <p:pic>
        <p:nvPicPr>
          <p:cNvPr id="125" name="pasted-image.pdf"/>
          <p:cNvPicPr>
            <a:picLocks noChangeAspect="1"/>
          </p:cNvPicPr>
          <p:nvPr/>
        </p:nvPicPr>
        <p:blipFill>
          <a:blip r:embed="rId2"/>
          <a:stretch>
            <a:fillRect/>
          </a:stretch>
        </p:blipFill>
        <p:spPr>
          <a:xfrm>
            <a:off x="-327888" y="-1024834"/>
            <a:ext cx="25039776" cy="16201685"/>
          </a:xfrm>
          <a:prstGeom prst="rect">
            <a:avLst/>
          </a:prstGeom>
          <a:ln w="12700">
            <a:miter lim="400000"/>
          </a:ln>
        </p:spPr>
      </p:pic>
      <p:pic>
        <p:nvPicPr>
          <p:cNvPr id="126" name="pasted-image.pdf"/>
          <p:cNvPicPr>
            <a:picLocks noChangeAspect="1"/>
          </p:cNvPicPr>
          <p:nvPr/>
        </p:nvPicPr>
        <p:blipFill>
          <a:blip r:embed="rId3"/>
          <a:stretch>
            <a:fillRect/>
          </a:stretch>
        </p:blipFill>
        <p:spPr>
          <a:xfrm>
            <a:off x="-1" y="13561530"/>
            <a:ext cx="24384001" cy="173113"/>
          </a:xfrm>
          <a:prstGeom prst="rect">
            <a:avLst/>
          </a:prstGeom>
          <a:ln w="12700">
            <a:miter lim="400000"/>
          </a:ln>
        </p:spPr>
      </p:pic>
      <p:pic>
        <p:nvPicPr>
          <p:cNvPr id="127" name="pasted-image.pdf"/>
          <p:cNvPicPr>
            <a:picLocks noChangeAspect="1"/>
          </p:cNvPicPr>
          <p:nvPr/>
        </p:nvPicPr>
        <p:blipFill>
          <a:blip r:embed="rId4"/>
          <a:stretch>
            <a:fillRect/>
          </a:stretch>
        </p:blipFill>
        <p:spPr>
          <a:xfrm>
            <a:off x="23142295" y="574915"/>
            <a:ext cx="735703" cy="735703"/>
          </a:xfrm>
          <a:prstGeom prst="rect">
            <a:avLst/>
          </a:prstGeom>
          <a:ln w="12700">
            <a:miter lim="400000"/>
          </a:ln>
        </p:spPr>
      </p:pic>
      <p:pic>
        <p:nvPicPr>
          <p:cNvPr id="128" name="pasted-image.pdf"/>
          <p:cNvPicPr>
            <a:picLocks noChangeAspect="1"/>
          </p:cNvPicPr>
          <p:nvPr/>
        </p:nvPicPr>
        <p:blipFill>
          <a:blip r:embed="rId3"/>
          <a:stretch>
            <a:fillRect/>
          </a:stretch>
        </p:blipFill>
        <p:spPr>
          <a:xfrm>
            <a:off x="-1" y="13561530"/>
            <a:ext cx="24384001" cy="173113"/>
          </a:xfrm>
          <a:prstGeom prst="rect">
            <a:avLst/>
          </a:prstGeom>
          <a:ln w="12700">
            <a:miter lim="400000"/>
          </a:ln>
        </p:spPr>
      </p:pic>
      <p:pic>
        <p:nvPicPr>
          <p:cNvPr id="129" name="pasted-image.pdf"/>
          <p:cNvPicPr>
            <a:picLocks noChangeAspect="1"/>
          </p:cNvPicPr>
          <p:nvPr/>
        </p:nvPicPr>
        <p:blipFill>
          <a:blip r:embed="rId5"/>
          <a:stretch>
            <a:fillRect/>
          </a:stretch>
        </p:blipFill>
        <p:spPr>
          <a:xfrm>
            <a:off x="21562317" y="13322462"/>
            <a:ext cx="1474743" cy="275722"/>
          </a:xfrm>
          <a:prstGeom prst="rect">
            <a:avLst/>
          </a:prstGeom>
          <a:ln w="12700">
            <a:miter lim="400000"/>
          </a:ln>
        </p:spPr>
      </p:pic>
      <p:sp>
        <p:nvSpPr>
          <p:cNvPr id="130" name="Shape 130"/>
          <p:cNvSpPr>
            <a:spLocks noGrp="1"/>
          </p:cNvSpPr>
          <p:nvPr>
            <p:ph type="sldNum" sz="quarter" idx="2"/>
          </p:nvPr>
        </p:nvSpPr>
        <p:spPr>
          <a:prstGeom prst="rect">
            <a:avLst/>
          </a:prstGeom>
        </p:spPr>
        <p:txBody>
          <a:bodyPr/>
          <a:lstStyle/>
          <a:p>
            <a:fld id="{86CB4B4D-7CA3-9044-876B-883B54F8677D}" type="slidenum">
              <a:t>‹Nº›</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60EDC98-5AC6-4BFB-9874-F3BAD3F10ABD}"/>
              </a:ext>
            </a:extLst>
          </p:cNvPr>
          <p:cNvSpPr>
            <a:spLocks noGrp="1"/>
          </p:cNvSpPr>
          <p:nvPr>
            <p:ph type="dt" sz="half" idx="10"/>
          </p:nvPr>
        </p:nvSpPr>
        <p:spPr/>
        <p:txBody>
          <a:bodyPr/>
          <a:lstStyle>
            <a:lvl1pPr>
              <a:defRPr/>
            </a:lvl1pPr>
          </a:lstStyle>
          <a:p>
            <a:endParaRPr lang="es-ES" altLang="es-AR"/>
          </a:p>
        </p:txBody>
      </p:sp>
      <p:sp>
        <p:nvSpPr>
          <p:cNvPr id="3" name="Marcador de pie de página 2">
            <a:extLst>
              <a:ext uri="{FF2B5EF4-FFF2-40B4-BE49-F238E27FC236}">
                <a16:creationId xmlns:a16="http://schemas.microsoft.com/office/drawing/2014/main" id="{2DE76055-7BC5-479B-BA4C-B3D0DEB2100F}"/>
              </a:ext>
            </a:extLst>
          </p:cNvPr>
          <p:cNvSpPr>
            <a:spLocks noGrp="1"/>
          </p:cNvSpPr>
          <p:nvPr>
            <p:ph type="ftr" sz="quarter" idx="11"/>
          </p:nvPr>
        </p:nvSpPr>
        <p:spPr/>
        <p:txBody>
          <a:bodyPr/>
          <a:lstStyle>
            <a:lvl1pPr>
              <a:defRPr/>
            </a:lvl1pPr>
          </a:lstStyle>
          <a:p>
            <a:endParaRPr lang="es-ES" altLang="es-AR"/>
          </a:p>
        </p:txBody>
      </p:sp>
      <p:sp>
        <p:nvSpPr>
          <p:cNvPr id="4" name="Marcador de número de diapositiva 3">
            <a:extLst>
              <a:ext uri="{FF2B5EF4-FFF2-40B4-BE49-F238E27FC236}">
                <a16:creationId xmlns:a16="http://schemas.microsoft.com/office/drawing/2014/main" id="{0C03FB13-EDE9-4D0B-B8C0-B75BFC034B7C}"/>
              </a:ext>
            </a:extLst>
          </p:cNvPr>
          <p:cNvSpPr>
            <a:spLocks noGrp="1"/>
          </p:cNvSpPr>
          <p:nvPr>
            <p:ph type="sldNum" sz="quarter" idx="12"/>
          </p:nvPr>
        </p:nvSpPr>
        <p:spPr>
          <a:xfrm>
            <a:off x="20516850" y="201458"/>
            <a:ext cx="633501" cy="492436"/>
          </a:xfrm>
        </p:spPr>
        <p:txBody>
          <a:bodyPr/>
          <a:lstStyle>
            <a:lvl1pPr>
              <a:defRPr/>
            </a:lvl1pPr>
          </a:lstStyle>
          <a:p>
            <a:fld id="{4C804E7B-C1AF-4364-827C-ABF29040F2F6}" type="slidenum">
              <a:rPr lang="es-ES" altLang="es-AR"/>
              <a:pPr/>
              <a:t>‹Nº›</a:t>
            </a:fld>
            <a:endParaRPr lang="es-ES" altLang="es-AR"/>
          </a:p>
        </p:txBody>
      </p:sp>
    </p:spTree>
    <p:extLst>
      <p:ext uri="{BB962C8B-B14F-4D97-AF65-F5344CB8AC3E}">
        <p14:creationId xmlns:p14="http://schemas.microsoft.com/office/powerpoint/2010/main" val="1073555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asted-image.pdf"/>
          <p:cNvPicPr>
            <a:picLocks noChangeAspect="1"/>
          </p:cNvPicPr>
          <p:nvPr/>
        </p:nvPicPr>
        <p:blipFill>
          <a:blip r:embed="rId9"/>
          <a:stretch>
            <a:fillRect/>
          </a:stretch>
        </p:blipFill>
        <p:spPr>
          <a:xfrm>
            <a:off x="-1" y="13561530"/>
            <a:ext cx="24384001" cy="173113"/>
          </a:xfrm>
          <a:prstGeom prst="rect">
            <a:avLst/>
          </a:prstGeom>
          <a:ln w="12700">
            <a:miter lim="400000"/>
          </a:ln>
        </p:spPr>
      </p:pic>
      <p:pic>
        <p:nvPicPr>
          <p:cNvPr id="3" name="pasted-image.pdf"/>
          <p:cNvPicPr>
            <a:picLocks noChangeAspect="1"/>
          </p:cNvPicPr>
          <p:nvPr/>
        </p:nvPicPr>
        <p:blipFill>
          <a:blip r:embed="rId10"/>
          <a:stretch>
            <a:fillRect/>
          </a:stretch>
        </p:blipFill>
        <p:spPr>
          <a:xfrm>
            <a:off x="23142295" y="574915"/>
            <a:ext cx="735703" cy="735703"/>
          </a:xfrm>
          <a:prstGeom prst="rect">
            <a:avLst/>
          </a:prstGeom>
          <a:ln w="12700">
            <a:miter lim="400000"/>
          </a:ln>
        </p:spPr>
      </p:pic>
      <p:sp>
        <p:nvSpPr>
          <p:cNvPr id="7" name="Shape 7"/>
          <p:cNvSpPr>
            <a:spLocks noGrp="1"/>
          </p:cNvSpPr>
          <p:nvPr>
            <p:ph type="sldNum" sz="quarter" idx="2"/>
          </p:nvPr>
        </p:nvSpPr>
        <p:spPr>
          <a:xfrm>
            <a:off x="20516850" y="203837"/>
            <a:ext cx="478102" cy="487677"/>
          </a:xfrm>
          <a:prstGeom prst="rect">
            <a:avLst/>
          </a:prstGeom>
          <a:ln w="25400">
            <a:miter lim="400000"/>
          </a:ln>
        </p:spPr>
        <p:txBody>
          <a:bodyPr wrap="none" lIns="91437" tIns="91437" rIns="91437" bIns="91437" anchor="ctr">
            <a:spAutoFit/>
          </a:bodyPr>
          <a:lstStyle>
            <a:lvl1pPr>
              <a:defRPr sz="2000" b="1">
                <a:solidFill>
                  <a:srgbClr val="FFFFFF"/>
                </a:solidFill>
                <a:latin typeface="HelveticaNeue MediumCond"/>
                <a:ea typeface="HelveticaNeue MediumCond"/>
                <a:cs typeface="HelveticaNeue MediumCond"/>
                <a:sym typeface="HelveticaNeue MediumCond"/>
              </a:defRPr>
            </a:lvl1pPr>
          </a:lstStyle>
          <a:p>
            <a:fld id="{86CB4B4D-7CA3-9044-876B-883B54F8677D}" type="slidenum">
              <a:t>‹Nº›</a:t>
            </a:fld>
            <a:endParaRPr/>
          </a:p>
        </p:txBody>
      </p:sp>
      <p:sp>
        <p:nvSpPr>
          <p:cNvPr id="8" name="Shape 194">
            <a:extLst>
              <a:ext uri="{FF2B5EF4-FFF2-40B4-BE49-F238E27FC236}">
                <a16:creationId xmlns:a16="http://schemas.microsoft.com/office/drawing/2014/main" id="{97430916-E731-4FD3-ACD3-C2A63F0A731E}"/>
              </a:ext>
            </a:extLst>
          </p:cNvPr>
          <p:cNvSpPr/>
          <p:nvPr userDrawn="1"/>
        </p:nvSpPr>
        <p:spPr>
          <a:xfrm>
            <a:off x="14801850" y="12742769"/>
            <a:ext cx="9582150" cy="677102"/>
          </a:xfrm>
          <a:prstGeom prst="rect">
            <a:avLst/>
          </a:prstGeom>
          <a:solidFill>
            <a:srgbClr val="A50021"/>
          </a:solidFill>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pPr algn="ctr"/>
            <a:r>
              <a:rPr lang="es-ES" sz="3200" dirty="0"/>
              <a:t>Cátedra REDES LAN / WAN </a:t>
            </a:r>
            <a:endParaRPr sz="3200" dirty="0"/>
          </a:p>
        </p:txBody>
      </p:sp>
      <p:sp>
        <p:nvSpPr>
          <p:cNvPr id="9" name="Shape 299">
            <a:extLst>
              <a:ext uri="{FF2B5EF4-FFF2-40B4-BE49-F238E27FC236}">
                <a16:creationId xmlns:a16="http://schemas.microsoft.com/office/drawing/2014/main" id="{57D5283C-C5FB-47B9-8B95-492A294D632E}"/>
              </a:ext>
            </a:extLst>
          </p:cNvPr>
          <p:cNvSpPr/>
          <p:nvPr userDrawn="1"/>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10" name="Shape 300">
            <a:extLst>
              <a:ext uri="{FF2B5EF4-FFF2-40B4-BE49-F238E27FC236}">
                <a16:creationId xmlns:a16="http://schemas.microsoft.com/office/drawing/2014/main" id="{F96DCBCD-26A5-4603-8633-9627D9890646}"/>
              </a:ext>
            </a:extLst>
          </p:cNvPr>
          <p:cNvSpPr/>
          <p:nvPr userDrawn="1"/>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endParaRPr lang="es-ES" dirty="0"/>
          </a:p>
        </p:txBody>
      </p:sp>
    </p:spTree>
  </p:cSld>
  <p:clrMap bg1="lt1" tx1="dk1" bg2="lt2" tx2="dk2" accent1="accent1" accent2="accent2" accent3="accent3" accent4="accent4" accent5="accent5" accent6="accent6" hlink="hlink" folHlink="folHlink"/>
  <p:sldLayoutIdLst>
    <p:sldLayoutId id="2147483652" r:id="rId1"/>
    <p:sldLayoutId id="2147483655" r:id="rId2"/>
    <p:sldLayoutId id="2147483656" r:id="rId3"/>
    <p:sldLayoutId id="2147483657" r:id="rId4"/>
    <p:sldLayoutId id="2147483658" r:id="rId5"/>
    <p:sldLayoutId id="2147483659" r:id="rId6"/>
    <p:sldLayoutId id="2147483661" r:id="rId7"/>
  </p:sldLayoutIdLst>
  <p:transition spd="med"/>
  <p:txStyles>
    <p:titleStyle>
      <a:lvl1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sz="5600" b="1" i="0" u="none" strike="noStrike" cap="none" spc="0" baseline="0">
          <a:ln>
            <a:noFill/>
          </a:ln>
          <a:solidFill>
            <a:srgbClr val="000000"/>
          </a:solidFill>
          <a:uFillTx/>
          <a:latin typeface="Arial"/>
          <a:ea typeface="Arial"/>
          <a:cs typeface="Arial"/>
          <a:sym typeface="Arial"/>
        </a:defRPr>
      </a:lvl9pPr>
    </p:titleStyle>
    <p:bodyStyle>
      <a:lvl1pPr marL="339723" marR="0" indent="-339723"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1pPr>
      <a:lvl2pPr marL="834672" marR="0" indent="-377472"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2pPr>
      <a:lvl3pPr marL="1339056" marR="0" indent="-424656" algn="l" defTabSz="914400" rtl="0" latinLnBrk="0">
        <a:lnSpc>
          <a:spcPct val="100000"/>
        </a:lnSpc>
        <a:spcBef>
          <a:spcPts val="800"/>
        </a:spcBef>
        <a:spcAft>
          <a:spcPts val="0"/>
        </a:spcAft>
        <a:buClr>
          <a:srgbClr val="C00000"/>
        </a:buClr>
        <a:buSzPct val="90000"/>
        <a:buFont typeface="Arial"/>
        <a:buChar char="▪"/>
        <a:tabLst/>
        <a:defRPr sz="4000" b="0" i="0" u="none" strike="noStrike" cap="none" spc="0" baseline="0">
          <a:ln>
            <a:noFill/>
          </a:ln>
          <a:solidFill>
            <a:srgbClr val="000000"/>
          </a:solidFill>
          <a:uFillTx/>
          <a:latin typeface="Arial"/>
          <a:ea typeface="Arial"/>
          <a:cs typeface="Arial"/>
          <a:sym typeface="Arial"/>
        </a:defRPr>
      </a:lvl3pPr>
      <a:lvl4pPr marL="2024741" marR="0" indent="-653141"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4pPr>
      <a:lvl5pPr marL="2481941" marR="0" indent="-653141"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5pPr>
      <a:lvl6pPr marL="2743200" marR="0" indent="-457200"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6pPr>
      <a:lvl7pPr marL="3200400" marR="0" indent="-457200"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7pPr>
      <a:lvl8pPr marL="3657600" marR="0" indent="-457200"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8pPr>
      <a:lvl9pPr marL="4114800" marR="0" indent="-457200" algn="l" defTabSz="914400" rtl="0" latinLnBrk="0">
        <a:lnSpc>
          <a:spcPct val="100000"/>
        </a:lnSpc>
        <a:spcBef>
          <a:spcPts val="800"/>
        </a:spcBef>
        <a:spcAft>
          <a:spcPts val="0"/>
        </a:spcAft>
        <a:buClr>
          <a:srgbClr val="C00000"/>
        </a:buClr>
        <a:buSzPct val="100000"/>
        <a:buFont typeface="Arial"/>
        <a:buChar char="•"/>
        <a:tabLst/>
        <a:defRPr sz="4000" b="0" i="0" u="none" strike="noStrike" cap="none" spc="0" baseline="0">
          <a:ln>
            <a:noFill/>
          </a:ln>
          <a:solidFill>
            <a:srgbClr val="000000"/>
          </a:solidFill>
          <a:uFillTx/>
          <a:latin typeface="Arial"/>
          <a:ea typeface="Arial"/>
          <a:cs typeface="Arial"/>
          <a:sym typeface="Arial"/>
        </a:defRPr>
      </a:lvl9pPr>
    </p:bodyStyle>
    <p:otherStyle>
      <a:lvl1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1pPr>
      <a:lvl2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2pPr>
      <a:lvl3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3pPr>
      <a:lvl4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4pPr>
      <a:lvl5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5pPr>
      <a:lvl6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6pPr>
      <a:lvl7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7pPr>
      <a:lvl8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8pPr>
      <a:lvl9pPr marL="0" marR="0" indent="0" algn="l" defTabSz="914400" rtl="0" latinLnBrk="0">
        <a:lnSpc>
          <a:spcPct val="100000"/>
        </a:lnSpc>
        <a:spcBef>
          <a:spcPts val="0"/>
        </a:spcBef>
        <a:spcAft>
          <a:spcPts val="0"/>
        </a:spcAft>
        <a:buClrTx/>
        <a:buSzTx/>
        <a:buFontTx/>
        <a:buNone/>
        <a:tabLst/>
        <a:defRPr sz="2000" b="1" i="0" u="none" strike="noStrike" cap="none" spc="0" baseline="0">
          <a:ln>
            <a:noFill/>
          </a:ln>
          <a:solidFill>
            <a:schemeClr val="tx1"/>
          </a:solidFill>
          <a:uFillTx/>
          <a:latin typeface="+mn-lt"/>
          <a:ea typeface="+mn-ea"/>
          <a:cs typeface="+mn-cs"/>
          <a:sym typeface="HelveticaNeue MediumCond"/>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mailto:gfodino2003@yahoo.com.ar" TargetMode="External"/><Relationship Id="rId2" Type="http://schemas.openxmlformats.org/officeDocument/2006/relationships/hyperlink" Target="mailto:gquintiri@gmail.com" TargetMode="External"/><Relationship Id="rId1" Type="http://schemas.openxmlformats.org/officeDocument/2006/relationships/slideLayout" Target="../slideLayouts/slideLayout7.xml"/><Relationship Id="rId4" Type="http://schemas.openxmlformats.org/officeDocument/2006/relationships/hyperlink" Target="https://utn.zoom.us/j/85136799943#success"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nvSpPr>
        <p:spPr>
          <a:xfrm>
            <a:off x="1648908" y="7131821"/>
            <a:ext cx="21086184" cy="1"/>
          </a:xfrm>
          <a:prstGeom prst="line">
            <a:avLst/>
          </a:prstGeom>
          <a:ln w="12700">
            <a:solidFill>
              <a:srgbClr val="EE2E24"/>
            </a:solidFill>
          </a:ln>
        </p:spPr>
        <p:txBody>
          <a:bodyPr lIns="91437" tIns="91437" rIns="91437" bIns="91437"/>
          <a:lstStyle/>
          <a:p>
            <a:endParaRPr/>
          </a:p>
        </p:txBody>
      </p:sp>
      <p:sp>
        <p:nvSpPr>
          <p:cNvPr id="194" name="Shape 194"/>
          <p:cNvSpPr/>
          <p:nvPr/>
        </p:nvSpPr>
        <p:spPr>
          <a:xfrm>
            <a:off x="1655024" y="6115174"/>
            <a:ext cx="18293333" cy="2677650"/>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r>
              <a:rPr lang="es-ES" dirty="0"/>
              <a:t>Cátedra - </a:t>
            </a:r>
            <a:r>
              <a:rPr lang="es-ES" dirty="0" err="1"/>
              <a:t>REDes</a:t>
            </a:r>
            <a:r>
              <a:rPr lang="es-ES" dirty="0"/>
              <a:t> LAN </a:t>
            </a:r>
          </a:p>
          <a:p>
            <a:endParaRPr lang="es-ES" dirty="0"/>
          </a:p>
          <a:p>
            <a:endParaRPr dirty="0"/>
          </a:p>
        </p:txBody>
      </p:sp>
      <p:sp>
        <p:nvSpPr>
          <p:cNvPr id="4" name="Shape 194">
            <a:extLst>
              <a:ext uri="{FF2B5EF4-FFF2-40B4-BE49-F238E27FC236}">
                <a16:creationId xmlns:a16="http://schemas.microsoft.com/office/drawing/2014/main" id="{CE548B40-D81D-4F6D-9829-2CFB2710EDD6}"/>
              </a:ext>
            </a:extLst>
          </p:cNvPr>
          <p:cNvSpPr/>
          <p:nvPr/>
        </p:nvSpPr>
        <p:spPr>
          <a:xfrm>
            <a:off x="14801850" y="12742769"/>
            <a:ext cx="9582150" cy="677102"/>
          </a:xfrm>
          <a:prstGeom prst="rect">
            <a:avLst/>
          </a:prstGeom>
          <a:solidFill>
            <a:srgbClr val="A50021"/>
          </a:solidFill>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pPr algn="ctr"/>
            <a:r>
              <a:rPr lang="es-ES" sz="3200" dirty="0"/>
              <a:t>Cátedra REDES LAN / WAN </a:t>
            </a:r>
            <a:endParaRPr sz="3200" dirty="0"/>
          </a:p>
        </p:txBody>
      </p:sp>
    </p:spTree>
    <p:extLst>
      <p:ext uri="{BB962C8B-B14F-4D97-AF65-F5344CB8AC3E}">
        <p14:creationId xmlns:p14="http://schemas.microsoft.com/office/powerpoint/2010/main" val="597944218"/>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DE COMUNICACIONES  Clasificación</a:t>
            </a:r>
          </a:p>
        </p:txBody>
      </p:sp>
      <p:sp>
        <p:nvSpPr>
          <p:cNvPr id="3" name="Rectángulo 2">
            <a:extLst>
              <a:ext uri="{FF2B5EF4-FFF2-40B4-BE49-F238E27FC236}">
                <a16:creationId xmlns:a16="http://schemas.microsoft.com/office/drawing/2014/main" id="{74EB4EC6-5BE3-4EB6-AC83-E68A179FB16F}"/>
              </a:ext>
            </a:extLst>
          </p:cNvPr>
          <p:cNvSpPr/>
          <p:nvPr/>
        </p:nvSpPr>
        <p:spPr>
          <a:xfrm>
            <a:off x="4010526" y="2136887"/>
            <a:ext cx="14157158" cy="11603176"/>
          </a:xfrm>
          <a:prstGeom prst="rect">
            <a:avLst/>
          </a:prstGeom>
        </p:spPr>
        <p:txBody>
          <a:bodyPr wrap="square">
            <a:spAutoFit/>
          </a:bodyPr>
          <a:lstStyle/>
          <a:p>
            <a:r>
              <a:rPr lang="es-AR" b="1" dirty="0"/>
              <a:t>Tipo de redes por medio físico</a:t>
            </a:r>
            <a:endParaRPr lang="es-AR" dirty="0"/>
          </a:p>
          <a:p>
            <a:r>
              <a:rPr lang="es-AR" dirty="0"/>
              <a:t>	Cableadas</a:t>
            </a:r>
          </a:p>
          <a:p>
            <a:r>
              <a:rPr lang="es-AR" dirty="0"/>
              <a:t>	</a:t>
            </a:r>
            <a:r>
              <a:rPr lang="es-AR" dirty="0" smtClean="0"/>
              <a:t>Par </a:t>
            </a:r>
            <a:r>
              <a:rPr lang="es-AR" dirty="0"/>
              <a:t>de Cu, </a:t>
            </a:r>
            <a:r>
              <a:rPr lang="es-AR" dirty="0" err="1"/>
              <a:t>Coax</a:t>
            </a:r>
            <a:r>
              <a:rPr lang="es-AR" dirty="0"/>
              <a:t>, </a:t>
            </a:r>
            <a:r>
              <a:rPr lang="es-AR" dirty="0" err="1"/>
              <a:t>Opticas</a:t>
            </a:r>
            <a:r>
              <a:rPr lang="es-AR" dirty="0"/>
              <a:t>, Hibridas</a:t>
            </a:r>
          </a:p>
          <a:p>
            <a:r>
              <a:rPr lang="es-AR" dirty="0"/>
              <a:t>	Wireless Fija y </a:t>
            </a:r>
            <a:r>
              <a:rPr lang="es-AR" dirty="0" err="1"/>
              <a:t>Movil</a:t>
            </a:r>
            <a:endParaRPr lang="es-AR" dirty="0"/>
          </a:p>
          <a:p>
            <a:r>
              <a:rPr lang="es-AR" dirty="0"/>
              <a:t>	Satelitales</a:t>
            </a:r>
          </a:p>
          <a:p>
            <a:endParaRPr lang="es-AR" dirty="0"/>
          </a:p>
          <a:p>
            <a:r>
              <a:rPr lang="es-AR" b="1" dirty="0"/>
              <a:t>Tipo de redes por topología </a:t>
            </a:r>
          </a:p>
          <a:p>
            <a:r>
              <a:rPr lang="es-AR" dirty="0"/>
              <a:t>	Bus (Ethernet)</a:t>
            </a:r>
          </a:p>
          <a:p>
            <a:r>
              <a:rPr lang="es-AR" dirty="0"/>
              <a:t>	Anillo (Ring) (Token Ring)</a:t>
            </a:r>
          </a:p>
          <a:p>
            <a:r>
              <a:rPr lang="es-AR" dirty="0"/>
              <a:t>	Malla (</a:t>
            </a:r>
            <a:r>
              <a:rPr lang="es-AR" dirty="0" err="1"/>
              <a:t>Mesh</a:t>
            </a:r>
            <a:r>
              <a:rPr lang="es-AR" dirty="0"/>
              <a:t>)</a:t>
            </a:r>
          </a:p>
          <a:p>
            <a:r>
              <a:rPr lang="es-AR" dirty="0"/>
              <a:t>	Estrella</a:t>
            </a:r>
          </a:p>
          <a:p>
            <a:r>
              <a:rPr lang="es-AR" dirty="0"/>
              <a:t>	Punto a Punto</a:t>
            </a:r>
          </a:p>
          <a:p>
            <a:r>
              <a:rPr lang="es-AR" dirty="0"/>
              <a:t>	Punto-Multipunto</a:t>
            </a:r>
          </a:p>
          <a:p>
            <a:endParaRPr lang="es-AR" dirty="0"/>
          </a:p>
          <a:p>
            <a:r>
              <a:rPr lang="es-AR" b="1" dirty="0"/>
              <a:t>Tipo de redes por protocolo o tecnología</a:t>
            </a:r>
            <a:endParaRPr lang="es-AR" dirty="0"/>
          </a:p>
          <a:p>
            <a:r>
              <a:rPr lang="es-AR" dirty="0"/>
              <a:t>	Ethernet, Token Ring, BT, 4/20, Hart, </a:t>
            </a:r>
            <a:r>
              <a:rPr lang="es-AR" dirty="0" err="1"/>
              <a:t>WiFi</a:t>
            </a:r>
            <a:r>
              <a:rPr lang="es-AR" dirty="0"/>
              <a:t>, 802.#, </a:t>
            </a:r>
          </a:p>
          <a:p>
            <a:r>
              <a:rPr lang="es-AR" dirty="0"/>
              <a:t>	LTE, 5G, IP, ATM, MPLS, PDH,  </a:t>
            </a:r>
          </a:p>
          <a:p>
            <a:r>
              <a:rPr lang="es-AR" dirty="0"/>
              <a:t>	SDH, DWDM, SDWAN, NGN, </a:t>
            </a:r>
            <a:r>
              <a:rPr lang="es-AR" dirty="0" err="1"/>
              <a:t>Frame</a:t>
            </a:r>
            <a:r>
              <a:rPr lang="es-AR" dirty="0"/>
              <a:t> </a:t>
            </a:r>
            <a:r>
              <a:rPr lang="es-AR" dirty="0" err="1"/>
              <a:t>Relay</a:t>
            </a:r>
            <a:r>
              <a:rPr lang="es-AR" dirty="0"/>
              <a:t>, ……….</a:t>
            </a:r>
            <a:r>
              <a:rPr lang="es-AR" dirty="0" err="1"/>
              <a:t>etc</a:t>
            </a:r>
            <a:r>
              <a:rPr lang="es-AR" dirty="0"/>
              <a:t> </a:t>
            </a:r>
          </a:p>
          <a:p>
            <a:r>
              <a:rPr lang="es-AR" dirty="0"/>
              <a:t>	</a:t>
            </a:r>
          </a:p>
          <a:p>
            <a:endParaRPr lang="es-AR" dirty="0"/>
          </a:p>
          <a:p>
            <a:endParaRPr lang="es-AR" sz="2800" dirty="0"/>
          </a:p>
        </p:txBody>
      </p:sp>
    </p:spTree>
    <p:extLst>
      <p:ext uri="{BB962C8B-B14F-4D97-AF65-F5344CB8AC3E}">
        <p14:creationId xmlns:p14="http://schemas.microsoft.com/office/powerpoint/2010/main" val="851454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00">
            <a:extLst>
              <a:ext uri="{FF2B5EF4-FFF2-40B4-BE49-F238E27FC236}">
                <a16:creationId xmlns:a16="http://schemas.microsoft.com/office/drawing/2014/main" id="{7FFE1D6A-CE8B-4CC6-88D1-FF8C4E2D187F}"/>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EJEMPLO REDES Wireless</a:t>
            </a:r>
          </a:p>
        </p:txBody>
      </p:sp>
      <p:grpSp>
        <p:nvGrpSpPr>
          <p:cNvPr id="5" name="Grupo 4"/>
          <p:cNvGrpSpPr/>
          <p:nvPr/>
        </p:nvGrpSpPr>
        <p:grpSpPr>
          <a:xfrm>
            <a:off x="4692316" y="2366261"/>
            <a:ext cx="14135978" cy="9584958"/>
            <a:chOff x="4692316" y="2366261"/>
            <a:chExt cx="14135978" cy="9584958"/>
          </a:xfrm>
        </p:grpSpPr>
        <p:pic>
          <p:nvPicPr>
            <p:cNvPr id="6" name="Picture 2">
              <a:extLst>
                <a:ext uri="{FF2B5EF4-FFF2-40B4-BE49-F238E27FC236}">
                  <a16:creationId xmlns:a16="http://schemas.microsoft.com/office/drawing/2014/main" id="{7F27D342-80DF-433B-986C-38BBF25D6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2316" y="2366261"/>
              <a:ext cx="13571621" cy="9584958"/>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D9B2C2D0-79CE-4D72-B4D4-1915F9BB78FF}"/>
                </a:ext>
              </a:extLst>
            </p:cNvPr>
            <p:cNvSpPr txBox="1"/>
            <p:nvPr/>
          </p:nvSpPr>
          <p:spPr>
            <a:xfrm>
              <a:off x="15455439" y="8010851"/>
              <a:ext cx="3372855" cy="73865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7" tIns="91437" rIns="91437" bIns="91437"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AR" sz="3600" b="1" i="0" u="none" strike="noStrike" cap="none" spc="0" normalizeH="0" baseline="0" dirty="0">
                  <a:ln>
                    <a:noFill/>
                  </a:ln>
                  <a:solidFill>
                    <a:srgbClr val="000000"/>
                  </a:solidFill>
                  <a:effectLst/>
                  <a:uFillTx/>
                  <a:latin typeface="+mj-lt"/>
                  <a:ea typeface="+mj-ea"/>
                  <a:cs typeface="+mj-cs"/>
                  <a:sym typeface="Helvetica"/>
                </a:rPr>
                <a:t>LTE (4G) </a:t>
              </a:r>
              <a:r>
                <a:rPr lang="es-AR" b="1" dirty="0"/>
                <a:t>5G</a:t>
              </a:r>
              <a:endParaRPr kumimoji="0" lang="es-AR" sz="3600" b="1" i="0" u="none" strike="noStrike" cap="none" spc="0" normalizeH="0" baseline="0" dirty="0">
                <a:ln>
                  <a:noFill/>
                </a:ln>
                <a:solidFill>
                  <a:srgbClr val="000000"/>
                </a:solidFill>
                <a:effectLst/>
                <a:uFillTx/>
                <a:latin typeface="+mj-lt"/>
                <a:ea typeface="+mj-ea"/>
                <a:cs typeface="+mj-cs"/>
                <a:sym typeface="Helvetica"/>
              </a:endParaRPr>
            </a:p>
          </p:txBody>
        </p:sp>
        <p:sp>
          <p:nvSpPr>
            <p:cNvPr id="8" name="CuadroTexto 7">
              <a:extLst>
                <a:ext uri="{FF2B5EF4-FFF2-40B4-BE49-F238E27FC236}">
                  <a16:creationId xmlns:a16="http://schemas.microsoft.com/office/drawing/2014/main" id="{899CFF79-490A-9300-6257-1C754C3D0C75}"/>
                </a:ext>
              </a:extLst>
            </p:cNvPr>
            <p:cNvSpPr txBox="1"/>
            <p:nvPr/>
          </p:nvSpPr>
          <p:spPr>
            <a:xfrm>
              <a:off x="10142620" y="9436479"/>
              <a:ext cx="8121317" cy="73865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7" tIns="91437" rIns="91437" bIns="91437"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AR" sz="3600" b="1" i="0" u="none" strike="noStrike" cap="none" spc="0" normalizeH="0" baseline="0" dirty="0" err="1">
                  <a:ln>
                    <a:noFill/>
                  </a:ln>
                  <a:solidFill>
                    <a:srgbClr val="000000"/>
                  </a:solidFill>
                  <a:effectLst/>
                  <a:uFillTx/>
                  <a:latin typeface="+mj-lt"/>
                  <a:ea typeface="+mj-ea"/>
                  <a:cs typeface="+mj-cs"/>
                  <a:sym typeface="Helvetica"/>
                </a:rPr>
                <a:t>LoRa</a:t>
              </a:r>
              <a:r>
                <a:rPr lang="es-AR" b="1" dirty="0" err="1"/>
                <a:t>WAN</a:t>
              </a:r>
              <a:r>
                <a:rPr lang="es-AR" b="1" dirty="0"/>
                <a:t>, </a:t>
              </a:r>
              <a:r>
                <a:rPr lang="es-AR" b="1" dirty="0" err="1"/>
                <a:t>SigFox</a:t>
              </a:r>
              <a:endParaRPr kumimoji="0" lang="es-AR" sz="3600" b="1" i="0" u="none" strike="noStrike" cap="none" spc="0" normalizeH="0" baseline="0" dirty="0">
                <a:ln>
                  <a:noFill/>
                </a:ln>
                <a:solidFill>
                  <a:srgbClr val="000000"/>
                </a:solidFill>
                <a:effectLst/>
                <a:uFillTx/>
                <a:latin typeface="+mj-lt"/>
                <a:ea typeface="+mj-ea"/>
                <a:cs typeface="+mj-cs"/>
                <a:sym typeface="Helvetica"/>
              </a:endParaRPr>
            </a:p>
          </p:txBody>
        </p:sp>
      </p:grpSp>
    </p:spTree>
    <p:extLst>
      <p:ext uri="{BB962C8B-B14F-4D97-AF65-F5344CB8AC3E}">
        <p14:creationId xmlns:p14="http://schemas.microsoft.com/office/powerpoint/2010/main" val="751976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1631210"/>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LAN - </a:t>
            </a:r>
            <a:r>
              <a:rPr lang="es-ES" dirty="0" err="1"/>
              <a:t>DefiniciOnES</a:t>
            </a:r>
            <a:endParaRPr lang="es-ES" dirty="0"/>
          </a:p>
          <a:p>
            <a:endParaRPr lang="es-ES" dirty="0"/>
          </a:p>
        </p:txBody>
      </p:sp>
      <p:sp>
        <p:nvSpPr>
          <p:cNvPr id="3" name="Rectángulo 2">
            <a:extLst>
              <a:ext uri="{FF2B5EF4-FFF2-40B4-BE49-F238E27FC236}">
                <a16:creationId xmlns:a16="http://schemas.microsoft.com/office/drawing/2014/main" id="{74EB4EC6-5BE3-4EB6-AC83-E68A179FB16F}"/>
              </a:ext>
            </a:extLst>
          </p:cNvPr>
          <p:cNvSpPr/>
          <p:nvPr/>
        </p:nvSpPr>
        <p:spPr>
          <a:xfrm>
            <a:off x="2107822" y="2188085"/>
            <a:ext cx="20168356" cy="10125849"/>
          </a:xfrm>
          <a:prstGeom prst="rect">
            <a:avLst/>
          </a:prstGeom>
        </p:spPr>
        <p:txBody>
          <a:bodyPr wrap="square">
            <a:spAutoFit/>
          </a:bodyPr>
          <a:lstStyle/>
          <a:p>
            <a:r>
              <a:rPr lang="es-AR" sz="4000" b="1" dirty="0"/>
              <a:t>Definición de Red LAN según el IEEE (</a:t>
            </a:r>
            <a:r>
              <a:rPr lang="es-AR" sz="4000" b="1" dirty="0" err="1"/>
              <a:t>Institute</a:t>
            </a:r>
            <a:r>
              <a:rPr lang="es-AR" sz="4000" b="1" dirty="0"/>
              <a:t> </a:t>
            </a:r>
            <a:r>
              <a:rPr lang="es-AR" sz="4000" b="1" dirty="0" err="1"/>
              <a:t>of</a:t>
            </a:r>
            <a:r>
              <a:rPr lang="es-AR" sz="4000" b="1" dirty="0"/>
              <a:t> Electric &amp; Electronic </a:t>
            </a:r>
            <a:r>
              <a:rPr lang="es-AR" sz="4000" b="1" dirty="0" err="1"/>
              <a:t>Engineers</a:t>
            </a:r>
            <a:r>
              <a:rPr lang="es-AR" sz="4000" b="1" dirty="0"/>
              <a:t>)</a:t>
            </a:r>
          </a:p>
          <a:p>
            <a:endParaRPr lang="es-AR" dirty="0"/>
          </a:p>
          <a:p>
            <a:r>
              <a:rPr lang="es-AR" dirty="0"/>
              <a:t>“Es un sistema de comunicaciones que permite que un </a:t>
            </a:r>
            <a:r>
              <a:rPr lang="es-AR" u="sng" dirty="0"/>
              <a:t>número ilimitado de equipos </a:t>
            </a:r>
            <a:r>
              <a:rPr lang="es-AR" u="sng" dirty="0">
                <a:solidFill>
                  <a:srgbClr val="FF0000"/>
                </a:solidFill>
              </a:rPr>
              <a:t>(1)</a:t>
            </a:r>
            <a:r>
              <a:rPr lang="es-AR" u="sng" dirty="0"/>
              <a:t> </a:t>
            </a:r>
            <a:r>
              <a:rPr lang="es-AR" dirty="0"/>
              <a:t>se </a:t>
            </a:r>
            <a:r>
              <a:rPr lang="es-AR" u="sng" dirty="0"/>
              <a:t>conecten en forma directa</a:t>
            </a:r>
            <a:r>
              <a:rPr lang="es-AR" dirty="0"/>
              <a:t> </a:t>
            </a:r>
            <a:r>
              <a:rPr lang="es-AR" dirty="0">
                <a:solidFill>
                  <a:srgbClr val="FF0000"/>
                </a:solidFill>
              </a:rPr>
              <a:t>(2)</a:t>
            </a:r>
            <a:r>
              <a:rPr lang="es-AR" dirty="0"/>
              <a:t> entre si dentro de </a:t>
            </a:r>
            <a:r>
              <a:rPr lang="es-AR" u="sng" dirty="0"/>
              <a:t>un área moderada </a:t>
            </a:r>
            <a:r>
              <a:rPr lang="es-AR" dirty="0">
                <a:solidFill>
                  <a:srgbClr val="FF0000"/>
                </a:solidFill>
              </a:rPr>
              <a:t>(3)</a:t>
            </a:r>
            <a:r>
              <a:rPr lang="es-AR" dirty="0"/>
              <a:t> y sobre un canal de comunicaciones que permite velocidades moderadas”.</a:t>
            </a:r>
          </a:p>
          <a:p>
            <a:endParaRPr lang="es-AR" dirty="0"/>
          </a:p>
          <a:p>
            <a:pPr lvl="2"/>
            <a:r>
              <a:rPr lang="es-AR" dirty="0">
                <a:solidFill>
                  <a:srgbClr val="FF0000"/>
                </a:solidFill>
              </a:rPr>
              <a:t>(1)</a:t>
            </a:r>
            <a:r>
              <a:rPr lang="es-AR" dirty="0"/>
              <a:t>	Un número ilimitado de equipos no </a:t>
            </a:r>
            <a:r>
              <a:rPr lang="es-AR" dirty="0" smtClean="0"/>
              <a:t>puede </a:t>
            </a:r>
            <a:r>
              <a:rPr lang="es-AR" dirty="0"/>
              <a:t>ser físicamente posible, si uno habla otros no 	pueden hablar, sino hay </a:t>
            </a:r>
            <a:r>
              <a:rPr lang="es-AR" b="1" dirty="0">
                <a:solidFill>
                  <a:srgbClr val="FF0000"/>
                </a:solidFill>
              </a:rPr>
              <a:t>colisiones</a:t>
            </a:r>
            <a:r>
              <a:rPr lang="es-AR" dirty="0"/>
              <a:t>.</a:t>
            </a:r>
          </a:p>
          <a:p>
            <a:r>
              <a:rPr lang="es-AR" dirty="0"/>
              <a:t>	</a:t>
            </a:r>
          </a:p>
          <a:p>
            <a:r>
              <a:rPr lang="es-AR" dirty="0"/>
              <a:t>	No puede haber un número ilimitado de equipos, es un </a:t>
            </a:r>
            <a:r>
              <a:rPr lang="es-AR" dirty="0">
                <a:solidFill>
                  <a:srgbClr val="FF0000"/>
                </a:solidFill>
              </a:rPr>
              <a:t>número limitado que depende </a:t>
            </a:r>
          </a:p>
          <a:p>
            <a:r>
              <a:rPr lang="es-AR" dirty="0">
                <a:solidFill>
                  <a:srgbClr val="FF0000"/>
                </a:solidFill>
              </a:rPr>
              <a:t>	del tráfico de la red.</a:t>
            </a:r>
          </a:p>
          <a:p>
            <a:r>
              <a:rPr lang="es-AR" dirty="0"/>
              <a:t> </a:t>
            </a:r>
          </a:p>
          <a:p>
            <a:endParaRPr lang="es-AR" dirty="0">
              <a:solidFill>
                <a:srgbClr val="FF0000"/>
              </a:solidFill>
            </a:endParaRPr>
          </a:p>
          <a:p>
            <a:r>
              <a:rPr lang="es-AR" dirty="0">
                <a:solidFill>
                  <a:srgbClr val="FF0000"/>
                </a:solidFill>
              </a:rPr>
              <a:t>(2)</a:t>
            </a:r>
            <a:r>
              <a:rPr lang="es-AR" dirty="0"/>
              <a:t>	Hay una conexión directa, </a:t>
            </a:r>
            <a:r>
              <a:rPr lang="es-AR" dirty="0">
                <a:solidFill>
                  <a:srgbClr val="FF0000"/>
                </a:solidFill>
              </a:rPr>
              <a:t>es al mismo nivel</a:t>
            </a:r>
            <a:r>
              <a:rPr lang="es-AR" dirty="0"/>
              <a:t>, es plano, por eso se le dice </a:t>
            </a:r>
            <a:r>
              <a:rPr lang="es-AR" dirty="0">
                <a:solidFill>
                  <a:srgbClr val="FF0000"/>
                </a:solidFill>
              </a:rPr>
              <a:t>Peer </a:t>
            </a:r>
            <a:r>
              <a:rPr lang="es-AR" dirty="0" err="1">
                <a:solidFill>
                  <a:srgbClr val="FF0000"/>
                </a:solidFill>
              </a:rPr>
              <a:t>to</a:t>
            </a:r>
            <a:r>
              <a:rPr lang="es-AR" dirty="0">
                <a:solidFill>
                  <a:srgbClr val="FF0000"/>
                </a:solidFill>
              </a:rPr>
              <a:t> Peer</a:t>
            </a:r>
            <a:r>
              <a:rPr lang="es-AR" dirty="0"/>
              <a:t>.</a:t>
            </a:r>
          </a:p>
          <a:p>
            <a:endParaRPr lang="es-AR" dirty="0"/>
          </a:p>
          <a:p>
            <a:endParaRPr lang="es-AR" dirty="0"/>
          </a:p>
          <a:p>
            <a:r>
              <a:rPr lang="es-AR" dirty="0">
                <a:solidFill>
                  <a:srgbClr val="FF0000"/>
                </a:solidFill>
              </a:rPr>
              <a:t>(3)</a:t>
            </a:r>
            <a:r>
              <a:rPr lang="es-AR" dirty="0"/>
              <a:t>	Por </a:t>
            </a:r>
            <a:r>
              <a:rPr lang="es-AR" dirty="0" err="1"/>
              <a:t>ej</a:t>
            </a:r>
            <a:r>
              <a:rPr lang="es-AR" dirty="0"/>
              <a:t>: dentro una planta o edificio, 2,5 Km como máximo, sino se pierde el concepto de 	LAN.</a:t>
            </a:r>
          </a:p>
        </p:txBody>
      </p:sp>
    </p:spTree>
    <p:extLst>
      <p:ext uri="{BB962C8B-B14F-4D97-AF65-F5344CB8AC3E}">
        <p14:creationId xmlns:p14="http://schemas.microsoft.com/office/powerpoint/2010/main" val="2787903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1631210"/>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ETHERNET</a:t>
            </a:r>
          </a:p>
          <a:p>
            <a:endParaRPr lang="es-ES" dirty="0"/>
          </a:p>
        </p:txBody>
      </p:sp>
      <p:sp>
        <p:nvSpPr>
          <p:cNvPr id="3" name="Rectángulo 2">
            <a:extLst>
              <a:ext uri="{FF2B5EF4-FFF2-40B4-BE49-F238E27FC236}">
                <a16:creationId xmlns:a16="http://schemas.microsoft.com/office/drawing/2014/main" id="{74EB4EC6-5BE3-4EB6-AC83-E68A179FB16F}"/>
              </a:ext>
            </a:extLst>
          </p:cNvPr>
          <p:cNvSpPr/>
          <p:nvPr/>
        </p:nvSpPr>
        <p:spPr>
          <a:xfrm>
            <a:off x="2566736" y="2356527"/>
            <a:ext cx="19250527" cy="8771632"/>
          </a:xfrm>
          <a:prstGeom prst="rect">
            <a:avLst/>
          </a:prstGeom>
        </p:spPr>
        <p:txBody>
          <a:bodyPr wrap="square">
            <a:spAutoFit/>
          </a:bodyPr>
          <a:lstStyle/>
          <a:p>
            <a:r>
              <a:rPr lang="es-AR" dirty="0"/>
              <a:t>Cuando se quiso implementar por primera vez este tipo de redes en los comienzos de los 70´s, tres importantes fabricantes, Xerox, Intel y Digital, crearon la </a:t>
            </a:r>
            <a:r>
              <a:rPr lang="es-AR" dirty="0">
                <a:solidFill>
                  <a:srgbClr val="FF0000"/>
                </a:solidFill>
              </a:rPr>
              <a:t>Red Ethernet </a:t>
            </a:r>
            <a:r>
              <a:rPr lang="es-AR" dirty="0"/>
              <a:t>(que traducido sería “Red en el Éter”).</a:t>
            </a:r>
          </a:p>
          <a:p>
            <a:endParaRPr lang="es-AR" dirty="0"/>
          </a:p>
          <a:p>
            <a:r>
              <a:rPr lang="es-AR" dirty="0"/>
              <a:t>La Red tipo Ethernet es un </a:t>
            </a:r>
            <a:r>
              <a:rPr lang="es-AR" dirty="0">
                <a:solidFill>
                  <a:srgbClr val="FF0000"/>
                </a:solidFill>
              </a:rPr>
              <a:t>bus,</a:t>
            </a:r>
            <a:r>
              <a:rPr lang="es-AR" dirty="0"/>
              <a:t> al que </a:t>
            </a:r>
            <a:r>
              <a:rPr lang="es-AR" dirty="0">
                <a:solidFill>
                  <a:srgbClr val="FF0000"/>
                </a:solidFill>
              </a:rPr>
              <a:t>tienen acceso todos </a:t>
            </a:r>
            <a:r>
              <a:rPr lang="es-AR" dirty="0"/>
              <a:t>los dispositivos de red que están conectados, o sea comparten el medio.</a:t>
            </a:r>
          </a:p>
          <a:p>
            <a:endParaRPr lang="es-AR" dirty="0"/>
          </a:p>
          <a:p>
            <a:r>
              <a:rPr lang="es-AR" dirty="0"/>
              <a:t>Los dispositivos tienen acceso aleatorio para comunicarse y esta red tiene buen rendimiento cuando hay poco tráfico.</a:t>
            </a:r>
          </a:p>
          <a:p>
            <a:endParaRPr lang="es-AR" dirty="0"/>
          </a:p>
          <a:p>
            <a:endParaRPr lang="es-AR" dirty="0"/>
          </a:p>
          <a:p>
            <a:endParaRPr lang="es-AR" dirty="0"/>
          </a:p>
          <a:p>
            <a:endParaRPr lang="es-AR" dirty="0"/>
          </a:p>
          <a:p>
            <a:endParaRPr lang="es-AR" dirty="0"/>
          </a:p>
          <a:p>
            <a:endParaRPr lang="es-AR" dirty="0"/>
          </a:p>
          <a:p>
            <a:endParaRPr lang="es-AR" sz="2400" dirty="0">
              <a:latin typeface="Arial"/>
              <a:cs typeface="Arial"/>
            </a:endParaRPr>
          </a:p>
        </p:txBody>
      </p:sp>
      <p:pic>
        <p:nvPicPr>
          <p:cNvPr id="5" name="Imagen 4">
            <a:extLst>
              <a:ext uri="{FF2B5EF4-FFF2-40B4-BE49-F238E27FC236}">
                <a16:creationId xmlns:a16="http://schemas.microsoft.com/office/drawing/2014/main" id="{A6525FFF-B237-4154-A53B-8085B41A5C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63900" y="7493285"/>
            <a:ext cx="10692731" cy="5778625"/>
          </a:xfrm>
          <a:prstGeom prst="rect">
            <a:avLst/>
          </a:prstGeom>
        </p:spPr>
      </p:pic>
      <p:sp>
        <p:nvSpPr>
          <p:cNvPr id="8" name="Rectángulo 7">
            <a:extLst>
              <a:ext uri="{FF2B5EF4-FFF2-40B4-BE49-F238E27FC236}">
                <a16:creationId xmlns:a16="http://schemas.microsoft.com/office/drawing/2014/main" id="{E0413266-820E-4BAE-B6CC-8DE00B41954B}"/>
              </a:ext>
            </a:extLst>
          </p:cNvPr>
          <p:cNvSpPr/>
          <p:nvPr/>
        </p:nvSpPr>
        <p:spPr>
          <a:xfrm>
            <a:off x="14653795" y="8455812"/>
            <a:ext cx="9168732" cy="2308324"/>
          </a:xfrm>
          <a:prstGeom prst="rect">
            <a:avLst/>
          </a:prstGeom>
        </p:spPr>
        <p:txBody>
          <a:bodyPr wrap="square">
            <a:spAutoFit/>
          </a:bodyPr>
          <a:lstStyle/>
          <a:p>
            <a:r>
              <a:rPr lang="es-AR" dirty="0"/>
              <a:t>Si dos o mas equipos quieren mandar datos al mismo tiempo, ocurren colisiones. Para evitar esto el equipo escucha si en el bus está lo que transmitió.</a:t>
            </a:r>
            <a:endParaRPr lang="es-AR" sz="2400" dirty="0">
              <a:latin typeface="Arial"/>
              <a:cs typeface="Arial"/>
            </a:endParaRPr>
          </a:p>
        </p:txBody>
      </p:sp>
    </p:spTree>
    <p:extLst>
      <p:ext uri="{BB962C8B-B14F-4D97-AF65-F5344CB8AC3E}">
        <p14:creationId xmlns:p14="http://schemas.microsoft.com/office/powerpoint/2010/main" val="38235519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1631210"/>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ETHERNET</a:t>
            </a:r>
          </a:p>
          <a:p>
            <a:endParaRPr lang="es-ES" dirty="0"/>
          </a:p>
        </p:txBody>
      </p:sp>
      <p:sp>
        <p:nvSpPr>
          <p:cNvPr id="3" name="Rectángulo 2">
            <a:extLst>
              <a:ext uri="{FF2B5EF4-FFF2-40B4-BE49-F238E27FC236}">
                <a16:creationId xmlns:a16="http://schemas.microsoft.com/office/drawing/2014/main" id="{74EB4EC6-5BE3-4EB6-AC83-E68A179FB16F}"/>
              </a:ext>
            </a:extLst>
          </p:cNvPr>
          <p:cNvSpPr/>
          <p:nvPr/>
        </p:nvSpPr>
        <p:spPr>
          <a:xfrm>
            <a:off x="2566736" y="2356527"/>
            <a:ext cx="19250527" cy="2123658"/>
          </a:xfrm>
          <a:prstGeom prst="rect">
            <a:avLst/>
          </a:prstGeom>
        </p:spPr>
        <p:txBody>
          <a:bodyPr wrap="square">
            <a:spAutoFit/>
          </a:bodyPr>
          <a:lstStyle/>
          <a:p>
            <a:r>
              <a:rPr lang="es-AR" dirty="0"/>
              <a:t>Las primeras redes Ethernet se armaban con cable </a:t>
            </a:r>
            <a:r>
              <a:rPr lang="es-AR" dirty="0" err="1"/>
              <a:t>coaxil</a:t>
            </a:r>
            <a:r>
              <a:rPr lang="es-AR" dirty="0"/>
              <a:t> </a:t>
            </a:r>
            <a:r>
              <a:rPr lang="es-AR" dirty="0" err="1"/>
              <a:t>thin</a:t>
            </a:r>
            <a:r>
              <a:rPr lang="es-AR" dirty="0"/>
              <a:t> y </a:t>
            </a:r>
            <a:r>
              <a:rPr lang="es-AR" dirty="0" err="1"/>
              <a:t>think</a:t>
            </a:r>
            <a:r>
              <a:rPr lang="es-AR" dirty="0"/>
              <a:t> (RG58 A/U), y luego se uso el cable UTP, </a:t>
            </a:r>
            <a:r>
              <a:rPr lang="es-AR" dirty="0" err="1"/>
              <a:t>Unshielded</a:t>
            </a:r>
            <a:r>
              <a:rPr lang="es-AR" dirty="0"/>
              <a:t> </a:t>
            </a:r>
            <a:r>
              <a:rPr lang="es-AR" dirty="0" err="1"/>
              <a:t>Twisted</a:t>
            </a:r>
            <a:r>
              <a:rPr lang="es-AR" dirty="0"/>
              <a:t> </a:t>
            </a:r>
            <a:r>
              <a:rPr lang="es-AR" dirty="0" err="1"/>
              <a:t>Pair</a:t>
            </a:r>
            <a:r>
              <a:rPr lang="es-AR" dirty="0"/>
              <a:t>, que es de 4 pares (ver también STP y FTP), </a:t>
            </a:r>
            <a:r>
              <a:rPr lang="es-AR" dirty="0" err="1"/>
              <a:t>conectorizado</a:t>
            </a:r>
            <a:r>
              <a:rPr lang="es-AR" dirty="0"/>
              <a:t> con RJ-48</a:t>
            </a:r>
          </a:p>
          <a:p>
            <a:endParaRPr lang="es-AR" sz="2400" dirty="0">
              <a:latin typeface="Arial"/>
              <a:cs typeface="Arial"/>
            </a:endParaRPr>
          </a:p>
        </p:txBody>
      </p:sp>
      <p:pic>
        <p:nvPicPr>
          <p:cNvPr id="10" name="Imagen 9">
            <a:extLst>
              <a:ext uri="{FF2B5EF4-FFF2-40B4-BE49-F238E27FC236}">
                <a16:creationId xmlns:a16="http://schemas.microsoft.com/office/drawing/2014/main" id="{FFC25C5C-79AE-4C7B-BF83-392E268542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7788" y="4979633"/>
            <a:ext cx="10053401" cy="5945040"/>
          </a:xfrm>
          <a:prstGeom prst="rect">
            <a:avLst/>
          </a:prstGeom>
        </p:spPr>
      </p:pic>
      <p:pic>
        <p:nvPicPr>
          <p:cNvPr id="12" name="Imagen 11">
            <a:extLst>
              <a:ext uri="{FF2B5EF4-FFF2-40B4-BE49-F238E27FC236}">
                <a16:creationId xmlns:a16="http://schemas.microsoft.com/office/drawing/2014/main" id="{0B694D8A-3216-4622-B5EB-B76561F20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147" y="5009130"/>
            <a:ext cx="12045160" cy="5672644"/>
          </a:xfrm>
          <a:prstGeom prst="rect">
            <a:avLst/>
          </a:prstGeom>
        </p:spPr>
      </p:pic>
    </p:spTree>
    <p:extLst>
      <p:ext uri="{BB962C8B-B14F-4D97-AF65-F5344CB8AC3E}">
        <p14:creationId xmlns:p14="http://schemas.microsoft.com/office/powerpoint/2010/main" val="25713428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1631210"/>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TOKEN RING</a:t>
            </a:r>
          </a:p>
          <a:p>
            <a:endParaRPr lang="es-ES" dirty="0"/>
          </a:p>
        </p:txBody>
      </p:sp>
      <p:sp>
        <p:nvSpPr>
          <p:cNvPr id="3" name="Rectángulo 2">
            <a:extLst>
              <a:ext uri="{FF2B5EF4-FFF2-40B4-BE49-F238E27FC236}">
                <a16:creationId xmlns:a16="http://schemas.microsoft.com/office/drawing/2014/main" id="{74EB4EC6-5BE3-4EB6-AC83-E68A179FB16F}"/>
              </a:ext>
            </a:extLst>
          </p:cNvPr>
          <p:cNvSpPr/>
          <p:nvPr/>
        </p:nvSpPr>
        <p:spPr>
          <a:xfrm>
            <a:off x="2566736" y="2356527"/>
            <a:ext cx="19250527" cy="3785652"/>
          </a:xfrm>
          <a:prstGeom prst="rect">
            <a:avLst/>
          </a:prstGeom>
        </p:spPr>
        <p:txBody>
          <a:bodyPr wrap="square">
            <a:spAutoFit/>
          </a:bodyPr>
          <a:lstStyle/>
          <a:p>
            <a:r>
              <a:rPr lang="es-AR" dirty="0"/>
              <a:t>Pasados los 75´s IBM desarrolla una nuevo tipo de red con topología en anillo, en la que no se producen colisiones, ya que no transiten los equipos cuando quieren, sino que lo hacen en secuencia. </a:t>
            </a:r>
            <a:r>
              <a:rPr lang="es-AR" dirty="0" smtClean="0"/>
              <a:t>Este </a:t>
            </a:r>
            <a:r>
              <a:rPr lang="es-AR" dirty="0"/>
              <a:t>tipo de red era muy costosa de implementar y por eso es que no tuvo éxito, si bien el IEEE la </a:t>
            </a:r>
            <a:r>
              <a:rPr lang="es-AR" dirty="0" smtClean="0"/>
              <a:t>definió </a:t>
            </a:r>
            <a:r>
              <a:rPr lang="es-AR" dirty="0"/>
              <a:t>en el estándar IEEE 802.5. </a:t>
            </a:r>
          </a:p>
          <a:p>
            <a:endParaRPr lang="es-AR" dirty="0"/>
          </a:p>
          <a:p>
            <a:endParaRPr lang="es-AR" dirty="0"/>
          </a:p>
          <a:p>
            <a:endParaRPr lang="es-AR" sz="2400" dirty="0">
              <a:latin typeface="Arial"/>
              <a:cs typeface="Arial"/>
            </a:endParaRPr>
          </a:p>
        </p:txBody>
      </p:sp>
      <p:pic>
        <p:nvPicPr>
          <p:cNvPr id="4" name="Imagen 3">
            <a:extLst>
              <a:ext uri="{FF2B5EF4-FFF2-40B4-BE49-F238E27FC236}">
                <a16:creationId xmlns:a16="http://schemas.microsoft.com/office/drawing/2014/main" id="{FCD58F17-DE29-48EF-9CF7-A0DB4466E5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575" y="5476956"/>
            <a:ext cx="7124085" cy="6476441"/>
          </a:xfrm>
          <a:prstGeom prst="rect">
            <a:avLst/>
          </a:prstGeom>
        </p:spPr>
      </p:pic>
    </p:spTree>
    <p:extLst>
      <p:ext uri="{BB962C8B-B14F-4D97-AF65-F5344CB8AC3E}">
        <p14:creationId xmlns:p14="http://schemas.microsoft.com/office/powerpoint/2010/main" val="946449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LAN – ESTANDARES IEEE 802.#</a:t>
            </a:r>
          </a:p>
        </p:txBody>
      </p:sp>
      <p:sp>
        <p:nvSpPr>
          <p:cNvPr id="3" name="Rectángulo 2">
            <a:extLst>
              <a:ext uri="{FF2B5EF4-FFF2-40B4-BE49-F238E27FC236}">
                <a16:creationId xmlns:a16="http://schemas.microsoft.com/office/drawing/2014/main" id="{74EB4EC6-5BE3-4EB6-AC83-E68A179FB16F}"/>
              </a:ext>
            </a:extLst>
          </p:cNvPr>
          <p:cNvSpPr/>
          <p:nvPr/>
        </p:nvSpPr>
        <p:spPr>
          <a:xfrm>
            <a:off x="2566736" y="2356527"/>
            <a:ext cx="19250527" cy="9510296"/>
          </a:xfrm>
          <a:prstGeom prst="rect">
            <a:avLst/>
          </a:prstGeom>
        </p:spPr>
        <p:txBody>
          <a:bodyPr wrap="square">
            <a:spAutoFit/>
          </a:bodyPr>
          <a:lstStyle/>
          <a:p>
            <a:r>
              <a:rPr lang="es-AR" dirty="0"/>
              <a:t>Años más tarde, el IEEE creó el modelo 802.X. </a:t>
            </a:r>
          </a:p>
          <a:p>
            <a:endParaRPr lang="es-AR" dirty="0"/>
          </a:p>
          <a:p>
            <a:r>
              <a:rPr lang="es-AR" dirty="0"/>
              <a:t>	Este divide al Nivel II en dos subniveles:</a:t>
            </a:r>
          </a:p>
          <a:p>
            <a:r>
              <a:rPr lang="es-AR" dirty="0"/>
              <a:t>					</a:t>
            </a:r>
          </a:p>
          <a:p>
            <a:r>
              <a:rPr lang="es-AR" dirty="0"/>
              <a:t>					 LLC (</a:t>
            </a:r>
            <a:r>
              <a:rPr lang="es-AR" dirty="0" err="1"/>
              <a:t>Logical</a:t>
            </a:r>
            <a:r>
              <a:rPr lang="es-AR" dirty="0"/>
              <a:t> Link Control)</a:t>
            </a:r>
          </a:p>
          <a:p>
            <a:r>
              <a:rPr lang="es-AR" dirty="0"/>
              <a:t>					 MAC (Medium Access Control).</a:t>
            </a:r>
          </a:p>
          <a:p>
            <a:endParaRPr lang="es-AR" dirty="0"/>
          </a:p>
          <a:p>
            <a:endParaRPr lang="es-AR" dirty="0"/>
          </a:p>
          <a:p>
            <a:r>
              <a:rPr lang="es-AR" dirty="0"/>
              <a:t>Para la subcapa LLC se establece la especificación 802.2  </a:t>
            </a:r>
          </a:p>
          <a:p>
            <a:endParaRPr lang="es-AR" dirty="0"/>
          </a:p>
          <a:p>
            <a:r>
              <a:rPr lang="es-AR" dirty="0"/>
              <a:t>Para la MAC hay tres posibilidades las 802.3, 802.4 y 802.5.</a:t>
            </a:r>
          </a:p>
          <a:p>
            <a:endParaRPr lang="es-AR" dirty="0"/>
          </a:p>
          <a:p>
            <a:r>
              <a:rPr lang="es-AR" dirty="0"/>
              <a:t>La 802.3, que es una implementación muy parecida a Ethernet o ALOHA a nivel protocolo, se llama CSMA/CD (Carrier </a:t>
            </a:r>
            <a:r>
              <a:rPr lang="es-AR" dirty="0" err="1"/>
              <a:t>Sense</a:t>
            </a:r>
            <a:r>
              <a:rPr lang="es-AR" dirty="0"/>
              <a:t> </a:t>
            </a:r>
            <a:r>
              <a:rPr lang="es-AR" dirty="0" err="1"/>
              <a:t>Multiple</a:t>
            </a:r>
            <a:r>
              <a:rPr lang="es-AR" dirty="0"/>
              <a:t> Access / </a:t>
            </a:r>
            <a:r>
              <a:rPr lang="es-AR" dirty="0" err="1"/>
              <a:t>Collision</a:t>
            </a:r>
            <a:r>
              <a:rPr lang="es-AR" dirty="0"/>
              <a:t> </a:t>
            </a:r>
            <a:r>
              <a:rPr lang="es-AR" dirty="0" err="1"/>
              <a:t>Detection</a:t>
            </a:r>
            <a:r>
              <a:rPr lang="es-AR" dirty="0"/>
              <a:t>) o </a:t>
            </a:r>
            <a:r>
              <a:rPr lang="es-AR" dirty="0" err="1"/>
              <a:t>Sensado</a:t>
            </a:r>
            <a:r>
              <a:rPr lang="es-AR" dirty="0"/>
              <a:t> de Portadora, Acceso Múltiple / Detección de Colisiones) y funciona en una topología de BUS, es decir, con todos los equipos compartiendo el mismo medio físico.</a:t>
            </a:r>
          </a:p>
          <a:p>
            <a:endParaRPr lang="es-AR" dirty="0"/>
          </a:p>
        </p:txBody>
      </p:sp>
    </p:spTree>
    <p:extLst>
      <p:ext uri="{BB962C8B-B14F-4D97-AF65-F5344CB8AC3E}">
        <p14:creationId xmlns:p14="http://schemas.microsoft.com/office/powerpoint/2010/main" val="13002084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LAN – ESTANDARES IEEE 802.#</a:t>
            </a:r>
          </a:p>
        </p:txBody>
      </p:sp>
      <p:sp>
        <p:nvSpPr>
          <p:cNvPr id="3" name="Rectángulo 2">
            <a:extLst>
              <a:ext uri="{FF2B5EF4-FFF2-40B4-BE49-F238E27FC236}">
                <a16:creationId xmlns:a16="http://schemas.microsoft.com/office/drawing/2014/main" id="{74EB4EC6-5BE3-4EB6-AC83-E68A179FB16F}"/>
              </a:ext>
            </a:extLst>
          </p:cNvPr>
          <p:cNvSpPr/>
          <p:nvPr/>
        </p:nvSpPr>
        <p:spPr>
          <a:xfrm>
            <a:off x="2832207" y="3574770"/>
            <a:ext cx="19250527" cy="5078313"/>
          </a:xfrm>
          <a:prstGeom prst="rect">
            <a:avLst/>
          </a:prstGeom>
        </p:spPr>
        <p:txBody>
          <a:bodyPr wrap="square">
            <a:spAutoFit/>
          </a:bodyPr>
          <a:lstStyle/>
          <a:p>
            <a:r>
              <a:rPr lang="es-AR" dirty="0"/>
              <a:t>La 802.5 estuvo pensada para una topología de red en anillo, e inspirada en una implementación que IBM hiciera con anterioridad (Token Ring). Aquí no existen problemas de colisiones, pero sí se debe mantener la continuidad en el anillo.</a:t>
            </a:r>
          </a:p>
          <a:p>
            <a:endParaRPr lang="es-AR" dirty="0"/>
          </a:p>
          <a:p>
            <a:endParaRPr lang="es-AR" dirty="0"/>
          </a:p>
          <a:p>
            <a:endParaRPr lang="es-AR" dirty="0"/>
          </a:p>
          <a:p>
            <a:r>
              <a:rPr lang="es-AR" dirty="0"/>
              <a:t>Finalmente, la 802.4 o Token Bus es un caso intermedio entre las</a:t>
            </a:r>
          </a:p>
          <a:p>
            <a:r>
              <a:rPr lang="es-AR" dirty="0"/>
              <a:t>otras dos; tiene un BUS físico, pero “lógicamente” la comunicación</a:t>
            </a:r>
          </a:p>
          <a:p>
            <a:r>
              <a:rPr lang="es-AR" dirty="0"/>
              <a:t>es como si se tratara de un anillo.</a:t>
            </a:r>
          </a:p>
        </p:txBody>
      </p:sp>
    </p:spTree>
    <p:extLst>
      <p:ext uri="{BB962C8B-B14F-4D97-AF65-F5344CB8AC3E}">
        <p14:creationId xmlns:p14="http://schemas.microsoft.com/office/powerpoint/2010/main" val="40320455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De Acceso </a:t>
            </a:r>
            <a:r>
              <a:rPr lang="es-ES" dirty="0" err="1"/>
              <a:t>Multiple</a:t>
            </a:r>
            <a:r>
              <a:rPr lang="es-ES" dirty="0"/>
              <a:t> - ALOHA</a:t>
            </a:r>
          </a:p>
        </p:txBody>
      </p:sp>
      <p:sp>
        <p:nvSpPr>
          <p:cNvPr id="3" name="Rectángulo 2">
            <a:extLst>
              <a:ext uri="{FF2B5EF4-FFF2-40B4-BE49-F238E27FC236}">
                <a16:creationId xmlns:a16="http://schemas.microsoft.com/office/drawing/2014/main" id="{74EB4EC6-5BE3-4EB6-AC83-E68A179FB16F}"/>
              </a:ext>
            </a:extLst>
          </p:cNvPr>
          <p:cNvSpPr/>
          <p:nvPr/>
        </p:nvSpPr>
        <p:spPr>
          <a:xfrm>
            <a:off x="2832207" y="1940067"/>
            <a:ext cx="19250527" cy="5632311"/>
          </a:xfrm>
          <a:prstGeom prst="rect">
            <a:avLst/>
          </a:prstGeom>
        </p:spPr>
        <p:txBody>
          <a:bodyPr wrap="square">
            <a:spAutoFit/>
          </a:bodyPr>
          <a:lstStyle/>
          <a:p>
            <a:pPr algn="just"/>
            <a:r>
              <a:rPr lang="es-AR" dirty="0"/>
              <a:t>Las Redes LAN se </a:t>
            </a:r>
            <a:r>
              <a:rPr lang="es-AR" dirty="0" err="1"/>
              <a:t>remotan</a:t>
            </a:r>
            <a:r>
              <a:rPr lang="es-AR" dirty="0"/>
              <a:t> a los años 65´s y en la Universidad de </a:t>
            </a:r>
            <a:r>
              <a:rPr lang="es-AR" dirty="0" err="1"/>
              <a:t>Hawai</a:t>
            </a:r>
            <a:r>
              <a:rPr lang="es-AR" dirty="0"/>
              <a:t> resolvieron el problema de colisión que tenían mediante el protocolo ALOHA.</a:t>
            </a:r>
          </a:p>
          <a:p>
            <a:pPr algn="just"/>
            <a:r>
              <a:rPr lang="es-AR" dirty="0" err="1"/>
              <a:t>Hawai</a:t>
            </a:r>
            <a:r>
              <a:rPr lang="es-AR" dirty="0"/>
              <a:t> es un grupo de islas en la Polinesia y para comunicarlas entre si, s</a:t>
            </a:r>
            <a:r>
              <a:rPr lang="es-AR" dirty="0" smtClean="0"/>
              <a:t>e </a:t>
            </a:r>
            <a:r>
              <a:rPr lang="es-AR" dirty="0"/>
              <a:t>ubicó una estación controladora y una repetidora en la cima de una montaña alta; y cada una de las</a:t>
            </a:r>
          </a:p>
          <a:p>
            <a:pPr algn="just"/>
            <a:r>
              <a:rPr lang="es-AR" dirty="0"/>
              <a:t>estaciones le enviaba la información a transmitir a la controladora, y luego ésta la reenviaba (con otra frecuencia portadora) a la estación destinataria. </a:t>
            </a:r>
          </a:p>
          <a:p>
            <a:endParaRPr lang="es-AR" dirty="0"/>
          </a:p>
          <a:p>
            <a:pPr algn="just"/>
            <a:r>
              <a:rPr lang="es-AR" dirty="0"/>
              <a:t>Lo peor que podía suceder era que dos o más estaciones enviaran datos a la</a:t>
            </a:r>
          </a:p>
          <a:p>
            <a:pPr algn="just"/>
            <a:r>
              <a:rPr lang="es-AR" dirty="0"/>
              <a:t>central en el mismo momento, lo cual producía una colisión; reintentándose la transmisión un tiempo después</a:t>
            </a:r>
          </a:p>
        </p:txBody>
      </p:sp>
      <p:pic>
        <p:nvPicPr>
          <p:cNvPr id="2" name="Imagen 1">
            <a:extLst>
              <a:ext uri="{FF2B5EF4-FFF2-40B4-BE49-F238E27FC236}">
                <a16:creationId xmlns:a16="http://schemas.microsoft.com/office/drawing/2014/main" id="{F0A83F19-714A-4248-881D-F01289E64F75}"/>
              </a:ext>
            </a:extLst>
          </p:cNvPr>
          <p:cNvPicPr>
            <a:picLocks noChangeAspect="1"/>
          </p:cNvPicPr>
          <p:nvPr/>
        </p:nvPicPr>
        <p:blipFill>
          <a:blip r:embed="rId2"/>
          <a:stretch>
            <a:fillRect/>
          </a:stretch>
        </p:blipFill>
        <p:spPr>
          <a:xfrm>
            <a:off x="6824603" y="6858000"/>
            <a:ext cx="7496269" cy="6532075"/>
          </a:xfrm>
          <a:prstGeom prst="rect">
            <a:avLst/>
          </a:prstGeom>
        </p:spPr>
      </p:pic>
    </p:spTree>
    <p:extLst>
      <p:ext uri="{BB962C8B-B14F-4D97-AF65-F5344CB8AC3E}">
        <p14:creationId xmlns:p14="http://schemas.microsoft.com/office/powerpoint/2010/main" val="1498072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De Acceso Múltiple – ALOHA PURO</a:t>
            </a:r>
          </a:p>
        </p:txBody>
      </p:sp>
      <p:sp>
        <p:nvSpPr>
          <p:cNvPr id="3" name="Rectángulo 2">
            <a:extLst>
              <a:ext uri="{FF2B5EF4-FFF2-40B4-BE49-F238E27FC236}">
                <a16:creationId xmlns:a16="http://schemas.microsoft.com/office/drawing/2014/main" id="{74EB4EC6-5BE3-4EB6-AC83-E68A179FB16F}"/>
              </a:ext>
            </a:extLst>
          </p:cNvPr>
          <p:cNvSpPr/>
          <p:nvPr/>
        </p:nvSpPr>
        <p:spPr>
          <a:xfrm>
            <a:off x="2832207" y="1940067"/>
            <a:ext cx="19250527" cy="8402300"/>
          </a:xfrm>
          <a:prstGeom prst="rect">
            <a:avLst/>
          </a:prstGeom>
        </p:spPr>
        <p:txBody>
          <a:bodyPr wrap="square">
            <a:spAutoFit/>
          </a:bodyPr>
          <a:lstStyle/>
          <a:p>
            <a:pPr algn="just"/>
            <a:r>
              <a:rPr lang="es-AR" dirty="0"/>
              <a:t>Las Redes LAN se </a:t>
            </a:r>
            <a:r>
              <a:rPr lang="es-AR" dirty="0" err="1"/>
              <a:t>remotan</a:t>
            </a:r>
            <a:r>
              <a:rPr lang="es-AR" dirty="0"/>
              <a:t> a los años 65´s y en la Universidad de </a:t>
            </a:r>
            <a:r>
              <a:rPr lang="es-AR" dirty="0" err="1"/>
              <a:t>Hawai</a:t>
            </a:r>
            <a:r>
              <a:rPr lang="es-AR" dirty="0"/>
              <a:t> resolvieron el problema de colisión que tenían mediante el protocolo ALOHA.</a:t>
            </a:r>
          </a:p>
          <a:p>
            <a:pPr algn="just"/>
            <a:r>
              <a:rPr lang="es-AR" dirty="0" err="1"/>
              <a:t>Hawai</a:t>
            </a:r>
            <a:r>
              <a:rPr lang="es-AR" dirty="0"/>
              <a:t> es un grupo de islas en la Polinesia y para comunicarlas entre si, s</a:t>
            </a:r>
            <a:r>
              <a:rPr lang="es-AR" dirty="0" smtClean="0"/>
              <a:t>e </a:t>
            </a:r>
            <a:r>
              <a:rPr lang="es-AR" dirty="0"/>
              <a:t>ubicó una estación controladora y una repetidora en la cima de una montaña alta; y cada una de las</a:t>
            </a:r>
          </a:p>
          <a:p>
            <a:pPr algn="just"/>
            <a:r>
              <a:rPr lang="es-AR" dirty="0"/>
              <a:t>estaciones le enviaba la información a transmitir a la controladora, y luego ésta la reenviaba (con otra frecuencia portadora) a la estación destinataria. </a:t>
            </a:r>
          </a:p>
          <a:p>
            <a:endParaRPr lang="es-AR" dirty="0"/>
          </a:p>
          <a:p>
            <a:pPr algn="just"/>
            <a:r>
              <a:rPr lang="es-AR" dirty="0"/>
              <a:t>Lo peor que podía suceder era que dos o más estaciones enviaran datos a la</a:t>
            </a:r>
          </a:p>
          <a:p>
            <a:pPr algn="just"/>
            <a:r>
              <a:rPr lang="es-AR" dirty="0"/>
              <a:t>central en el mismo momento, lo cual producía una colisión; reintentándose la transmisión un tiempo después</a:t>
            </a:r>
          </a:p>
          <a:p>
            <a:endParaRPr lang="es-AR" dirty="0"/>
          </a:p>
          <a:p>
            <a:endParaRPr lang="es-AR" dirty="0"/>
          </a:p>
          <a:p>
            <a:r>
              <a:rPr lang="es-AR" dirty="0"/>
              <a:t>A esto se lo </a:t>
            </a:r>
          </a:p>
          <a:p>
            <a:r>
              <a:rPr lang="es-AR" dirty="0"/>
              <a:t>Conoce como</a:t>
            </a:r>
          </a:p>
          <a:p>
            <a:r>
              <a:rPr lang="es-AR" dirty="0"/>
              <a:t>ALOHA PURO</a:t>
            </a:r>
          </a:p>
        </p:txBody>
      </p:sp>
      <p:pic>
        <p:nvPicPr>
          <p:cNvPr id="2" name="Imagen 1">
            <a:extLst>
              <a:ext uri="{FF2B5EF4-FFF2-40B4-BE49-F238E27FC236}">
                <a16:creationId xmlns:a16="http://schemas.microsoft.com/office/drawing/2014/main" id="{F0A83F19-714A-4248-881D-F01289E64F75}"/>
              </a:ext>
            </a:extLst>
          </p:cNvPr>
          <p:cNvPicPr>
            <a:picLocks noChangeAspect="1"/>
          </p:cNvPicPr>
          <p:nvPr/>
        </p:nvPicPr>
        <p:blipFill>
          <a:blip r:embed="rId2"/>
          <a:stretch>
            <a:fillRect/>
          </a:stretch>
        </p:blipFill>
        <p:spPr>
          <a:xfrm>
            <a:off x="6824603" y="6858000"/>
            <a:ext cx="7496269" cy="6532075"/>
          </a:xfrm>
          <a:prstGeom prst="rect">
            <a:avLst/>
          </a:prstGeom>
        </p:spPr>
      </p:pic>
    </p:spTree>
    <p:extLst>
      <p:ext uri="{BB962C8B-B14F-4D97-AF65-F5344CB8AC3E}">
        <p14:creationId xmlns:p14="http://schemas.microsoft.com/office/powerpoint/2010/main" val="16118946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nvSpPr>
        <p:spPr>
          <a:xfrm>
            <a:off x="1648908" y="7131821"/>
            <a:ext cx="21086184" cy="1"/>
          </a:xfrm>
          <a:prstGeom prst="line">
            <a:avLst/>
          </a:prstGeom>
          <a:ln w="12700">
            <a:solidFill>
              <a:srgbClr val="EE2E24"/>
            </a:solidFill>
          </a:ln>
        </p:spPr>
        <p:txBody>
          <a:bodyPr lIns="91437" tIns="91437" rIns="91437" bIns="91437"/>
          <a:lstStyle/>
          <a:p>
            <a:endParaRPr/>
          </a:p>
        </p:txBody>
      </p:sp>
      <p:sp>
        <p:nvSpPr>
          <p:cNvPr id="194" name="Shape 194"/>
          <p:cNvSpPr/>
          <p:nvPr/>
        </p:nvSpPr>
        <p:spPr>
          <a:xfrm>
            <a:off x="1648908" y="5377498"/>
            <a:ext cx="18293333" cy="2677650"/>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r>
              <a:rPr lang="es-ES" dirty="0"/>
              <a:t>Introducción a la Materia y Objetivos </a:t>
            </a:r>
          </a:p>
          <a:p>
            <a:endParaRPr lang="es-ES" dirty="0"/>
          </a:p>
          <a:p>
            <a:endParaRPr dirty="0"/>
          </a:p>
        </p:txBody>
      </p:sp>
      <p:sp>
        <p:nvSpPr>
          <p:cNvPr id="4" name="Shape 194">
            <a:extLst>
              <a:ext uri="{FF2B5EF4-FFF2-40B4-BE49-F238E27FC236}">
                <a16:creationId xmlns:a16="http://schemas.microsoft.com/office/drawing/2014/main" id="{CE548B40-D81D-4F6D-9829-2CFB2710EDD6}"/>
              </a:ext>
            </a:extLst>
          </p:cNvPr>
          <p:cNvSpPr/>
          <p:nvPr/>
        </p:nvSpPr>
        <p:spPr>
          <a:xfrm>
            <a:off x="14801850" y="12742769"/>
            <a:ext cx="9582150" cy="677102"/>
          </a:xfrm>
          <a:prstGeom prst="rect">
            <a:avLst/>
          </a:prstGeom>
          <a:solidFill>
            <a:srgbClr val="A50021"/>
          </a:solidFill>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pPr algn="ctr"/>
            <a:r>
              <a:rPr lang="es-ES" sz="3200" dirty="0"/>
              <a:t>Cátedra REDES LAN / WAN </a:t>
            </a:r>
            <a:endParaRPr sz="3200" dirty="0"/>
          </a:p>
        </p:txBody>
      </p:sp>
    </p:spTree>
    <p:extLst>
      <p:ext uri="{BB962C8B-B14F-4D97-AF65-F5344CB8AC3E}">
        <p14:creationId xmlns:p14="http://schemas.microsoft.com/office/powerpoint/2010/main" val="3554444504"/>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De Acceso Múltiple – ALOHA RANURADO</a:t>
            </a:r>
          </a:p>
        </p:txBody>
      </p:sp>
      <p:sp>
        <p:nvSpPr>
          <p:cNvPr id="3" name="Rectángulo 2">
            <a:extLst>
              <a:ext uri="{FF2B5EF4-FFF2-40B4-BE49-F238E27FC236}">
                <a16:creationId xmlns:a16="http://schemas.microsoft.com/office/drawing/2014/main" id="{74EB4EC6-5BE3-4EB6-AC83-E68A179FB16F}"/>
              </a:ext>
            </a:extLst>
          </p:cNvPr>
          <p:cNvSpPr/>
          <p:nvPr/>
        </p:nvSpPr>
        <p:spPr>
          <a:xfrm>
            <a:off x="2832207" y="1940067"/>
            <a:ext cx="19250527" cy="11726287"/>
          </a:xfrm>
          <a:prstGeom prst="rect">
            <a:avLst/>
          </a:prstGeom>
        </p:spPr>
        <p:txBody>
          <a:bodyPr wrap="square">
            <a:spAutoFit/>
          </a:bodyPr>
          <a:lstStyle/>
          <a:p>
            <a:endParaRPr lang="es-AR" dirty="0"/>
          </a:p>
          <a:p>
            <a:r>
              <a:rPr lang="es-AR" dirty="0"/>
              <a:t>Cuando la cantidad de terminales creció se evidenciaron los problemas de</a:t>
            </a:r>
          </a:p>
          <a:p>
            <a:r>
              <a:rPr lang="es-AR" dirty="0"/>
              <a:t>eficiencia. </a:t>
            </a:r>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pPr algn="just"/>
            <a:r>
              <a:rPr lang="es-AR" dirty="0"/>
              <a:t>Entonces se parte el tiempo en el slot con una señal de radio que anuncia el comienzo de</a:t>
            </a:r>
          </a:p>
          <a:p>
            <a:pPr algn="just"/>
            <a:r>
              <a:rPr lang="es-AR" dirty="0"/>
              <a:t>un slot, y con un pequeño tiempo para que llegue a todos. De esta forma si hay una colisión esta es plena y se pierde menos tiempo. Esto minimiza las colisiones con mas eficiencia sin resolverlas totalmente.</a:t>
            </a:r>
          </a:p>
          <a:p>
            <a:endParaRPr lang="es-AR" dirty="0"/>
          </a:p>
          <a:p>
            <a:endParaRPr lang="es-AR" dirty="0"/>
          </a:p>
        </p:txBody>
      </p:sp>
      <p:pic>
        <p:nvPicPr>
          <p:cNvPr id="4" name="Imagen 3">
            <a:extLst>
              <a:ext uri="{FF2B5EF4-FFF2-40B4-BE49-F238E27FC236}">
                <a16:creationId xmlns:a16="http://schemas.microsoft.com/office/drawing/2014/main" id="{AF1BD0A3-BF94-4A4A-88DD-129AD65B04BB}"/>
              </a:ext>
            </a:extLst>
          </p:cNvPr>
          <p:cNvPicPr>
            <a:picLocks noChangeAspect="1"/>
          </p:cNvPicPr>
          <p:nvPr/>
        </p:nvPicPr>
        <p:blipFill>
          <a:blip r:embed="rId2"/>
          <a:stretch>
            <a:fillRect/>
          </a:stretch>
        </p:blipFill>
        <p:spPr>
          <a:xfrm>
            <a:off x="3746090" y="4036635"/>
            <a:ext cx="8170606" cy="4679807"/>
          </a:xfrm>
          <a:prstGeom prst="rect">
            <a:avLst/>
          </a:prstGeom>
        </p:spPr>
      </p:pic>
      <p:pic>
        <p:nvPicPr>
          <p:cNvPr id="8" name="Imagen 7">
            <a:extLst>
              <a:ext uri="{FF2B5EF4-FFF2-40B4-BE49-F238E27FC236}">
                <a16:creationId xmlns:a16="http://schemas.microsoft.com/office/drawing/2014/main" id="{398878DB-2F47-423F-B404-75379FA5DCA2}"/>
              </a:ext>
            </a:extLst>
          </p:cNvPr>
          <p:cNvPicPr>
            <a:picLocks noChangeAspect="1"/>
          </p:cNvPicPr>
          <p:nvPr/>
        </p:nvPicPr>
        <p:blipFill>
          <a:blip r:embed="rId3"/>
          <a:stretch>
            <a:fillRect/>
          </a:stretch>
        </p:blipFill>
        <p:spPr>
          <a:xfrm>
            <a:off x="13552553" y="3866626"/>
            <a:ext cx="9182539" cy="4362974"/>
          </a:xfrm>
          <a:prstGeom prst="rect">
            <a:avLst/>
          </a:prstGeom>
        </p:spPr>
      </p:pic>
    </p:spTree>
    <p:extLst>
      <p:ext uri="{BB962C8B-B14F-4D97-AF65-F5344CB8AC3E}">
        <p14:creationId xmlns:p14="http://schemas.microsoft.com/office/powerpoint/2010/main" val="19060167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De Acceso Múltiple – ALOHA RANURADO</a:t>
            </a:r>
          </a:p>
        </p:txBody>
      </p:sp>
      <p:sp>
        <p:nvSpPr>
          <p:cNvPr id="3" name="Rectángulo 2">
            <a:extLst>
              <a:ext uri="{FF2B5EF4-FFF2-40B4-BE49-F238E27FC236}">
                <a16:creationId xmlns:a16="http://schemas.microsoft.com/office/drawing/2014/main" id="{74EB4EC6-5BE3-4EB6-AC83-E68A179FB16F}"/>
              </a:ext>
            </a:extLst>
          </p:cNvPr>
          <p:cNvSpPr/>
          <p:nvPr/>
        </p:nvSpPr>
        <p:spPr>
          <a:xfrm>
            <a:off x="2832207" y="1940067"/>
            <a:ext cx="19250527" cy="11726287"/>
          </a:xfrm>
          <a:prstGeom prst="rect">
            <a:avLst/>
          </a:prstGeom>
        </p:spPr>
        <p:txBody>
          <a:bodyPr wrap="square">
            <a:spAutoFit/>
          </a:bodyPr>
          <a:lstStyle/>
          <a:p>
            <a:endParaRPr lang="es-AR" dirty="0"/>
          </a:p>
          <a:p>
            <a:r>
              <a:rPr lang="es-AR" dirty="0"/>
              <a:t>Solo puede transmitir un equipo si tiene algo para mandar, al inicio de cada ranura temporal-</a:t>
            </a:r>
          </a:p>
          <a:p>
            <a:endParaRPr lang="es-AR" dirty="0"/>
          </a:p>
          <a:p>
            <a:r>
              <a:rPr lang="es-AR" dirty="0"/>
              <a:t>La maquina retransmisora es la que se </a:t>
            </a:r>
            <a:r>
              <a:rPr lang="es-AR" dirty="0" smtClean="0"/>
              <a:t>da </a:t>
            </a:r>
            <a:r>
              <a:rPr lang="es-AR" dirty="0"/>
              <a:t>cuenta de la colisión,  ya que es la que recibe de todos los equipos. Al detectar colisión manda un bit especial. </a:t>
            </a:r>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r>
              <a:rPr lang="es-AR" dirty="0"/>
              <a:t>Este sistema se sigue utilizando hoy en enlaces satelitales </a:t>
            </a:r>
          </a:p>
          <a:p>
            <a:endParaRPr lang="es-AR" dirty="0"/>
          </a:p>
          <a:p>
            <a:r>
              <a:rPr lang="es-AR" dirty="0"/>
              <a:t>SCPC (Single </a:t>
            </a:r>
            <a:r>
              <a:rPr lang="es-AR" dirty="0" err="1"/>
              <a:t>Channel</a:t>
            </a:r>
            <a:r>
              <a:rPr lang="es-AR" dirty="0"/>
              <a:t> per </a:t>
            </a:r>
            <a:r>
              <a:rPr lang="es-AR" dirty="0" err="1" smtClean="0"/>
              <a:t>Carrier</a:t>
            </a:r>
            <a:r>
              <a:rPr lang="es-AR" dirty="0" smtClean="0"/>
              <a:t>) </a:t>
            </a:r>
            <a:r>
              <a:rPr lang="es-AR" dirty="0"/>
              <a:t>y VSAT (</a:t>
            </a:r>
            <a:r>
              <a:rPr lang="es-AR" dirty="0" err="1"/>
              <a:t>Very</a:t>
            </a:r>
            <a:r>
              <a:rPr lang="es-AR" dirty="0"/>
              <a:t> Small </a:t>
            </a:r>
            <a:r>
              <a:rPr lang="es-AR" dirty="0" err="1"/>
              <a:t>Aperture</a:t>
            </a:r>
            <a:r>
              <a:rPr lang="es-AR" dirty="0"/>
              <a:t> Terminal) </a:t>
            </a:r>
          </a:p>
          <a:p>
            <a:endParaRPr lang="es-AR" dirty="0"/>
          </a:p>
          <a:p>
            <a:endParaRPr lang="es-AR" dirty="0"/>
          </a:p>
        </p:txBody>
      </p:sp>
      <p:pic>
        <p:nvPicPr>
          <p:cNvPr id="2" name="Imagen 1">
            <a:extLst>
              <a:ext uri="{FF2B5EF4-FFF2-40B4-BE49-F238E27FC236}">
                <a16:creationId xmlns:a16="http://schemas.microsoft.com/office/drawing/2014/main" id="{4401DF29-31AE-4127-AF7B-B5B8D874EF4F}"/>
              </a:ext>
            </a:extLst>
          </p:cNvPr>
          <p:cNvPicPr>
            <a:picLocks noChangeAspect="1"/>
          </p:cNvPicPr>
          <p:nvPr/>
        </p:nvPicPr>
        <p:blipFill>
          <a:blip r:embed="rId2"/>
          <a:stretch>
            <a:fillRect/>
          </a:stretch>
        </p:blipFill>
        <p:spPr>
          <a:xfrm>
            <a:off x="7544652" y="5159598"/>
            <a:ext cx="8763754" cy="5287224"/>
          </a:xfrm>
          <a:prstGeom prst="rect">
            <a:avLst/>
          </a:prstGeom>
        </p:spPr>
      </p:pic>
    </p:spTree>
    <p:extLst>
      <p:ext uri="{BB962C8B-B14F-4D97-AF65-F5344CB8AC3E}">
        <p14:creationId xmlns:p14="http://schemas.microsoft.com/office/powerpoint/2010/main" val="27763720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00">
            <a:extLst>
              <a:ext uri="{FF2B5EF4-FFF2-40B4-BE49-F238E27FC236}">
                <a16:creationId xmlns:a16="http://schemas.microsoft.com/office/drawing/2014/main" id="{B7D38D63-F043-45BD-98B8-C0D3D8F88099}"/>
              </a:ext>
            </a:extLst>
          </p:cNvPr>
          <p:cNvSpPr/>
          <p:nvPr/>
        </p:nvSpPr>
        <p:spPr>
          <a:xfrm>
            <a:off x="1655025" y="771356"/>
            <a:ext cx="19761186" cy="923324"/>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MX" sz="4800" cap="none" dirty="0">
                <a:solidFill>
                  <a:srgbClr val="000000"/>
                </a:solidFill>
                <a:sym typeface="Helvetica"/>
              </a:rPr>
              <a:t>Redes LAN: Diferentes Topologías</a:t>
            </a:r>
            <a:endParaRPr lang="es-AR" sz="4800" cap="none" dirty="0">
              <a:solidFill>
                <a:srgbClr val="000000"/>
              </a:solidFill>
              <a:sym typeface="Helvetica"/>
            </a:endParaRPr>
          </a:p>
        </p:txBody>
      </p:sp>
      <p:grpSp>
        <p:nvGrpSpPr>
          <p:cNvPr id="11" name="Grupo 10"/>
          <p:cNvGrpSpPr/>
          <p:nvPr/>
        </p:nvGrpSpPr>
        <p:grpSpPr>
          <a:xfrm>
            <a:off x="1602364" y="2499879"/>
            <a:ext cx="11223798" cy="4122593"/>
            <a:chOff x="1602364" y="2499879"/>
            <a:chExt cx="11223798" cy="4122593"/>
          </a:xfrm>
        </p:grpSpPr>
        <p:pic>
          <p:nvPicPr>
            <p:cNvPr id="3" name="Imagen 2"/>
            <p:cNvPicPr>
              <a:picLocks noChangeAspect="1"/>
            </p:cNvPicPr>
            <p:nvPr/>
          </p:nvPicPr>
          <p:blipFill>
            <a:blip r:embed="rId2"/>
            <a:stretch>
              <a:fillRect/>
            </a:stretch>
          </p:blipFill>
          <p:spPr>
            <a:xfrm>
              <a:off x="1602364" y="2499879"/>
              <a:ext cx="7271167" cy="4122593"/>
            </a:xfrm>
            <a:prstGeom prst="rect">
              <a:avLst/>
            </a:prstGeom>
          </p:spPr>
        </p:pic>
        <p:sp>
          <p:nvSpPr>
            <p:cNvPr id="8" name="CuadroTexto 7"/>
            <p:cNvSpPr txBox="1"/>
            <p:nvPr/>
          </p:nvSpPr>
          <p:spPr>
            <a:xfrm>
              <a:off x="8153094" y="2499879"/>
              <a:ext cx="4673068" cy="73865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7" tIns="91437" rIns="91437" bIns="91437"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MX" sz="3600" b="0" i="0" u="none" strike="noStrike" cap="none" spc="0" normalizeH="0" baseline="0" dirty="0" smtClean="0">
                  <a:ln>
                    <a:noFill/>
                  </a:ln>
                  <a:solidFill>
                    <a:srgbClr val="000000"/>
                  </a:solidFill>
                  <a:effectLst/>
                  <a:uFillTx/>
                  <a:latin typeface="+mj-lt"/>
                  <a:ea typeface="+mj-ea"/>
                  <a:cs typeface="+mj-cs"/>
                  <a:sym typeface="Helvetica"/>
                </a:rPr>
                <a:t>802.3 BUS CSMA/CD</a:t>
              </a:r>
              <a:endParaRPr kumimoji="0" lang="es-AR" sz="3600" b="0" i="0" u="none" strike="noStrike" cap="none" spc="0" normalizeH="0" baseline="0" dirty="0">
                <a:ln>
                  <a:noFill/>
                </a:ln>
                <a:solidFill>
                  <a:srgbClr val="000000"/>
                </a:solidFill>
                <a:effectLst/>
                <a:uFillTx/>
                <a:latin typeface="+mj-lt"/>
                <a:ea typeface="+mj-ea"/>
                <a:cs typeface="+mj-cs"/>
                <a:sym typeface="Helvetica"/>
              </a:endParaRPr>
            </a:p>
          </p:txBody>
        </p:sp>
      </p:grpSp>
      <p:grpSp>
        <p:nvGrpSpPr>
          <p:cNvPr id="12" name="Grupo 11"/>
          <p:cNvGrpSpPr/>
          <p:nvPr/>
        </p:nvGrpSpPr>
        <p:grpSpPr>
          <a:xfrm>
            <a:off x="1958253" y="7575781"/>
            <a:ext cx="7405305" cy="4366837"/>
            <a:chOff x="1958253" y="7575781"/>
            <a:chExt cx="7405305" cy="4366837"/>
          </a:xfrm>
        </p:grpSpPr>
        <p:pic>
          <p:nvPicPr>
            <p:cNvPr id="4" name="Imagen 3"/>
            <p:cNvPicPr>
              <a:picLocks noChangeAspect="1"/>
            </p:cNvPicPr>
            <p:nvPr/>
          </p:nvPicPr>
          <p:blipFill>
            <a:blip r:embed="rId3"/>
            <a:stretch>
              <a:fillRect/>
            </a:stretch>
          </p:blipFill>
          <p:spPr>
            <a:xfrm>
              <a:off x="1958253" y="7947746"/>
              <a:ext cx="5602871" cy="3994872"/>
            </a:xfrm>
            <a:prstGeom prst="rect">
              <a:avLst/>
            </a:prstGeom>
          </p:spPr>
        </p:pic>
        <p:sp>
          <p:nvSpPr>
            <p:cNvPr id="9" name="CuadroTexto 8"/>
            <p:cNvSpPr txBox="1"/>
            <p:nvPr/>
          </p:nvSpPr>
          <p:spPr>
            <a:xfrm>
              <a:off x="6255021" y="7575781"/>
              <a:ext cx="3108537" cy="73865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7" tIns="91437" rIns="91437" bIns="91437"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MX" sz="3600" b="0" i="0" u="none" strike="noStrike" cap="none" spc="0" normalizeH="0" baseline="0" dirty="0" smtClean="0">
                  <a:ln>
                    <a:noFill/>
                  </a:ln>
                  <a:solidFill>
                    <a:srgbClr val="000000"/>
                  </a:solidFill>
                  <a:effectLst/>
                  <a:uFillTx/>
                  <a:latin typeface="+mj-lt"/>
                  <a:ea typeface="+mj-ea"/>
                  <a:cs typeface="+mj-cs"/>
                  <a:sym typeface="Helvetica"/>
                </a:rPr>
                <a:t>802.5 ANILLO</a:t>
              </a:r>
              <a:endParaRPr kumimoji="0" lang="es-AR" sz="3600" b="0" i="0" u="none" strike="noStrike" cap="none" spc="0" normalizeH="0" baseline="0" dirty="0">
                <a:ln>
                  <a:noFill/>
                </a:ln>
                <a:solidFill>
                  <a:srgbClr val="000000"/>
                </a:solidFill>
                <a:effectLst/>
                <a:uFillTx/>
                <a:latin typeface="+mj-lt"/>
                <a:ea typeface="+mj-ea"/>
                <a:cs typeface="+mj-cs"/>
                <a:sym typeface="Helvetica"/>
              </a:endParaRPr>
            </a:p>
          </p:txBody>
        </p:sp>
      </p:grpSp>
      <p:grpSp>
        <p:nvGrpSpPr>
          <p:cNvPr id="13" name="Grupo 12"/>
          <p:cNvGrpSpPr/>
          <p:nvPr/>
        </p:nvGrpSpPr>
        <p:grpSpPr>
          <a:xfrm>
            <a:off x="11972491" y="4043736"/>
            <a:ext cx="11232443" cy="6283903"/>
            <a:chOff x="11972491" y="4043736"/>
            <a:chExt cx="11232443" cy="6283903"/>
          </a:xfrm>
        </p:grpSpPr>
        <p:pic>
          <p:nvPicPr>
            <p:cNvPr id="7" name="Imagen 6"/>
            <p:cNvPicPr>
              <a:picLocks noChangeAspect="1"/>
            </p:cNvPicPr>
            <p:nvPr/>
          </p:nvPicPr>
          <p:blipFill>
            <a:blip r:embed="rId4"/>
            <a:stretch>
              <a:fillRect/>
            </a:stretch>
          </p:blipFill>
          <p:spPr>
            <a:xfrm>
              <a:off x="11972491" y="4043736"/>
              <a:ext cx="11149757" cy="6283903"/>
            </a:xfrm>
            <a:prstGeom prst="rect">
              <a:avLst/>
            </a:prstGeom>
          </p:spPr>
        </p:pic>
        <p:sp>
          <p:nvSpPr>
            <p:cNvPr id="10" name="CuadroTexto 9"/>
            <p:cNvSpPr txBox="1"/>
            <p:nvPr/>
          </p:nvSpPr>
          <p:spPr>
            <a:xfrm>
              <a:off x="19070475" y="4043736"/>
              <a:ext cx="4134459" cy="73865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7" tIns="91437" rIns="91437" bIns="91437"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s-MX" sz="3600" b="0" i="0" u="none" strike="noStrike" cap="none" spc="0" normalizeH="0" baseline="0" dirty="0" smtClean="0">
                  <a:ln>
                    <a:noFill/>
                  </a:ln>
                  <a:solidFill>
                    <a:srgbClr val="000000"/>
                  </a:solidFill>
                  <a:effectLst/>
                  <a:uFillTx/>
                  <a:latin typeface="+mj-lt"/>
                  <a:ea typeface="+mj-ea"/>
                  <a:cs typeface="+mj-cs"/>
                  <a:sym typeface="Helvetica"/>
                </a:rPr>
                <a:t>802.4 TOKEN BUS</a:t>
              </a:r>
              <a:endParaRPr kumimoji="0" lang="es-AR" sz="3600" b="0" i="0" u="none" strike="noStrike" cap="none" spc="0" normalizeH="0" baseline="0" dirty="0">
                <a:ln>
                  <a:noFill/>
                </a:ln>
                <a:solidFill>
                  <a:srgbClr val="000000"/>
                </a:solidFill>
                <a:effectLst/>
                <a:uFillTx/>
                <a:latin typeface="+mj-lt"/>
                <a:ea typeface="+mj-ea"/>
                <a:cs typeface="+mj-cs"/>
                <a:sym typeface="Helvetica"/>
              </a:endParaRPr>
            </a:p>
          </p:txBody>
        </p:sp>
      </p:grpSp>
    </p:spTree>
    <p:extLst>
      <p:ext uri="{BB962C8B-B14F-4D97-AF65-F5344CB8AC3E}">
        <p14:creationId xmlns:p14="http://schemas.microsoft.com/office/powerpoint/2010/main" val="64860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00">
            <a:extLst>
              <a:ext uri="{FF2B5EF4-FFF2-40B4-BE49-F238E27FC236}">
                <a16:creationId xmlns:a16="http://schemas.microsoft.com/office/drawing/2014/main" id="{B7D38D63-F043-45BD-98B8-C0D3D8F88099}"/>
              </a:ext>
            </a:extLst>
          </p:cNvPr>
          <p:cNvSpPr/>
          <p:nvPr/>
        </p:nvSpPr>
        <p:spPr>
          <a:xfrm>
            <a:off x="1655025" y="771356"/>
            <a:ext cx="19761186" cy="923324"/>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MX" sz="4800" cap="none" dirty="0">
                <a:solidFill>
                  <a:srgbClr val="000000"/>
                </a:solidFill>
                <a:sym typeface="Helvetica"/>
              </a:rPr>
              <a:t>Redes LAN: </a:t>
            </a:r>
            <a:r>
              <a:rPr lang="es-MX" sz="4800" cap="none" dirty="0" smtClean="0">
                <a:solidFill>
                  <a:srgbClr val="000000"/>
                </a:solidFill>
                <a:sym typeface="Helvetica"/>
              </a:rPr>
              <a:t>Sistemas de Accesos</a:t>
            </a:r>
            <a:endParaRPr lang="es-AR" sz="4800" cap="none" dirty="0">
              <a:solidFill>
                <a:srgbClr val="000000"/>
              </a:solidFill>
              <a:sym typeface="Helvetica"/>
            </a:endParaRPr>
          </a:p>
        </p:txBody>
      </p:sp>
      <p:pic>
        <p:nvPicPr>
          <p:cNvPr id="2" name="Imagen 1"/>
          <p:cNvPicPr>
            <a:picLocks noChangeAspect="1"/>
          </p:cNvPicPr>
          <p:nvPr/>
        </p:nvPicPr>
        <p:blipFill>
          <a:blip r:embed="rId2"/>
          <a:stretch>
            <a:fillRect/>
          </a:stretch>
        </p:blipFill>
        <p:spPr>
          <a:xfrm>
            <a:off x="5021407" y="2009342"/>
            <a:ext cx="15196276" cy="9906433"/>
          </a:xfrm>
          <a:prstGeom prst="rect">
            <a:avLst/>
          </a:prstGeom>
        </p:spPr>
      </p:pic>
    </p:spTree>
    <p:extLst>
      <p:ext uri="{BB962C8B-B14F-4D97-AF65-F5344CB8AC3E}">
        <p14:creationId xmlns:p14="http://schemas.microsoft.com/office/powerpoint/2010/main" val="19994607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00">
            <a:extLst>
              <a:ext uri="{FF2B5EF4-FFF2-40B4-BE49-F238E27FC236}">
                <a16:creationId xmlns:a16="http://schemas.microsoft.com/office/drawing/2014/main" id="{B7D38D63-F043-45BD-98B8-C0D3D8F88099}"/>
              </a:ext>
            </a:extLst>
          </p:cNvPr>
          <p:cNvSpPr/>
          <p:nvPr/>
        </p:nvSpPr>
        <p:spPr>
          <a:xfrm>
            <a:off x="1655025" y="771356"/>
            <a:ext cx="19761186" cy="923324"/>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MX" sz="4800" cap="none" dirty="0">
                <a:solidFill>
                  <a:srgbClr val="000000"/>
                </a:solidFill>
                <a:sym typeface="Helvetica"/>
              </a:rPr>
              <a:t>Redes LAN: </a:t>
            </a:r>
            <a:r>
              <a:rPr lang="es-MX" sz="4800" cap="none" dirty="0" smtClean="0">
                <a:solidFill>
                  <a:srgbClr val="000000"/>
                </a:solidFill>
                <a:sym typeface="Helvetica"/>
              </a:rPr>
              <a:t>Sistemas de Accesos</a:t>
            </a:r>
            <a:endParaRPr lang="es-AR" sz="4800" cap="none" dirty="0">
              <a:solidFill>
                <a:srgbClr val="000000"/>
              </a:solidFill>
              <a:sym typeface="Helvetica"/>
            </a:endParaRPr>
          </a:p>
        </p:txBody>
      </p:sp>
      <p:pic>
        <p:nvPicPr>
          <p:cNvPr id="3" name="Imagen 2"/>
          <p:cNvPicPr>
            <a:picLocks noChangeAspect="1"/>
          </p:cNvPicPr>
          <p:nvPr/>
        </p:nvPicPr>
        <p:blipFill>
          <a:blip r:embed="rId2"/>
          <a:stretch>
            <a:fillRect/>
          </a:stretch>
        </p:blipFill>
        <p:spPr>
          <a:xfrm>
            <a:off x="5247407" y="1916688"/>
            <a:ext cx="15231743" cy="10607821"/>
          </a:xfrm>
          <a:prstGeom prst="rect">
            <a:avLst/>
          </a:prstGeom>
        </p:spPr>
      </p:pic>
    </p:spTree>
    <p:extLst>
      <p:ext uri="{BB962C8B-B14F-4D97-AF65-F5344CB8AC3E}">
        <p14:creationId xmlns:p14="http://schemas.microsoft.com/office/powerpoint/2010/main" val="16625586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00">
            <a:extLst>
              <a:ext uri="{FF2B5EF4-FFF2-40B4-BE49-F238E27FC236}">
                <a16:creationId xmlns:a16="http://schemas.microsoft.com/office/drawing/2014/main" id="{B7D38D63-F043-45BD-98B8-C0D3D8F88099}"/>
              </a:ext>
            </a:extLst>
          </p:cNvPr>
          <p:cNvSpPr/>
          <p:nvPr/>
        </p:nvSpPr>
        <p:spPr>
          <a:xfrm>
            <a:off x="1655025" y="771356"/>
            <a:ext cx="19761186" cy="923324"/>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MX" sz="4800" cap="none" dirty="0">
                <a:solidFill>
                  <a:srgbClr val="000000"/>
                </a:solidFill>
                <a:sym typeface="Helvetica"/>
              </a:rPr>
              <a:t>Redes LAN: </a:t>
            </a:r>
            <a:r>
              <a:rPr lang="es-MX" sz="4800" cap="none" dirty="0" smtClean="0">
                <a:solidFill>
                  <a:srgbClr val="000000"/>
                </a:solidFill>
                <a:sym typeface="Helvetica"/>
              </a:rPr>
              <a:t>Modelo OSI</a:t>
            </a:r>
            <a:endParaRPr lang="es-AR" sz="4800" cap="none" dirty="0">
              <a:solidFill>
                <a:srgbClr val="000000"/>
              </a:solidFill>
              <a:sym typeface="Helvetica"/>
            </a:endParaRPr>
          </a:p>
        </p:txBody>
      </p:sp>
      <p:pic>
        <p:nvPicPr>
          <p:cNvPr id="4" name="Imagen 3"/>
          <p:cNvPicPr>
            <a:picLocks noChangeAspect="1"/>
          </p:cNvPicPr>
          <p:nvPr/>
        </p:nvPicPr>
        <p:blipFill>
          <a:blip r:embed="rId2"/>
          <a:stretch>
            <a:fillRect/>
          </a:stretch>
        </p:blipFill>
        <p:spPr>
          <a:xfrm>
            <a:off x="6705599" y="2110317"/>
            <a:ext cx="12401461" cy="10386483"/>
          </a:xfrm>
          <a:prstGeom prst="rect">
            <a:avLst/>
          </a:prstGeom>
        </p:spPr>
      </p:pic>
    </p:spTree>
    <p:extLst>
      <p:ext uri="{BB962C8B-B14F-4D97-AF65-F5344CB8AC3E}">
        <p14:creationId xmlns:p14="http://schemas.microsoft.com/office/powerpoint/2010/main" val="26975600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300">
            <a:extLst>
              <a:ext uri="{FF2B5EF4-FFF2-40B4-BE49-F238E27FC236}">
                <a16:creationId xmlns:a16="http://schemas.microsoft.com/office/drawing/2014/main" id="{B7D38D63-F043-45BD-98B8-C0D3D8F88099}"/>
              </a:ext>
            </a:extLst>
          </p:cNvPr>
          <p:cNvSpPr/>
          <p:nvPr/>
        </p:nvSpPr>
        <p:spPr>
          <a:xfrm>
            <a:off x="1655025" y="771356"/>
            <a:ext cx="19761186" cy="923324"/>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MX" sz="4800" cap="none" dirty="0">
                <a:solidFill>
                  <a:srgbClr val="000000"/>
                </a:solidFill>
                <a:sym typeface="Helvetica"/>
              </a:rPr>
              <a:t>Redes LAN: </a:t>
            </a:r>
            <a:r>
              <a:rPr lang="es-MX" sz="4800" cap="none" dirty="0" smtClean="0">
                <a:solidFill>
                  <a:srgbClr val="000000"/>
                </a:solidFill>
                <a:sym typeface="Helvetica"/>
              </a:rPr>
              <a:t>Formato del Mensaje LLC</a:t>
            </a:r>
            <a:endParaRPr lang="es-AR" sz="4800" cap="none" dirty="0">
              <a:solidFill>
                <a:srgbClr val="000000"/>
              </a:solidFill>
              <a:sym typeface="Helvetica"/>
            </a:endParaRPr>
          </a:p>
        </p:txBody>
      </p:sp>
      <p:pic>
        <p:nvPicPr>
          <p:cNvPr id="5" name="Imagen 4"/>
          <p:cNvPicPr>
            <a:picLocks noChangeAspect="1"/>
          </p:cNvPicPr>
          <p:nvPr/>
        </p:nvPicPr>
        <p:blipFill>
          <a:blip r:embed="rId2"/>
          <a:stretch>
            <a:fillRect/>
          </a:stretch>
        </p:blipFill>
        <p:spPr>
          <a:xfrm>
            <a:off x="2301669" y="2433199"/>
            <a:ext cx="22723629" cy="9454001"/>
          </a:xfrm>
          <a:prstGeom prst="rect">
            <a:avLst/>
          </a:prstGeom>
        </p:spPr>
      </p:pic>
    </p:spTree>
    <p:extLst>
      <p:ext uri="{BB962C8B-B14F-4D97-AF65-F5344CB8AC3E}">
        <p14:creationId xmlns:p14="http://schemas.microsoft.com/office/powerpoint/2010/main" val="23567723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nvSpPr>
        <p:spPr>
          <a:xfrm>
            <a:off x="1648908" y="7131821"/>
            <a:ext cx="21086184" cy="1"/>
          </a:xfrm>
          <a:prstGeom prst="line">
            <a:avLst/>
          </a:prstGeom>
          <a:ln w="12700">
            <a:solidFill>
              <a:srgbClr val="EE2E24"/>
            </a:solidFill>
          </a:ln>
        </p:spPr>
        <p:txBody>
          <a:bodyPr lIns="91437" tIns="91437" rIns="91437" bIns="91437"/>
          <a:lstStyle/>
          <a:p>
            <a:endParaRPr/>
          </a:p>
        </p:txBody>
      </p:sp>
      <p:sp>
        <p:nvSpPr>
          <p:cNvPr id="194" name="Shape 194"/>
          <p:cNvSpPr/>
          <p:nvPr/>
        </p:nvSpPr>
        <p:spPr>
          <a:xfrm>
            <a:off x="1648908" y="5568522"/>
            <a:ext cx="18293333" cy="1015657"/>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r>
              <a:rPr lang="es-ES" dirty="0" smtClean="0"/>
              <a:t>EL </a:t>
            </a:r>
            <a:r>
              <a:rPr lang="es-ES" dirty="0"/>
              <a:t>LLC y MAC, INTERWORKING</a:t>
            </a:r>
            <a:endParaRPr dirty="0"/>
          </a:p>
        </p:txBody>
      </p:sp>
      <p:sp>
        <p:nvSpPr>
          <p:cNvPr id="4" name="Shape 194">
            <a:extLst>
              <a:ext uri="{FF2B5EF4-FFF2-40B4-BE49-F238E27FC236}">
                <a16:creationId xmlns:a16="http://schemas.microsoft.com/office/drawing/2014/main" id="{CE548B40-D81D-4F6D-9829-2CFB2710EDD6}"/>
              </a:ext>
            </a:extLst>
          </p:cNvPr>
          <p:cNvSpPr/>
          <p:nvPr/>
        </p:nvSpPr>
        <p:spPr>
          <a:xfrm>
            <a:off x="14801850" y="12742769"/>
            <a:ext cx="9582150" cy="677102"/>
          </a:xfrm>
          <a:prstGeom prst="rect">
            <a:avLst/>
          </a:prstGeom>
          <a:solidFill>
            <a:srgbClr val="A50021"/>
          </a:solidFill>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pPr algn="ctr"/>
            <a:r>
              <a:rPr lang="es-ES" sz="3200" dirty="0"/>
              <a:t>Cátedra REDES LAN / WAN </a:t>
            </a:r>
            <a:endParaRPr sz="3200" dirty="0"/>
          </a:p>
        </p:txBody>
      </p:sp>
    </p:spTree>
    <p:extLst>
      <p:ext uri="{BB962C8B-B14F-4D97-AF65-F5344CB8AC3E}">
        <p14:creationId xmlns:p14="http://schemas.microsoft.com/office/powerpoint/2010/main" val="3976064190"/>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699167"/>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a:t>
            </a:r>
            <a:r>
              <a:rPr lang="es-ES" dirty="0" err="1"/>
              <a:t>Lan</a:t>
            </a:r>
            <a:r>
              <a:rPr lang="es-ES" dirty="0"/>
              <a:t> y Redes WAN</a:t>
            </a:r>
          </a:p>
        </p:txBody>
      </p:sp>
      <p:sp>
        <p:nvSpPr>
          <p:cNvPr id="8" name="Rectángulo 7">
            <a:extLst>
              <a:ext uri="{FF2B5EF4-FFF2-40B4-BE49-F238E27FC236}">
                <a16:creationId xmlns:a16="http://schemas.microsoft.com/office/drawing/2014/main" id="{FE608456-CDD7-41D2-AC67-89B1FFB81CCF}"/>
              </a:ext>
            </a:extLst>
          </p:cNvPr>
          <p:cNvSpPr/>
          <p:nvPr/>
        </p:nvSpPr>
        <p:spPr>
          <a:xfrm>
            <a:off x="2832207" y="2649518"/>
            <a:ext cx="19902885" cy="1754326"/>
          </a:xfrm>
          <a:prstGeom prst="rect">
            <a:avLst/>
          </a:prstGeom>
        </p:spPr>
        <p:txBody>
          <a:bodyPr wrap="square">
            <a:spAutoFit/>
          </a:bodyPr>
          <a:lstStyle/>
          <a:p>
            <a:endParaRPr lang="es-AR" dirty="0"/>
          </a:p>
          <a:p>
            <a:r>
              <a:rPr lang="es-AR" dirty="0"/>
              <a:t>		</a:t>
            </a:r>
          </a:p>
          <a:p>
            <a:r>
              <a:rPr lang="es-AR" dirty="0"/>
              <a:t>		</a:t>
            </a:r>
          </a:p>
        </p:txBody>
      </p:sp>
      <p:sp>
        <p:nvSpPr>
          <p:cNvPr id="9" name="Rectángulo 8">
            <a:extLst>
              <a:ext uri="{FF2B5EF4-FFF2-40B4-BE49-F238E27FC236}">
                <a16:creationId xmlns:a16="http://schemas.microsoft.com/office/drawing/2014/main" id="{62917370-E8C7-490D-A6D5-3161ACB3E6E4}"/>
              </a:ext>
            </a:extLst>
          </p:cNvPr>
          <p:cNvSpPr/>
          <p:nvPr/>
        </p:nvSpPr>
        <p:spPr>
          <a:xfrm>
            <a:off x="2832207" y="1772355"/>
            <a:ext cx="19902885" cy="5078313"/>
          </a:xfrm>
          <a:prstGeom prst="rect">
            <a:avLst/>
          </a:prstGeom>
        </p:spPr>
        <p:txBody>
          <a:bodyPr wrap="square">
            <a:spAutoFit/>
          </a:bodyPr>
          <a:lstStyle/>
          <a:p>
            <a:endParaRPr lang="es-AR" dirty="0"/>
          </a:p>
          <a:p>
            <a:r>
              <a:rPr lang="es-AR" dirty="0"/>
              <a:t>Las redes locales LAN, si las enmarcamos en el modelo OSI llegan hasta el Nivel 2.</a:t>
            </a:r>
          </a:p>
          <a:p>
            <a:endParaRPr lang="es-AR" dirty="0"/>
          </a:p>
          <a:p>
            <a:r>
              <a:rPr lang="es-AR" dirty="0"/>
              <a:t>¿Por qué no hay Nivel 3?. </a:t>
            </a:r>
          </a:p>
          <a:p>
            <a:endParaRPr lang="es-AR" dirty="0"/>
          </a:p>
          <a:p>
            <a:r>
              <a:rPr lang="es-AR" dirty="0"/>
              <a:t>Porque no hay que enrutar nada, no hay encaminamiento hacia otra red.</a:t>
            </a:r>
          </a:p>
          <a:p>
            <a:r>
              <a:rPr lang="es-AR" dirty="0"/>
              <a:t> TCP/IP va del Nivel 3 para arriba y encaja perfectamente con el modelo de LAN. </a:t>
            </a:r>
          </a:p>
          <a:p>
            <a:endParaRPr lang="es-AR" dirty="0"/>
          </a:p>
          <a:p>
            <a:endParaRPr lang="es-AR" dirty="0"/>
          </a:p>
        </p:txBody>
      </p:sp>
      <p:pic>
        <p:nvPicPr>
          <p:cNvPr id="3" name="Imagen 2">
            <a:extLst>
              <a:ext uri="{FF2B5EF4-FFF2-40B4-BE49-F238E27FC236}">
                <a16:creationId xmlns:a16="http://schemas.microsoft.com/office/drawing/2014/main" id="{0A5932F4-F18A-4525-BA5B-C28055A91F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1656" y="6596622"/>
            <a:ext cx="10388386" cy="6586101"/>
          </a:xfrm>
          <a:prstGeom prst="rect">
            <a:avLst/>
          </a:prstGeom>
        </p:spPr>
      </p:pic>
      <p:sp>
        <p:nvSpPr>
          <p:cNvPr id="10" name="Rectángulo 9">
            <a:extLst>
              <a:ext uri="{FF2B5EF4-FFF2-40B4-BE49-F238E27FC236}">
                <a16:creationId xmlns:a16="http://schemas.microsoft.com/office/drawing/2014/main" id="{345AA18B-81D1-465C-9DD2-63941F4F7876}"/>
              </a:ext>
            </a:extLst>
          </p:cNvPr>
          <p:cNvSpPr/>
          <p:nvPr/>
        </p:nvSpPr>
        <p:spPr>
          <a:xfrm>
            <a:off x="13220594" y="7243011"/>
            <a:ext cx="9904102" cy="4524315"/>
          </a:xfrm>
          <a:prstGeom prst="rect">
            <a:avLst/>
          </a:prstGeom>
        </p:spPr>
        <p:txBody>
          <a:bodyPr wrap="square">
            <a:spAutoFit/>
          </a:bodyPr>
          <a:lstStyle/>
          <a:p>
            <a:endParaRPr lang="es-AR" dirty="0"/>
          </a:p>
          <a:p>
            <a:r>
              <a:rPr lang="es-AR" dirty="0"/>
              <a:t>En el LAN o sea Nivel 2, todas las máquinas tienen la misma jerarquía, o sea el mismo derecho a transmitir que recibir</a:t>
            </a:r>
          </a:p>
          <a:p>
            <a:endParaRPr lang="es-AR" dirty="0"/>
          </a:p>
          <a:p>
            <a:r>
              <a:rPr lang="es-AR" dirty="0"/>
              <a:t>No confundir con el hecho que halla un “servidor” con las jerarquías en Nivel 2.</a:t>
            </a:r>
          </a:p>
          <a:p>
            <a:endParaRPr lang="es-AR" dirty="0"/>
          </a:p>
        </p:txBody>
      </p:sp>
    </p:spTree>
    <p:extLst>
      <p:ext uri="{BB962C8B-B14F-4D97-AF65-F5344CB8AC3E}">
        <p14:creationId xmlns:p14="http://schemas.microsoft.com/office/powerpoint/2010/main" val="228891264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El Modelo OSI – MAC - LLC</a:t>
            </a:r>
          </a:p>
        </p:txBody>
      </p:sp>
      <p:sp>
        <p:nvSpPr>
          <p:cNvPr id="8" name="Rectángulo 7">
            <a:extLst>
              <a:ext uri="{FF2B5EF4-FFF2-40B4-BE49-F238E27FC236}">
                <a16:creationId xmlns:a16="http://schemas.microsoft.com/office/drawing/2014/main" id="{FE608456-CDD7-41D2-AC67-89B1FFB81CCF}"/>
              </a:ext>
            </a:extLst>
          </p:cNvPr>
          <p:cNvSpPr/>
          <p:nvPr/>
        </p:nvSpPr>
        <p:spPr>
          <a:xfrm>
            <a:off x="2832207" y="2649518"/>
            <a:ext cx="19902885" cy="1754326"/>
          </a:xfrm>
          <a:prstGeom prst="rect">
            <a:avLst/>
          </a:prstGeom>
        </p:spPr>
        <p:txBody>
          <a:bodyPr wrap="square">
            <a:spAutoFit/>
          </a:bodyPr>
          <a:lstStyle/>
          <a:p>
            <a:endParaRPr lang="es-AR" dirty="0"/>
          </a:p>
          <a:p>
            <a:r>
              <a:rPr lang="es-AR" dirty="0"/>
              <a:t>		</a:t>
            </a:r>
          </a:p>
          <a:p>
            <a:r>
              <a:rPr lang="es-AR" dirty="0"/>
              <a:t>		</a:t>
            </a:r>
          </a:p>
        </p:txBody>
      </p:sp>
      <p:pic>
        <p:nvPicPr>
          <p:cNvPr id="3" name="Imagen 2">
            <a:extLst>
              <a:ext uri="{FF2B5EF4-FFF2-40B4-BE49-F238E27FC236}">
                <a16:creationId xmlns:a16="http://schemas.microsoft.com/office/drawing/2014/main" id="{DD523A1D-59A5-490D-AD3C-6E22FE0FEFC0}"/>
              </a:ext>
            </a:extLst>
          </p:cNvPr>
          <p:cNvPicPr>
            <a:picLocks noChangeAspect="1"/>
          </p:cNvPicPr>
          <p:nvPr/>
        </p:nvPicPr>
        <p:blipFill>
          <a:blip r:embed="rId2"/>
          <a:stretch>
            <a:fillRect/>
          </a:stretch>
        </p:blipFill>
        <p:spPr>
          <a:xfrm>
            <a:off x="2832207" y="5742673"/>
            <a:ext cx="12596113" cy="6689558"/>
          </a:xfrm>
          <a:prstGeom prst="rect">
            <a:avLst/>
          </a:prstGeom>
        </p:spPr>
      </p:pic>
      <p:sp>
        <p:nvSpPr>
          <p:cNvPr id="9" name="Rectángulo 8">
            <a:extLst>
              <a:ext uri="{FF2B5EF4-FFF2-40B4-BE49-F238E27FC236}">
                <a16:creationId xmlns:a16="http://schemas.microsoft.com/office/drawing/2014/main" id="{62917370-E8C7-490D-A6D5-3161ACB3E6E4}"/>
              </a:ext>
            </a:extLst>
          </p:cNvPr>
          <p:cNvSpPr/>
          <p:nvPr/>
        </p:nvSpPr>
        <p:spPr>
          <a:xfrm>
            <a:off x="2832207" y="1772355"/>
            <a:ext cx="19902885" cy="4524315"/>
          </a:xfrm>
          <a:prstGeom prst="rect">
            <a:avLst/>
          </a:prstGeom>
        </p:spPr>
        <p:txBody>
          <a:bodyPr wrap="square">
            <a:spAutoFit/>
          </a:bodyPr>
          <a:lstStyle/>
          <a:p>
            <a:endParaRPr lang="es-AR" dirty="0"/>
          </a:p>
          <a:p>
            <a:r>
              <a:rPr lang="es-AR" dirty="0"/>
              <a:t>En la 802.2 está definido el LLC y en resumen es lo que hace toda la red independientemente de la topología, o sea el control de flujo.</a:t>
            </a:r>
          </a:p>
          <a:p>
            <a:endParaRPr lang="es-AR" dirty="0"/>
          </a:p>
          <a:p>
            <a:r>
              <a:rPr lang="es-AR" dirty="0"/>
              <a:t>En la 802.3, .4 y .5 está definida la MAC que es lo que hace la red dependiendo de la topología</a:t>
            </a:r>
          </a:p>
          <a:p>
            <a:r>
              <a:rPr lang="es-AR" sz="3200" b="1" i="1" dirty="0"/>
              <a:t>(la 802.3 no tiene nada que ver con una trama Ethernet ®</a:t>
            </a:r>
            <a:r>
              <a:rPr lang="es-AR" b="1" i="1" dirty="0"/>
              <a:t>)</a:t>
            </a:r>
          </a:p>
          <a:p>
            <a:r>
              <a:rPr lang="es-AR" dirty="0"/>
              <a:t>						</a:t>
            </a:r>
          </a:p>
          <a:p>
            <a:r>
              <a:rPr lang="es-AR" dirty="0"/>
              <a:t>				</a:t>
            </a:r>
          </a:p>
        </p:txBody>
      </p:sp>
      <p:sp>
        <p:nvSpPr>
          <p:cNvPr id="10" name="Rectángulo 9">
            <a:extLst>
              <a:ext uri="{FF2B5EF4-FFF2-40B4-BE49-F238E27FC236}">
                <a16:creationId xmlns:a16="http://schemas.microsoft.com/office/drawing/2014/main" id="{548542F9-96F4-48C6-8EF4-465CBE040D7F}"/>
              </a:ext>
            </a:extLst>
          </p:cNvPr>
          <p:cNvSpPr/>
          <p:nvPr/>
        </p:nvSpPr>
        <p:spPr>
          <a:xfrm>
            <a:off x="15280106" y="6436764"/>
            <a:ext cx="6136105" cy="3416320"/>
          </a:xfrm>
          <a:prstGeom prst="rect">
            <a:avLst/>
          </a:prstGeom>
        </p:spPr>
        <p:txBody>
          <a:bodyPr wrap="square">
            <a:spAutoFit/>
          </a:bodyPr>
          <a:lstStyle/>
          <a:p>
            <a:r>
              <a:rPr lang="es-AR" dirty="0"/>
              <a:t>					</a:t>
            </a:r>
          </a:p>
          <a:p>
            <a:r>
              <a:rPr lang="es-AR" dirty="0"/>
              <a:t>MAC 802.3 	Bus CSMA/CD</a:t>
            </a:r>
          </a:p>
          <a:p>
            <a:endParaRPr lang="es-AR" dirty="0"/>
          </a:p>
          <a:p>
            <a:r>
              <a:rPr lang="es-AR" dirty="0"/>
              <a:t>MAC 802.4 	Token Bus</a:t>
            </a:r>
          </a:p>
          <a:p>
            <a:endParaRPr lang="es-AR" dirty="0"/>
          </a:p>
          <a:p>
            <a:r>
              <a:rPr lang="es-AR" dirty="0"/>
              <a:t>MAC 802.5 	Anillo </a:t>
            </a:r>
          </a:p>
        </p:txBody>
      </p:sp>
    </p:spTree>
    <p:extLst>
      <p:ext uri="{BB962C8B-B14F-4D97-AF65-F5344CB8AC3E}">
        <p14:creationId xmlns:p14="http://schemas.microsoft.com/office/powerpoint/2010/main" val="42427124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Introducción a la Materia y Objetivos del CURSO</a:t>
            </a:r>
          </a:p>
        </p:txBody>
      </p:sp>
      <p:sp>
        <p:nvSpPr>
          <p:cNvPr id="3" name="Rectángulo 2">
            <a:extLst>
              <a:ext uri="{FF2B5EF4-FFF2-40B4-BE49-F238E27FC236}">
                <a16:creationId xmlns:a16="http://schemas.microsoft.com/office/drawing/2014/main" id="{74EB4EC6-5BE3-4EB6-AC83-E68A179FB16F}"/>
              </a:ext>
            </a:extLst>
          </p:cNvPr>
          <p:cNvSpPr/>
          <p:nvPr/>
        </p:nvSpPr>
        <p:spPr>
          <a:xfrm>
            <a:off x="1978115" y="2512977"/>
            <a:ext cx="21514931" cy="8332537"/>
          </a:xfrm>
          <a:prstGeom prst="rect">
            <a:avLst/>
          </a:prstGeom>
        </p:spPr>
        <p:txBody>
          <a:bodyPr wrap="square">
            <a:spAutoFit/>
          </a:bodyPr>
          <a:lstStyle/>
          <a:p>
            <a:pPr>
              <a:lnSpc>
                <a:spcPct val="80000"/>
              </a:lnSpc>
              <a:spcBef>
                <a:spcPts val="800"/>
              </a:spcBef>
              <a:buClr>
                <a:srgbClr val="C00000"/>
              </a:buClr>
              <a:buSzPct val="100000"/>
            </a:pPr>
            <a:endParaRPr lang="es-AR" sz="24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r>
              <a:rPr lang="es-AR" sz="3200" dirty="0">
                <a:latin typeface="Arial"/>
                <a:cs typeface="Arial"/>
              </a:rPr>
              <a:t>Profesor:  Ing. Gabriel </a:t>
            </a:r>
            <a:r>
              <a:rPr lang="es-AR" sz="3200" dirty="0" smtClean="0">
                <a:latin typeface="Arial"/>
                <a:cs typeface="Arial"/>
              </a:rPr>
              <a:t>Quintieri </a:t>
            </a:r>
            <a:r>
              <a:rPr lang="es-AR" sz="3200" dirty="0">
                <a:latin typeface="Arial"/>
                <a:cs typeface="Arial"/>
              </a:rPr>
              <a:t>email </a:t>
            </a:r>
            <a:r>
              <a:rPr lang="es-AR" sz="3200" dirty="0" smtClean="0">
                <a:latin typeface="Arial"/>
                <a:cs typeface="Arial"/>
                <a:hlinkClick r:id="rId2"/>
              </a:rPr>
              <a:t>gquintie@gmail.com</a:t>
            </a:r>
            <a:r>
              <a:rPr lang="es-AR" sz="3200" dirty="0">
                <a:latin typeface="Arial"/>
                <a:cs typeface="Arial"/>
              </a:rPr>
              <a:t>,  móvil: </a:t>
            </a:r>
            <a:r>
              <a:rPr lang="es-AR" sz="3200" dirty="0" smtClean="0">
                <a:latin typeface="Arial"/>
                <a:cs typeface="Arial"/>
              </a:rPr>
              <a:t>11 4148 6542</a:t>
            </a:r>
            <a:endParaRPr lang="es-AR" sz="32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endParaRPr lang="es-AR" sz="32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endParaRPr lang="es-AR" sz="32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endParaRPr lang="es-AR" sz="32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r>
              <a:rPr lang="es-AR" sz="3200" dirty="0">
                <a:latin typeface="Arial"/>
                <a:cs typeface="Arial"/>
              </a:rPr>
              <a:t>Jefe de Trabajos Prácticos: Ing. Gustavo </a:t>
            </a:r>
            <a:r>
              <a:rPr lang="es-AR" sz="3200" dirty="0" err="1">
                <a:latin typeface="Arial"/>
                <a:cs typeface="Arial"/>
              </a:rPr>
              <a:t>Fodino</a:t>
            </a:r>
            <a:r>
              <a:rPr lang="es-AR" sz="3200" dirty="0">
                <a:latin typeface="Arial"/>
                <a:cs typeface="Arial"/>
              </a:rPr>
              <a:t>, email. </a:t>
            </a:r>
            <a:r>
              <a:rPr lang="es-AR" sz="3200" dirty="0">
                <a:latin typeface="Arial"/>
                <a:cs typeface="Arial"/>
                <a:hlinkClick r:id="rId3"/>
              </a:rPr>
              <a:t>gfodino2003@yahoo.com.ar</a:t>
            </a:r>
            <a:r>
              <a:rPr lang="es-AR" sz="3200" dirty="0">
                <a:latin typeface="Arial"/>
                <a:cs typeface="Arial"/>
              </a:rPr>
              <a:t>, móvil 15 6893 4348</a:t>
            </a:r>
          </a:p>
          <a:p>
            <a:pPr marL="342900" indent="-342900">
              <a:lnSpc>
                <a:spcPct val="80000"/>
              </a:lnSpc>
              <a:spcBef>
                <a:spcPts val="800"/>
              </a:spcBef>
              <a:buClr>
                <a:srgbClr val="C00000"/>
              </a:buClr>
              <a:buSzPct val="100000"/>
              <a:buFont typeface="Arial" panose="020B0604020202020204" pitchFamily="34" charset="0"/>
              <a:buChar char="•"/>
            </a:pPr>
            <a:endParaRPr lang="es-AR" sz="32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endParaRPr lang="es-AR" sz="32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endParaRPr lang="es-AR" sz="32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r>
              <a:rPr lang="es-AR" sz="3200" dirty="0">
                <a:latin typeface="Arial"/>
                <a:cs typeface="Arial"/>
              </a:rPr>
              <a:t>Lugar y horarios del curso: Los días </a:t>
            </a:r>
            <a:r>
              <a:rPr lang="es-AR" sz="3200" dirty="0" smtClean="0">
                <a:latin typeface="Arial"/>
                <a:cs typeface="Arial"/>
              </a:rPr>
              <a:t>martes a partir de las 18:45 en este link de zoom</a:t>
            </a:r>
          </a:p>
          <a:p>
            <a:pPr marL="342900" indent="-342900">
              <a:lnSpc>
                <a:spcPct val="80000"/>
              </a:lnSpc>
              <a:spcBef>
                <a:spcPts val="800"/>
              </a:spcBef>
              <a:buClr>
                <a:srgbClr val="C00000"/>
              </a:buClr>
              <a:buSzPct val="100000"/>
              <a:buFont typeface="Arial" panose="020B0604020202020204" pitchFamily="34" charset="0"/>
              <a:buChar char="•"/>
            </a:pPr>
            <a:endParaRPr lang="es-AR" sz="32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r>
              <a:rPr lang="es-MX" sz="3200" dirty="0" smtClean="0"/>
              <a:t>REDES LAN 2025</a:t>
            </a:r>
          </a:p>
          <a:p>
            <a:pPr>
              <a:lnSpc>
                <a:spcPct val="80000"/>
              </a:lnSpc>
              <a:spcBef>
                <a:spcPts val="800"/>
              </a:spcBef>
              <a:buClr>
                <a:srgbClr val="C00000"/>
              </a:buClr>
              <a:buSzPct val="100000"/>
            </a:pPr>
            <a:r>
              <a:rPr lang="es-MX" sz="3200" dirty="0" smtClean="0"/>
              <a:t>Martes, 19:00 – 22:30</a:t>
            </a:r>
          </a:p>
          <a:p>
            <a:pPr>
              <a:lnSpc>
                <a:spcPct val="80000"/>
              </a:lnSpc>
              <a:spcBef>
                <a:spcPts val="800"/>
              </a:spcBef>
              <a:buClr>
                <a:srgbClr val="C00000"/>
              </a:buClr>
              <a:buSzPct val="100000"/>
            </a:pPr>
            <a:r>
              <a:rPr lang="es-MX" sz="3200" dirty="0" smtClean="0"/>
              <a:t>Información para unirse a Zoom</a:t>
            </a:r>
          </a:p>
          <a:p>
            <a:pPr>
              <a:lnSpc>
                <a:spcPct val="80000"/>
              </a:lnSpc>
              <a:spcBef>
                <a:spcPts val="800"/>
              </a:spcBef>
              <a:buClr>
                <a:srgbClr val="C00000"/>
              </a:buClr>
              <a:buSzPct val="100000"/>
            </a:pPr>
            <a:r>
              <a:rPr lang="es-MX" sz="3200" dirty="0" smtClean="0"/>
              <a:t>Enlace a la </a:t>
            </a:r>
            <a:r>
              <a:rPr lang="es-MX" sz="3200" dirty="0" err="1" smtClean="0"/>
              <a:t>videollamada</a:t>
            </a:r>
            <a:r>
              <a:rPr lang="es-MX" sz="3200" dirty="0" smtClean="0"/>
              <a:t>: </a:t>
            </a:r>
          </a:p>
          <a:p>
            <a:pPr>
              <a:lnSpc>
                <a:spcPct val="80000"/>
              </a:lnSpc>
              <a:spcBef>
                <a:spcPts val="800"/>
              </a:spcBef>
              <a:buClr>
                <a:srgbClr val="C00000"/>
              </a:buClr>
              <a:buSzPct val="100000"/>
            </a:pPr>
            <a:r>
              <a:rPr lang="es-MX" sz="3200" dirty="0">
                <a:hlinkClick r:id="rId4"/>
              </a:rPr>
              <a:t>https://</a:t>
            </a:r>
            <a:r>
              <a:rPr lang="es-MX" sz="3200" dirty="0" smtClean="0">
                <a:hlinkClick r:id="rId4"/>
              </a:rPr>
              <a:t>utn.zoom.us/j/85136799943#success</a:t>
            </a:r>
            <a:endParaRPr lang="es-MX" sz="3200" dirty="0" smtClean="0"/>
          </a:p>
          <a:p>
            <a:pPr>
              <a:lnSpc>
                <a:spcPct val="80000"/>
              </a:lnSpc>
              <a:spcBef>
                <a:spcPts val="800"/>
              </a:spcBef>
              <a:buClr>
                <a:srgbClr val="C00000"/>
              </a:buClr>
              <a:buSzPct val="100000"/>
            </a:pPr>
            <a:r>
              <a:rPr lang="es-MX" sz="3200" dirty="0" smtClean="0">
                <a:latin typeface="Arial"/>
                <a:cs typeface="Arial"/>
              </a:rPr>
              <a:t>Clave de Matriculación Aula Virtual: </a:t>
            </a:r>
            <a:r>
              <a:rPr lang="es-MX" sz="3200" dirty="0" err="1" smtClean="0">
                <a:latin typeface="Arial"/>
                <a:cs typeface="Arial"/>
              </a:rPr>
              <a:t>redeslan</a:t>
            </a:r>
            <a:endParaRPr lang="es-AR" sz="2400" dirty="0">
              <a:latin typeface="Arial"/>
              <a:cs typeface="Arial"/>
            </a:endParaRPr>
          </a:p>
        </p:txBody>
      </p:sp>
    </p:spTree>
    <p:extLst>
      <p:ext uri="{BB962C8B-B14F-4D97-AF65-F5344CB8AC3E}">
        <p14:creationId xmlns:p14="http://schemas.microsoft.com/office/powerpoint/2010/main" val="19713329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LLC – </a:t>
            </a:r>
            <a:r>
              <a:rPr lang="es-ES" dirty="0" err="1"/>
              <a:t>Logical</a:t>
            </a:r>
            <a:r>
              <a:rPr lang="es-ES" dirty="0"/>
              <a:t> LINK Control – 802.2</a:t>
            </a:r>
          </a:p>
        </p:txBody>
      </p:sp>
      <p:sp>
        <p:nvSpPr>
          <p:cNvPr id="8" name="Rectángulo 7">
            <a:extLst>
              <a:ext uri="{FF2B5EF4-FFF2-40B4-BE49-F238E27FC236}">
                <a16:creationId xmlns:a16="http://schemas.microsoft.com/office/drawing/2014/main" id="{FE608456-CDD7-41D2-AC67-89B1FFB81CCF}"/>
              </a:ext>
            </a:extLst>
          </p:cNvPr>
          <p:cNvSpPr/>
          <p:nvPr/>
        </p:nvSpPr>
        <p:spPr>
          <a:xfrm>
            <a:off x="2832207" y="2649518"/>
            <a:ext cx="19902885" cy="1754326"/>
          </a:xfrm>
          <a:prstGeom prst="rect">
            <a:avLst/>
          </a:prstGeom>
        </p:spPr>
        <p:txBody>
          <a:bodyPr wrap="square">
            <a:spAutoFit/>
          </a:bodyPr>
          <a:lstStyle/>
          <a:p>
            <a:endParaRPr lang="es-AR" dirty="0"/>
          </a:p>
          <a:p>
            <a:r>
              <a:rPr lang="es-AR" dirty="0"/>
              <a:t>		</a:t>
            </a:r>
          </a:p>
          <a:p>
            <a:r>
              <a:rPr lang="es-AR" dirty="0"/>
              <a:t>		</a:t>
            </a:r>
          </a:p>
        </p:txBody>
      </p:sp>
      <p:sp>
        <p:nvSpPr>
          <p:cNvPr id="9" name="Rectángulo 8">
            <a:extLst>
              <a:ext uri="{FF2B5EF4-FFF2-40B4-BE49-F238E27FC236}">
                <a16:creationId xmlns:a16="http://schemas.microsoft.com/office/drawing/2014/main" id="{62917370-E8C7-490D-A6D5-3161ACB3E6E4}"/>
              </a:ext>
            </a:extLst>
          </p:cNvPr>
          <p:cNvSpPr/>
          <p:nvPr/>
        </p:nvSpPr>
        <p:spPr>
          <a:xfrm>
            <a:off x="2832207" y="1772355"/>
            <a:ext cx="19902885" cy="11726287"/>
          </a:xfrm>
          <a:prstGeom prst="rect">
            <a:avLst/>
          </a:prstGeom>
        </p:spPr>
        <p:txBody>
          <a:bodyPr wrap="square">
            <a:spAutoFit/>
          </a:bodyPr>
          <a:lstStyle/>
          <a:p>
            <a:endParaRPr lang="es-AR" dirty="0"/>
          </a:p>
          <a:p>
            <a:r>
              <a:rPr lang="es-AR" dirty="0"/>
              <a:t>En la 802.2 está definido el LLC y en resumen es lo que hace toda la red independientemente de la topología, o sea:</a:t>
            </a:r>
          </a:p>
          <a:p>
            <a:endParaRPr lang="es-AR" dirty="0"/>
          </a:p>
          <a:p>
            <a:r>
              <a:rPr lang="es-AR" dirty="0"/>
              <a:t>	- Control de flujo</a:t>
            </a:r>
          </a:p>
          <a:p>
            <a:r>
              <a:rPr lang="es-AR" dirty="0"/>
              <a:t>	- Ventana</a:t>
            </a:r>
          </a:p>
          <a:p>
            <a:r>
              <a:rPr lang="es-AR" dirty="0"/>
              <a:t>	- Procedimiento de conexón y desconexión</a:t>
            </a:r>
          </a:p>
          <a:p>
            <a:r>
              <a:rPr lang="es-AR" dirty="0"/>
              <a:t>	- Administración de la conexión</a:t>
            </a:r>
          </a:p>
          <a:p>
            <a:r>
              <a:rPr lang="es-AR" dirty="0"/>
              <a:t>				</a:t>
            </a:r>
            <a:r>
              <a:rPr lang="es-AR" sz="3200" dirty="0"/>
              <a:t>Balanceado / Desbalanceado</a:t>
            </a:r>
          </a:p>
          <a:p>
            <a:r>
              <a:rPr lang="es-AR" sz="3200" dirty="0"/>
              <a:t>				Sincrónico / Asincrónico</a:t>
            </a:r>
          </a:p>
          <a:p>
            <a:endParaRPr lang="es-AR" dirty="0"/>
          </a:p>
          <a:p>
            <a:r>
              <a:rPr lang="es-AR" dirty="0"/>
              <a:t>El tipo de LLC cambia según sea:</a:t>
            </a:r>
          </a:p>
          <a:p>
            <a:endParaRPr lang="es-AR" dirty="0"/>
          </a:p>
          <a:p>
            <a:r>
              <a:rPr lang="es-AR" dirty="0"/>
              <a:t>	- Tipo 1 / Sin conexión y sin validación</a:t>
            </a:r>
          </a:p>
          <a:p>
            <a:r>
              <a:rPr lang="es-AR" dirty="0"/>
              <a:t>	- Tipo 2 / Orientado a la conexión</a:t>
            </a:r>
          </a:p>
          <a:p>
            <a:r>
              <a:rPr lang="es-AR" dirty="0"/>
              <a:t>	- Tipo 3 / Sin conexión y con validación</a:t>
            </a:r>
          </a:p>
          <a:p>
            <a:endParaRPr lang="es-AR" dirty="0"/>
          </a:p>
          <a:p>
            <a:endParaRPr lang="es-AR" dirty="0"/>
          </a:p>
          <a:p>
            <a:r>
              <a:rPr lang="es-AR" dirty="0"/>
              <a:t>El LLC por default es el Tipo 2.</a:t>
            </a:r>
          </a:p>
          <a:p>
            <a:endParaRPr lang="es-AR" dirty="0"/>
          </a:p>
          <a:p>
            <a:endParaRPr lang="es-AR" dirty="0"/>
          </a:p>
        </p:txBody>
      </p:sp>
      <p:pic>
        <p:nvPicPr>
          <p:cNvPr id="11" name="Imagen 10">
            <a:extLst>
              <a:ext uri="{FF2B5EF4-FFF2-40B4-BE49-F238E27FC236}">
                <a16:creationId xmlns:a16="http://schemas.microsoft.com/office/drawing/2014/main" id="{FED758B2-94E8-4C6F-B015-2067F612C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9971" y="3568299"/>
            <a:ext cx="10388386" cy="6586101"/>
          </a:xfrm>
          <a:prstGeom prst="rect">
            <a:avLst/>
          </a:prstGeom>
        </p:spPr>
      </p:pic>
      <p:sp>
        <p:nvSpPr>
          <p:cNvPr id="2" name="CuadroTexto 1">
            <a:extLst>
              <a:ext uri="{FF2B5EF4-FFF2-40B4-BE49-F238E27FC236}">
                <a16:creationId xmlns:a16="http://schemas.microsoft.com/office/drawing/2014/main" id="{F6D86EED-CE5D-4523-9CEC-E5DD1BFA346B}"/>
              </a:ext>
            </a:extLst>
          </p:cNvPr>
          <p:cNvSpPr txBox="1"/>
          <p:nvPr/>
        </p:nvSpPr>
        <p:spPr>
          <a:xfrm>
            <a:off x="15034881" y="10560210"/>
            <a:ext cx="7700211" cy="203131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7" tIns="91437" rIns="91437" bIns="91437" numCol="1" spcCol="38100" rtlCol="0" anchor="t">
            <a:spAutoFit/>
          </a:bodyPr>
          <a:lstStyle/>
          <a:p>
            <a:r>
              <a:rPr lang="es-AR" sz="2800" b="1" dirty="0"/>
              <a:t>(Nota) </a:t>
            </a:r>
            <a:r>
              <a:rPr lang="es-AR" sz="2800" dirty="0"/>
              <a:t>– Para que dos Redes LAN se vean en una WAN del LLC para arriba sus capas deben ser iguales, todo </a:t>
            </a:r>
            <a:r>
              <a:rPr lang="es-AR" sz="2800" dirty="0" err="1"/>
              <a:t>soft</a:t>
            </a:r>
            <a:r>
              <a:rPr lang="es-AR" sz="2800" dirty="0"/>
              <a:t> y drivers</a:t>
            </a:r>
          </a:p>
          <a:p>
            <a:r>
              <a:rPr lang="es-AR" dirty="0"/>
              <a:t>.</a:t>
            </a:r>
          </a:p>
        </p:txBody>
      </p:sp>
    </p:spTree>
    <p:extLst>
      <p:ext uri="{BB962C8B-B14F-4D97-AF65-F5344CB8AC3E}">
        <p14:creationId xmlns:p14="http://schemas.microsoft.com/office/powerpoint/2010/main" val="33021327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LLC – Formato del Mensaje - </a:t>
            </a:r>
            <a:r>
              <a:rPr lang="es-ES" dirty="0" err="1"/>
              <a:t>Logical</a:t>
            </a:r>
            <a:r>
              <a:rPr lang="es-ES" dirty="0"/>
              <a:t> LINK Control – 802.2</a:t>
            </a:r>
          </a:p>
        </p:txBody>
      </p:sp>
      <p:sp>
        <p:nvSpPr>
          <p:cNvPr id="8" name="Rectángulo 7">
            <a:extLst>
              <a:ext uri="{FF2B5EF4-FFF2-40B4-BE49-F238E27FC236}">
                <a16:creationId xmlns:a16="http://schemas.microsoft.com/office/drawing/2014/main" id="{FE608456-CDD7-41D2-AC67-89B1FFB81CCF}"/>
              </a:ext>
            </a:extLst>
          </p:cNvPr>
          <p:cNvSpPr/>
          <p:nvPr/>
        </p:nvSpPr>
        <p:spPr>
          <a:xfrm>
            <a:off x="2832207" y="2649518"/>
            <a:ext cx="19902885" cy="1754326"/>
          </a:xfrm>
          <a:prstGeom prst="rect">
            <a:avLst/>
          </a:prstGeom>
        </p:spPr>
        <p:txBody>
          <a:bodyPr wrap="square">
            <a:spAutoFit/>
          </a:bodyPr>
          <a:lstStyle/>
          <a:p>
            <a:endParaRPr lang="es-AR" dirty="0"/>
          </a:p>
          <a:p>
            <a:r>
              <a:rPr lang="es-AR" dirty="0"/>
              <a:t>		</a:t>
            </a:r>
          </a:p>
          <a:p>
            <a:r>
              <a:rPr lang="es-AR" dirty="0"/>
              <a:t>		</a:t>
            </a:r>
          </a:p>
        </p:txBody>
      </p:sp>
      <p:sp>
        <p:nvSpPr>
          <p:cNvPr id="9" name="Rectángulo 8">
            <a:extLst>
              <a:ext uri="{FF2B5EF4-FFF2-40B4-BE49-F238E27FC236}">
                <a16:creationId xmlns:a16="http://schemas.microsoft.com/office/drawing/2014/main" id="{62917370-E8C7-490D-A6D5-3161ACB3E6E4}"/>
              </a:ext>
            </a:extLst>
          </p:cNvPr>
          <p:cNvSpPr/>
          <p:nvPr/>
        </p:nvSpPr>
        <p:spPr>
          <a:xfrm>
            <a:off x="2832207" y="1772355"/>
            <a:ext cx="19902885" cy="11726287"/>
          </a:xfrm>
          <a:prstGeom prst="rect">
            <a:avLst/>
          </a:prstGeom>
        </p:spPr>
        <p:txBody>
          <a:bodyPr wrap="square">
            <a:spAutoFit/>
          </a:bodyPr>
          <a:lstStyle/>
          <a:p>
            <a:endParaRPr lang="es-AR" dirty="0"/>
          </a:p>
          <a:p>
            <a:r>
              <a:rPr lang="es-AR" dirty="0"/>
              <a:t>El LLC realiza todas las funciones del Nivel 2, independientes de la topología y el formato de la  trama. </a:t>
            </a:r>
          </a:p>
          <a:p>
            <a:endParaRPr lang="es-AR" dirty="0"/>
          </a:p>
          <a:p>
            <a:r>
              <a:rPr lang="es-AR" dirty="0"/>
              <a:t>	</a:t>
            </a:r>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r>
              <a:rPr lang="es-AR" dirty="0"/>
              <a:t>En el Campo Información, va el Nivel 3, si trabajo en TCP/IP va a ir el Datagrama IP</a:t>
            </a:r>
          </a:p>
          <a:p>
            <a:endParaRPr lang="es-AR" dirty="0"/>
          </a:p>
          <a:p>
            <a:r>
              <a:rPr lang="es-AR" dirty="0"/>
              <a:t>En el Campo de Control es exactamente igual al del Nivel 2 de X.25, LLC Tipo 2</a:t>
            </a:r>
          </a:p>
          <a:p>
            <a:endParaRPr lang="es-AR" dirty="0"/>
          </a:p>
          <a:p>
            <a:r>
              <a:rPr lang="es-AR" dirty="0"/>
              <a:t>DSAP y SSAP son los punteros de acceso al servicio. Si hay mas de un servicio de Nivel 3 existirán mas de un DSAP y SSAP, por </a:t>
            </a:r>
            <a:r>
              <a:rPr lang="es-AR" dirty="0" err="1"/>
              <a:t>ej</a:t>
            </a:r>
            <a:r>
              <a:rPr lang="es-AR" dirty="0"/>
              <a:t> Red Novell y TCP/IP, habrán 2 y 2  </a:t>
            </a:r>
          </a:p>
          <a:p>
            <a:endParaRPr lang="es-AR" dirty="0"/>
          </a:p>
          <a:p>
            <a:r>
              <a:rPr lang="es-AR" dirty="0"/>
              <a:t>	-</a:t>
            </a:r>
          </a:p>
        </p:txBody>
      </p:sp>
      <p:pic>
        <p:nvPicPr>
          <p:cNvPr id="3" name="Imagen 2">
            <a:extLst>
              <a:ext uri="{FF2B5EF4-FFF2-40B4-BE49-F238E27FC236}">
                <a16:creationId xmlns:a16="http://schemas.microsoft.com/office/drawing/2014/main" id="{506F3AF1-ACEA-4F21-A445-B9D36F27E91C}"/>
              </a:ext>
            </a:extLst>
          </p:cNvPr>
          <p:cNvPicPr>
            <a:picLocks noChangeAspect="1"/>
          </p:cNvPicPr>
          <p:nvPr/>
        </p:nvPicPr>
        <p:blipFill>
          <a:blip r:embed="rId2"/>
          <a:stretch>
            <a:fillRect/>
          </a:stretch>
        </p:blipFill>
        <p:spPr>
          <a:xfrm>
            <a:off x="6650005" y="3706902"/>
            <a:ext cx="11083989" cy="4465879"/>
          </a:xfrm>
          <a:prstGeom prst="rect">
            <a:avLst/>
          </a:prstGeom>
        </p:spPr>
      </p:pic>
    </p:spTree>
    <p:extLst>
      <p:ext uri="{BB962C8B-B14F-4D97-AF65-F5344CB8AC3E}">
        <p14:creationId xmlns:p14="http://schemas.microsoft.com/office/powerpoint/2010/main" val="9974937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C6B9639A-8E71-4702-A617-812E45118C88}"/>
              </a:ext>
            </a:extLst>
          </p:cNvPr>
          <p:cNvSpPr/>
          <p:nvPr/>
        </p:nvSpPr>
        <p:spPr>
          <a:xfrm>
            <a:off x="3208422" y="2896392"/>
            <a:ext cx="18905620" cy="4524315"/>
          </a:xfrm>
          <a:prstGeom prst="rect">
            <a:avLst/>
          </a:prstGeom>
        </p:spPr>
        <p:txBody>
          <a:bodyPr wrap="square">
            <a:spAutoFit/>
          </a:bodyPr>
          <a:lstStyle/>
          <a:p>
            <a:r>
              <a:rPr lang="es-AR" dirty="0"/>
              <a:t>Para la subcapa LLC se establece la especificación 802.2  </a:t>
            </a:r>
          </a:p>
          <a:p>
            <a:endParaRPr lang="es-AR" dirty="0"/>
          </a:p>
          <a:p>
            <a:endParaRPr lang="es-AR" dirty="0"/>
          </a:p>
          <a:p>
            <a:r>
              <a:rPr lang="es-AR" dirty="0"/>
              <a:t>Para la MAC hay tres posibilidades las 802.3, 802.4 y 802.5.</a:t>
            </a:r>
          </a:p>
          <a:p>
            <a:endParaRPr lang="es-AR" dirty="0"/>
          </a:p>
          <a:p>
            <a:r>
              <a:rPr lang="es-AR" dirty="0"/>
              <a:t>La 802.3 se llama CSMA/CD (Carrier </a:t>
            </a:r>
            <a:r>
              <a:rPr lang="es-AR" dirty="0" err="1"/>
              <a:t>Sense</a:t>
            </a:r>
            <a:r>
              <a:rPr lang="es-AR" dirty="0"/>
              <a:t> </a:t>
            </a:r>
            <a:r>
              <a:rPr lang="es-AR" dirty="0" err="1"/>
              <a:t>Multiple</a:t>
            </a:r>
            <a:r>
              <a:rPr lang="es-AR" dirty="0"/>
              <a:t> Access / </a:t>
            </a:r>
            <a:r>
              <a:rPr lang="es-AR" dirty="0" err="1"/>
              <a:t>Collision</a:t>
            </a:r>
            <a:r>
              <a:rPr lang="es-AR" dirty="0"/>
              <a:t> </a:t>
            </a:r>
            <a:r>
              <a:rPr lang="es-AR" dirty="0" err="1"/>
              <a:t>Detection</a:t>
            </a:r>
            <a:r>
              <a:rPr lang="es-AR" dirty="0"/>
              <a:t>) o </a:t>
            </a:r>
            <a:r>
              <a:rPr lang="es-AR" dirty="0" err="1"/>
              <a:t>Sensado</a:t>
            </a:r>
            <a:r>
              <a:rPr lang="es-AR" dirty="0"/>
              <a:t> de Portadora, Acceso Múltiple / Detección de Colisiones) y funciona en una topología de BUS, es decir, con todos los equipos compartiendo el mismo medio físico.</a:t>
            </a:r>
          </a:p>
        </p:txBody>
      </p:sp>
      <p:sp>
        <p:nvSpPr>
          <p:cNvPr id="4" name="Shape 300">
            <a:extLst>
              <a:ext uri="{FF2B5EF4-FFF2-40B4-BE49-F238E27FC236}">
                <a16:creationId xmlns:a16="http://schemas.microsoft.com/office/drawing/2014/main" id="{362F7CE2-CA61-464A-AA5A-D3883E2166A7}"/>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Medium Access Control – 802.x</a:t>
            </a:r>
          </a:p>
        </p:txBody>
      </p:sp>
      <p:sp>
        <p:nvSpPr>
          <p:cNvPr id="5" name="Rectángulo 4">
            <a:extLst>
              <a:ext uri="{FF2B5EF4-FFF2-40B4-BE49-F238E27FC236}">
                <a16:creationId xmlns:a16="http://schemas.microsoft.com/office/drawing/2014/main" id="{CF2995C7-F41F-4005-9029-5C612FB82A2C}"/>
              </a:ext>
            </a:extLst>
          </p:cNvPr>
          <p:cNvSpPr/>
          <p:nvPr/>
        </p:nvSpPr>
        <p:spPr>
          <a:xfrm>
            <a:off x="3208421" y="7782848"/>
            <a:ext cx="17678399" cy="3970318"/>
          </a:xfrm>
          <a:prstGeom prst="rect">
            <a:avLst/>
          </a:prstGeom>
        </p:spPr>
        <p:txBody>
          <a:bodyPr wrap="square">
            <a:spAutoFit/>
          </a:bodyPr>
          <a:lstStyle/>
          <a:p>
            <a:r>
              <a:rPr lang="es-AR" dirty="0"/>
              <a:t>La 802.5 estuvo pensada para una topología de red en anillo, e inspirada en una implementación que IBM hiciera con anterioridad (Token Ring). Aquí no existen problemas de colisiones, pero sí se debe mantener la continuidad en el anillo.</a:t>
            </a:r>
          </a:p>
          <a:p>
            <a:endParaRPr lang="es-AR" dirty="0"/>
          </a:p>
          <a:p>
            <a:r>
              <a:rPr lang="es-AR" dirty="0"/>
              <a:t>Finalmente, la 802.4 o Token Bus es un caso intermedio entre las</a:t>
            </a:r>
          </a:p>
          <a:p>
            <a:r>
              <a:rPr lang="es-AR" dirty="0"/>
              <a:t>otras dos; tiene un BUS físico, pero “lógicamente” la comunicación</a:t>
            </a:r>
          </a:p>
          <a:p>
            <a:r>
              <a:rPr lang="es-AR" dirty="0"/>
              <a:t>es como si se tratara de un anillo.</a:t>
            </a:r>
          </a:p>
        </p:txBody>
      </p:sp>
    </p:spTree>
    <p:extLst>
      <p:ext uri="{BB962C8B-B14F-4D97-AF65-F5344CB8AC3E}">
        <p14:creationId xmlns:p14="http://schemas.microsoft.com/office/powerpoint/2010/main" val="9934860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CSMA/CD - 802.3</a:t>
            </a:r>
          </a:p>
        </p:txBody>
      </p:sp>
      <p:sp>
        <p:nvSpPr>
          <p:cNvPr id="3" name="Rectángulo 2">
            <a:extLst>
              <a:ext uri="{FF2B5EF4-FFF2-40B4-BE49-F238E27FC236}">
                <a16:creationId xmlns:a16="http://schemas.microsoft.com/office/drawing/2014/main" id="{74EB4EC6-5BE3-4EB6-AC83-E68A179FB16F}"/>
              </a:ext>
            </a:extLst>
          </p:cNvPr>
          <p:cNvSpPr/>
          <p:nvPr/>
        </p:nvSpPr>
        <p:spPr>
          <a:xfrm>
            <a:off x="2832207" y="1255379"/>
            <a:ext cx="19902885" cy="11726287"/>
          </a:xfrm>
          <a:prstGeom prst="rect">
            <a:avLst/>
          </a:prstGeom>
        </p:spPr>
        <p:txBody>
          <a:bodyPr wrap="square">
            <a:spAutoFit/>
          </a:bodyPr>
          <a:lstStyle/>
          <a:p>
            <a:endParaRPr lang="es-AR" dirty="0"/>
          </a:p>
          <a:p>
            <a:r>
              <a:rPr lang="es-AR" dirty="0"/>
              <a:t>CSMA/CD, Carrier </a:t>
            </a:r>
            <a:r>
              <a:rPr lang="es-AR" dirty="0" err="1"/>
              <a:t>Sense</a:t>
            </a:r>
            <a:r>
              <a:rPr lang="es-AR" dirty="0"/>
              <a:t> </a:t>
            </a:r>
            <a:r>
              <a:rPr lang="es-AR" dirty="0" err="1"/>
              <a:t>Multiple</a:t>
            </a:r>
            <a:r>
              <a:rPr lang="es-AR" dirty="0"/>
              <a:t> Access / </a:t>
            </a:r>
            <a:r>
              <a:rPr lang="es-AR" dirty="0" err="1"/>
              <a:t>Collision</a:t>
            </a:r>
            <a:r>
              <a:rPr lang="es-AR" dirty="0"/>
              <a:t> </a:t>
            </a:r>
            <a:r>
              <a:rPr lang="es-AR" dirty="0" err="1"/>
              <a:t>Detection</a:t>
            </a:r>
            <a:endParaRPr lang="es-AR" dirty="0"/>
          </a:p>
          <a:p>
            <a:endParaRPr lang="es-AR" b="1" i="1" dirty="0"/>
          </a:p>
          <a:p>
            <a:r>
              <a:rPr lang="es-AR" b="1" dirty="0">
                <a:solidFill>
                  <a:srgbClr val="FF0000"/>
                </a:solidFill>
              </a:rPr>
              <a:t>CS: </a:t>
            </a:r>
            <a:r>
              <a:rPr lang="es-AR" dirty="0"/>
              <a:t>Toma una muestra de lo que hay en el medio y compara con lo que está</a:t>
            </a:r>
          </a:p>
          <a:p>
            <a:r>
              <a:rPr lang="es-AR" dirty="0"/>
              <a:t>transmitiendo.</a:t>
            </a:r>
          </a:p>
          <a:p>
            <a:endParaRPr lang="es-AR" dirty="0"/>
          </a:p>
          <a:p>
            <a:r>
              <a:rPr lang="es-AR" b="1" dirty="0">
                <a:solidFill>
                  <a:srgbClr val="FF0000"/>
                </a:solidFill>
              </a:rPr>
              <a:t>MA: </a:t>
            </a:r>
            <a:r>
              <a:rPr lang="es-AR" dirty="0"/>
              <a:t>Físicamente los mensajes llegan a todos los equipos  y que además puede (o no) ser para todos los equipos (mensajes Broadcast, </a:t>
            </a:r>
            <a:r>
              <a:rPr lang="es-AR" dirty="0" err="1"/>
              <a:t>Multicast</a:t>
            </a:r>
            <a:r>
              <a:rPr lang="es-AR" dirty="0"/>
              <a:t> o </a:t>
            </a:r>
            <a:r>
              <a:rPr lang="es-AR" dirty="0" err="1"/>
              <a:t>Unicast</a:t>
            </a:r>
            <a:r>
              <a:rPr lang="es-AR" dirty="0"/>
              <a:t>)</a:t>
            </a:r>
          </a:p>
          <a:p>
            <a:endParaRPr lang="es-AR" b="1" dirty="0">
              <a:solidFill>
                <a:srgbClr val="FF0000"/>
              </a:solidFill>
            </a:endParaRPr>
          </a:p>
          <a:p>
            <a:r>
              <a:rPr lang="es-AR" b="1" dirty="0">
                <a:solidFill>
                  <a:srgbClr val="FF0000"/>
                </a:solidFill>
              </a:rPr>
              <a:t>CD: </a:t>
            </a:r>
            <a:r>
              <a:rPr lang="es-AR" dirty="0"/>
              <a:t>Las colisiones son inevitables y hay que saber detectarlas. Apenas se detecta una colisión, las máquinas dejan de enviar, avisan mediante algún bit (JAM) que lo que recibieron no sirve.   </a:t>
            </a:r>
            <a:endParaRPr lang="es-AR" b="1" dirty="0">
              <a:solidFill>
                <a:srgbClr val="FF0000"/>
              </a:solidFill>
            </a:endParaRPr>
          </a:p>
          <a:p>
            <a:endParaRPr lang="es-AR" b="1" i="1" dirty="0">
              <a:solidFill>
                <a:srgbClr val="FF0000"/>
              </a:solidFill>
            </a:endParaRPr>
          </a:p>
          <a:p>
            <a:r>
              <a:rPr lang="es-AR" b="1" i="1" dirty="0">
                <a:solidFill>
                  <a:srgbClr val="FF0000"/>
                </a:solidFill>
              </a:rPr>
              <a:t>Entonces:</a:t>
            </a:r>
            <a:r>
              <a:rPr lang="es-AR" dirty="0"/>
              <a:t>	Antes de transmitir </a:t>
            </a:r>
            <a:r>
              <a:rPr lang="es-AR" dirty="0" err="1"/>
              <a:t>checkea</a:t>
            </a:r>
            <a:r>
              <a:rPr lang="es-AR" dirty="0"/>
              <a:t> si el medio esta libre.</a:t>
            </a:r>
          </a:p>
          <a:p>
            <a:r>
              <a:rPr lang="es-AR" dirty="0"/>
              <a:t>					1) Si el medio esta libre, transmite.</a:t>
            </a:r>
          </a:p>
          <a:p>
            <a:r>
              <a:rPr lang="es-AR" dirty="0"/>
              <a:t>					2) Si ocurre una colisión, detecta y resuelve la conexión.</a:t>
            </a:r>
          </a:p>
          <a:p>
            <a:r>
              <a:rPr lang="es-AR" dirty="0"/>
              <a:t>			</a:t>
            </a:r>
          </a:p>
          <a:p>
            <a:r>
              <a:rPr lang="es-AR" dirty="0"/>
              <a:t>			Si el medio está ocupado</a:t>
            </a:r>
          </a:p>
          <a:p>
            <a:r>
              <a:rPr lang="es-AR" dirty="0"/>
              <a:t>				a) Persistente, espera que este libre</a:t>
            </a:r>
          </a:p>
          <a:p>
            <a:r>
              <a:rPr lang="es-AR" dirty="0"/>
              <a:t>				b) No persistente, </a:t>
            </a:r>
            <a:r>
              <a:rPr lang="es-AR" dirty="0" err="1"/>
              <a:t>setea</a:t>
            </a:r>
            <a:r>
              <a:rPr lang="es-AR" dirty="0"/>
              <a:t> un </a:t>
            </a:r>
            <a:r>
              <a:rPr lang="es-AR" dirty="0" err="1"/>
              <a:t>timer</a:t>
            </a:r>
            <a:r>
              <a:rPr lang="es-AR" dirty="0"/>
              <a:t> y prueba más tarde.</a:t>
            </a:r>
          </a:p>
          <a:p>
            <a:r>
              <a:rPr lang="es-AR" dirty="0"/>
              <a:t>				Pone un JAM en la línea para garantizar que todos se enteren de la colisión.</a:t>
            </a:r>
          </a:p>
          <a:p>
            <a:endParaRPr lang="es-AR" dirty="0"/>
          </a:p>
        </p:txBody>
      </p:sp>
    </p:spTree>
    <p:extLst>
      <p:ext uri="{BB962C8B-B14F-4D97-AF65-F5344CB8AC3E}">
        <p14:creationId xmlns:p14="http://schemas.microsoft.com/office/powerpoint/2010/main" val="40972769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CSMA/CD - 802.3</a:t>
            </a:r>
          </a:p>
        </p:txBody>
      </p:sp>
      <p:sp>
        <p:nvSpPr>
          <p:cNvPr id="3" name="Rectángulo 2">
            <a:extLst>
              <a:ext uri="{FF2B5EF4-FFF2-40B4-BE49-F238E27FC236}">
                <a16:creationId xmlns:a16="http://schemas.microsoft.com/office/drawing/2014/main" id="{74EB4EC6-5BE3-4EB6-AC83-E68A179FB16F}"/>
              </a:ext>
            </a:extLst>
          </p:cNvPr>
          <p:cNvSpPr/>
          <p:nvPr/>
        </p:nvSpPr>
        <p:spPr>
          <a:xfrm>
            <a:off x="2832207" y="1772355"/>
            <a:ext cx="19902885" cy="2308324"/>
          </a:xfrm>
          <a:prstGeom prst="rect">
            <a:avLst/>
          </a:prstGeom>
        </p:spPr>
        <p:txBody>
          <a:bodyPr wrap="square">
            <a:spAutoFit/>
          </a:bodyPr>
          <a:lstStyle/>
          <a:p>
            <a:endParaRPr lang="es-AR" dirty="0"/>
          </a:p>
          <a:p>
            <a:r>
              <a:rPr lang="es-AR" dirty="0"/>
              <a:t>CSMA/CD - Carrier </a:t>
            </a:r>
            <a:r>
              <a:rPr lang="es-AR" dirty="0" err="1"/>
              <a:t>Sense</a:t>
            </a:r>
            <a:r>
              <a:rPr lang="es-AR" dirty="0"/>
              <a:t> </a:t>
            </a:r>
            <a:r>
              <a:rPr lang="es-AR" dirty="0" err="1"/>
              <a:t>Multiple</a:t>
            </a:r>
            <a:r>
              <a:rPr lang="es-AR" dirty="0"/>
              <a:t> Access / </a:t>
            </a:r>
            <a:r>
              <a:rPr lang="es-AR" dirty="0" err="1"/>
              <a:t>Collision</a:t>
            </a:r>
            <a:r>
              <a:rPr lang="es-AR" dirty="0"/>
              <a:t> </a:t>
            </a:r>
            <a:r>
              <a:rPr lang="es-AR" dirty="0" err="1"/>
              <a:t>Detection</a:t>
            </a:r>
            <a:endParaRPr lang="es-AR" dirty="0"/>
          </a:p>
          <a:p>
            <a:endParaRPr lang="es-AR" b="1" i="1" dirty="0"/>
          </a:p>
          <a:p>
            <a:endParaRPr lang="es-AR" dirty="0"/>
          </a:p>
        </p:txBody>
      </p:sp>
      <p:pic>
        <p:nvPicPr>
          <p:cNvPr id="2" name="Imagen 1">
            <a:extLst>
              <a:ext uri="{FF2B5EF4-FFF2-40B4-BE49-F238E27FC236}">
                <a16:creationId xmlns:a16="http://schemas.microsoft.com/office/drawing/2014/main" id="{56A2D805-0399-46C5-A062-4EE39B709189}"/>
              </a:ext>
            </a:extLst>
          </p:cNvPr>
          <p:cNvPicPr>
            <a:picLocks noChangeAspect="1"/>
          </p:cNvPicPr>
          <p:nvPr/>
        </p:nvPicPr>
        <p:blipFill>
          <a:blip r:embed="rId2"/>
          <a:stretch>
            <a:fillRect/>
          </a:stretch>
        </p:blipFill>
        <p:spPr>
          <a:xfrm>
            <a:off x="6454724" y="3767857"/>
            <a:ext cx="10344486" cy="7638079"/>
          </a:xfrm>
          <a:prstGeom prst="rect">
            <a:avLst/>
          </a:prstGeom>
        </p:spPr>
      </p:pic>
    </p:spTree>
    <p:extLst>
      <p:ext uri="{BB962C8B-B14F-4D97-AF65-F5344CB8AC3E}">
        <p14:creationId xmlns:p14="http://schemas.microsoft.com/office/powerpoint/2010/main" val="360931701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Perdida CLOCK – Codificación Manchester</a:t>
            </a:r>
          </a:p>
        </p:txBody>
      </p:sp>
      <p:sp>
        <p:nvSpPr>
          <p:cNvPr id="8" name="Rectángulo 7">
            <a:extLst>
              <a:ext uri="{FF2B5EF4-FFF2-40B4-BE49-F238E27FC236}">
                <a16:creationId xmlns:a16="http://schemas.microsoft.com/office/drawing/2014/main" id="{BE4F470F-0FAC-4330-92D0-A720E8C3C3EF}"/>
              </a:ext>
            </a:extLst>
          </p:cNvPr>
          <p:cNvSpPr/>
          <p:nvPr/>
        </p:nvSpPr>
        <p:spPr>
          <a:xfrm>
            <a:off x="2832207" y="1933850"/>
            <a:ext cx="19902885" cy="10618291"/>
          </a:xfrm>
          <a:prstGeom prst="rect">
            <a:avLst/>
          </a:prstGeom>
        </p:spPr>
        <p:txBody>
          <a:bodyPr wrap="square">
            <a:spAutoFit/>
          </a:bodyPr>
          <a:lstStyle/>
          <a:p>
            <a:endParaRPr lang="es-AR" dirty="0"/>
          </a:p>
          <a:p>
            <a:r>
              <a:rPr lang="es-AR" dirty="0"/>
              <a:t>Como se que comienza la trasmisión y además como sincronizo la recepción de los datos. La señal de 802.3 es señal en banda base.</a:t>
            </a:r>
          </a:p>
          <a:p>
            <a:endParaRPr lang="es-AR" dirty="0"/>
          </a:p>
          <a:p>
            <a:endParaRPr lang="es-AR" dirty="0"/>
          </a:p>
          <a:p>
            <a:pPr marL="742950" indent="-742950">
              <a:buAutoNum type="alphaLcParenR"/>
            </a:pPr>
            <a:r>
              <a:rPr lang="es-AR" dirty="0"/>
              <a:t>El periodo de tiempo de bit se subdivide en dos intervalos</a:t>
            </a:r>
          </a:p>
          <a:p>
            <a:pPr marL="742950" indent="-742950">
              <a:buAutoNum type="alphaLcParenR"/>
            </a:pPr>
            <a:endParaRPr lang="es-AR" dirty="0"/>
          </a:p>
          <a:p>
            <a:pPr marL="742950" indent="-742950">
              <a:buAutoNum type="alphaLcParenR"/>
            </a:pPr>
            <a:r>
              <a:rPr lang="es-AR" dirty="0"/>
              <a:t>Un “1” se envía con “Tensión” en el primer intervalo y “Tensión Cero” en el segundo</a:t>
            </a:r>
          </a:p>
          <a:p>
            <a:pPr marL="742950" indent="-742950">
              <a:buAutoNum type="alphaLcParenR"/>
            </a:pPr>
            <a:endParaRPr lang="es-AR" dirty="0"/>
          </a:p>
          <a:p>
            <a:pPr marL="742950" indent="-742950">
              <a:buAutoNum type="alphaLcParenR"/>
            </a:pPr>
            <a:r>
              <a:rPr lang="es-AR" dirty="0"/>
              <a:t>Un “0” se envía exactamente a la inversa del “1”, primero “Cero Tensión y después “Tensión”</a:t>
            </a:r>
          </a:p>
          <a:p>
            <a:pPr marL="742950" indent="-742950">
              <a:buAutoNum type="alphaLcParenR"/>
            </a:pPr>
            <a:endParaRPr lang="es-AR" dirty="0"/>
          </a:p>
          <a:p>
            <a:pPr marL="742950" indent="-742950">
              <a:buAutoNum type="alphaLcParenR"/>
            </a:pPr>
            <a:r>
              <a:rPr lang="es-AR" dirty="0"/>
              <a:t>Este esquema asegura la sincronización del </a:t>
            </a:r>
            <a:r>
              <a:rPr lang="es-AR" dirty="0" err="1"/>
              <a:t>Rx</a:t>
            </a:r>
            <a:r>
              <a:rPr lang="es-AR" dirty="0"/>
              <a:t> y el </a:t>
            </a:r>
            <a:r>
              <a:rPr lang="es-AR" dirty="0" err="1"/>
              <a:t>Tx</a:t>
            </a:r>
            <a:r>
              <a:rPr lang="es-AR" dirty="0"/>
              <a:t>, ya que siempre hay una transición de tensión por bit. (flanco)</a:t>
            </a:r>
          </a:p>
          <a:p>
            <a:pPr marL="742950" indent="-742950">
              <a:buAutoNum type="alphaLcParenR"/>
            </a:pPr>
            <a:endParaRPr lang="es-AR" dirty="0"/>
          </a:p>
          <a:p>
            <a:r>
              <a:rPr lang="es-AR" dirty="0"/>
              <a:t>La desventaja es que se necesita en BW del doble que la transmisión directa de los bits.</a:t>
            </a:r>
          </a:p>
          <a:p>
            <a:pPr marL="742950" indent="-742950">
              <a:buAutoNum type="alphaLcParenR"/>
            </a:pPr>
            <a:endParaRPr lang="es-AR" dirty="0"/>
          </a:p>
          <a:p>
            <a:endParaRPr lang="es-AR" dirty="0"/>
          </a:p>
          <a:p>
            <a:endParaRPr lang="es-AR" b="1" i="1" dirty="0"/>
          </a:p>
          <a:p>
            <a:endParaRPr lang="es-AR" dirty="0"/>
          </a:p>
        </p:txBody>
      </p:sp>
    </p:spTree>
    <p:extLst>
      <p:ext uri="{BB962C8B-B14F-4D97-AF65-F5344CB8AC3E}">
        <p14:creationId xmlns:p14="http://schemas.microsoft.com/office/powerpoint/2010/main" val="103376894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2832207" y="1933850"/>
            <a:ext cx="19902885" cy="11172289"/>
          </a:xfrm>
          <a:prstGeom prst="rect">
            <a:avLst/>
          </a:prstGeom>
        </p:spPr>
        <p:txBody>
          <a:bodyPr wrap="square">
            <a:spAutoFit/>
          </a:bodyPr>
          <a:lstStyle/>
          <a:p>
            <a:r>
              <a:rPr lang="es-AR" dirty="0"/>
              <a:t>Normalmente nos referimos a Ethernet cuando vemos una LAN (como Coca Cola y Pepsi), pero la 802.3 es diferente a Ethernet, pero son realmente muy parecidas.</a:t>
            </a:r>
          </a:p>
          <a:p>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r>
              <a:rPr lang="es-AR" dirty="0"/>
              <a:t>Preámbulo de 7 bytes con este </a:t>
            </a:r>
            <a:r>
              <a:rPr lang="es-AR" dirty="0" err="1"/>
              <a:t>patern</a:t>
            </a:r>
            <a:r>
              <a:rPr lang="es-AR" dirty="0"/>
              <a:t> 10101010. Esto genera una señal de 10MHz de frecuencia durante un tiempo de 5,6uS (Codificación Manchester). Esto permite realizar la sincronización del </a:t>
            </a:r>
            <a:r>
              <a:rPr lang="es-AR" dirty="0" err="1"/>
              <a:t>Rx</a:t>
            </a:r>
            <a:r>
              <a:rPr lang="es-AR" dirty="0"/>
              <a:t>.</a:t>
            </a:r>
          </a:p>
          <a:p>
            <a:pPr marL="742950" indent="-742950">
              <a:buAutoNum type="alphaLcParenR"/>
            </a:pPr>
            <a:endParaRPr lang="es-AR" dirty="0"/>
          </a:p>
          <a:p>
            <a:r>
              <a:rPr lang="es-AR" dirty="0"/>
              <a:t>Después viene un “Inicio de Trama” un byte 10101011</a:t>
            </a:r>
          </a:p>
          <a:p>
            <a:pPr marL="742950" indent="-742950">
              <a:buAutoNum type="alphaLcParenR"/>
            </a:pPr>
            <a:endParaRPr lang="es-AR" dirty="0"/>
          </a:p>
          <a:p>
            <a:endParaRPr lang="es-AR"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FORMATO DE TRAMA - 802.3 (Slide1)</a:t>
            </a:r>
          </a:p>
        </p:txBody>
      </p:sp>
      <p:pic>
        <p:nvPicPr>
          <p:cNvPr id="2" name="Imagen 1">
            <a:extLst>
              <a:ext uri="{FF2B5EF4-FFF2-40B4-BE49-F238E27FC236}">
                <a16:creationId xmlns:a16="http://schemas.microsoft.com/office/drawing/2014/main" id="{1685CC58-FF56-47BF-80AA-CB25A46E06C1}"/>
              </a:ext>
            </a:extLst>
          </p:cNvPr>
          <p:cNvPicPr>
            <a:picLocks noChangeAspect="1"/>
          </p:cNvPicPr>
          <p:nvPr/>
        </p:nvPicPr>
        <p:blipFill>
          <a:blip r:embed="rId2"/>
          <a:stretch>
            <a:fillRect/>
          </a:stretch>
        </p:blipFill>
        <p:spPr>
          <a:xfrm>
            <a:off x="6479176" y="3162754"/>
            <a:ext cx="12480069" cy="5478002"/>
          </a:xfrm>
          <a:prstGeom prst="rect">
            <a:avLst/>
          </a:prstGeom>
        </p:spPr>
      </p:pic>
    </p:spTree>
    <p:extLst>
      <p:ext uri="{BB962C8B-B14F-4D97-AF65-F5344CB8AC3E}">
        <p14:creationId xmlns:p14="http://schemas.microsoft.com/office/powerpoint/2010/main" val="4812785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2832207" y="1933850"/>
            <a:ext cx="19902885" cy="12280285"/>
          </a:xfrm>
          <a:prstGeom prst="rect">
            <a:avLst/>
          </a:prstGeom>
        </p:spPr>
        <p:txBody>
          <a:bodyPr wrap="square">
            <a:spAutoFit/>
          </a:bodyPr>
          <a:lstStyle/>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r>
              <a:rPr lang="es-AR" dirty="0"/>
              <a:t>A continuación Dirección de Destino y  Origen. Son direcciones de Nivel 2 (locales) y son las MAC </a:t>
            </a:r>
            <a:r>
              <a:rPr lang="es-AR" dirty="0" err="1"/>
              <a:t>Address</a:t>
            </a:r>
            <a:r>
              <a:rPr lang="es-AR" dirty="0"/>
              <a:t>. Las placas de red las tienen grabados en el </a:t>
            </a:r>
            <a:r>
              <a:rPr lang="es-AR" dirty="0" err="1"/>
              <a:t>hard</a:t>
            </a:r>
            <a:r>
              <a:rPr lang="es-AR" dirty="0"/>
              <a:t> y no existen 2 placas iguales. </a:t>
            </a:r>
          </a:p>
          <a:p>
            <a:pPr marL="742950" indent="-742950">
              <a:buAutoNum type="alphaLcParenR"/>
            </a:pPr>
            <a:endParaRPr lang="es-AR" dirty="0"/>
          </a:p>
          <a:p>
            <a:r>
              <a:rPr lang="es-AR" dirty="0"/>
              <a:t>Las MAC </a:t>
            </a:r>
            <a:r>
              <a:rPr lang="es-AR" dirty="0" err="1" smtClean="0"/>
              <a:t>Address</a:t>
            </a:r>
            <a:r>
              <a:rPr lang="es-AR" dirty="0" smtClean="0"/>
              <a:t> </a:t>
            </a:r>
            <a:r>
              <a:rPr lang="es-AR" dirty="0"/>
              <a:t>están divididos en 3 bytes para el fabricante y 3 bytes para la placa y no hay dos iguales en el mundo. Son direcciones </a:t>
            </a:r>
            <a:r>
              <a:rPr lang="es-AR" dirty="0" err="1"/>
              <a:t>Unicast</a:t>
            </a:r>
            <a:r>
              <a:rPr lang="es-AR" dirty="0"/>
              <a:t>.	 </a:t>
            </a:r>
          </a:p>
          <a:p>
            <a:endParaRPr lang="es-AR" dirty="0"/>
          </a:p>
          <a:p>
            <a:r>
              <a:rPr lang="es-AR" dirty="0"/>
              <a:t>Si el primer bit del </a:t>
            </a:r>
            <a:r>
              <a:rPr lang="es-AR" dirty="0" err="1"/>
              <a:t>Adress</a:t>
            </a:r>
            <a:r>
              <a:rPr lang="es-AR" dirty="0"/>
              <a:t> Destino es 0, son direcciones </a:t>
            </a:r>
            <a:r>
              <a:rPr lang="es-AR" dirty="0" err="1"/>
              <a:t>Unicast</a:t>
            </a:r>
            <a:r>
              <a:rPr lang="es-AR" dirty="0"/>
              <a:t> y si es 1 es para grupos. </a:t>
            </a:r>
          </a:p>
          <a:p>
            <a:r>
              <a:rPr lang="es-AR" dirty="0"/>
              <a:t>A una Dirección de Grupo permite que muchas estaciones reciban mensajes  con una sola dirección (</a:t>
            </a:r>
            <a:r>
              <a:rPr lang="es-AR" dirty="0" err="1"/>
              <a:t>Multicast</a:t>
            </a:r>
            <a:r>
              <a:rPr lang="es-AR" dirty="0"/>
              <a:t>). Si todos los bits de la dirección están en 1 esta reservado apara Broadcast</a:t>
            </a:r>
          </a:p>
          <a:p>
            <a:endParaRPr lang="es-AR" dirty="0"/>
          </a:p>
          <a:p>
            <a:endParaRPr lang="es-AR" b="1" i="1" dirty="0"/>
          </a:p>
          <a:p>
            <a:endParaRPr lang="es-AR"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FORMATO DE TRAMA - 802.3 (Slide2)</a:t>
            </a:r>
          </a:p>
        </p:txBody>
      </p:sp>
      <p:pic>
        <p:nvPicPr>
          <p:cNvPr id="2" name="Imagen 1">
            <a:extLst>
              <a:ext uri="{FF2B5EF4-FFF2-40B4-BE49-F238E27FC236}">
                <a16:creationId xmlns:a16="http://schemas.microsoft.com/office/drawing/2014/main" id="{1685CC58-FF56-47BF-80AA-CB25A46E06C1}"/>
              </a:ext>
            </a:extLst>
          </p:cNvPr>
          <p:cNvPicPr>
            <a:picLocks noChangeAspect="1"/>
          </p:cNvPicPr>
          <p:nvPr/>
        </p:nvPicPr>
        <p:blipFill>
          <a:blip r:embed="rId2"/>
          <a:stretch>
            <a:fillRect/>
          </a:stretch>
        </p:blipFill>
        <p:spPr>
          <a:xfrm>
            <a:off x="6582802" y="1933850"/>
            <a:ext cx="11879177" cy="5214247"/>
          </a:xfrm>
          <a:prstGeom prst="rect">
            <a:avLst/>
          </a:prstGeom>
        </p:spPr>
      </p:pic>
    </p:spTree>
    <p:extLst>
      <p:ext uri="{BB962C8B-B14F-4D97-AF65-F5344CB8AC3E}">
        <p14:creationId xmlns:p14="http://schemas.microsoft.com/office/powerpoint/2010/main" val="1653732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2832207" y="1933850"/>
            <a:ext cx="19902885" cy="11480066"/>
          </a:xfrm>
          <a:prstGeom prst="rect">
            <a:avLst/>
          </a:prstGeom>
        </p:spPr>
        <p:txBody>
          <a:bodyPr wrap="square">
            <a:spAutoFit/>
          </a:bodyPr>
          <a:lstStyle/>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r>
              <a:rPr lang="es-AR" sz="3200" dirty="0"/>
              <a:t>Long, me dice la longitud del campo de datos, va de 0 a 1500</a:t>
            </a:r>
          </a:p>
          <a:p>
            <a:endParaRPr lang="es-AR" sz="3200" dirty="0"/>
          </a:p>
          <a:p>
            <a:r>
              <a:rPr lang="es-AR" sz="3200" dirty="0"/>
              <a:t>Si bien el campo de datos puede ser cero, esto causa problemas (por ej.  en colisión). Por esto la trama mínima es de 64 bytes de longitud desde la dirección del destino hasta el </a:t>
            </a:r>
            <a:r>
              <a:rPr lang="es-AR" sz="3200" dirty="0" err="1"/>
              <a:t>cheksum</a:t>
            </a:r>
            <a:r>
              <a:rPr lang="es-AR" sz="3200" dirty="0"/>
              <a:t>, utilizando los 46 bytes de relleno de forma que se llegue a la mínima longitud. (51,2 </a:t>
            </a:r>
            <a:r>
              <a:rPr lang="es-AR" sz="3200" dirty="0" err="1"/>
              <a:t>uS</a:t>
            </a:r>
            <a:r>
              <a:rPr lang="es-AR" sz="3200" dirty="0"/>
              <a:t>). La MTU máxima es 1518 bytes (sin preámbulo ni inicio)</a:t>
            </a:r>
          </a:p>
          <a:p>
            <a:endParaRPr lang="es-AR" sz="3200" dirty="0"/>
          </a:p>
          <a:p>
            <a:r>
              <a:rPr lang="es-AR" sz="3200" dirty="0"/>
              <a:t>Esto es para </a:t>
            </a:r>
            <a:r>
              <a:rPr lang="es-AR" sz="3200" dirty="0" err="1"/>
              <a:t>LANs</a:t>
            </a:r>
            <a:r>
              <a:rPr lang="es-AR" sz="3200" dirty="0"/>
              <a:t> de 10Mps, a medida que la velocidad aumenta por </a:t>
            </a:r>
            <a:r>
              <a:rPr lang="es-AR" sz="3200" dirty="0" err="1"/>
              <a:t>ej</a:t>
            </a:r>
            <a:r>
              <a:rPr lang="es-AR" sz="3200" dirty="0"/>
              <a:t> 1Gbps, la longitud de trama es de 6400 bytes. </a:t>
            </a:r>
          </a:p>
          <a:p>
            <a:endParaRPr lang="es-AR" sz="3200" dirty="0"/>
          </a:p>
          <a:p>
            <a:r>
              <a:rPr lang="es-AR" sz="3200" dirty="0"/>
              <a:t>Tener una longitud de trama mínima es funcional para reducir las colisiones.</a:t>
            </a:r>
          </a:p>
          <a:p>
            <a:endParaRPr lang="es-AR" sz="3200" dirty="0"/>
          </a:p>
          <a:p>
            <a:r>
              <a:rPr lang="es-AR" sz="3200" dirty="0"/>
              <a:t>El algoritmo de </a:t>
            </a:r>
            <a:r>
              <a:rPr lang="es-AR" sz="3200" dirty="0" err="1"/>
              <a:t>checksum</a:t>
            </a:r>
            <a:r>
              <a:rPr lang="es-AR" sz="3200" dirty="0"/>
              <a:t> es un CRC    </a:t>
            </a:r>
          </a:p>
        </p:txBody>
      </p:sp>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FORMATO DE TRAMA - 802.3 (Slide3)</a:t>
            </a:r>
          </a:p>
        </p:txBody>
      </p:sp>
      <p:pic>
        <p:nvPicPr>
          <p:cNvPr id="2" name="Imagen 1">
            <a:extLst>
              <a:ext uri="{FF2B5EF4-FFF2-40B4-BE49-F238E27FC236}">
                <a16:creationId xmlns:a16="http://schemas.microsoft.com/office/drawing/2014/main" id="{1685CC58-FF56-47BF-80AA-CB25A46E06C1}"/>
              </a:ext>
            </a:extLst>
          </p:cNvPr>
          <p:cNvPicPr>
            <a:picLocks noChangeAspect="1"/>
          </p:cNvPicPr>
          <p:nvPr/>
        </p:nvPicPr>
        <p:blipFill>
          <a:blip r:embed="rId2"/>
          <a:stretch>
            <a:fillRect/>
          </a:stretch>
        </p:blipFill>
        <p:spPr>
          <a:xfrm>
            <a:off x="6582803" y="1933850"/>
            <a:ext cx="10947552" cy="4805319"/>
          </a:xfrm>
          <a:prstGeom prst="rect">
            <a:avLst/>
          </a:prstGeom>
        </p:spPr>
      </p:pic>
    </p:spTree>
    <p:extLst>
      <p:ext uri="{BB962C8B-B14F-4D97-AF65-F5344CB8AC3E}">
        <p14:creationId xmlns:p14="http://schemas.microsoft.com/office/powerpoint/2010/main" val="385974582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2832207" y="1933850"/>
            <a:ext cx="19902885" cy="10618291"/>
          </a:xfrm>
          <a:prstGeom prst="rect">
            <a:avLst/>
          </a:prstGeom>
        </p:spPr>
        <p:txBody>
          <a:bodyPr wrap="square">
            <a:spAutoFit/>
          </a:bodyPr>
          <a:lstStyle/>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pPr marL="742950" indent="-742950">
              <a:buAutoNum type="alphaLcParenR"/>
            </a:pPr>
            <a:endParaRPr lang="es-AR" dirty="0"/>
          </a:p>
          <a:p>
            <a:endParaRPr lang="es-AR" dirty="0"/>
          </a:p>
          <a:p>
            <a:r>
              <a:rPr lang="es-AR" dirty="0"/>
              <a:t>La diferencia entre la trama Ethernet y la 802.3 es que los campos Long y Rell, no existen</a:t>
            </a:r>
          </a:p>
          <a:p>
            <a:endParaRPr lang="es-AR" dirty="0"/>
          </a:p>
          <a:p>
            <a:r>
              <a:rPr lang="es-AR" dirty="0"/>
              <a:t>Si el campo </a:t>
            </a:r>
            <a:r>
              <a:rPr lang="es-AR" dirty="0" err="1"/>
              <a:t>Type</a:t>
            </a:r>
            <a:r>
              <a:rPr lang="es-AR" dirty="0"/>
              <a:t> es mayor a 1500 es una trama Ethernet. Pero Ethernet es un Nivel 2 completo, no hay LLC y en datos está el Nivel3 como IP, </a:t>
            </a:r>
            <a:r>
              <a:rPr lang="es-AR" dirty="0" err="1"/>
              <a:t>Ipx</a:t>
            </a:r>
            <a:r>
              <a:rPr lang="es-AR" dirty="0"/>
              <a:t>, </a:t>
            </a:r>
            <a:r>
              <a:rPr lang="es-AR" dirty="0" err="1"/>
              <a:t>etc</a:t>
            </a:r>
            <a:r>
              <a:rPr lang="es-AR" dirty="0"/>
              <a:t>, entonces en </a:t>
            </a:r>
            <a:r>
              <a:rPr lang="es-AR" dirty="0" err="1"/>
              <a:t>Type</a:t>
            </a:r>
            <a:r>
              <a:rPr lang="es-AR" dirty="0"/>
              <a:t> pongo que tipo de Nivel 3 tengo</a:t>
            </a:r>
          </a:p>
          <a:p>
            <a:endParaRPr lang="es-AR" dirty="0"/>
          </a:p>
          <a:p>
            <a:r>
              <a:rPr lang="es-AR" dirty="0"/>
              <a:t>							Tipo = 0800h ===== IP</a:t>
            </a:r>
          </a:p>
          <a:p>
            <a:endParaRPr lang="es-AR" dirty="0"/>
          </a:p>
          <a:p>
            <a:r>
              <a:rPr lang="es-AR" dirty="0"/>
              <a:t>							Tipo = 8137h ===== </a:t>
            </a:r>
            <a:r>
              <a:rPr lang="es-AR" dirty="0" err="1"/>
              <a:t>IPx</a:t>
            </a:r>
            <a:endParaRPr lang="es-AR"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MAC – FORMATO DE TRAMA - ETHERNET)</a:t>
            </a:r>
          </a:p>
        </p:txBody>
      </p:sp>
      <p:pic>
        <p:nvPicPr>
          <p:cNvPr id="2" name="Imagen 1">
            <a:extLst>
              <a:ext uri="{FF2B5EF4-FFF2-40B4-BE49-F238E27FC236}">
                <a16:creationId xmlns:a16="http://schemas.microsoft.com/office/drawing/2014/main" id="{1685CC58-FF56-47BF-80AA-CB25A46E06C1}"/>
              </a:ext>
            </a:extLst>
          </p:cNvPr>
          <p:cNvPicPr>
            <a:picLocks noChangeAspect="1"/>
          </p:cNvPicPr>
          <p:nvPr/>
        </p:nvPicPr>
        <p:blipFill>
          <a:blip r:embed="rId2"/>
          <a:stretch>
            <a:fillRect/>
          </a:stretch>
        </p:blipFill>
        <p:spPr>
          <a:xfrm>
            <a:off x="6582803" y="1933850"/>
            <a:ext cx="10947552" cy="4805319"/>
          </a:xfrm>
          <a:prstGeom prst="rect">
            <a:avLst/>
          </a:prstGeom>
        </p:spPr>
      </p:pic>
    </p:spTree>
    <p:extLst>
      <p:ext uri="{BB962C8B-B14F-4D97-AF65-F5344CB8AC3E}">
        <p14:creationId xmlns:p14="http://schemas.microsoft.com/office/powerpoint/2010/main" val="732600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Introducción a la Materia y Objetivos del CURSO</a:t>
            </a:r>
          </a:p>
        </p:txBody>
      </p:sp>
      <p:sp>
        <p:nvSpPr>
          <p:cNvPr id="3" name="Rectángulo 2">
            <a:extLst>
              <a:ext uri="{FF2B5EF4-FFF2-40B4-BE49-F238E27FC236}">
                <a16:creationId xmlns:a16="http://schemas.microsoft.com/office/drawing/2014/main" id="{74EB4EC6-5BE3-4EB6-AC83-E68A179FB16F}"/>
              </a:ext>
            </a:extLst>
          </p:cNvPr>
          <p:cNvSpPr/>
          <p:nvPr/>
        </p:nvSpPr>
        <p:spPr>
          <a:xfrm>
            <a:off x="1648908" y="1887095"/>
            <a:ext cx="19250527" cy="8316123"/>
          </a:xfrm>
          <a:prstGeom prst="rect">
            <a:avLst/>
          </a:prstGeom>
        </p:spPr>
        <p:txBody>
          <a:bodyPr wrap="square">
            <a:spAutoFit/>
          </a:bodyPr>
          <a:lstStyle/>
          <a:p>
            <a:pPr>
              <a:lnSpc>
                <a:spcPct val="80000"/>
              </a:lnSpc>
              <a:spcBef>
                <a:spcPts val="800"/>
              </a:spcBef>
              <a:buClr>
                <a:srgbClr val="C00000"/>
              </a:buClr>
              <a:buSzPct val="100000"/>
            </a:pPr>
            <a:endParaRPr lang="es-AR" sz="24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endParaRPr lang="es-AR" sz="32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r>
              <a:rPr lang="es-AR" sz="3200" dirty="0">
                <a:latin typeface="Arial"/>
                <a:cs typeface="Arial"/>
              </a:rPr>
              <a:t>Objetivos de la materia</a:t>
            </a:r>
          </a:p>
          <a:p>
            <a:pPr>
              <a:lnSpc>
                <a:spcPct val="80000"/>
              </a:lnSpc>
              <a:spcBef>
                <a:spcPts val="800"/>
              </a:spcBef>
              <a:buClr>
                <a:srgbClr val="C00000"/>
              </a:buClr>
              <a:buSzPct val="100000"/>
            </a:pPr>
            <a:endParaRPr lang="es-AR" sz="3200" dirty="0">
              <a:latin typeface="Arial"/>
              <a:cs typeface="Arial"/>
            </a:endParaRPr>
          </a:p>
          <a:p>
            <a:pPr lvl="2">
              <a:lnSpc>
                <a:spcPct val="80000"/>
              </a:lnSpc>
              <a:spcBef>
                <a:spcPts val="800"/>
              </a:spcBef>
              <a:buClr>
                <a:srgbClr val="C00000"/>
              </a:buClr>
              <a:buSzPct val="100000"/>
            </a:pPr>
            <a:r>
              <a:rPr lang="es-AR" sz="3200" dirty="0">
                <a:latin typeface="Arial"/>
                <a:cs typeface="Arial"/>
              </a:rPr>
              <a:t>	Esta materia tiene por objetivo introducir al alumno en la clasificación y diseño de Redes LAN, 	interfaces, tipos de servicios y protocolos, modelos de referencia OSI y TCP/IP ejemplos de 	redes, servicios y estandarización.</a:t>
            </a:r>
          </a:p>
          <a:p>
            <a:pPr marL="342900" indent="-342900">
              <a:lnSpc>
                <a:spcPct val="80000"/>
              </a:lnSpc>
              <a:spcBef>
                <a:spcPts val="800"/>
              </a:spcBef>
              <a:buClr>
                <a:srgbClr val="C00000"/>
              </a:buClr>
              <a:buSzPct val="100000"/>
              <a:buFont typeface="Arial" panose="020B0604020202020204" pitchFamily="34" charset="0"/>
              <a:buChar char="•"/>
            </a:pPr>
            <a:endParaRPr lang="es-AR" sz="32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endParaRPr lang="es-AR" sz="32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r>
              <a:rPr lang="es-AR" sz="3200" dirty="0">
                <a:latin typeface="Arial"/>
                <a:cs typeface="Arial"/>
              </a:rPr>
              <a:t>Metodología de trabajo</a:t>
            </a:r>
          </a:p>
          <a:p>
            <a:pPr lvl="3">
              <a:lnSpc>
                <a:spcPct val="80000"/>
              </a:lnSpc>
              <a:spcBef>
                <a:spcPts val="800"/>
              </a:spcBef>
              <a:buClr>
                <a:srgbClr val="C00000"/>
              </a:buClr>
              <a:buSzPct val="100000"/>
            </a:pPr>
            <a:endParaRPr lang="es-AR" sz="3200" dirty="0">
              <a:latin typeface="Arial"/>
              <a:cs typeface="Arial"/>
            </a:endParaRPr>
          </a:p>
          <a:p>
            <a:pPr lvl="3">
              <a:lnSpc>
                <a:spcPct val="80000"/>
              </a:lnSpc>
              <a:spcBef>
                <a:spcPts val="800"/>
              </a:spcBef>
              <a:buClr>
                <a:srgbClr val="C00000"/>
              </a:buClr>
              <a:buSzPct val="100000"/>
            </a:pPr>
            <a:r>
              <a:rPr lang="es-AR" sz="3200" dirty="0">
                <a:latin typeface="Arial"/>
                <a:cs typeface="Arial"/>
              </a:rPr>
              <a:t>	Las actividades teóricas y prácticas se desarrollan en forma interactiva alumnos y docentes 	abordando conceptos teóricos con clases expositivas y compartiendo experiencias de casos de 	implementación de redes reales</a:t>
            </a:r>
          </a:p>
          <a:p>
            <a:pPr lvl="3">
              <a:lnSpc>
                <a:spcPct val="80000"/>
              </a:lnSpc>
              <a:spcBef>
                <a:spcPts val="800"/>
              </a:spcBef>
              <a:buClr>
                <a:srgbClr val="C00000"/>
              </a:buClr>
              <a:buSzPct val="100000"/>
            </a:pPr>
            <a:endParaRPr lang="es-AR" sz="3200" dirty="0">
              <a:latin typeface="Arial"/>
              <a:cs typeface="Arial"/>
            </a:endParaRPr>
          </a:p>
          <a:p>
            <a:pPr lvl="3">
              <a:lnSpc>
                <a:spcPct val="80000"/>
              </a:lnSpc>
              <a:spcBef>
                <a:spcPts val="800"/>
              </a:spcBef>
              <a:buClr>
                <a:srgbClr val="C00000"/>
              </a:buClr>
              <a:buSzPct val="100000"/>
            </a:pPr>
            <a:r>
              <a:rPr lang="es-AR" sz="3200" dirty="0">
                <a:latin typeface="Arial"/>
                <a:cs typeface="Arial"/>
              </a:rPr>
              <a:t> 	También se agregan experiencias de laboratorio sobre las temáticas tratadas, utilizando simuladores 	y </a:t>
            </a:r>
            <a:r>
              <a:rPr lang="es-AR" sz="3200" dirty="0" err="1">
                <a:latin typeface="Arial"/>
                <a:cs typeface="Arial"/>
              </a:rPr>
              <a:t>tracers</a:t>
            </a:r>
            <a:r>
              <a:rPr lang="es-AR" sz="3200" dirty="0">
                <a:latin typeface="Arial"/>
                <a:cs typeface="Arial"/>
              </a:rPr>
              <a:t> para el diseño de redes LAN</a:t>
            </a:r>
          </a:p>
          <a:p>
            <a:pPr marL="342900" indent="-342900">
              <a:lnSpc>
                <a:spcPct val="80000"/>
              </a:lnSpc>
              <a:spcBef>
                <a:spcPts val="800"/>
              </a:spcBef>
              <a:buClr>
                <a:srgbClr val="C00000"/>
              </a:buClr>
              <a:buSzPct val="100000"/>
              <a:buFont typeface="Arial" panose="020B0604020202020204" pitchFamily="34" charset="0"/>
              <a:buChar char="•"/>
            </a:pPr>
            <a:endParaRPr lang="es-AR" sz="3200" dirty="0">
              <a:latin typeface="Arial"/>
              <a:cs typeface="Arial"/>
            </a:endParaRPr>
          </a:p>
        </p:txBody>
      </p:sp>
    </p:spTree>
    <p:extLst>
      <p:ext uri="{BB962C8B-B14F-4D97-AF65-F5344CB8AC3E}">
        <p14:creationId xmlns:p14="http://schemas.microsoft.com/office/powerpoint/2010/main" val="18370541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7508711" y="1957022"/>
            <a:ext cx="10204524" cy="10987623"/>
          </a:xfrm>
          <a:prstGeom prst="rect">
            <a:avLst/>
          </a:prstGeom>
        </p:spPr>
        <p:txBody>
          <a:bodyPr wrap="square">
            <a:spAutoFit/>
          </a:bodyPr>
          <a:lstStyle/>
          <a:p>
            <a:endParaRPr lang="es-AR" dirty="0"/>
          </a:p>
          <a:p>
            <a:r>
              <a:rPr lang="es-AR" dirty="0"/>
              <a:t>- </a:t>
            </a:r>
            <a:r>
              <a:rPr lang="es-AR" sz="4800" dirty="0"/>
              <a:t>Nivel 1</a:t>
            </a:r>
          </a:p>
          <a:p>
            <a:pPr lvl="3"/>
            <a:r>
              <a:rPr lang="es-AR" sz="4800" dirty="0"/>
              <a:t>			Repetidores</a:t>
            </a:r>
          </a:p>
          <a:p>
            <a:pPr lvl="3"/>
            <a:r>
              <a:rPr lang="es-AR" sz="4800" dirty="0"/>
              <a:t>			</a:t>
            </a:r>
            <a:r>
              <a:rPr lang="es-AR" sz="4800" dirty="0" err="1"/>
              <a:t>HUBs</a:t>
            </a:r>
            <a:endParaRPr lang="es-AR" sz="4800" dirty="0"/>
          </a:p>
          <a:p>
            <a:pPr lvl="3"/>
            <a:r>
              <a:rPr lang="es-AR" sz="4800" dirty="0"/>
              <a:t> </a:t>
            </a:r>
          </a:p>
          <a:p>
            <a:pPr lvl="3"/>
            <a:endParaRPr lang="es-AR" sz="4800" dirty="0"/>
          </a:p>
          <a:p>
            <a:pPr lvl="3"/>
            <a:r>
              <a:rPr lang="es-AR" sz="4800" dirty="0"/>
              <a:t>- Nivel 2  (MAC)</a:t>
            </a:r>
          </a:p>
          <a:p>
            <a:pPr marL="742950" indent="-742950">
              <a:buAutoNum type="alphaLcParenR"/>
            </a:pPr>
            <a:endParaRPr lang="es-AR" sz="4800" dirty="0"/>
          </a:p>
          <a:p>
            <a:r>
              <a:rPr lang="es-AR" sz="4800" dirty="0"/>
              <a:t>			Bridges</a:t>
            </a:r>
          </a:p>
          <a:p>
            <a:r>
              <a:rPr lang="es-AR" sz="4800" dirty="0"/>
              <a:t>			</a:t>
            </a:r>
            <a:r>
              <a:rPr lang="es-AR" sz="4800" dirty="0" err="1"/>
              <a:t>Switches</a:t>
            </a:r>
            <a:endParaRPr lang="es-AR" sz="4800" dirty="0"/>
          </a:p>
          <a:p>
            <a:endParaRPr lang="es-AR" sz="4800" dirty="0"/>
          </a:p>
          <a:p>
            <a:r>
              <a:rPr lang="es-AR" sz="4800" dirty="0"/>
              <a:t>- Nivel 3</a:t>
            </a:r>
          </a:p>
          <a:p>
            <a:pPr lvl="2"/>
            <a:r>
              <a:rPr lang="es-AR" sz="4800" dirty="0"/>
              <a:t>			</a:t>
            </a:r>
          </a:p>
          <a:p>
            <a:pPr lvl="2"/>
            <a:r>
              <a:rPr lang="es-AR" sz="4800" dirty="0"/>
              <a:t>			</a:t>
            </a:r>
            <a:r>
              <a:rPr lang="es-AR" sz="4800" dirty="0" err="1"/>
              <a:t>Routers</a:t>
            </a:r>
            <a:endParaRPr lang="es-AR" sz="4800" dirty="0"/>
          </a:p>
          <a:p>
            <a:r>
              <a:rPr lang="es-AR" sz="4800" dirty="0"/>
              <a:t>			</a:t>
            </a:r>
            <a:r>
              <a:rPr lang="es-AR" sz="4800" dirty="0" err="1"/>
              <a:t>Gateways</a:t>
            </a:r>
            <a:endParaRPr lang="es-AR" sz="4800" dirty="0"/>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Dispositivos de </a:t>
            </a:r>
            <a:r>
              <a:rPr lang="es-ES" dirty="0" err="1"/>
              <a:t>interworking</a:t>
            </a:r>
            <a:r>
              <a:rPr lang="es-ES" dirty="0"/>
              <a:t> (SLIDE1)</a:t>
            </a:r>
          </a:p>
        </p:txBody>
      </p:sp>
    </p:spTree>
    <p:extLst>
      <p:ext uri="{BB962C8B-B14F-4D97-AF65-F5344CB8AC3E}">
        <p14:creationId xmlns:p14="http://schemas.microsoft.com/office/powerpoint/2010/main" val="20165230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11049179"/>
          </a:xfrm>
          <a:prstGeom prst="rect">
            <a:avLst/>
          </a:prstGeom>
        </p:spPr>
        <p:txBody>
          <a:bodyPr wrap="square">
            <a:spAutoFit/>
          </a:bodyPr>
          <a:lstStyle/>
          <a:p>
            <a:pPr lvl="3"/>
            <a:r>
              <a:rPr lang="es-AR" sz="4800" dirty="0"/>
              <a:t>			</a:t>
            </a:r>
            <a:r>
              <a:rPr lang="es-AR" sz="4400" dirty="0"/>
              <a:t>Repetidor: Amplifica y regenera la señal</a:t>
            </a:r>
          </a:p>
          <a:p>
            <a:pPr lvl="3"/>
            <a:r>
              <a:rPr lang="es-AR" sz="4400" dirty="0"/>
              <a:t>			</a:t>
            </a:r>
          </a:p>
          <a:p>
            <a:pPr lvl="3"/>
            <a:r>
              <a:rPr lang="es-AR" sz="4400" dirty="0"/>
              <a:t>			HUB: Evolución del repetidor, transforma una conexión BUS en Estrella, 					    en sentido físico, pero lógicamente es un BUS </a:t>
            </a:r>
          </a:p>
          <a:p>
            <a:pPr lvl="3"/>
            <a:r>
              <a:rPr lang="es-AR" sz="4400" dirty="0"/>
              <a:t> </a:t>
            </a:r>
            <a:endParaRPr lang="es-AR" sz="4800" dirty="0"/>
          </a:p>
          <a:p>
            <a:pPr lvl="3"/>
            <a:r>
              <a:rPr lang="es-AR" sz="4800" dirty="0"/>
              <a:t>			</a:t>
            </a:r>
            <a:r>
              <a:rPr lang="es-AR" sz="4400" dirty="0"/>
              <a:t>Bridge: Analiza la trama MAC y repite solo cuando tiene sentido repetir</a:t>
            </a:r>
          </a:p>
          <a:p>
            <a:pPr lvl="3"/>
            <a:r>
              <a:rPr lang="es-AR" sz="4400" dirty="0"/>
              <a:t>					 El bridge separa la red en dominios de colisión. </a:t>
            </a:r>
          </a:p>
          <a:p>
            <a:pPr lvl="3"/>
            <a:r>
              <a:rPr lang="es-AR" sz="4400" dirty="0"/>
              <a:t>					 Aprende donde está cada maquina y completa sus tablas</a:t>
            </a:r>
          </a:p>
          <a:p>
            <a:pPr lvl="3"/>
            <a:r>
              <a:rPr lang="es-AR" sz="4400" dirty="0"/>
              <a:t>				       de direccionamiento. Lo bridges no saben nada de LLC	 </a:t>
            </a:r>
          </a:p>
          <a:p>
            <a:pPr lvl="3"/>
            <a:endParaRPr lang="es-AR" sz="4400" dirty="0"/>
          </a:p>
          <a:p>
            <a:pPr lvl="3"/>
            <a:r>
              <a:rPr lang="es-AR" sz="4400" dirty="0"/>
              <a:t>			</a:t>
            </a:r>
            <a:r>
              <a:rPr lang="es-AR" sz="4400" dirty="0" err="1"/>
              <a:t>Switch</a:t>
            </a:r>
            <a:r>
              <a:rPr lang="es-AR" sz="4400" dirty="0"/>
              <a:t>: Es como un HUB inteligente, en cada boca de conexión tiene una</a:t>
            </a:r>
          </a:p>
          <a:p>
            <a:pPr lvl="3"/>
            <a:r>
              <a:rPr lang="es-AR" sz="4400" dirty="0"/>
              <a:t>                              tabla, El </a:t>
            </a:r>
            <a:r>
              <a:rPr lang="es-AR" sz="4400" dirty="0" err="1"/>
              <a:t>switch</a:t>
            </a:r>
            <a:r>
              <a:rPr lang="es-AR" sz="4400" dirty="0"/>
              <a:t> solo envía por la boca correspondiente y no por</a:t>
            </a:r>
          </a:p>
          <a:p>
            <a:pPr lvl="3"/>
            <a:r>
              <a:rPr lang="es-AR" sz="4400" dirty="0"/>
              <a:t>					 todas como lo hace el HUB.</a:t>
            </a:r>
          </a:p>
          <a:p>
            <a:pPr lvl="3"/>
            <a:r>
              <a:rPr lang="es-AR" sz="4400" dirty="0"/>
              <a:t>					 </a:t>
            </a:r>
          </a:p>
          <a:p>
            <a:pPr lvl="3"/>
            <a:r>
              <a:rPr lang="es-AR" sz="4400" dirty="0"/>
              <a:t>					</a:t>
            </a:r>
            <a:r>
              <a:rPr lang="es-AR" sz="4400" b="1" dirty="0" err="1"/>
              <a:t>Cut</a:t>
            </a:r>
            <a:r>
              <a:rPr lang="es-AR" sz="4400" b="1" dirty="0"/>
              <a:t> </a:t>
            </a:r>
            <a:r>
              <a:rPr lang="es-AR" sz="4400" b="1" dirty="0" err="1"/>
              <a:t>Through</a:t>
            </a:r>
            <a:r>
              <a:rPr lang="es-AR" sz="4400" dirty="0"/>
              <a:t>, significa que antes que termine la trama, ya </a:t>
            </a:r>
          </a:p>
          <a:p>
            <a:pPr lvl="3"/>
            <a:r>
              <a:rPr lang="es-AR" sz="4400" dirty="0"/>
              <a:t>					sabe por donde la tiene que enviar</a:t>
            </a:r>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Dispositivos de </a:t>
            </a:r>
            <a:r>
              <a:rPr lang="es-ES" dirty="0" err="1"/>
              <a:t>interworking</a:t>
            </a:r>
            <a:r>
              <a:rPr lang="es-ES" dirty="0"/>
              <a:t> (slide2)</a:t>
            </a:r>
          </a:p>
        </p:txBody>
      </p:sp>
    </p:spTree>
    <p:extLst>
      <p:ext uri="{BB962C8B-B14F-4D97-AF65-F5344CB8AC3E}">
        <p14:creationId xmlns:p14="http://schemas.microsoft.com/office/powerpoint/2010/main" val="3571396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EFA68DF3-B5E4-4026-938D-2EB0EDD62196}"/>
              </a:ext>
            </a:extLst>
          </p:cNvPr>
          <p:cNvSpPr/>
          <p:nvPr/>
        </p:nvSpPr>
        <p:spPr>
          <a:xfrm>
            <a:off x="1648908" y="1870278"/>
            <a:ext cx="21315595" cy="9017853"/>
          </a:xfrm>
          <a:prstGeom prst="rect">
            <a:avLst/>
          </a:prstGeom>
        </p:spPr>
        <p:txBody>
          <a:bodyPr wrap="square">
            <a:spAutoFit/>
          </a:bodyPr>
          <a:lstStyle/>
          <a:p>
            <a:pPr lvl="3"/>
            <a:r>
              <a:rPr lang="es-AR" sz="4800" dirty="0"/>
              <a:t>			</a:t>
            </a:r>
          </a:p>
          <a:p>
            <a:pPr lvl="3"/>
            <a:r>
              <a:rPr lang="es-AR" sz="4800" dirty="0"/>
              <a:t>			</a:t>
            </a:r>
            <a:r>
              <a:rPr lang="es-AR" sz="4400" dirty="0" err="1"/>
              <a:t>Routers</a:t>
            </a:r>
            <a:r>
              <a:rPr lang="es-AR" sz="4400" dirty="0"/>
              <a:t>: Trabajan a nivel local a Nivel 3 (distintos Niveles 3). </a:t>
            </a:r>
          </a:p>
          <a:p>
            <a:pPr lvl="3"/>
            <a:r>
              <a:rPr lang="es-AR" sz="4400" dirty="0"/>
              <a:t>					   Rutean la </a:t>
            </a:r>
            <a:r>
              <a:rPr lang="es-AR" sz="4400" dirty="0" err="1"/>
              <a:t>info</a:t>
            </a:r>
            <a:r>
              <a:rPr lang="es-AR" sz="4400" dirty="0"/>
              <a:t> hasta alguna </a:t>
            </a:r>
            <a:r>
              <a:rPr lang="es-AR" sz="4400" b="1" dirty="0"/>
              <a:t>RED</a:t>
            </a:r>
            <a:r>
              <a:rPr lang="es-AR" sz="4400" dirty="0"/>
              <a:t>, que puede estar alejada.</a:t>
            </a:r>
          </a:p>
          <a:p>
            <a:pPr lvl="3"/>
            <a:r>
              <a:rPr lang="es-AR" sz="4400" dirty="0"/>
              <a:t>			</a:t>
            </a:r>
          </a:p>
          <a:p>
            <a:pPr lvl="3"/>
            <a:r>
              <a:rPr lang="es-AR" sz="4400" dirty="0"/>
              <a:t>					    Los voy a usar para conectar una LAN a un WAN, los </a:t>
            </a:r>
            <a:r>
              <a:rPr lang="es-AR" sz="4400" dirty="0" err="1"/>
              <a:t>routers</a:t>
            </a:r>
            <a:endParaRPr lang="es-AR" sz="4400" dirty="0"/>
          </a:p>
          <a:p>
            <a:pPr lvl="3"/>
            <a:r>
              <a:rPr lang="es-AR" sz="4400" dirty="0"/>
              <a:t>					    tienen dos caras, una mira a la LAN y otra a la WAN</a:t>
            </a:r>
          </a:p>
          <a:p>
            <a:pPr lvl="3"/>
            <a:endParaRPr lang="es-AR" sz="4400" dirty="0"/>
          </a:p>
          <a:p>
            <a:pPr lvl="3"/>
            <a:endParaRPr lang="es-AR" sz="4400" dirty="0"/>
          </a:p>
          <a:p>
            <a:pPr lvl="3"/>
            <a:r>
              <a:rPr lang="es-AR" sz="4400" dirty="0"/>
              <a:t> 			Protocolos de Ruteo: RIP, OSPF, EIGRP, BGP – 4</a:t>
            </a:r>
          </a:p>
          <a:p>
            <a:pPr lvl="3"/>
            <a:r>
              <a:rPr lang="es-AR" sz="4400" dirty="0"/>
              <a:t> </a:t>
            </a:r>
            <a:endParaRPr lang="es-AR" sz="4800" dirty="0"/>
          </a:p>
          <a:p>
            <a:pPr lvl="3"/>
            <a:r>
              <a:rPr lang="es-AR" sz="4800" dirty="0"/>
              <a:t>			</a:t>
            </a:r>
            <a:r>
              <a:rPr lang="es-AR" sz="4400" dirty="0" err="1"/>
              <a:t>Gateways</a:t>
            </a:r>
            <a:r>
              <a:rPr lang="es-AR" sz="4400" dirty="0"/>
              <a:t>: Son equipos que nos permiten interconectar sistemas en</a:t>
            </a:r>
          </a:p>
          <a:p>
            <a:pPr lvl="3"/>
            <a:r>
              <a:rPr lang="es-AR" sz="4400" dirty="0"/>
              <a:t>						 todos los niveles (7)</a:t>
            </a:r>
          </a:p>
          <a:p>
            <a:pPr lvl="3"/>
            <a:r>
              <a:rPr lang="es-AR" sz="4400" dirty="0"/>
              <a:t>					</a:t>
            </a:r>
          </a:p>
        </p:txBody>
      </p:sp>
      <p:sp>
        <p:nvSpPr>
          <p:cNvPr id="6" name="Shape 299">
            <a:extLst>
              <a:ext uri="{FF2B5EF4-FFF2-40B4-BE49-F238E27FC236}">
                <a16:creationId xmlns:a16="http://schemas.microsoft.com/office/drawing/2014/main" id="{97FD9F3E-D01D-4BBA-8EB9-4694E2D40661}"/>
              </a:ext>
            </a:extLst>
          </p:cNvPr>
          <p:cNvSpPr/>
          <p:nvPr/>
        </p:nvSpPr>
        <p:spPr>
          <a:xfrm>
            <a:off x="1648908" y="1774784"/>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Dispositivos de </a:t>
            </a:r>
            <a:r>
              <a:rPr lang="es-ES" dirty="0" err="1"/>
              <a:t>interworking</a:t>
            </a:r>
            <a:r>
              <a:rPr lang="es-ES" dirty="0"/>
              <a:t> (slide3)</a:t>
            </a:r>
          </a:p>
        </p:txBody>
      </p:sp>
    </p:spTree>
    <p:extLst>
      <p:ext uri="{BB962C8B-B14F-4D97-AF65-F5344CB8AC3E}">
        <p14:creationId xmlns:p14="http://schemas.microsoft.com/office/powerpoint/2010/main" val="16557150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Introducción a la Materia y Objetivos del CURSO</a:t>
            </a:r>
          </a:p>
        </p:txBody>
      </p:sp>
      <p:sp>
        <p:nvSpPr>
          <p:cNvPr id="3" name="Rectángulo 2">
            <a:extLst>
              <a:ext uri="{FF2B5EF4-FFF2-40B4-BE49-F238E27FC236}">
                <a16:creationId xmlns:a16="http://schemas.microsoft.com/office/drawing/2014/main" id="{74EB4EC6-5BE3-4EB6-AC83-E68A179FB16F}"/>
              </a:ext>
            </a:extLst>
          </p:cNvPr>
          <p:cNvSpPr/>
          <p:nvPr/>
        </p:nvSpPr>
        <p:spPr>
          <a:xfrm>
            <a:off x="1648908" y="1887095"/>
            <a:ext cx="19250527" cy="10023257"/>
          </a:xfrm>
          <a:prstGeom prst="rect">
            <a:avLst/>
          </a:prstGeom>
        </p:spPr>
        <p:txBody>
          <a:bodyPr wrap="square">
            <a:spAutoFit/>
          </a:bodyPr>
          <a:lstStyle/>
          <a:p>
            <a:pPr>
              <a:lnSpc>
                <a:spcPct val="80000"/>
              </a:lnSpc>
              <a:spcBef>
                <a:spcPts val="800"/>
              </a:spcBef>
              <a:buClr>
                <a:srgbClr val="C00000"/>
              </a:buClr>
              <a:buSzPct val="100000"/>
            </a:pPr>
            <a:endParaRPr lang="es-AR" sz="24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r>
              <a:rPr lang="es-AR" sz="3200" dirty="0">
                <a:latin typeface="Arial"/>
                <a:cs typeface="Arial"/>
              </a:rPr>
              <a:t>Material de consulta y bibliografía: </a:t>
            </a:r>
          </a:p>
          <a:p>
            <a:endParaRPr lang="es-AR" sz="3200" dirty="0">
              <a:latin typeface="Arial" panose="020B0604020202020204" pitchFamily="34" charset="0"/>
              <a:cs typeface="Arial" panose="020B0604020202020204" pitchFamily="34" charset="0"/>
            </a:endParaRPr>
          </a:p>
          <a:p>
            <a:r>
              <a:rPr lang="es-AR" sz="3200" dirty="0">
                <a:latin typeface="Arial" panose="020B0604020202020204" pitchFamily="34" charset="0"/>
                <a:cs typeface="Arial" panose="020B0604020202020204" pitchFamily="34" charset="0"/>
              </a:rPr>
              <a:t>	</a:t>
            </a:r>
            <a:r>
              <a:rPr lang="es-AR" sz="2800" i="1" dirty="0">
                <a:latin typeface="Arial" panose="020B0604020202020204" pitchFamily="34" charset="0"/>
                <a:cs typeface="Arial" panose="020B0604020202020204" pitchFamily="34" charset="0"/>
              </a:rPr>
              <a:t>1) Material de la Cátedra</a:t>
            </a:r>
          </a:p>
          <a:p>
            <a:endParaRPr lang="es-AR" sz="2800" i="1" dirty="0">
              <a:latin typeface="Arial" panose="020B0604020202020204" pitchFamily="34" charset="0"/>
              <a:cs typeface="Arial" panose="020B0604020202020204" pitchFamily="34" charset="0"/>
            </a:endParaRPr>
          </a:p>
          <a:p>
            <a:r>
              <a:rPr lang="es-AR" sz="2800" i="1" dirty="0">
                <a:latin typeface="Arial" panose="020B0604020202020204" pitchFamily="34" charset="0"/>
                <a:cs typeface="Arial" panose="020B0604020202020204" pitchFamily="34" charset="0"/>
              </a:rPr>
              <a:t>	2) Redes globales de información con Internet y TCP/IP</a:t>
            </a:r>
            <a:endParaRPr lang="es-AR" sz="2800" dirty="0">
              <a:latin typeface="Arial" panose="020B0604020202020204" pitchFamily="34" charset="0"/>
              <a:cs typeface="Arial" panose="020B0604020202020204" pitchFamily="34" charset="0"/>
            </a:endParaRPr>
          </a:p>
          <a:p>
            <a:r>
              <a:rPr lang="es-AR" sz="2800" dirty="0">
                <a:latin typeface="Arial" panose="020B0604020202020204" pitchFamily="34" charset="0"/>
                <a:cs typeface="Arial" panose="020B0604020202020204" pitchFamily="34" charset="0"/>
              </a:rPr>
              <a:t>	Autor: Comer Douglas E.</a:t>
            </a:r>
            <a:br>
              <a:rPr lang="es-AR" sz="2800" dirty="0">
                <a:latin typeface="Arial" panose="020B0604020202020204" pitchFamily="34" charset="0"/>
                <a:cs typeface="Arial" panose="020B0604020202020204" pitchFamily="34" charset="0"/>
              </a:rPr>
            </a:br>
            <a:endParaRPr lang="es-AR" sz="2800" b="1" dirty="0">
              <a:latin typeface="Arial" panose="020B0604020202020204" pitchFamily="34" charset="0"/>
              <a:cs typeface="Arial" panose="020B0604020202020204" pitchFamily="34" charset="0"/>
            </a:endParaRPr>
          </a:p>
          <a:p>
            <a:r>
              <a:rPr lang="es-AR" sz="2800" i="1" dirty="0">
                <a:latin typeface="Arial" panose="020B0604020202020204" pitchFamily="34" charset="0"/>
                <a:cs typeface="Arial" panose="020B0604020202020204" pitchFamily="34" charset="0"/>
              </a:rPr>
              <a:t>	3) Redes de computadoras</a:t>
            </a:r>
            <a:endParaRPr lang="es-AR" sz="2800" dirty="0">
              <a:latin typeface="Arial" panose="020B0604020202020204" pitchFamily="34" charset="0"/>
              <a:cs typeface="Arial" panose="020B0604020202020204" pitchFamily="34" charset="0"/>
            </a:endParaRPr>
          </a:p>
          <a:p>
            <a:r>
              <a:rPr lang="es-AR" sz="2800" dirty="0">
                <a:latin typeface="Arial" panose="020B0604020202020204" pitchFamily="34" charset="0"/>
                <a:cs typeface="Arial" panose="020B0604020202020204" pitchFamily="34" charset="0"/>
              </a:rPr>
              <a:t>	Autor: Tanenbaum Andrew S.</a:t>
            </a:r>
            <a:br>
              <a:rPr lang="es-AR" sz="2800" dirty="0">
                <a:latin typeface="Arial" panose="020B0604020202020204" pitchFamily="34" charset="0"/>
                <a:cs typeface="Arial" panose="020B0604020202020204" pitchFamily="34" charset="0"/>
              </a:rPr>
            </a:br>
            <a:endParaRPr lang="es-AR" sz="2800" i="1" dirty="0">
              <a:latin typeface="Arial" panose="020B0604020202020204" pitchFamily="34" charset="0"/>
              <a:cs typeface="Arial" panose="020B0604020202020204" pitchFamily="34" charset="0"/>
            </a:endParaRPr>
          </a:p>
          <a:p>
            <a:r>
              <a:rPr lang="es-AR" sz="2800" i="1" dirty="0">
                <a:latin typeface="Arial" panose="020B0604020202020204" pitchFamily="34" charset="0"/>
                <a:cs typeface="Arial" panose="020B0604020202020204" pitchFamily="34" charset="0"/>
              </a:rPr>
              <a:t>	4) TCP/IP </a:t>
            </a:r>
            <a:r>
              <a:rPr lang="es-AR" sz="2800" i="1" dirty="0" err="1">
                <a:latin typeface="Arial" panose="020B0604020202020204" pitchFamily="34" charset="0"/>
                <a:cs typeface="Arial" panose="020B0604020202020204" pitchFamily="34" charset="0"/>
              </a:rPr>
              <a:t>Illustrated</a:t>
            </a:r>
            <a:r>
              <a:rPr lang="es-AR" sz="2800" i="1" dirty="0">
                <a:latin typeface="Arial" panose="020B0604020202020204" pitchFamily="34" charset="0"/>
                <a:cs typeface="Arial" panose="020B0604020202020204" pitchFamily="34" charset="0"/>
              </a:rPr>
              <a:t>, </a:t>
            </a:r>
            <a:r>
              <a:rPr lang="es-AR" sz="2800" i="1" dirty="0" err="1">
                <a:latin typeface="Arial" panose="020B0604020202020204" pitchFamily="34" charset="0"/>
                <a:cs typeface="Arial" panose="020B0604020202020204" pitchFamily="34" charset="0"/>
              </a:rPr>
              <a:t>Volume</a:t>
            </a:r>
            <a:r>
              <a:rPr lang="es-AR" sz="2800" i="1" dirty="0">
                <a:latin typeface="Arial" panose="020B0604020202020204" pitchFamily="34" charset="0"/>
                <a:cs typeface="Arial" panose="020B0604020202020204" pitchFamily="34" charset="0"/>
              </a:rPr>
              <a:t> 1 – en Inglés.</a:t>
            </a:r>
            <a:endParaRPr lang="es-AR" sz="2800" dirty="0">
              <a:latin typeface="Arial" panose="020B0604020202020204" pitchFamily="34" charset="0"/>
              <a:cs typeface="Arial" panose="020B0604020202020204" pitchFamily="34" charset="0"/>
            </a:endParaRPr>
          </a:p>
          <a:p>
            <a:r>
              <a:rPr lang="es-AR" sz="2800" dirty="0">
                <a:latin typeface="Arial" panose="020B0604020202020204" pitchFamily="34" charset="0"/>
                <a:cs typeface="Arial" panose="020B0604020202020204" pitchFamily="34" charset="0"/>
              </a:rPr>
              <a:t>	Autor: W. Richard Stevens</a:t>
            </a:r>
            <a:br>
              <a:rPr lang="es-AR" sz="2800" dirty="0">
                <a:latin typeface="Arial" panose="020B0604020202020204" pitchFamily="34" charset="0"/>
                <a:cs typeface="Arial" panose="020B0604020202020204" pitchFamily="34" charset="0"/>
              </a:rPr>
            </a:br>
            <a:endParaRPr lang="es-AR" sz="2800" dirty="0">
              <a:latin typeface="Arial" panose="020B0604020202020204" pitchFamily="34" charset="0"/>
              <a:cs typeface="Arial" panose="020B0604020202020204" pitchFamily="34" charset="0"/>
            </a:endParaRPr>
          </a:p>
          <a:p>
            <a:r>
              <a:rPr lang="es-AR" sz="2800" i="1" dirty="0">
                <a:latin typeface="Arial" panose="020B0604020202020204" pitchFamily="34" charset="0"/>
                <a:cs typeface="Arial" panose="020B0604020202020204" pitchFamily="34" charset="0"/>
              </a:rPr>
              <a:t>	5) Local &amp; </a:t>
            </a:r>
            <a:r>
              <a:rPr lang="es-AR" sz="2800" i="1" dirty="0" err="1">
                <a:latin typeface="Arial" panose="020B0604020202020204" pitchFamily="34" charset="0"/>
                <a:cs typeface="Arial" panose="020B0604020202020204" pitchFamily="34" charset="0"/>
              </a:rPr>
              <a:t>Metropolitan</a:t>
            </a:r>
            <a:r>
              <a:rPr lang="es-AR" sz="2800" i="1" dirty="0">
                <a:latin typeface="Arial" panose="020B0604020202020204" pitchFamily="34" charset="0"/>
                <a:cs typeface="Arial" panose="020B0604020202020204" pitchFamily="34" charset="0"/>
              </a:rPr>
              <a:t> área </a:t>
            </a:r>
            <a:r>
              <a:rPr lang="es-AR" sz="2800" i="1" dirty="0" err="1">
                <a:latin typeface="Arial" panose="020B0604020202020204" pitchFamily="34" charset="0"/>
                <a:cs typeface="Arial" panose="020B0604020202020204" pitchFamily="34" charset="0"/>
              </a:rPr>
              <a:t>networks</a:t>
            </a:r>
            <a:endParaRPr lang="es-AR" sz="2800" i="1" dirty="0">
              <a:latin typeface="Arial" panose="020B0604020202020204" pitchFamily="34" charset="0"/>
              <a:cs typeface="Arial" panose="020B0604020202020204" pitchFamily="34" charset="0"/>
            </a:endParaRPr>
          </a:p>
          <a:p>
            <a:r>
              <a:rPr lang="es-AR" sz="2800" i="1" dirty="0">
                <a:latin typeface="Arial" panose="020B0604020202020204" pitchFamily="34" charset="0"/>
                <a:cs typeface="Arial" panose="020B0604020202020204" pitchFamily="34" charset="0"/>
              </a:rPr>
              <a:t>	</a:t>
            </a:r>
            <a:r>
              <a:rPr lang="es-AR" sz="2800" dirty="0">
                <a:latin typeface="Arial" panose="020B0604020202020204" pitchFamily="34" charset="0"/>
                <a:cs typeface="Arial" panose="020B0604020202020204" pitchFamily="34" charset="0"/>
              </a:rPr>
              <a:t>Autor: Richard Stevens </a:t>
            </a:r>
          </a:p>
          <a:p>
            <a:endParaRPr lang="es-AR" sz="2800" i="1" dirty="0">
              <a:latin typeface="Arial" panose="020B0604020202020204" pitchFamily="34" charset="0"/>
              <a:cs typeface="Arial" panose="020B0604020202020204" pitchFamily="34" charset="0"/>
            </a:endParaRPr>
          </a:p>
          <a:p>
            <a:r>
              <a:rPr lang="es-AR" sz="2800" i="1" dirty="0">
                <a:latin typeface="Arial" panose="020B0604020202020204" pitchFamily="34" charset="0"/>
                <a:cs typeface="Arial" panose="020B0604020202020204" pitchFamily="34" charset="0"/>
              </a:rPr>
              <a:t>	6) LAN </a:t>
            </a:r>
            <a:r>
              <a:rPr lang="es-AR" sz="2800" i="1" dirty="0" err="1">
                <a:latin typeface="Arial" panose="020B0604020202020204" pitchFamily="34" charset="0"/>
                <a:cs typeface="Arial" panose="020B0604020202020204" pitchFamily="34" charset="0"/>
              </a:rPr>
              <a:t>Wiring</a:t>
            </a:r>
            <a:endParaRPr lang="es-AR" sz="2800" dirty="0">
              <a:latin typeface="Arial" panose="020B0604020202020204" pitchFamily="34" charset="0"/>
              <a:cs typeface="Arial" panose="020B0604020202020204" pitchFamily="34" charset="0"/>
            </a:endParaRPr>
          </a:p>
          <a:p>
            <a:r>
              <a:rPr lang="es-AR" sz="2800" dirty="0">
                <a:latin typeface="Arial" panose="020B0604020202020204" pitchFamily="34" charset="0"/>
                <a:cs typeface="Arial" panose="020B0604020202020204" pitchFamily="34" charset="0"/>
              </a:rPr>
              <a:t>	Autor: </a:t>
            </a:r>
            <a:r>
              <a:rPr lang="es-AR" sz="2800" dirty="0" err="1">
                <a:latin typeface="Arial" panose="020B0604020202020204" pitchFamily="34" charset="0"/>
                <a:cs typeface="Arial" panose="020B0604020202020204" pitchFamily="34" charset="0"/>
              </a:rPr>
              <a:t>Trulove</a:t>
            </a:r>
            <a:r>
              <a:rPr lang="es-AR" sz="2800" dirty="0">
                <a:latin typeface="Arial" panose="020B0604020202020204" pitchFamily="34" charset="0"/>
                <a:cs typeface="Arial" panose="020B0604020202020204" pitchFamily="34" charset="0"/>
              </a:rPr>
              <a:t> James</a:t>
            </a:r>
            <a:br>
              <a:rPr lang="es-AR" sz="2800" dirty="0">
                <a:latin typeface="Arial" panose="020B0604020202020204" pitchFamily="34" charset="0"/>
                <a:cs typeface="Arial" panose="020B0604020202020204" pitchFamily="34" charset="0"/>
              </a:rPr>
            </a:br>
            <a:endParaRPr lang="es-AR" sz="2800" i="1" dirty="0">
              <a:latin typeface="Arial" panose="020B0604020202020204" pitchFamily="34" charset="0"/>
              <a:cs typeface="Arial" panose="020B0604020202020204" pitchFamily="34" charset="0"/>
            </a:endParaRPr>
          </a:p>
          <a:p>
            <a:r>
              <a:rPr lang="es-AR" sz="2800" i="1" dirty="0">
                <a:latin typeface="Arial" panose="020B0604020202020204" pitchFamily="34" charset="0"/>
                <a:cs typeface="Arial" panose="020B0604020202020204" pitchFamily="34" charset="0"/>
              </a:rPr>
              <a:t>	</a:t>
            </a:r>
            <a:r>
              <a:rPr lang="es-AR" sz="2800" i="1" dirty="0" smtClean="0">
                <a:latin typeface="Arial" panose="020B0604020202020204" pitchFamily="34" charset="0"/>
                <a:cs typeface="Arial" panose="020B0604020202020204" pitchFamily="34" charset="0"/>
              </a:rPr>
              <a:t>7) </a:t>
            </a:r>
            <a:r>
              <a:rPr lang="es-AR" sz="2800" i="1" dirty="0">
                <a:latin typeface="Arial" panose="020B0604020202020204" pitchFamily="34" charset="0"/>
                <a:cs typeface="Arial" panose="020B0604020202020204" pitchFamily="34" charset="0"/>
              </a:rPr>
              <a:t>Redes de computadoras Internet e Interredes</a:t>
            </a:r>
            <a:endParaRPr lang="es-AR" sz="2800" dirty="0">
              <a:latin typeface="Arial" panose="020B0604020202020204" pitchFamily="34" charset="0"/>
              <a:cs typeface="Arial" panose="020B0604020202020204" pitchFamily="34" charset="0"/>
            </a:endParaRPr>
          </a:p>
          <a:p>
            <a:r>
              <a:rPr lang="es-AR" sz="2800" dirty="0">
                <a:latin typeface="Arial" panose="020B0604020202020204" pitchFamily="34" charset="0"/>
                <a:cs typeface="Arial" panose="020B0604020202020204" pitchFamily="34" charset="0"/>
              </a:rPr>
              <a:t>	Autor: Comer Douglas E.</a:t>
            </a:r>
            <a:endParaRPr lang="es-AR" sz="2800" dirty="0">
              <a:latin typeface="Arial"/>
              <a:cs typeface="Arial"/>
            </a:endParaRPr>
          </a:p>
          <a:p>
            <a:pPr marL="342900" indent="-342900">
              <a:lnSpc>
                <a:spcPct val="80000"/>
              </a:lnSpc>
              <a:spcBef>
                <a:spcPts val="800"/>
              </a:spcBef>
              <a:buClr>
                <a:srgbClr val="C00000"/>
              </a:buClr>
              <a:buSzPct val="100000"/>
              <a:buFont typeface="Arial" panose="020B0604020202020204" pitchFamily="34" charset="0"/>
              <a:buChar char="•"/>
            </a:pPr>
            <a:endParaRPr lang="es-AR" sz="2400" dirty="0">
              <a:latin typeface="Arial"/>
              <a:cs typeface="Arial"/>
            </a:endParaRPr>
          </a:p>
        </p:txBody>
      </p:sp>
    </p:spTree>
    <p:extLst>
      <p:ext uri="{BB962C8B-B14F-4D97-AF65-F5344CB8AC3E}">
        <p14:creationId xmlns:p14="http://schemas.microsoft.com/office/powerpoint/2010/main" val="62550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3" name="Rectángulo 2">
            <a:extLst>
              <a:ext uri="{FF2B5EF4-FFF2-40B4-BE49-F238E27FC236}">
                <a16:creationId xmlns:a16="http://schemas.microsoft.com/office/drawing/2014/main" id="{74EB4EC6-5BE3-4EB6-AC83-E68A179FB16F}"/>
              </a:ext>
            </a:extLst>
          </p:cNvPr>
          <p:cNvSpPr/>
          <p:nvPr/>
        </p:nvSpPr>
        <p:spPr>
          <a:xfrm>
            <a:off x="1910354" y="2284343"/>
            <a:ext cx="19250527" cy="10433625"/>
          </a:xfrm>
          <a:prstGeom prst="rect">
            <a:avLst/>
          </a:prstGeom>
        </p:spPr>
        <p:txBody>
          <a:bodyPr wrap="square">
            <a:spAutoFit/>
          </a:bodyPr>
          <a:lstStyle/>
          <a:p>
            <a:r>
              <a:rPr lang="es-AR" sz="3200" b="1" dirty="0">
                <a:latin typeface="Arial" panose="020B0604020202020204" pitchFamily="34" charset="0"/>
                <a:cs typeface="Arial" panose="020B0604020202020204" pitchFamily="34" charset="0"/>
              </a:rPr>
              <a:t>Programa</a:t>
            </a:r>
          </a:p>
          <a:p>
            <a:endParaRPr lang="es-AR" sz="3200" b="1" dirty="0">
              <a:latin typeface="Arial" panose="020B0604020202020204" pitchFamily="34" charset="0"/>
              <a:cs typeface="Arial" panose="020B0604020202020204" pitchFamily="34" charset="0"/>
            </a:endParaRPr>
          </a:p>
          <a:p>
            <a:r>
              <a:rPr lang="es-AR" sz="3200" b="1" dirty="0">
                <a:latin typeface="Arial" panose="020B0604020202020204" pitchFamily="34" charset="0"/>
                <a:cs typeface="Arial" panose="020B0604020202020204" pitchFamily="34" charset="0"/>
              </a:rPr>
              <a:t>La Capa Física</a:t>
            </a:r>
          </a:p>
          <a:p>
            <a:r>
              <a:rPr lang="es-AR" sz="3200" dirty="0">
                <a:latin typeface="Arial" panose="020B0604020202020204" pitchFamily="34" charset="0"/>
                <a:cs typeface="Arial" panose="020B0604020202020204" pitchFamily="34" charset="0"/>
              </a:rPr>
              <a:t>Aspectos teóricos básicos: ancho de banda, señalización de canal, tiempo de bit, errores.</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Medios de Transmisión: físicos, no físicos.</a:t>
            </a:r>
          </a:p>
          <a:p>
            <a:endParaRPr lang="es-AR" sz="3200" dirty="0">
              <a:latin typeface="Arial" panose="020B0604020202020204" pitchFamily="34" charset="0"/>
              <a:cs typeface="Arial" panose="020B0604020202020204" pitchFamily="34" charset="0"/>
            </a:endParaRPr>
          </a:p>
          <a:p>
            <a:r>
              <a:rPr lang="es-AR" sz="3200" b="1" dirty="0">
                <a:latin typeface="Arial" panose="020B0604020202020204" pitchFamily="34" charset="0"/>
                <a:cs typeface="Arial" panose="020B0604020202020204" pitchFamily="34" charset="0"/>
              </a:rPr>
              <a:t>La Capa de Enlace</a:t>
            </a:r>
          </a:p>
          <a:p>
            <a:r>
              <a:rPr lang="es-AR" sz="3200" dirty="0">
                <a:latin typeface="Arial" panose="020B0604020202020204" pitchFamily="34" charset="0"/>
                <a:cs typeface="Arial" panose="020B0604020202020204" pitchFamily="34" charset="0"/>
              </a:rPr>
              <a:t>Aspectos de diseño, servicios, entramado, control de errores, control de flujo</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detección y corrección de errores.</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Protocolos con control de flujo y de errores.</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Ejemplos de protocolos de enlace: HDLC, capa de enlace en Internet (SLIP, PPP)</a:t>
            </a:r>
          </a:p>
          <a:p>
            <a:endParaRPr lang="es-AR" sz="3200" b="1" dirty="0">
              <a:latin typeface="Arial" panose="020B0604020202020204" pitchFamily="34" charset="0"/>
              <a:cs typeface="Arial" panose="020B0604020202020204" pitchFamily="34" charset="0"/>
            </a:endParaRPr>
          </a:p>
          <a:p>
            <a:r>
              <a:rPr lang="es-AR" sz="3200" b="1" dirty="0">
                <a:latin typeface="Arial" panose="020B0604020202020204" pitchFamily="34" charset="0"/>
                <a:cs typeface="Arial" panose="020B0604020202020204" pitchFamily="34" charset="0"/>
              </a:rPr>
              <a:t>La Subcapa de Acceso al Medio</a:t>
            </a:r>
          </a:p>
          <a:p>
            <a:r>
              <a:rPr lang="es-AR" sz="3200" dirty="0">
                <a:latin typeface="Arial" panose="020B0604020202020204" pitchFamily="34" charset="0"/>
                <a:cs typeface="Arial" panose="020B0604020202020204" pitchFamily="34" charset="0"/>
              </a:rPr>
              <a:t>El problema del acceso a un medio compartido.</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Protocolos de múltiple acceso ALOHA, protocolos CSMA/CD, protocolos sin colisión, protocolos con contención limitada, otros.</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Estándares del IEEE para redes de áreas locales, familia IEEE 802.X.</a:t>
            </a:r>
            <a:br>
              <a:rPr lang="es-AR" sz="3200" dirty="0">
                <a:latin typeface="Arial" panose="020B0604020202020204" pitchFamily="34" charset="0"/>
                <a:cs typeface="Arial" panose="020B0604020202020204" pitchFamily="34" charset="0"/>
              </a:rPr>
            </a:br>
            <a:r>
              <a:rPr lang="es-AR" sz="3200" dirty="0" err="1">
                <a:latin typeface="Arial" panose="020B0604020202020204" pitchFamily="34" charset="0"/>
                <a:cs typeface="Arial" panose="020B0604020202020204" pitchFamily="34" charset="0"/>
              </a:rPr>
              <a:t>Hubs</a:t>
            </a:r>
            <a:r>
              <a:rPr lang="es-AR" sz="3200" dirty="0">
                <a:latin typeface="Arial" panose="020B0604020202020204" pitchFamily="34" charset="0"/>
                <a:cs typeface="Arial" panose="020B0604020202020204" pitchFamily="34" charset="0"/>
              </a:rPr>
              <a:t>. puentes (Bridges). </a:t>
            </a:r>
            <a:r>
              <a:rPr lang="es-AR" sz="3200" dirty="0" err="1">
                <a:latin typeface="Arial" panose="020B0604020202020204" pitchFamily="34" charset="0"/>
                <a:cs typeface="Arial" panose="020B0604020202020204" pitchFamily="34" charset="0"/>
              </a:rPr>
              <a:t>Switching</a:t>
            </a:r>
            <a:r>
              <a:rPr lang="es-AR" sz="3200" dirty="0">
                <a:latin typeface="Arial" panose="020B0604020202020204" pitchFamily="34" charset="0"/>
                <a:cs typeface="Arial" panose="020B0604020202020204" pitchFamily="34" charset="0"/>
              </a:rPr>
              <a:t>. redes de área local de alta velocidad. 10 Base T/2/5/F, 100/1000/10000 Base T</a:t>
            </a:r>
            <a:r>
              <a:rPr lang="es-AR" sz="3200" dirty="0" smtClean="0">
                <a:latin typeface="Arial" panose="020B0604020202020204" pitchFamily="34" charset="0"/>
                <a:cs typeface="Arial" panose="020B0604020202020204" pitchFamily="34" charset="0"/>
              </a:rPr>
              <a:t>.</a:t>
            </a:r>
          </a:p>
          <a:p>
            <a:r>
              <a:rPr lang="es-AR" sz="3200" dirty="0">
                <a:latin typeface="Arial" panose="020B0604020202020204" pitchFamily="34" charset="0"/>
                <a:cs typeface="Arial" panose="020B0604020202020204" pitchFamily="34" charset="0"/>
              </a:rPr>
              <a:t>ARP</a:t>
            </a:r>
          </a:p>
          <a:p>
            <a:endParaRPr lang="es-AR" sz="3200" b="1" dirty="0">
              <a:latin typeface="Arial" panose="020B0604020202020204" pitchFamily="34" charset="0"/>
              <a:cs typeface="Arial" panose="020B0604020202020204" pitchFamily="34" charset="0"/>
            </a:endParaRPr>
          </a:p>
        </p:txBody>
      </p:sp>
      <p:sp>
        <p:nvSpPr>
          <p:cNvPr id="5" name="Shape 300">
            <a:extLst>
              <a:ext uri="{FF2B5EF4-FFF2-40B4-BE49-F238E27FC236}">
                <a16:creationId xmlns:a16="http://schemas.microsoft.com/office/drawing/2014/main" id="{10F668BD-18E0-4821-96EA-5D6BF93173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Introducción a la Materia y Objetivos del CURSO</a:t>
            </a:r>
          </a:p>
        </p:txBody>
      </p:sp>
    </p:spTree>
    <p:extLst>
      <p:ext uri="{BB962C8B-B14F-4D97-AF65-F5344CB8AC3E}">
        <p14:creationId xmlns:p14="http://schemas.microsoft.com/office/powerpoint/2010/main" val="373717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3" name="Rectángulo 2">
            <a:extLst>
              <a:ext uri="{FF2B5EF4-FFF2-40B4-BE49-F238E27FC236}">
                <a16:creationId xmlns:a16="http://schemas.microsoft.com/office/drawing/2014/main" id="{74EB4EC6-5BE3-4EB6-AC83-E68A179FB16F}"/>
              </a:ext>
            </a:extLst>
          </p:cNvPr>
          <p:cNvSpPr/>
          <p:nvPr/>
        </p:nvSpPr>
        <p:spPr>
          <a:xfrm>
            <a:off x="1910354" y="2284343"/>
            <a:ext cx="19250527" cy="10926068"/>
          </a:xfrm>
          <a:prstGeom prst="rect">
            <a:avLst/>
          </a:prstGeom>
        </p:spPr>
        <p:txBody>
          <a:bodyPr wrap="square">
            <a:spAutoFit/>
          </a:bodyPr>
          <a:lstStyle/>
          <a:p>
            <a:r>
              <a:rPr lang="es-AR" sz="3200" b="1" dirty="0">
                <a:latin typeface="Arial" panose="020B0604020202020204" pitchFamily="34" charset="0"/>
                <a:cs typeface="Arial" panose="020B0604020202020204" pitchFamily="34" charset="0"/>
              </a:rPr>
              <a:t>La Capa de Red</a:t>
            </a:r>
          </a:p>
          <a:p>
            <a:r>
              <a:rPr lang="es-AR" sz="3200" dirty="0">
                <a:latin typeface="Arial" panose="020B0604020202020204" pitchFamily="34" charset="0"/>
                <a:cs typeface="Arial" panose="020B0604020202020204" pitchFamily="34" charset="0"/>
              </a:rPr>
              <a:t>Aspectos de diseño, servicios, organización interna.</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Redes de circuitos virtuales y de datagramas, algoritmos y protocolos de enrutamiento.</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Algoritmos de control de la congestión.</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Interconexión de redes, túneles, fragmentación, firewalls.</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El protocolo IP, datagrama IP, direcciones (A, B, C, D, E, CIDR), subredes, protocolos de control, ruteo. </a:t>
            </a:r>
            <a:r>
              <a:rPr lang="es-AR" sz="3200" dirty="0" smtClean="0">
                <a:latin typeface="Arial" panose="020B0604020202020204" pitchFamily="34" charset="0"/>
                <a:cs typeface="Arial" panose="020B0604020202020204" pitchFamily="34" charset="0"/>
              </a:rPr>
              <a:t>ICMP</a:t>
            </a:r>
            <a:r>
              <a:rPr lang="es-AR" sz="3200" dirty="0">
                <a:latin typeface="Arial" panose="020B0604020202020204" pitchFamily="34" charset="0"/>
                <a:cs typeface="Arial" panose="020B0604020202020204" pitchFamily="34" charset="0"/>
              </a:rPr>
              <a:t>.</a:t>
            </a:r>
          </a:p>
          <a:p>
            <a:endParaRPr lang="es-AR" sz="3200" b="1" dirty="0">
              <a:latin typeface="Arial" panose="020B0604020202020204" pitchFamily="34" charset="0"/>
              <a:cs typeface="Arial" panose="020B0604020202020204" pitchFamily="34" charset="0"/>
            </a:endParaRPr>
          </a:p>
          <a:p>
            <a:r>
              <a:rPr lang="es-AR" sz="3200" b="1" dirty="0">
                <a:latin typeface="Arial" panose="020B0604020202020204" pitchFamily="34" charset="0"/>
                <a:cs typeface="Arial" panose="020B0604020202020204" pitchFamily="34" charset="0"/>
              </a:rPr>
              <a:t>La Capa de Transporte</a:t>
            </a:r>
          </a:p>
          <a:p>
            <a:r>
              <a:rPr lang="es-AR" sz="3200" dirty="0">
                <a:latin typeface="Arial" panose="020B0604020202020204" pitchFamily="34" charset="0"/>
                <a:cs typeface="Arial" panose="020B0604020202020204" pitchFamily="34" charset="0"/>
              </a:rPr>
              <a:t>Servicios, calidad de servicio, primitivas del servicio de transporte.</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Elementos de los protocolos de transporte.</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Establecimiento y liberación de las conexiones.</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Control de flujo y "</a:t>
            </a:r>
            <a:r>
              <a:rPr lang="es-AR" sz="3200" dirty="0" err="1">
                <a:latin typeface="Arial" panose="020B0604020202020204" pitchFamily="34" charset="0"/>
                <a:cs typeface="Arial" panose="020B0604020202020204" pitchFamily="34" charset="0"/>
              </a:rPr>
              <a:t>buffereado</a:t>
            </a:r>
            <a:r>
              <a:rPr lang="es-AR" sz="3200" dirty="0">
                <a:latin typeface="Arial" panose="020B0604020202020204" pitchFamily="34" charset="0"/>
                <a:cs typeface="Arial" panose="020B0604020202020204" pitchFamily="34" charset="0"/>
              </a:rPr>
              <a:t>", multiplexado, recuperación de caídas.</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Protocolos de transporte: TCP y UDP, administración de conexiones TCP, política de transmisión de TCP, control de congestión en TCP, administración de temporizadores (</a:t>
            </a:r>
            <a:r>
              <a:rPr lang="es-AR" sz="3200" dirty="0" err="1">
                <a:latin typeface="Arial" panose="020B0604020202020204" pitchFamily="34" charset="0"/>
                <a:cs typeface="Arial" panose="020B0604020202020204" pitchFamily="34" charset="0"/>
              </a:rPr>
              <a:t>timers</a:t>
            </a:r>
            <a:r>
              <a:rPr lang="es-AR" sz="3200" dirty="0">
                <a:latin typeface="Arial" panose="020B0604020202020204" pitchFamily="34" charset="0"/>
                <a:cs typeface="Arial" panose="020B0604020202020204" pitchFamily="34" charset="0"/>
              </a:rPr>
              <a:t>) en TCP, UDP</a:t>
            </a:r>
            <a:r>
              <a:rPr lang="es-AR" sz="3200" dirty="0" smtClean="0">
                <a:latin typeface="Arial" panose="020B0604020202020204" pitchFamily="34" charset="0"/>
                <a:cs typeface="Arial" panose="020B0604020202020204" pitchFamily="34" charset="0"/>
              </a:rPr>
              <a:t>.</a:t>
            </a:r>
          </a:p>
          <a:p>
            <a:endParaRPr lang="es-AR" sz="3200" b="1" dirty="0">
              <a:latin typeface="Arial" panose="020B0604020202020204" pitchFamily="34" charset="0"/>
              <a:cs typeface="Arial" panose="020B0604020202020204" pitchFamily="34" charset="0"/>
            </a:endParaRPr>
          </a:p>
          <a:p>
            <a:r>
              <a:rPr lang="es-AR" sz="3200" b="1" dirty="0" smtClean="0">
                <a:latin typeface="Arial" panose="020B0604020202020204" pitchFamily="34" charset="0"/>
                <a:cs typeface="Arial" panose="020B0604020202020204" pitchFamily="34" charset="0"/>
              </a:rPr>
              <a:t>La </a:t>
            </a:r>
            <a:r>
              <a:rPr lang="es-AR" sz="3200" b="1" dirty="0">
                <a:latin typeface="Arial" panose="020B0604020202020204" pitchFamily="34" charset="0"/>
                <a:cs typeface="Arial" panose="020B0604020202020204" pitchFamily="34" charset="0"/>
              </a:rPr>
              <a:t>Capa de </a:t>
            </a:r>
            <a:r>
              <a:rPr lang="es-AR" sz="3200" b="1" dirty="0" smtClean="0">
                <a:latin typeface="Arial" panose="020B0604020202020204" pitchFamily="34" charset="0"/>
                <a:cs typeface="Arial" panose="020B0604020202020204" pitchFamily="34" charset="0"/>
              </a:rPr>
              <a:t>Aplicación</a:t>
            </a:r>
            <a:endParaRPr lang="es-AR" sz="3200" b="1" dirty="0">
              <a:latin typeface="Arial" panose="020B0604020202020204" pitchFamily="34" charset="0"/>
              <a:cs typeface="Arial" panose="020B0604020202020204" pitchFamily="34" charset="0"/>
            </a:endParaRPr>
          </a:p>
          <a:p>
            <a:r>
              <a:rPr lang="es-AR" sz="3200" dirty="0">
                <a:latin typeface="Arial" panose="020B0604020202020204" pitchFamily="34" charset="0"/>
                <a:cs typeface="Arial" panose="020B0604020202020204" pitchFamily="34" charset="0"/>
              </a:rPr>
              <a:t>Seguridad de las redes: conceptos básicos de, criptografía tradicional, algoritmos de clave secreta, algoritmos de clave pública, protocolos de autentificación, firmas digitales.</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El sistema de nombres de dominio (DNS).</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Protocolo simple de administración de redes (SNMP).</a:t>
            </a:r>
            <a:br>
              <a:rPr lang="es-AR" sz="3200" dirty="0">
                <a:latin typeface="Arial" panose="020B0604020202020204" pitchFamily="34" charset="0"/>
                <a:cs typeface="Arial" panose="020B0604020202020204" pitchFamily="34" charset="0"/>
              </a:rPr>
            </a:br>
            <a:r>
              <a:rPr lang="es-AR" sz="3200" dirty="0">
                <a:latin typeface="Arial" panose="020B0604020202020204" pitchFamily="34" charset="0"/>
                <a:cs typeface="Arial" panose="020B0604020202020204" pitchFamily="34" charset="0"/>
              </a:rPr>
              <a:t>Ejemplos de aplicaciones: correo electrónico, WWW, FTP.</a:t>
            </a:r>
          </a:p>
        </p:txBody>
      </p:sp>
      <p:sp>
        <p:nvSpPr>
          <p:cNvPr id="5" name="Shape 300">
            <a:extLst>
              <a:ext uri="{FF2B5EF4-FFF2-40B4-BE49-F238E27FC236}">
                <a16:creationId xmlns:a16="http://schemas.microsoft.com/office/drawing/2014/main" id="{623DD5C3-ADC7-4DDF-A61A-FA0915ED4525}"/>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Introducción a la Materia y Objetivos del CURSO</a:t>
            </a:r>
          </a:p>
        </p:txBody>
      </p:sp>
    </p:spTree>
    <p:extLst>
      <p:ext uri="{BB962C8B-B14F-4D97-AF65-F5344CB8AC3E}">
        <p14:creationId xmlns:p14="http://schemas.microsoft.com/office/powerpoint/2010/main" val="23215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nvSpPr>
        <p:spPr>
          <a:xfrm>
            <a:off x="1648908" y="7131821"/>
            <a:ext cx="21086184" cy="1"/>
          </a:xfrm>
          <a:prstGeom prst="line">
            <a:avLst/>
          </a:prstGeom>
          <a:ln w="12700">
            <a:solidFill>
              <a:srgbClr val="EE2E24"/>
            </a:solidFill>
          </a:ln>
        </p:spPr>
        <p:txBody>
          <a:bodyPr lIns="91437" tIns="91437" rIns="91437" bIns="91437"/>
          <a:lstStyle/>
          <a:p>
            <a:endParaRPr/>
          </a:p>
        </p:txBody>
      </p:sp>
      <p:sp>
        <p:nvSpPr>
          <p:cNvPr id="194" name="Shape 194"/>
          <p:cNvSpPr/>
          <p:nvPr/>
        </p:nvSpPr>
        <p:spPr>
          <a:xfrm>
            <a:off x="1648908" y="5377498"/>
            <a:ext cx="18293333" cy="2677650"/>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r>
              <a:rPr lang="es-ES" dirty="0"/>
              <a:t>Clasificación de las redes y sus estándares</a:t>
            </a:r>
          </a:p>
          <a:p>
            <a:endParaRPr lang="es-ES" dirty="0"/>
          </a:p>
          <a:p>
            <a:endParaRPr dirty="0"/>
          </a:p>
        </p:txBody>
      </p:sp>
      <p:sp>
        <p:nvSpPr>
          <p:cNvPr id="4" name="Shape 194">
            <a:extLst>
              <a:ext uri="{FF2B5EF4-FFF2-40B4-BE49-F238E27FC236}">
                <a16:creationId xmlns:a16="http://schemas.microsoft.com/office/drawing/2014/main" id="{CE548B40-D81D-4F6D-9829-2CFB2710EDD6}"/>
              </a:ext>
            </a:extLst>
          </p:cNvPr>
          <p:cNvSpPr/>
          <p:nvPr/>
        </p:nvSpPr>
        <p:spPr>
          <a:xfrm>
            <a:off x="14801850" y="12742769"/>
            <a:ext cx="9582150" cy="677102"/>
          </a:xfrm>
          <a:prstGeom prst="rect">
            <a:avLst/>
          </a:prstGeom>
          <a:solidFill>
            <a:srgbClr val="A50021"/>
          </a:solidFill>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5400" cap="all">
                <a:solidFill>
                  <a:srgbClr val="FFFFFF"/>
                </a:solidFill>
                <a:latin typeface="Helvetica Light"/>
                <a:ea typeface="Helvetica Light"/>
                <a:cs typeface="Helvetica Light"/>
                <a:sym typeface="Helvetica Light"/>
              </a:defRPr>
            </a:lvl1pPr>
          </a:lstStyle>
          <a:p>
            <a:pPr algn="ctr"/>
            <a:r>
              <a:rPr lang="es-ES" sz="3200" dirty="0"/>
              <a:t>Cátedra REDES LAN / WAN </a:t>
            </a:r>
            <a:endParaRPr sz="3200" dirty="0"/>
          </a:p>
        </p:txBody>
      </p:sp>
    </p:spTree>
    <p:extLst>
      <p:ext uri="{BB962C8B-B14F-4D97-AF65-F5344CB8AC3E}">
        <p14:creationId xmlns:p14="http://schemas.microsoft.com/office/powerpoint/2010/main" val="3727089370"/>
      </p:ext>
    </p:extLst>
  </p:cSld>
  <p:clrMapOvr>
    <a:masterClrMapping/>
  </p:clrMapOvr>
  <mc:AlternateContent xmlns:mc="http://schemas.openxmlformats.org/markup-compatibility/2006" xmlns:p14="http://schemas.microsoft.com/office/powerpoint/2010/main">
    <mc:Choice Requires="p14">
      <p:transition spd="slow" p14:dur="12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 299">
            <a:extLst>
              <a:ext uri="{FF2B5EF4-FFF2-40B4-BE49-F238E27FC236}">
                <a16:creationId xmlns:a16="http://schemas.microsoft.com/office/drawing/2014/main" id="{97FD9F3E-D01D-4BBA-8EB9-4694E2D40661}"/>
              </a:ext>
            </a:extLst>
          </p:cNvPr>
          <p:cNvSpPr/>
          <p:nvPr/>
        </p:nvSpPr>
        <p:spPr>
          <a:xfrm>
            <a:off x="1648908" y="1762603"/>
            <a:ext cx="21086184" cy="1"/>
          </a:xfrm>
          <a:prstGeom prst="line">
            <a:avLst/>
          </a:prstGeom>
          <a:ln w="12700">
            <a:solidFill>
              <a:srgbClr val="EE2E24"/>
            </a:solidFill>
          </a:ln>
        </p:spPr>
        <p:txBody>
          <a:bodyPr lIns="91437" tIns="91437" rIns="91437" bIns="91437"/>
          <a:lstStyle/>
          <a:p>
            <a:endParaRPr/>
          </a:p>
        </p:txBody>
      </p:sp>
      <p:sp>
        <p:nvSpPr>
          <p:cNvPr id="7" name="Shape 300">
            <a:extLst>
              <a:ext uri="{FF2B5EF4-FFF2-40B4-BE49-F238E27FC236}">
                <a16:creationId xmlns:a16="http://schemas.microsoft.com/office/drawing/2014/main" id="{B7D38D63-F043-45BD-98B8-C0D3D8F88099}"/>
              </a:ext>
            </a:extLst>
          </p:cNvPr>
          <p:cNvSpPr/>
          <p:nvPr/>
        </p:nvSpPr>
        <p:spPr>
          <a:xfrm>
            <a:off x="1655025" y="771356"/>
            <a:ext cx="19761186" cy="907935"/>
          </a:xfrm>
          <a:prstGeom prst="rect">
            <a:avLst/>
          </a:prstGeom>
          <a:ln w="25400">
            <a:miter lim="400000"/>
          </a:ln>
          <a:extLst>
            <a:ext uri="{C572A759-6A51-4108-AA02-DFA0A04FC94B}">
              <ma14:wrappingTextBoxFlag xmlns:ma14="http://schemas.microsoft.com/office/mac/drawingml/2011/main" xmlns="" val="1"/>
            </a:ext>
          </a:extLst>
        </p:spPr>
        <p:txBody>
          <a:bodyPr wrap="square" lIns="91437" tIns="91437" rIns="91437" bIns="91437">
            <a:spAutoFit/>
          </a:bodyPr>
          <a:lstStyle>
            <a:lvl1pPr>
              <a:defRPr sz="4700" cap="all">
                <a:solidFill>
                  <a:schemeClr val="accent2">
                    <a:lumOff val="18850"/>
                  </a:schemeClr>
                </a:solidFill>
                <a:latin typeface="Helvetica Light"/>
                <a:ea typeface="Helvetica Light"/>
                <a:cs typeface="Helvetica Light"/>
                <a:sym typeface="Helvetica Light"/>
              </a:defRPr>
            </a:lvl1pPr>
          </a:lstStyle>
          <a:p>
            <a:r>
              <a:rPr lang="es-ES" dirty="0"/>
              <a:t>REDES DE COMUNICACIONES  Clasificación</a:t>
            </a:r>
          </a:p>
        </p:txBody>
      </p:sp>
      <p:sp>
        <p:nvSpPr>
          <p:cNvPr id="3" name="Rectángulo 2">
            <a:extLst>
              <a:ext uri="{FF2B5EF4-FFF2-40B4-BE49-F238E27FC236}">
                <a16:creationId xmlns:a16="http://schemas.microsoft.com/office/drawing/2014/main" id="{74EB4EC6-5BE3-4EB6-AC83-E68A179FB16F}"/>
              </a:ext>
            </a:extLst>
          </p:cNvPr>
          <p:cNvSpPr/>
          <p:nvPr/>
        </p:nvSpPr>
        <p:spPr>
          <a:xfrm>
            <a:off x="3958389" y="2543747"/>
            <a:ext cx="16467221" cy="9818072"/>
          </a:xfrm>
          <a:prstGeom prst="rect">
            <a:avLst/>
          </a:prstGeom>
        </p:spPr>
        <p:txBody>
          <a:bodyPr wrap="square">
            <a:spAutoFit/>
          </a:bodyPr>
          <a:lstStyle/>
          <a:p>
            <a:r>
              <a:rPr lang="es-AR" b="1" dirty="0"/>
              <a:t>Tipos de redes por ámbito de aplicación</a:t>
            </a:r>
          </a:p>
          <a:p>
            <a:r>
              <a:rPr lang="es-AR" dirty="0"/>
              <a:t>	Corporativas</a:t>
            </a:r>
          </a:p>
          <a:p>
            <a:r>
              <a:rPr lang="es-AR" dirty="0"/>
              <a:t>	Redes industriales</a:t>
            </a:r>
          </a:p>
          <a:p>
            <a:r>
              <a:rPr lang="es-AR" dirty="0"/>
              <a:t>	Redes públicas</a:t>
            </a:r>
          </a:p>
          <a:p>
            <a:endParaRPr lang="es-AR" b="1" dirty="0"/>
          </a:p>
          <a:p>
            <a:r>
              <a:rPr lang="es-AR" b="1" dirty="0"/>
              <a:t>Tipos de redes por cobertura</a:t>
            </a:r>
            <a:endParaRPr lang="es-AR" dirty="0"/>
          </a:p>
          <a:p>
            <a:r>
              <a:rPr lang="es-AR" dirty="0"/>
              <a:t>	PAN (Personal </a:t>
            </a:r>
            <a:r>
              <a:rPr lang="es-AR" dirty="0" err="1"/>
              <a:t>Area</a:t>
            </a:r>
            <a:r>
              <a:rPr lang="es-AR" dirty="0"/>
              <a:t> </a:t>
            </a:r>
            <a:r>
              <a:rPr lang="es-AR" dirty="0" smtClean="0"/>
              <a:t>Network)</a:t>
            </a:r>
            <a:endParaRPr lang="es-AR" dirty="0"/>
          </a:p>
          <a:p>
            <a:r>
              <a:rPr lang="es-AR" dirty="0"/>
              <a:t>	LAN (Local </a:t>
            </a:r>
            <a:r>
              <a:rPr lang="es-AR" dirty="0" err="1"/>
              <a:t>Area</a:t>
            </a:r>
            <a:r>
              <a:rPr lang="es-AR" dirty="0"/>
              <a:t> Network) </a:t>
            </a:r>
          </a:p>
          <a:p>
            <a:r>
              <a:rPr lang="es-AR" dirty="0"/>
              <a:t>	WAN (Wide </a:t>
            </a:r>
            <a:r>
              <a:rPr lang="es-AR" dirty="0" err="1"/>
              <a:t>Area</a:t>
            </a:r>
            <a:r>
              <a:rPr lang="es-AR" dirty="0"/>
              <a:t> Network)</a:t>
            </a:r>
          </a:p>
          <a:p>
            <a:r>
              <a:rPr lang="es-AR" dirty="0"/>
              <a:t>	MAN (</a:t>
            </a:r>
            <a:r>
              <a:rPr lang="es-AR" dirty="0" err="1"/>
              <a:t>Metropolitan</a:t>
            </a:r>
            <a:r>
              <a:rPr lang="es-AR" dirty="0"/>
              <a:t> </a:t>
            </a:r>
            <a:r>
              <a:rPr lang="es-AR" dirty="0" err="1"/>
              <a:t>Area</a:t>
            </a:r>
            <a:r>
              <a:rPr lang="es-AR" dirty="0"/>
              <a:t> </a:t>
            </a:r>
            <a:r>
              <a:rPr lang="es-AR" dirty="0" smtClean="0"/>
              <a:t>Network)</a:t>
            </a:r>
            <a:endParaRPr lang="es-AR" dirty="0"/>
          </a:p>
          <a:p>
            <a:endParaRPr lang="es-AR" b="1" dirty="0"/>
          </a:p>
          <a:p>
            <a:r>
              <a:rPr lang="es-AR" b="1" dirty="0"/>
              <a:t>Tipo de redes por funcionalidad</a:t>
            </a:r>
            <a:endParaRPr lang="es-AR" dirty="0"/>
          </a:p>
          <a:p>
            <a:r>
              <a:rPr lang="es-AR" dirty="0"/>
              <a:t>	Red interna</a:t>
            </a:r>
          </a:p>
          <a:p>
            <a:r>
              <a:rPr lang="es-AR" dirty="0"/>
              <a:t>	Red de acceso</a:t>
            </a:r>
          </a:p>
          <a:p>
            <a:r>
              <a:rPr lang="es-AR" dirty="0"/>
              <a:t>	Red de transporte, </a:t>
            </a:r>
            <a:r>
              <a:rPr lang="es-AR" dirty="0" err="1" smtClean="0"/>
              <a:t>backbone</a:t>
            </a:r>
            <a:endParaRPr lang="es-AR" dirty="0"/>
          </a:p>
          <a:p>
            <a:r>
              <a:rPr lang="es-AR" dirty="0"/>
              <a:t>	Red de conmutación</a:t>
            </a:r>
          </a:p>
          <a:p>
            <a:endParaRPr lang="es-AR" sz="2800" dirty="0"/>
          </a:p>
          <a:p>
            <a:endParaRPr lang="es-AR" sz="2800" dirty="0"/>
          </a:p>
        </p:txBody>
      </p:sp>
    </p:spTree>
    <p:extLst>
      <p:ext uri="{BB962C8B-B14F-4D97-AF65-F5344CB8AC3E}">
        <p14:creationId xmlns:p14="http://schemas.microsoft.com/office/powerpoint/2010/main" val="306212129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Honeywell Single Image Cover">
  <a:themeElements>
    <a:clrScheme name="Personalizar 1">
      <a:dk1>
        <a:srgbClr val="000000"/>
      </a:dk1>
      <a:lt1>
        <a:srgbClr val="FFFFFF"/>
      </a:lt1>
      <a:dk2>
        <a:srgbClr val="A7A7A7"/>
      </a:dk2>
      <a:lt2>
        <a:srgbClr val="535353"/>
      </a:lt2>
      <a:accent1>
        <a:srgbClr val="707070"/>
      </a:accent1>
      <a:accent2>
        <a:srgbClr val="3F3F3F"/>
      </a:accent2>
      <a:accent3>
        <a:srgbClr val="E1261C"/>
      </a:accent3>
      <a:accent4>
        <a:srgbClr val="F37021"/>
      </a:accent4>
      <a:accent5>
        <a:srgbClr val="FFC627"/>
      </a:accent5>
      <a:accent6>
        <a:srgbClr val="1792E5"/>
      </a:accent6>
      <a:hlink>
        <a:srgbClr val="0000FF"/>
      </a:hlink>
      <a:folHlink>
        <a:srgbClr val="FF00FF"/>
      </a:folHlink>
    </a:clrScheme>
    <a:fontScheme name="1_Honeywell Single Image Cover">
      <a:majorFont>
        <a:latin typeface="Helvetica"/>
        <a:ea typeface="Helvetica"/>
        <a:cs typeface="Helvetica"/>
      </a:majorFont>
      <a:minorFont>
        <a:latin typeface="Calibri"/>
        <a:ea typeface="Calibri"/>
        <a:cs typeface="Calibri"/>
      </a:minorFont>
    </a:fontScheme>
    <a:fmtScheme name="1_Honeywell Single Image Cov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outerShdw blurRad="76200" dist="38100" dir="5400000" rotWithShape="0">
            <a:srgbClr val="000000">
              <a:alpha val="35000"/>
            </a:srgbClr>
          </a:outerShdw>
        </a:effectLst>
        <a:sp3d/>
      </a:spPr>
      <a:bodyPr rot="0" spcFirstLastPara="1" vertOverflow="overflow" horzOverflow="overflow" vert="horz" wrap="square" lIns="91437" tIns="91437" rIns="91437" bIns="91437"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chemeClr val="accent1"/>
          </a:solidFill>
          <a:prstDash val="solid"/>
          <a:round/>
        </a:ln>
        <a:effectLst>
          <a:outerShdw blurRad="76200" dist="381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7" tIns="91437" rIns="91437" bIns="91437"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Honeywell Single Image Cover">
  <a:themeElements>
    <a:clrScheme name="1_Honeywell Single Image Cover">
      <a:dk1>
        <a:srgbClr val="000000"/>
      </a:dk1>
      <a:lt1>
        <a:srgbClr val="FFFFFF"/>
      </a:lt1>
      <a:dk2>
        <a:srgbClr val="A7A7A7"/>
      </a:dk2>
      <a:lt2>
        <a:srgbClr val="535353"/>
      </a:lt2>
      <a:accent1>
        <a:srgbClr val="707070"/>
      </a:accent1>
      <a:accent2>
        <a:srgbClr val="3F3F3F"/>
      </a:accent2>
      <a:accent3>
        <a:srgbClr val="E1261C"/>
      </a:accent3>
      <a:accent4>
        <a:srgbClr val="F37021"/>
      </a:accent4>
      <a:accent5>
        <a:srgbClr val="FFC627"/>
      </a:accent5>
      <a:accent6>
        <a:srgbClr val="1792E5"/>
      </a:accent6>
      <a:hlink>
        <a:srgbClr val="0000FF"/>
      </a:hlink>
      <a:folHlink>
        <a:srgbClr val="FF00FF"/>
      </a:folHlink>
    </a:clrScheme>
    <a:fontScheme name="1_Honeywell Single Image Cover">
      <a:majorFont>
        <a:latin typeface="Helvetica"/>
        <a:ea typeface="Helvetica"/>
        <a:cs typeface="Helvetica"/>
      </a:majorFont>
      <a:minorFont>
        <a:latin typeface="Calibri"/>
        <a:ea typeface="Calibri"/>
        <a:cs typeface="Calibri"/>
      </a:minorFont>
    </a:fontScheme>
    <a:fmtScheme name="1_Honeywell Single Image Cove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
          <a:effectLst>
            <a:outerShdw blurRad="76200" dist="381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outerShdw blurRad="76200" dist="38100" dir="5400000" rotWithShape="0">
            <a:srgbClr val="000000">
              <a:alpha val="35000"/>
            </a:srgbClr>
          </a:outerShdw>
        </a:effectLst>
        <a:sp3d/>
      </a:spPr>
      <a:bodyPr rot="0" spcFirstLastPara="1" vertOverflow="overflow" horzOverflow="overflow" vert="horz" wrap="square" lIns="91437" tIns="91437" rIns="91437" bIns="91437"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chemeClr val="accent1"/>
          </a:solidFill>
          <a:prstDash val="solid"/>
          <a:round/>
        </a:ln>
        <a:effectLst>
          <a:outerShdw blurRad="76200" dist="38100" dir="5400000" rotWithShape="0">
            <a:srgbClr val="000000">
              <a:alpha val="35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7" tIns="91437" rIns="91437" bIns="91437"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45006</TotalTime>
  <Words>2190</Words>
  <Application>Microsoft Office PowerPoint</Application>
  <PresentationFormat>Personalizado</PresentationFormat>
  <Paragraphs>483</Paragraphs>
  <Slides>42</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42</vt:i4>
      </vt:variant>
    </vt:vector>
  </HeadingPairs>
  <TitlesOfParts>
    <vt:vector size="49" baseType="lpstr">
      <vt:lpstr>Arial</vt:lpstr>
      <vt:lpstr>Calibri</vt:lpstr>
      <vt:lpstr>Calibri Light</vt:lpstr>
      <vt:lpstr>Helvetica</vt:lpstr>
      <vt:lpstr>Helvetica Light</vt:lpstr>
      <vt:lpstr>HelveticaNeue MediumCond</vt:lpstr>
      <vt:lpstr>1_Honeywell Single Image Cover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Gustavo Walter Fodino</dc:creator>
  <cp:lastModifiedBy>Quintieri, Gabriel Alejandro</cp:lastModifiedBy>
  <cp:revision>996</cp:revision>
  <dcterms:modified xsi:type="dcterms:W3CDTF">2025-04-02T00:28:32Z</dcterms:modified>
</cp:coreProperties>
</file>