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52" r:id="rId2"/>
    <p:sldId id="588" r:id="rId3"/>
    <p:sldId id="589" r:id="rId4"/>
    <p:sldId id="590" r:id="rId5"/>
    <p:sldId id="591" r:id="rId6"/>
    <p:sldId id="621" r:id="rId7"/>
    <p:sldId id="622" r:id="rId8"/>
    <p:sldId id="581" r:id="rId9"/>
    <p:sldId id="582" r:id="rId10"/>
    <p:sldId id="583" r:id="rId11"/>
    <p:sldId id="584" r:id="rId12"/>
    <p:sldId id="585" r:id="rId13"/>
    <p:sldId id="586" r:id="rId14"/>
    <p:sldId id="587" r:id="rId15"/>
    <p:sldId id="592" r:id="rId16"/>
    <p:sldId id="593" r:id="rId17"/>
    <p:sldId id="598" r:id="rId18"/>
    <p:sldId id="599" r:id="rId19"/>
    <p:sldId id="600" r:id="rId20"/>
    <p:sldId id="601" r:id="rId21"/>
    <p:sldId id="602" r:id="rId22"/>
    <p:sldId id="603"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50021"/>
    <a:srgbClr val="2E2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25400" cap="flat">
              <a:noFill/>
              <a:miter lim="400000"/>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solidFill>
                <a:schemeClr val="accent3"/>
              </a:solidFill>
              <a:prstDash val="solid"/>
              <a:round/>
            </a:ln>
          </a:insideH>
          <a:insideV>
            <a:ln w="25400" cap="flat">
              <a:noFill/>
              <a:miter lim="400000"/>
            </a:ln>
          </a:insideV>
        </a:tcBdr>
        <a:fill>
          <a:solidFill>
            <a:srgbClr val="F9E7E7"/>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chemeClr val="accent3"/>
              </a:solidFill>
              <a:prstDash val="solid"/>
              <a:round/>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solidFill>
                <a:schemeClr val="accent3"/>
              </a:solidFill>
              <a:prstDash val="solid"/>
              <a:round/>
            </a:ln>
          </a:insideH>
          <a:insideV>
            <a:ln w="25400" cap="flat">
              <a:solidFill>
                <a:schemeClr val="accent3"/>
              </a:solidFill>
              <a:prstDash val="solid"/>
              <a:round/>
            </a:ln>
          </a:insideV>
        </a:tcBdr>
        <a:fill>
          <a:solidFill>
            <a:srgbClr val="F9E7E7"/>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chemeClr val="accent3"/>
              </a:solidFill>
              <a:prstDash val="solid"/>
              <a:round/>
            </a:ln>
          </a:top>
          <a:bottom>
            <a:ln w="25400" cap="flat">
              <a:solidFill>
                <a:schemeClr val="accent3"/>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noFill/>
              <a:miter lim="400000"/>
            </a:ln>
          </a:insideH>
          <a:insideV>
            <a:ln w="25400" cap="flat">
              <a:noFill/>
              <a:miter lim="400000"/>
            </a:ln>
          </a:insideV>
        </a:tcBdr>
        <a:fill>
          <a:solidFill>
            <a:schemeClr val="accent3"/>
          </a:solidFill>
        </a:fill>
      </a:tcStyle>
    </a:firstRow>
  </a:tblStyle>
  <a:tblStyle styleId="{C7B018BB-80A7-4F77-B60F-C8B233D01FF8}"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D4D4"/>
          </a:solidFill>
        </a:fill>
      </a:tcStyle>
    </a:wholeTbl>
    <a:band2H>
      <a:tcTxStyle/>
      <a:tcStyle>
        <a:tcBdr/>
        <a:fill>
          <a:solidFill>
            <a:srgbClr val="EBEBEB"/>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4CBCB"/>
          </a:solidFill>
        </a:fill>
      </a:tcStyle>
    </a:wholeTbl>
    <a:band2H>
      <a:tcTxStyle/>
      <a:tcStyle>
        <a:tcBdr/>
        <a:fill>
          <a:solidFill>
            <a:srgbClr val="F9E7E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BF5"/>
          </a:solidFill>
        </a:fill>
      </a:tcStyle>
    </a:wholeTbl>
    <a:band2H>
      <a:tcTxStyle/>
      <a:tcStyle>
        <a:tcBdr/>
        <a:fill>
          <a:solidFill>
            <a:srgbClr val="E7EEFA"/>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2708684C-4D16-4618-839F-0558EEFCDFE6}"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340" autoAdjust="0"/>
  </p:normalViewPr>
  <p:slideViewPr>
    <p:cSldViewPr snapToGrid="0" snapToObjects="1">
      <p:cViewPr varScale="1">
        <p:scale>
          <a:sx n="42" d="100"/>
          <a:sy n="42" d="100"/>
        </p:scale>
        <p:origin x="691" y="43"/>
      </p:cViewPr>
      <p:guideLst/>
    </p:cSldViewPr>
  </p:slideViewPr>
  <p:outlineViewPr>
    <p:cViewPr>
      <p:scale>
        <a:sx n="33" d="100"/>
        <a:sy n="33" d="100"/>
      </p:scale>
      <p:origin x="0" y="-462"/>
    </p:cViewPr>
  </p:outlineViewPr>
  <p:notesTextViewPr>
    <p:cViewPr>
      <p:scale>
        <a:sx n="1" d="1"/>
        <a:sy n="1" d="1"/>
      </p:scale>
      <p:origin x="0" y="0"/>
    </p:cViewPr>
  </p:notesTextViewPr>
  <p:sorterViewPr>
    <p:cViewPr>
      <p:scale>
        <a:sx n="50" d="100"/>
        <a:sy n="50" d="100"/>
      </p:scale>
      <p:origin x="0" y="-20880"/>
    </p:cViewPr>
  </p:sorterViewPr>
  <p:notesViewPr>
    <p:cSldViewPr snapToGrid="0" snapToObject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21E2C2-318F-2247-AC19-D4C8BC4A8301}" type="datetimeFigureOut">
              <a:rPr lang="en-US" smtClean="0"/>
              <a:t>4/11/2024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9421F7-47CA-3A41-A97C-08DDDA6C0A89}" type="slidenum">
              <a:rPr lang="en-US" smtClean="0"/>
              <a:t>‹Nº›</a:t>
            </a:fld>
            <a:endParaRPr lang="en-US"/>
          </a:p>
        </p:txBody>
      </p:sp>
    </p:spTree>
    <p:extLst>
      <p:ext uri="{BB962C8B-B14F-4D97-AF65-F5344CB8AC3E}">
        <p14:creationId xmlns:p14="http://schemas.microsoft.com/office/powerpoint/2010/main" val="9058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0009954"/>
      </p:ext>
    </p:extLst>
  </p:cSld>
  <p:clrMap bg1="lt1" tx1="dk1" bg2="lt2" tx2="dk2" accent1="accent1" accent2="accent2" accent3="accent3" accent4="accent4" accent5="accent5" accent6="accent6" hlink="hlink" folHlink="folHlink"/>
  <p:notesStyle>
    <a:lvl1pPr latinLnBrk="0">
      <a:spcBef>
        <a:spcPts val="800"/>
      </a:spcBef>
      <a:defRPr sz="2400">
        <a:latin typeface="+mn-lt"/>
        <a:ea typeface="+mn-ea"/>
        <a:cs typeface="+mn-cs"/>
        <a:sym typeface="Calibri"/>
      </a:defRPr>
    </a:lvl1pPr>
    <a:lvl2pPr indent="228600" latinLnBrk="0">
      <a:spcBef>
        <a:spcPts val="800"/>
      </a:spcBef>
      <a:defRPr sz="2400">
        <a:latin typeface="+mn-lt"/>
        <a:ea typeface="+mn-ea"/>
        <a:cs typeface="+mn-cs"/>
        <a:sym typeface="Calibri"/>
      </a:defRPr>
    </a:lvl2pPr>
    <a:lvl3pPr indent="457200" latinLnBrk="0">
      <a:spcBef>
        <a:spcPts val="800"/>
      </a:spcBef>
      <a:defRPr sz="2400">
        <a:latin typeface="+mn-lt"/>
        <a:ea typeface="+mn-ea"/>
        <a:cs typeface="+mn-cs"/>
        <a:sym typeface="Calibri"/>
      </a:defRPr>
    </a:lvl3pPr>
    <a:lvl4pPr indent="685800" latinLnBrk="0">
      <a:spcBef>
        <a:spcPts val="800"/>
      </a:spcBef>
      <a:defRPr sz="2400">
        <a:latin typeface="+mn-lt"/>
        <a:ea typeface="+mn-ea"/>
        <a:cs typeface="+mn-cs"/>
        <a:sym typeface="Calibri"/>
      </a:defRPr>
    </a:lvl4pPr>
    <a:lvl5pPr indent="914400" latinLnBrk="0">
      <a:spcBef>
        <a:spcPts val="800"/>
      </a:spcBef>
      <a:defRPr sz="2400">
        <a:latin typeface="+mn-lt"/>
        <a:ea typeface="+mn-ea"/>
        <a:cs typeface="+mn-cs"/>
        <a:sym typeface="Calibri"/>
      </a:defRPr>
    </a:lvl5pPr>
    <a:lvl6pPr indent="1143000" latinLnBrk="0">
      <a:spcBef>
        <a:spcPts val="800"/>
      </a:spcBef>
      <a:defRPr sz="2400">
        <a:latin typeface="+mn-lt"/>
        <a:ea typeface="+mn-ea"/>
        <a:cs typeface="+mn-cs"/>
        <a:sym typeface="Calibri"/>
      </a:defRPr>
    </a:lvl6pPr>
    <a:lvl7pPr indent="1371600" latinLnBrk="0">
      <a:spcBef>
        <a:spcPts val="800"/>
      </a:spcBef>
      <a:defRPr sz="2400">
        <a:latin typeface="+mn-lt"/>
        <a:ea typeface="+mn-ea"/>
        <a:cs typeface="+mn-cs"/>
        <a:sym typeface="Calibri"/>
      </a:defRPr>
    </a:lvl7pPr>
    <a:lvl8pPr indent="1600200" latinLnBrk="0">
      <a:spcBef>
        <a:spcPts val="800"/>
      </a:spcBef>
      <a:defRPr sz="2400">
        <a:latin typeface="+mn-lt"/>
        <a:ea typeface="+mn-ea"/>
        <a:cs typeface="+mn-cs"/>
        <a:sym typeface="Calibri"/>
      </a:defRPr>
    </a:lvl8pPr>
    <a:lvl9pPr indent="1828800" latinLnBrk="0">
      <a:spcBef>
        <a:spcPts val="800"/>
      </a:spcBef>
      <a:defRPr sz="2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wo Column copy 1">
    <p:spTree>
      <p:nvGrpSpPr>
        <p:cNvPr id="1" name=""/>
        <p:cNvGrpSpPr/>
        <p:nvPr/>
      </p:nvGrpSpPr>
      <p:grpSpPr>
        <a:xfrm>
          <a:off x="0" y="0"/>
          <a:ext cx="0" cy="0"/>
          <a:chOff x="0" y="0"/>
          <a:chExt cx="0" cy="0"/>
        </a:xfrm>
      </p:grpSpPr>
      <p:sp>
        <p:nvSpPr>
          <p:cNvPr id="44" name="Shape 44"/>
          <p:cNvSpPr/>
          <p:nvPr/>
        </p:nvSpPr>
        <p:spPr>
          <a:xfrm>
            <a:off x="14890426" y="-30026"/>
            <a:ext cx="12270954" cy="13623588"/>
          </a:xfrm>
          <a:prstGeom prst="rect">
            <a:avLst/>
          </a:prstGeom>
          <a:solidFill>
            <a:srgbClr val="F7F7F7"/>
          </a:solidFill>
          <a:ln w="12700">
            <a:miter lim="400000"/>
          </a:ln>
        </p:spPr>
        <p:txBody>
          <a:bodyPr lIns="91437" tIns="91437" rIns="91437" bIns="91437" anchor="ctr"/>
          <a:lstStyle/>
          <a:p>
            <a:endParaRPr/>
          </a:p>
        </p:txBody>
      </p:sp>
      <p:pic>
        <p:nvPicPr>
          <p:cNvPr id="45"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46"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47"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48" name="Shape 4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imple Text copy 2">
    <p:spTree>
      <p:nvGrpSpPr>
        <p:cNvPr id="1" name=""/>
        <p:cNvGrpSpPr/>
        <p:nvPr/>
      </p:nvGrpSpPr>
      <p:grpSpPr>
        <a:xfrm>
          <a:off x="0" y="0"/>
          <a:ext cx="0" cy="0"/>
          <a:chOff x="0" y="0"/>
          <a:chExt cx="0" cy="0"/>
        </a:xfrm>
      </p:grpSpPr>
      <p:sp>
        <p:nvSpPr>
          <p:cNvPr id="80" name="Shape 80"/>
          <p:cNvSpPr/>
          <p:nvPr/>
        </p:nvSpPr>
        <p:spPr>
          <a:xfrm>
            <a:off x="12174402" y="4282"/>
            <a:ext cx="12542787" cy="13834336"/>
          </a:xfrm>
          <a:prstGeom prst="rect">
            <a:avLst/>
          </a:prstGeom>
          <a:solidFill>
            <a:srgbClr val="2E2E2F"/>
          </a:solidFill>
          <a:ln w="12700">
            <a:miter lim="400000"/>
          </a:ln>
        </p:spPr>
        <p:txBody>
          <a:bodyPr lIns="91437" tIns="91437" rIns="91437" bIns="91437" anchor="ctr"/>
          <a:lstStyle/>
          <a:p>
            <a:endParaRPr/>
          </a:p>
        </p:txBody>
      </p:sp>
      <p:pic>
        <p:nvPicPr>
          <p:cNvPr id="81"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82"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83"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84" name="Shape 84"/>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imple Text copy 3">
    <p:spTree>
      <p:nvGrpSpPr>
        <p:cNvPr id="1" name=""/>
        <p:cNvGrpSpPr/>
        <p:nvPr/>
      </p:nvGrpSpPr>
      <p:grpSpPr>
        <a:xfrm>
          <a:off x="0" y="0"/>
          <a:ext cx="0" cy="0"/>
          <a:chOff x="0" y="0"/>
          <a:chExt cx="0" cy="0"/>
        </a:xfrm>
      </p:grpSpPr>
      <p:sp>
        <p:nvSpPr>
          <p:cNvPr id="91" name="Shape 91"/>
          <p:cNvSpPr/>
          <p:nvPr/>
        </p:nvSpPr>
        <p:spPr>
          <a:xfrm>
            <a:off x="12174402" y="4282"/>
            <a:ext cx="12542787" cy="13834336"/>
          </a:xfrm>
          <a:prstGeom prst="rect">
            <a:avLst/>
          </a:prstGeom>
          <a:solidFill>
            <a:srgbClr val="2E2E2F"/>
          </a:solidFill>
          <a:ln w="12700">
            <a:miter lim="400000"/>
          </a:ln>
        </p:spPr>
        <p:txBody>
          <a:bodyPr lIns="91437" tIns="91437" rIns="91437" bIns="91437" anchor="ctr"/>
          <a:lstStyle/>
          <a:p>
            <a:endParaRPr/>
          </a:p>
        </p:txBody>
      </p:sp>
      <p:pic>
        <p:nvPicPr>
          <p:cNvPr id="92"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93"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94"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95" name="Shape 9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imple Text copy 4">
    <p:spTree>
      <p:nvGrpSpPr>
        <p:cNvPr id="1" name=""/>
        <p:cNvGrpSpPr/>
        <p:nvPr/>
      </p:nvGrpSpPr>
      <p:grpSpPr>
        <a:xfrm>
          <a:off x="0" y="0"/>
          <a:ext cx="0" cy="0"/>
          <a:chOff x="0" y="0"/>
          <a:chExt cx="0" cy="0"/>
        </a:xfrm>
      </p:grpSpPr>
      <p:pic>
        <p:nvPicPr>
          <p:cNvPr id="102" name="pasted-image.pdf"/>
          <p:cNvPicPr>
            <a:picLocks noChangeAspect="1"/>
          </p:cNvPicPr>
          <p:nvPr/>
        </p:nvPicPr>
        <p:blipFill>
          <a:blip r:embed="rId2"/>
          <a:stretch>
            <a:fillRect/>
          </a:stretch>
        </p:blipFill>
        <p:spPr>
          <a:xfrm>
            <a:off x="12168912" y="-1024834"/>
            <a:ext cx="25039776" cy="16201685"/>
          </a:xfrm>
          <a:prstGeom prst="rect">
            <a:avLst/>
          </a:prstGeom>
          <a:ln w="12700">
            <a:miter lim="400000"/>
          </a:ln>
        </p:spPr>
      </p:pic>
      <p:pic>
        <p:nvPicPr>
          <p:cNvPr id="103"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04"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pic>
        <p:nvPicPr>
          <p:cNvPr id="105"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06" name="pasted-image.pdf"/>
          <p:cNvPicPr>
            <a:picLocks noChangeAspect="1"/>
          </p:cNvPicPr>
          <p:nvPr/>
        </p:nvPicPr>
        <p:blipFill>
          <a:blip r:embed="rId5"/>
          <a:stretch>
            <a:fillRect/>
          </a:stretch>
        </p:blipFill>
        <p:spPr>
          <a:xfrm>
            <a:off x="21562317" y="13322462"/>
            <a:ext cx="1474743" cy="275722"/>
          </a:xfrm>
          <a:prstGeom prst="rect">
            <a:avLst/>
          </a:prstGeom>
          <a:ln w="12700">
            <a:miter lim="400000"/>
          </a:ln>
        </p:spPr>
      </p:pic>
      <p:sp>
        <p:nvSpPr>
          <p:cNvPr id="107" name="Shape 10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mple Text copy">
    <p:spTree>
      <p:nvGrpSpPr>
        <p:cNvPr id="1" name=""/>
        <p:cNvGrpSpPr/>
        <p:nvPr/>
      </p:nvGrpSpPr>
      <p:grpSpPr>
        <a:xfrm>
          <a:off x="0" y="0"/>
          <a:ext cx="0" cy="0"/>
          <a:chOff x="0" y="0"/>
          <a:chExt cx="0" cy="0"/>
        </a:xfrm>
      </p:grpSpPr>
      <p:sp>
        <p:nvSpPr>
          <p:cNvPr id="114" name="Shape 114"/>
          <p:cNvSpPr/>
          <p:nvPr/>
        </p:nvSpPr>
        <p:spPr>
          <a:xfrm>
            <a:off x="-333187" y="-559873"/>
            <a:ext cx="25050376" cy="14398491"/>
          </a:xfrm>
          <a:prstGeom prst="rect">
            <a:avLst/>
          </a:prstGeom>
          <a:solidFill>
            <a:srgbClr val="2E2E2F"/>
          </a:solidFill>
          <a:ln w="12700">
            <a:miter lim="400000"/>
          </a:ln>
        </p:spPr>
        <p:txBody>
          <a:bodyPr lIns="91437" tIns="91437" rIns="91437" bIns="91437" anchor="ctr"/>
          <a:lstStyle/>
          <a:p>
            <a:endParaRPr/>
          </a:p>
        </p:txBody>
      </p:sp>
      <p:pic>
        <p:nvPicPr>
          <p:cNvPr id="115" name="pasted-image.pdf"/>
          <p:cNvPicPr>
            <a:picLocks noChangeAspect="1"/>
          </p:cNvPicPr>
          <p:nvPr/>
        </p:nvPicPr>
        <p:blipFill>
          <a:blip r:embed="rId2"/>
          <a:stretch>
            <a:fillRect/>
          </a:stretch>
        </p:blipFill>
        <p:spPr>
          <a:xfrm>
            <a:off x="23142295" y="574915"/>
            <a:ext cx="735703" cy="735703"/>
          </a:xfrm>
          <a:prstGeom prst="rect">
            <a:avLst/>
          </a:prstGeom>
          <a:ln w="12700">
            <a:miter lim="400000"/>
          </a:ln>
        </p:spPr>
      </p:pic>
      <p:pic>
        <p:nvPicPr>
          <p:cNvPr id="116"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sp>
        <p:nvSpPr>
          <p:cNvPr id="118" name="Shape 11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imple Text copy 1">
    <p:spTree>
      <p:nvGrpSpPr>
        <p:cNvPr id="1" name=""/>
        <p:cNvGrpSpPr/>
        <p:nvPr/>
      </p:nvGrpSpPr>
      <p:grpSpPr>
        <a:xfrm>
          <a:off x="0" y="0"/>
          <a:ext cx="0" cy="0"/>
          <a:chOff x="0" y="0"/>
          <a:chExt cx="0" cy="0"/>
        </a:xfrm>
      </p:grpSpPr>
      <p:pic>
        <p:nvPicPr>
          <p:cNvPr id="125" name="pasted-image.pdf"/>
          <p:cNvPicPr>
            <a:picLocks noChangeAspect="1"/>
          </p:cNvPicPr>
          <p:nvPr/>
        </p:nvPicPr>
        <p:blipFill>
          <a:blip r:embed="rId2"/>
          <a:stretch>
            <a:fillRect/>
          </a:stretch>
        </p:blipFill>
        <p:spPr>
          <a:xfrm>
            <a:off x="-327888" y="-1024834"/>
            <a:ext cx="25039776" cy="16201685"/>
          </a:xfrm>
          <a:prstGeom prst="rect">
            <a:avLst/>
          </a:prstGeom>
          <a:ln w="12700">
            <a:miter lim="400000"/>
          </a:ln>
        </p:spPr>
      </p:pic>
      <p:pic>
        <p:nvPicPr>
          <p:cNvPr id="126"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27"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pic>
        <p:nvPicPr>
          <p:cNvPr id="128"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29" name="pasted-image.pdf"/>
          <p:cNvPicPr>
            <a:picLocks noChangeAspect="1"/>
          </p:cNvPicPr>
          <p:nvPr/>
        </p:nvPicPr>
        <p:blipFill>
          <a:blip r:embed="rId5"/>
          <a:stretch>
            <a:fillRect/>
          </a:stretch>
        </p:blipFill>
        <p:spPr>
          <a:xfrm>
            <a:off x="21562317" y="13322462"/>
            <a:ext cx="1474743" cy="275722"/>
          </a:xfrm>
          <a:prstGeom prst="rect">
            <a:avLst/>
          </a:prstGeom>
          <a:ln w="12700">
            <a:miter lim="400000"/>
          </a:ln>
        </p:spPr>
      </p:pic>
      <p:sp>
        <p:nvSpPr>
          <p:cNvPr id="130" name="Shape 13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0EDC98-5AC6-4BFB-9874-F3BAD3F10ABD}"/>
              </a:ext>
            </a:extLst>
          </p:cNvPr>
          <p:cNvSpPr>
            <a:spLocks noGrp="1"/>
          </p:cNvSpPr>
          <p:nvPr>
            <p:ph type="dt" sz="half" idx="10"/>
          </p:nvPr>
        </p:nvSpPr>
        <p:spPr/>
        <p:txBody>
          <a:bodyPr/>
          <a:lstStyle>
            <a:lvl1pPr>
              <a:defRPr/>
            </a:lvl1pPr>
          </a:lstStyle>
          <a:p>
            <a:endParaRPr lang="es-ES" altLang="es-AR"/>
          </a:p>
        </p:txBody>
      </p:sp>
      <p:sp>
        <p:nvSpPr>
          <p:cNvPr id="3" name="Marcador de pie de página 2">
            <a:extLst>
              <a:ext uri="{FF2B5EF4-FFF2-40B4-BE49-F238E27FC236}">
                <a16:creationId xmlns:a16="http://schemas.microsoft.com/office/drawing/2014/main" id="{2DE76055-7BC5-479B-BA4C-B3D0DEB2100F}"/>
              </a:ext>
            </a:extLst>
          </p:cNvPr>
          <p:cNvSpPr>
            <a:spLocks noGrp="1"/>
          </p:cNvSpPr>
          <p:nvPr>
            <p:ph type="ftr" sz="quarter" idx="11"/>
          </p:nvPr>
        </p:nvSpPr>
        <p:spPr/>
        <p:txBody>
          <a:bodyPr/>
          <a:lstStyle>
            <a:lvl1pPr>
              <a:defRPr/>
            </a:lvl1pPr>
          </a:lstStyle>
          <a:p>
            <a:endParaRPr lang="es-ES" altLang="es-AR"/>
          </a:p>
        </p:txBody>
      </p:sp>
      <p:sp>
        <p:nvSpPr>
          <p:cNvPr id="4" name="Marcador de número de diapositiva 3">
            <a:extLst>
              <a:ext uri="{FF2B5EF4-FFF2-40B4-BE49-F238E27FC236}">
                <a16:creationId xmlns:a16="http://schemas.microsoft.com/office/drawing/2014/main" id="{0C03FB13-EDE9-4D0B-B8C0-B75BFC034B7C}"/>
              </a:ext>
            </a:extLst>
          </p:cNvPr>
          <p:cNvSpPr>
            <a:spLocks noGrp="1"/>
          </p:cNvSpPr>
          <p:nvPr>
            <p:ph type="sldNum" sz="quarter" idx="12"/>
          </p:nvPr>
        </p:nvSpPr>
        <p:spPr>
          <a:xfrm>
            <a:off x="20516850" y="201458"/>
            <a:ext cx="633501" cy="492436"/>
          </a:xfrm>
        </p:spPr>
        <p:txBody>
          <a:bodyPr/>
          <a:lstStyle>
            <a:lvl1pPr>
              <a:defRPr/>
            </a:lvl1pPr>
          </a:lstStyle>
          <a:p>
            <a:fld id="{4C804E7B-C1AF-4364-827C-ABF29040F2F6}" type="slidenum">
              <a:rPr lang="es-ES" altLang="es-AR"/>
              <a:pPr/>
              <a:t>‹Nº›</a:t>
            </a:fld>
            <a:endParaRPr lang="es-ES" altLang="es-AR"/>
          </a:p>
        </p:txBody>
      </p:sp>
    </p:spTree>
    <p:extLst>
      <p:ext uri="{BB962C8B-B14F-4D97-AF65-F5344CB8AC3E}">
        <p14:creationId xmlns:p14="http://schemas.microsoft.com/office/powerpoint/2010/main" val="107355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9"/>
          <a:stretch>
            <a:fillRect/>
          </a:stretch>
        </p:blipFill>
        <p:spPr>
          <a:xfrm>
            <a:off x="-1" y="13561530"/>
            <a:ext cx="24384001" cy="173113"/>
          </a:xfrm>
          <a:prstGeom prst="rect">
            <a:avLst/>
          </a:prstGeom>
          <a:ln w="12700">
            <a:miter lim="400000"/>
          </a:ln>
        </p:spPr>
      </p:pic>
      <p:pic>
        <p:nvPicPr>
          <p:cNvPr id="3" name="pasted-image.pdf"/>
          <p:cNvPicPr>
            <a:picLocks noChangeAspect="1"/>
          </p:cNvPicPr>
          <p:nvPr/>
        </p:nvPicPr>
        <p:blipFill>
          <a:blip r:embed="rId10"/>
          <a:stretch>
            <a:fillRect/>
          </a:stretch>
        </p:blipFill>
        <p:spPr>
          <a:xfrm>
            <a:off x="23142295" y="574915"/>
            <a:ext cx="735703" cy="735703"/>
          </a:xfrm>
          <a:prstGeom prst="rect">
            <a:avLst/>
          </a:prstGeom>
          <a:ln w="12700">
            <a:miter lim="400000"/>
          </a:ln>
        </p:spPr>
      </p:pic>
      <p:sp>
        <p:nvSpPr>
          <p:cNvPr id="7" name="Shape 7"/>
          <p:cNvSpPr>
            <a:spLocks noGrp="1"/>
          </p:cNvSpPr>
          <p:nvPr>
            <p:ph type="sldNum" sz="quarter" idx="2"/>
          </p:nvPr>
        </p:nvSpPr>
        <p:spPr>
          <a:xfrm>
            <a:off x="20516850" y="203837"/>
            <a:ext cx="478102" cy="487677"/>
          </a:xfrm>
          <a:prstGeom prst="rect">
            <a:avLst/>
          </a:prstGeom>
          <a:ln w="25400">
            <a:miter lim="400000"/>
          </a:ln>
        </p:spPr>
        <p:txBody>
          <a:bodyPr wrap="none" lIns="91437" tIns="91437" rIns="91437" bIns="91437" anchor="ctr">
            <a:spAutoFit/>
          </a:bodyPr>
          <a:lstStyle>
            <a:lvl1pPr>
              <a:defRPr sz="2000" b="1">
                <a:solidFill>
                  <a:srgbClr val="FFFFFF"/>
                </a:solidFill>
                <a:latin typeface="HelveticaNeue MediumCond"/>
                <a:ea typeface="HelveticaNeue MediumCond"/>
                <a:cs typeface="HelveticaNeue MediumCond"/>
                <a:sym typeface="HelveticaNeue MediumCond"/>
              </a:defRPr>
            </a:lvl1pPr>
          </a:lstStyle>
          <a:p>
            <a:fld id="{86CB4B4D-7CA3-9044-876B-883B54F8677D}" type="slidenum">
              <a:t>‹Nº›</a:t>
            </a:fld>
            <a:endParaRPr/>
          </a:p>
        </p:txBody>
      </p:sp>
      <p:sp>
        <p:nvSpPr>
          <p:cNvPr id="8" name="Shape 194">
            <a:extLst>
              <a:ext uri="{FF2B5EF4-FFF2-40B4-BE49-F238E27FC236}">
                <a16:creationId xmlns:a16="http://schemas.microsoft.com/office/drawing/2014/main" id="{97430916-E731-4FD3-ACD3-C2A63F0A731E}"/>
              </a:ext>
            </a:extLst>
          </p:cNvPr>
          <p:cNvSpPr/>
          <p:nvPr userDrawn="1"/>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
        <p:nvSpPr>
          <p:cNvPr id="9" name="Shape 299">
            <a:extLst>
              <a:ext uri="{FF2B5EF4-FFF2-40B4-BE49-F238E27FC236}">
                <a16:creationId xmlns:a16="http://schemas.microsoft.com/office/drawing/2014/main" id="{57D5283C-C5FB-47B9-8B95-492A294D632E}"/>
              </a:ext>
            </a:extLst>
          </p:cNvPr>
          <p:cNvSpPr/>
          <p:nvPr userDrawn="1"/>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10" name="Shape 300">
            <a:extLst>
              <a:ext uri="{FF2B5EF4-FFF2-40B4-BE49-F238E27FC236}">
                <a16:creationId xmlns:a16="http://schemas.microsoft.com/office/drawing/2014/main" id="{F96DCBCD-26A5-4603-8633-9627D9890646}"/>
              </a:ext>
            </a:extLst>
          </p:cNvPr>
          <p:cNvSpPr/>
          <p:nvPr userDrawn="1"/>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endParaRPr lang="es-ES" dirty="0"/>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1" r:id="rId7"/>
  </p:sldLayoutIdLst>
  <p:transition spd="med"/>
  <p:txStyles>
    <p:titleStyle>
      <a:lvl1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9pPr>
    </p:titleStyle>
    <p:bodyStyle>
      <a:lvl1pPr marL="339723" marR="0" indent="-339723"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1pPr>
      <a:lvl2pPr marL="834672" marR="0" indent="-377472"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2pPr>
      <a:lvl3pPr marL="1339056" marR="0" indent="-424656" algn="l" defTabSz="914400" rtl="0" latinLnBrk="0">
        <a:lnSpc>
          <a:spcPct val="100000"/>
        </a:lnSpc>
        <a:spcBef>
          <a:spcPts val="800"/>
        </a:spcBef>
        <a:spcAft>
          <a:spcPts val="0"/>
        </a:spcAft>
        <a:buClr>
          <a:srgbClr val="C00000"/>
        </a:buClr>
        <a:buSzPct val="90000"/>
        <a:buFont typeface="Arial"/>
        <a:buChar char="▪"/>
        <a:tabLst/>
        <a:defRPr sz="4000" b="0" i="0" u="none" strike="noStrike" cap="none" spc="0" baseline="0">
          <a:ln>
            <a:noFill/>
          </a:ln>
          <a:solidFill>
            <a:srgbClr val="000000"/>
          </a:solidFill>
          <a:uFillTx/>
          <a:latin typeface="Arial"/>
          <a:ea typeface="Arial"/>
          <a:cs typeface="Arial"/>
          <a:sym typeface="Arial"/>
        </a:defRPr>
      </a:lvl3pPr>
      <a:lvl4pPr marL="2024741" marR="0" indent="-653141"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4pPr>
      <a:lvl5pPr marL="2481941" marR="0" indent="-653141"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5pPr>
      <a:lvl6pPr marL="27432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6pPr>
      <a:lvl7pPr marL="32004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7pPr>
      <a:lvl8pPr marL="36576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8pPr>
      <a:lvl9pPr marL="41148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1pPr>
      <a:lvl2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2pPr>
      <a:lvl3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3pPr>
      <a:lvl4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4pPr>
      <a:lvl5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5pPr>
      <a:lvl6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6pPr>
      <a:lvl7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7pPr>
      <a:lvl8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8pPr>
      <a:lvl9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es.wikipedia.org/wiki/SONET" TargetMode="External"/><Relationship Id="rId13" Type="http://schemas.openxmlformats.org/officeDocument/2006/relationships/hyperlink" Target="https://es.wikipedia.org/wiki/InfiniBand" TargetMode="External"/><Relationship Id="rId3" Type="http://schemas.openxmlformats.org/officeDocument/2006/relationships/hyperlink" Target="https://es.wikipedia.org/w/index.php?title=10GBase-LX4&amp;action=edit&amp;redlink=1" TargetMode="External"/><Relationship Id="rId7" Type="http://schemas.openxmlformats.org/officeDocument/2006/relationships/hyperlink" Target="https://es.wikipedia.org/w/index.php?title=10GBase-SW&amp;action=edit&amp;redlink=1" TargetMode="External"/><Relationship Id="rId12" Type="http://schemas.openxmlformats.org/officeDocument/2006/relationships/hyperlink" Target="https://es.wikipedia.org/w/index.php?title=10GBase-CX4&amp;action=edit&amp;redlink=1" TargetMode="External"/><Relationship Id="rId17" Type="http://schemas.openxmlformats.org/officeDocument/2006/relationships/hyperlink" Target="https://es.wikipedia.org/w/index.php?title=10GBase-KR&amp;action=edit&amp;redlink=1" TargetMode="External"/><Relationship Id="rId2" Type="http://schemas.openxmlformats.org/officeDocument/2006/relationships/hyperlink" Target="https://es.wikipedia.org/w/index.php?title=10GBase-SR&amp;action=edit&amp;redlink=1" TargetMode="External"/><Relationship Id="rId16" Type="http://schemas.openxmlformats.org/officeDocument/2006/relationships/hyperlink" Target="https://es.wikipedia.org/w/index.php?title=10GBase-KX4&amp;action=edit&amp;redlink=1" TargetMode="External"/><Relationship Id="rId1" Type="http://schemas.openxmlformats.org/officeDocument/2006/relationships/slideLayout" Target="../slideLayouts/slideLayout7.xml"/><Relationship Id="rId6" Type="http://schemas.openxmlformats.org/officeDocument/2006/relationships/hyperlink" Target="https://es.wikipedia.org/w/index.php?title=10GBase-ER&amp;action=edit&amp;redlink=1" TargetMode="External"/><Relationship Id="rId11" Type="http://schemas.openxmlformats.org/officeDocument/2006/relationships/hyperlink" Target="https://es.wikipedia.org/w/index.php?title=10GBase-EW&amp;action=edit&amp;redlink=1" TargetMode="External"/><Relationship Id="rId5" Type="http://schemas.openxmlformats.org/officeDocument/2006/relationships/hyperlink" Target="https://es.wikipedia.org/w/index.php?title=10GBase-LR&amp;action=edit&amp;redlink=1" TargetMode="External"/><Relationship Id="rId15" Type="http://schemas.openxmlformats.org/officeDocument/2006/relationships/hyperlink" Target="https://es.wikipedia.org/w/index.php?title=10GBase-LRM&amp;action=edit&amp;redlink=1" TargetMode="External"/><Relationship Id="rId10" Type="http://schemas.openxmlformats.org/officeDocument/2006/relationships/hyperlink" Target="https://es.wikipedia.org/w/index.php?title=10GBase-LW&amp;action=edit&amp;redlink=1" TargetMode="External"/><Relationship Id="rId4" Type="http://schemas.openxmlformats.org/officeDocument/2006/relationships/hyperlink" Target="https://es.wikipedia.org/wiki/Multiplexaci%C3%B3n_por_divisi%C3%B3n_de_longitud_de_onda" TargetMode="External"/><Relationship Id="rId9" Type="http://schemas.openxmlformats.org/officeDocument/2006/relationships/hyperlink" Target="https://es.wikipedia.org/w/index.php?title=Synchronous_Digital_Hierarchy&amp;action=edit&amp;redlink=1" TargetMode="External"/><Relationship Id="rId14" Type="http://schemas.openxmlformats.org/officeDocument/2006/relationships/hyperlink" Target="https://es.wikipedia.org/w/index.php?title=10GBase-T&amp;action=edit&amp;redlink=1"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1648908" y="7131821"/>
            <a:ext cx="21086184" cy="1"/>
          </a:xfrm>
          <a:prstGeom prst="line">
            <a:avLst/>
          </a:prstGeom>
          <a:ln w="12700">
            <a:solidFill>
              <a:srgbClr val="EE2E24"/>
            </a:solidFill>
          </a:ln>
        </p:spPr>
        <p:txBody>
          <a:bodyPr lIns="91437" tIns="91437" rIns="91437" bIns="91437"/>
          <a:lstStyle/>
          <a:p>
            <a:endParaRPr/>
          </a:p>
        </p:txBody>
      </p:sp>
      <p:sp>
        <p:nvSpPr>
          <p:cNvPr id="194" name="Shape 194"/>
          <p:cNvSpPr/>
          <p:nvPr/>
        </p:nvSpPr>
        <p:spPr>
          <a:xfrm>
            <a:off x="1655024" y="6115174"/>
            <a:ext cx="18293333" cy="267765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r>
              <a:rPr lang="es-ES" dirty="0"/>
              <a:t>Cátedra - </a:t>
            </a:r>
            <a:r>
              <a:rPr lang="es-ES" dirty="0" err="1"/>
              <a:t>REDes</a:t>
            </a:r>
            <a:r>
              <a:rPr lang="es-ES" dirty="0"/>
              <a:t> LAN </a:t>
            </a:r>
          </a:p>
          <a:p>
            <a:endParaRPr lang="es-ES" dirty="0"/>
          </a:p>
          <a:p>
            <a:endParaRPr dirty="0"/>
          </a:p>
        </p:txBody>
      </p:sp>
      <p:sp>
        <p:nvSpPr>
          <p:cNvPr id="4" name="Shape 194">
            <a:extLst>
              <a:ext uri="{FF2B5EF4-FFF2-40B4-BE49-F238E27FC236}">
                <a16:creationId xmlns:a16="http://schemas.microsoft.com/office/drawing/2014/main" id="{CE548B40-D81D-4F6D-9829-2CFB2710EDD6}"/>
              </a:ext>
            </a:extLst>
          </p:cNvPr>
          <p:cNvSpPr/>
          <p:nvPr/>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Tree>
    <p:extLst>
      <p:ext uri="{BB962C8B-B14F-4D97-AF65-F5344CB8AC3E}">
        <p14:creationId xmlns:p14="http://schemas.microsoft.com/office/powerpoint/2010/main" val="597944218"/>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Nivel físico en Redes Ethernet hasta 1GB)</a:t>
            </a:r>
          </a:p>
        </p:txBody>
      </p:sp>
      <p:graphicFrame>
        <p:nvGraphicFramePr>
          <p:cNvPr id="2" name="Tabla 1">
            <a:extLst>
              <a:ext uri="{FF2B5EF4-FFF2-40B4-BE49-F238E27FC236}">
                <a16:creationId xmlns:a16="http://schemas.microsoft.com/office/drawing/2014/main" id="{BE9821AC-66AB-4A7A-B5F4-8B76A7FCD0EE}"/>
              </a:ext>
            </a:extLst>
          </p:cNvPr>
          <p:cNvGraphicFramePr>
            <a:graphicFrameLocks noGrp="1"/>
          </p:cNvGraphicFramePr>
          <p:nvPr>
            <p:extLst/>
          </p:nvPr>
        </p:nvGraphicFramePr>
        <p:xfrm>
          <a:off x="1038842" y="2382253"/>
          <a:ext cx="22306315" cy="9977617"/>
        </p:xfrm>
        <a:graphic>
          <a:graphicData uri="http://schemas.openxmlformats.org/drawingml/2006/table">
            <a:tbl>
              <a:tblPr/>
              <a:tblGrid>
                <a:gridCol w="4461263">
                  <a:extLst>
                    <a:ext uri="{9D8B030D-6E8A-4147-A177-3AD203B41FA5}">
                      <a16:colId xmlns:a16="http://schemas.microsoft.com/office/drawing/2014/main" val="2654683004"/>
                    </a:ext>
                  </a:extLst>
                </a:gridCol>
                <a:gridCol w="4461263">
                  <a:extLst>
                    <a:ext uri="{9D8B030D-6E8A-4147-A177-3AD203B41FA5}">
                      <a16:colId xmlns:a16="http://schemas.microsoft.com/office/drawing/2014/main" val="342309084"/>
                    </a:ext>
                  </a:extLst>
                </a:gridCol>
                <a:gridCol w="4461263">
                  <a:extLst>
                    <a:ext uri="{9D8B030D-6E8A-4147-A177-3AD203B41FA5}">
                      <a16:colId xmlns:a16="http://schemas.microsoft.com/office/drawing/2014/main" val="2130102339"/>
                    </a:ext>
                  </a:extLst>
                </a:gridCol>
                <a:gridCol w="4461263">
                  <a:extLst>
                    <a:ext uri="{9D8B030D-6E8A-4147-A177-3AD203B41FA5}">
                      <a16:colId xmlns:a16="http://schemas.microsoft.com/office/drawing/2014/main" val="3989600215"/>
                    </a:ext>
                  </a:extLst>
                </a:gridCol>
                <a:gridCol w="4461263">
                  <a:extLst>
                    <a:ext uri="{9D8B030D-6E8A-4147-A177-3AD203B41FA5}">
                      <a16:colId xmlns:a16="http://schemas.microsoft.com/office/drawing/2014/main" val="743109839"/>
                    </a:ext>
                  </a:extLst>
                </a:gridCol>
              </a:tblGrid>
              <a:tr h="0">
                <a:tc gridSpan="5">
                  <a:txBody>
                    <a:bodyPr/>
                    <a:lstStyle/>
                    <a:p>
                      <a:pPr algn="r"/>
                      <a:endParaRPr lang="es-AR"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hMerge="1">
                  <a:txBody>
                    <a:bodyPr/>
                    <a:lstStyle/>
                    <a:p>
                      <a:endParaRPr lang="es-AR"/>
                    </a:p>
                  </a:txBody>
                  <a:tcPr/>
                </a:tc>
                <a:tc hMerge="1">
                  <a:txBody>
                    <a:bodyPr/>
                    <a:lstStyle/>
                    <a:p>
                      <a:endParaRPr lang="es-AR"/>
                    </a:p>
                  </a:txBody>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2116764637"/>
                  </a:ext>
                </a:extLst>
              </a:tr>
              <a:tr h="947164">
                <a:tc>
                  <a:txBody>
                    <a:bodyPr/>
                    <a:lstStyle/>
                    <a:p>
                      <a:pPr algn="ctr"/>
                      <a:r>
                        <a:rPr lang="es-AR" sz="2800" dirty="0">
                          <a:effectLst/>
                          <a:latin typeface="Arial" panose="020B0604020202020204" pitchFamily="34" charset="0"/>
                          <a:cs typeface="Arial" panose="020B0604020202020204" pitchFamily="34" charset="0"/>
                        </a:rPr>
                        <a:t>Denominación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dirty="0">
                          <a:effectLst/>
                          <a:latin typeface="Arial" panose="020B0604020202020204" pitchFamily="34" charset="0"/>
                          <a:cs typeface="Arial" panose="020B0604020202020204" pitchFamily="34" charset="0"/>
                        </a:rPr>
                        <a:t>Velocidad de transmisión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dirty="0">
                          <a:effectLst/>
                          <a:latin typeface="Arial" panose="020B0604020202020204" pitchFamily="34" charset="0"/>
                          <a:cs typeface="Arial" panose="020B0604020202020204" pitchFamily="34" charset="0"/>
                        </a:rPr>
                        <a:t>Tipo de cable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dirty="0">
                          <a:effectLst/>
                          <a:latin typeface="Arial" panose="020B0604020202020204" pitchFamily="34" charset="0"/>
                          <a:cs typeface="Arial" panose="020B0604020202020204" pitchFamily="34" charset="0"/>
                        </a:rPr>
                        <a:t>Distancia máxima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dirty="0">
                          <a:effectLst/>
                          <a:latin typeface="Arial" panose="020B0604020202020204" pitchFamily="34" charset="0"/>
                          <a:cs typeface="Arial" panose="020B0604020202020204" pitchFamily="34" charset="0"/>
                        </a:rPr>
                        <a:t>Topología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1523513589"/>
                  </a:ext>
                </a:extLst>
              </a:tr>
              <a:tr h="657935">
                <a:tc>
                  <a:txBody>
                    <a:bodyPr/>
                    <a:lstStyle/>
                    <a:p>
                      <a:pPr algn="ctr"/>
                      <a:r>
                        <a:rPr lang="es-AR" sz="2800" dirty="0">
                          <a:effectLst/>
                          <a:latin typeface="Arial" panose="020B0604020202020204" pitchFamily="34" charset="0"/>
                          <a:cs typeface="Arial" panose="020B0604020202020204" pitchFamily="34" charset="0"/>
                        </a:rPr>
                        <a:t>10Base2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Coaxial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185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Bus (Conector 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4280666024"/>
                  </a:ext>
                </a:extLst>
              </a:tr>
              <a:tr h="657935">
                <a:tc>
                  <a:txBody>
                    <a:bodyPr/>
                    <a:lstStyle/>
                    <a:p>
                      <a:pPr algn="ctr"/>
                      <a:r>
                        <a:rPr lang="es-AR" sz="2800">
                          <a:effectLst/>
                          <a:latin typeface="Arial" panose="020B0604020202020204" pitchFamily="34" charset="0"/>
                          <a:cs typeface="Arial" panose="020B0604020202020204" pitchFamily="34" charset="0"/>
                        </a:rPr>
                        <a:t>10BaseT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Par Trenzado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Estrella (Hub o Switch)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746346618"/>
                  </a:ext>
                </a:extLst>
              </a:tr>
              <a:tr h="657935">
                <a:tc>
                  <a:txBody>
                    <a:bodyPr/>
                    <a:lstStyle/>
                    <a:p>
                      <a:pPr algn="ctr"/>
                      <a:r>
                        <a:rPr lang="es-AR" sz="2800">
                          <a:effectLst/>
                          <a:latin typeface="Arial" panose="020B0604020202020204" pitchFamily="34" charset="0"/>
                          <a:cs typeface="Arial" panose="020B0604020202020204" pitchFamily="34" charset="0"/>
                        </a:rPr>
                        <a:t>10BaseF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Fibra óptica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2000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Estrella (Hub o Switch)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662886768"/>
                  </a:ext>
                </a:extLst>
              </a:tr>
              <a:tr h="1374916">
                <a:tc>
                  <a:txBody>
                    <a:bodyPr/>
                    <a:lstStyle/>
                    <a:p>
                      <a:pPr algn="ctr"/>
                      <a:r>
                        <a:rPr lang="es-AR" sz="2800">
                          <a:effectLst/>
                          <a:latin typeface="Arial" panose="020B0604020202020204" pitchFamily="34" charset="0"/>
                          <a:cs typeface="Arial" panose="020B0604020202020204" pitchFamily="34" charset="0"/>
                        </a:rPr>
                        <a:t>100BaseT4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Par Trenzado (categoría 3UTP)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sz="2800">
                          <a:effectLst/>
                          <a:latin typeface="Arial" panose="020B0604020202020204" pitchFamily="34" charset="0"/>
                          <a:cs typeface="Arial" panose="020B0604020202020204" pitchFamily="34" charset="0"/>
                        </a:rPr>
                        <a:t>Estrella. Half Duplex (hub) y Full Duplex (switch)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589233425"/>
                  </a:ext>
                </a:extLst>
              </a:tr>
              <a:tr h="1374916">
                <a:tc>
                  <a:txBody>
                    <a:bodyPr/>
                    <a:lstStyle/>
                    <a:p>
                      <a:pPr algn="ctr"/>
                      <a:r>
                        <a:rPr lang="es-AR" sz="2800">
                          <a:effectLst/>
                          <a:latin typeface="Arial" panose="020B0604020202020204" pitchFamily="34" charset="0"/>
                          <a:cs typeface="Arial" panose="020B0604020202020204" pitchFamily="34" charset="0"/>
                        </a:rPr>
                        <a:t>100BaseTX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Par Trenzado (categoría 5UTP)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n-US" sz="2800">
                          <a:effectLst/>
                          <a:latin typeface="Arial" panose="020B0604020202020204" pitchFamily="34" charset="0"/>
                          <a:cs typeface="Arial" panose="020B0604020202020204" pitchFamily="34" charset="0"/>
                        </a:rPr>
                        <a:t>Estrella. Half Duplex (hub) y Full Duplex (switch)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487865316"/>
                  </a:ext>
                </a:extLst>
              </a:tr>
              <a:tr h="947164">
                <a:tc>
                  <a:txBody>
                    <a:bodyPr/>
                    <a:lstStyle/>
                    <a:p>
                      <a:pPr algn="ctr"/>
                      <a:r>
                        <a:rPr lang="es-AR" sz="2800">
                          <a:effectLst/>
                          <a:latin typeface="Arial" panose="020B0604020202020204" pitchFamily="34" charset="0"/>
                          <a:cs typeface="Arial" panose="020B0604020202020204" pitchFamily="34" charset="0"/>
                        </a:rPr>
                        <a:t>100BaseFX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Fibra óptica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2000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No permite el uso de </a:t>
                      </a:r>
                      <a:r>
                        <a:rPr lang="es-AR" sz="2800" dirty="0" err="1">
                          <a:effectLst/>
                          <a:latin typeface="Arial" panose="020B0604020202020204" pitchFamily="34" charset="0"/>
                          <a:cs typeface="Arial" panose="020B0604020202020204" pitchFamily="34" charset="0"/>
                        </a:rPr>
                        <a:t>hubs</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367331947"/>
                  </a:ext>
                </a:extLst>
              </a:tr>
              <a:tr h="947164">
                <a:tc>
                  <a:txBody>
                    <a:bodyPr/>
                    <a:lstStyle/>
                    <a:p>
                      <a:pPr algn="ctr"/>
                      <a:r>
                        <a:rPr lang="es-AR" sz="2800">
                          <a:effectLst/>
                          <a:latin typeface="Arial" panose="020B0604020202020204" pitchFamily="34" charset="0"/>
                          <a:cs typeface="Arial" panose="020B0604020202020204" pitchFamily="34" charset="0"/>
                        </a:rPr>
                        <a:t>1000BaseT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1000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(categoría 5e </a:t>
                      </a:r>
                      <a:r>
                        <a:rPr lang="es-AR" sz="2800" dirty="0" err="1">
                          <a:effectLst/>
                          <a:latin typeface="Arial" panose="020B0604020202020204" pitchFamily="34" charset="0"/>
                          <a:cs typeface="Arial" panose="020B0604020202020204" pitchFamily="34" charset="0"/>
                        </a:rPr>
                        <a:t>ó</a:t>
                      </a:r>
                      <a:r>
                        <a:rPr lang="es-AR" sz="2800" dirty="0">
                          <a:effectLst/>
                          <a:latin typeface="Arial" panose="020B0604020202020204" pitchFamily="34" charset="0"/>
                          <a:cs typeface="Arial" panose="020B0604020202020204" pitchFamily="34" charset="0"/>
                        </a:rPr>
                        <a:t> 6UTP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100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Estrella. Full </a:t>
                      </a:r>
                      <a:r>
                        <a:rPr lang="es-AR" sz="2800" dirty="0" err="1">
                          <a:effectLst/>
                          <a:latin typeface="Arial" panose="020B0604020202020204" pitchFamily="34" charset="0"/>
                          <a:cs typeface="Arial" panose="020B0604020202020204" pitchFamily="34" charset="0"/>
                        </a:rPr>
                        <a:t>Duplex</a:t>
                      </a:r>
                      <a:r>
                        <a:rPr lang="es-AR" sz="2800" dirty="0">
                          <a:effectLst/>
                          <a:latin typeface="Arial" panose="020B0604020202020204" pitchFamily="34" charset="0"/>
                          <a:cs typeface="Arial" panose="020B0604020202020204" pitchFamily="34" charset="0"/>
                        </a:rPr>
                        <a:t> (</a:t>
                      </a:r>
                      <a:r>
                        <a:rPr lang="es-AR" sz="2800" dirty="0" err="1">
                          <a:effectLst/>
                          <a:latin typeface="Arial" panose="020B0604020202020204" pitchFamily="34" charset="0"/>
                          <a:cs typeface="Arial" panose="020B0604020202020204" pitchFamily="34" charset="0"/>
                        </a:rPr>
                        <a:t>switch</a:t>
                      </a: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2791441547"/>
                  </a:ext>
                </a:extLst>
              </a:tr>
              <a:tr h="947164">
                <a:tc>
                  <a:txBody>
                    <a:bodyPr/>
                    <a:lstStyle/>
                    <a:p>
                      <a:pPr algn="ctr"/>
                      <a:r>
                        <a:rPr lang="es-AR" sz="2800">
                          <a:effectLst/>
                          <a:latin typeface="Arial" panose="020B0604020202020204" pitchFamily="34" charset="0"/>
                          <a:cs typeface="Arial" panose="020B0604020202020204" pitchFamily="34" charset="0"/>
                        </a:rPr>
                        <a:t>1000BaseSX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1000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Fibra óptica (multimodo)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550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Estrella. Full </a:t>
                      </a:r>
                      <a:r>
                        <a:rPr lang="es-AR" sz="2800" dirty="0" err="1">
                          <a:effectLst/>
                          <a:latin typeface="Arial" panose="020B0604020202020204" pitchFamily="34" charset="0"/>
                          <a:cs typeface="Arial" panose="020B0604020202020204" pitchFamily="34" charset="0"/>
                        </a:rPr>
                        <a:t>Duplex</a:t>
                      </a:r>
                      <a:r>
                        <a:rPr lang="es-AR" sz="2800" dirty="0">
                          <a:effectLst/>
                          <a:latin typeface="Arial" panose="020B0604020202020204" pitchFamily="34" charset="0"/>
                          <a:cs typeface="Arial" panose="020B0604020202020204" pitchFamily="34" charset="0"/>
                        </a:rPr>
                        <a:t> (</a:t>
                      </a:r>
                      <a:r>
                        <a:rPr lang="es-AR" sz="2800" dirty="0" err="1">
                          <a:effectLst/>
                          <a:latin typeface="Arial" panose="020B0604020202020204" pitchFamily="34" charset="0"/>
                          <a:cs typeface="Arial" panose="020B0604020202020204" pitchFamily="34" charset="0"/>
                        </a:rPr>
                        <a:t>switch</a:t>
                      </a: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947734670"/>
                  </a:ext>
                </a:extLst>
              </a:tr>
              <a:tr h="947164">
                <a:tc>
                  <a:txBody>
                    <a:bodyPr/>
                    <a:lstStyle/>
                    <a:p>
                      <a:pPr algn="ctr"/>
                      <a:r>
                        <a:rPr lang="es-AR" sz="2800">
                          <a:effectLst/>
                          <a:latin typeface="Arial" panose="020B0604020202020204" pitchFamily="34" charset="0"/>
                          <a:cs typeface="Arial" panose="020B0604020202020204" pitchFamily="34" charset="0"/>
                        </a:rPr>
                        <a:t>1000BaseLX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1000 Mbit/s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Fibra óptica (monomodo)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5000 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Estrella. Full </a:t>
                      </a:r>
                      <a:r>
                        <a:rPr lang="es-AR" sz="2800" dirty="0" err="1">
                          <a:effectLst/>
                          <a:latin typeface="Arial" panose="020B0604020202020204" pitchFamily="34" charset="0"/>
                          <a:cs typeface="Arial" panose="020B0604020202020204" pitchFamily="34" charset="0"/>
                        </a:rPr>
                        <a:t>Duplex</a:t>
                      </a:r>
                      <a:r>
                        <a:rPr lang="es-AR" sz="2800" dirty="0">
                          <a:effectLst/>
                          <a:latin typeface="Arial" panose="020B0604020202020204" pitchFamily="34" charset="0"/>
                          <a:cs typeface="Arial" panose="020B0604020202020204" pitchFamily="34" charset="0"/>
                        </a:rPr>
                        <a:t> (</a:t>
                      </a:r>
                      <a:r>
                        <a:rPr lang="es-AR" sz="2800" dirty="0" err="1">
                          <a:effectLst/>
                          <a:latin typeface="Arial" panose="020B0604020202020204" pitchFamily="34" charset="0"/>
                          <a:cs typeface="Arial" panose="020B0604020202020204" pitchFamily="34" charset="0"/>
                        </a:rPr>
                        <a:t>switch</a:t>
                      </a: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910811304"/>
                  </a:ext>
                </a:extLst>
              </a:tr>
            </a:tbl>
          </a:graphicData>
        </a:graphic>
      </p:graphicFrame>
    </p:spTree>
    <p:extLst>
      <p:ext uri="{BB962C8B-B14F-4D97-AF65-F5344CB8AC3E}">
        <p14:creationId xmlns:p14="http://schemas.microsoft.com/office/powerpoint/2010/main" val="9008627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Nivel físico en Redes </a:t>
            </a:r>
            <a:r>
              <a:rPr lang="es-ES" dirty="0" smtClean="0"/>
              <a:t>Ethernet– </a:t>
            </a:r>
            <a:r>
              <a:rPr lang="es-ES" dirty="0" err="1"/>
              <a:t>Power</a:t>
            </a:r>
            <a:r>
              <a:rPr lang="es-ES" dirty="0"/>
              <a:t> </a:t>
            </a:r>
            <a:r>
              <a:rPr lang="es-ES" dirty="0" err="1"/>
              <a:t>on</a:t>
            </a:r>
            <a:r>
              <a:rPr lang="es-ES" dirty="0"/>
              <a:t> Ethernet - </a:t>
            </a:r>
            <a:r>
              <a:rPr lang="es-ES" dirty="0" err="1"/>
              <a:t>poe</a:t>
            </a:r>
            <a:endParaRPr lang="es-ES" dirty="0"/>
          </a:p>
        </p:txBody>
      </p:sp>
      <p:graphicFrame>
        <p:nvGraphicFramePr>
          <p:cNvPr id="11" name="Tabla 10">
            <a:extLst>
              <a:ext uri="{FF2B5EF4-FFF2-40B4-BE49-F238E27FC236}">
                <a16:creationId xmlns:a16="http://schemas.microsoft.com/office/drawing/2014/main" id="{06921D5B-7F2A-4D51-B29A-E76D4CEDC500}"/>
              </a:ext>
            </a:extLst>
          </p:cNvPr>
          <p:cNvGraphicFramePr>
            <a:graphicFrameLocks noGrp="1"/>
          </p:cNvGraphicFramePr>
          <p:nvPr>
            <p:extLst/>
          </p:nvPr>
        </p:nvGraphicFramePr>
        <p:xfrm>
          <a:off x="1547949" y="6716131"/>
          <a:ext cx="21720888" cy="5391296"/>
        </p:xfrm>
        <a:graphic>
          <a:graphicData uri="http://schemas.openxmlformats.org/drawingml/2006/table">
            <a:tbl>
              <a:tblPr/>
              <a:tblGrid>
                <a:gridCol w="1593850">
                  <a:extLst>
                    <a:ext uri="{9D8B030D-6E8A-4147-A177-3AD203B41FA5}">
                      <a16:colId xmlns:a16="http://schemas.microsoft.com/office/drawing/2014/main" val="546548258"/>
                    </a:ext>
                  </a:extLst>
                </a:gridCol>
                <a:gridCol w="1445342">
                  <a:extLst>
                    <a:ext uri="{9D8B030D-6E8A-4147-A177-3AD203B41FA5}">
                      <a16:colId xmlns:a16="http://schemas.microsoft.com/office/drawing/2014/main" val="1728252960"/>
                    </a:ext>
                  </a:extLst>
                </a:gridCol>
                <a:gridCol w="4247536">
                  <a:extLst>
                    <a:ext uri="{9D8B030D-6E8A-4147-A177-3AD203B41FA5}">
                      <a16:colId xmlns:a16="http://schemas.microsoft.com/office/drawing/2014/main" val="3664147897"/>
                    </a:ext>
                  </a:extLst>
                </a:gridCol>
                <a:gridCol w="2367000">
                  <a:extLst>
                    <a:ext uri="{9D8B030D-6E8A-4147-A177-3AD203B41FA5}">
                      <a16:colId xmlns:a16="http://schemas.microsoft.com/office/drawing/2014/main" val="2029537808"/>
                    </a:ext>
                  </a:extLst>
                </a:gridCol>
                <a:gridCol w="2413432">
                  <a:extLst>
                    <a:ext uri="{9D8B030D-6E8A-4147-A177-3AD203B41FA5}">
                      <a16:colId xmlns:a16="http://schemas.microsoft.com/office/drawing/2014/main" val="973537779"/>
                    </a:ext>
                  </a:extLst>
                </a:gridCol>
                <a:gridCol w="2413432">
                  <a:extLst>
                    <a:ext uri="{9D8B030D-6E8A-4147-A177-3AD203B41FA5}">
                      <a16:colId xmlns:a16="http://schemas.microsoft.com/office/drawing/2014/main" val="2291155934"/>
                    </a:ext>
                  </a:extLst>
                </a:gridCol>
                <a:gridCol w="2413432">
                  <a:extLst>
                    <a:ext uri="{9D8B030D-6E8A-4147-A177-3AD203B41FA5}">
                      <a16:colId xmlns:a16="http://schemas.microsoft.com/office/drawing/2014/main" val="644166184"/>
                    </a:ext>
                  </a:extLst>
                </a:gridCol>
                <a:gridCol w="2413432">
                  <a:extLst>
                    <a:ext uri="{9D8B030D-6E8A-4147-A177-3AD203B41FA5}">
                      <a16:colId xmlns:a16="http://schemas.microsoft.com/office/drawing/2014/main" val="838153916"/>
                    </a:ext>
                  </a:extLst>
                </a:gridCol>
                <a:gridCol w="2413432">
                  <a:extLst>
                    <a:ext uri="{9D8B030D-6E8A-4147-A177-3AD203B41FA5}">
                      <a16:colId xmlns:a16="http://schemas.microsoft.com/office/drawing/2014/main" val="1605344422"/>
                    </a:ext>
                  </a:extLst>
                </a:gridCol>
              </a:tblGrid>
              <a:tr h="555802">
                <a:tc>
                  <a:txBody>
                    <a:bodyPr/>
                    <a:lstStyle/>
                    <a:p>
                      <a:pPr algn="ctr"/>
                      <a:r>
                        <a:rPr lang="es-AR" sz="2800" dirty="0">
                          <a:effectLst/>
                          <a:latin typeface="Arial" panose="020B0604020202020204" pitchFamily="34" charset="0"/>
                          <a:cs typeface="Arial" panose="020B0604020202020204" pitchFamily="34" charset="0"/>
                        </a:rPr>
                        <a:t>Pin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Par</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Color</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teléfono</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10Base-T</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100Base-TX</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a:effectLst/>
                          <a:latin typeface="Arial" panose="020B0604020202020204" pitchFamily="34" charset="0"/>
                          <a:cs typeface="Arial" panose="020B0604020202020204" pitchFamily="34" charset="0"/>
                        </a:rPr>
                        <a:t>1000Base-T</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err="1">
                          <a:effectLst/>
                          <a:latin typeface="Arial" panose="020B0604020202020204" pitchFamily="34" charset="0"/>
                          <a:cs typeface="Arial" panose="020B0604020202020204" pitchFamily="34" charset="0"/>
                        </a:rPr>
                        <a:t>PoE</a:t>
                      </a:r>
                      <a:r>
                        <a:rPr lang="es-AR" sz="2800" dirty="0">
                          <a:effectLst/>
                          <a:latin typeface="Arial" panose="020B0604020202020204" pitchFamily="34" charset="0"/>
                          <a:cs typeface="Arial" panose="020B0604020202020204" pitchFamily="34" charset="0"/>
                        </a:rPr>
                        <a:t> </a:t>
                      </a:r>
                      <a:r>
                        <a:rPr lang="es-AR" sz="2800" dirty="0" err="1">
                          <a:effectLst/>
                          <a:latin typeface="Arial" panose="020B0604020202020204" pitchFamily="34" charset="0"/>
                          <a:cs typeface="Arial" panose="020B0604020202020204" pitchFamily="34" charset="0"/>
                        </a:rPr>
                        <a:t>mode</a:t>
                      </a:r>
                      <a:r>
                        <a:rPr lang="es-AR" sz="2800" dirty="0">
                          <a:effectLst/>
                          <a:latin typeface="Arial" panose="020B0604020202020204" pitchFamily="34" charset="0"/>
                          <a:cs typeface="Arial" panose="020B0604020202020204" pitchFamily="34" charset="0"/>
                        </a:rPr>
                        <a:t> A</a:t>
                      </a:r>
                    </a:p>
                    <a:p>
                      <a:pPr algn="ct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800" dirty="0" err="1">
                          <a:effectLst/>
                          <a:latin typeface="Arial" panose="020B0604020202020204" pitchFamily="34" charset="0"/>
                          <a:cs typeface="Arial" panose="020B0604020202020204" pitchFamily="34" charset="0"/>
                        </a:rPr>
                        <a:t>PoE</a:t>
                      </a:r>
                      <a:r>
                        <a:rPr lang="es-AR" sz="2800" dirty="0">
                          <a:effectLst/>
                          <a:latin typeface="Arial" panose="020B0604020202020204" pitchFamily="34" charset="0"/>
                          <a:cs typeface="Arial" panose="020B0604020202020204" pitchFamily="34" charset="0"/>
                        </a:rPr>
                        <a:t> </a:t>
                      </a:r>
                      <a:r>
                        <a:rPr lang="es-AR" sz="2800" dirty="0" err="1">
                          <a:effectLst/>
                          <a:latin typeface="Arial" panose="020B0604020202020204" pitchFamily="34" charset="0"/>
                          <a:cs typeface="Arial" panose="020B0604020202020204" pitchFamily="34" charset="0"/>
                        </a:rPr>
                        <a:t>mode</a:t>
                      </a:r>
                      <a:r>
                        <a:rPr lang="es-AR" sz="2800" dirty="0">
                          <a:effectLst/>
                          <a:latin typeface="Arial" panose="020B0604020202020204" pitchFamily="34" charset="0"/>
                          <a:cs typeface="Arial" panose="020B0604020202020204" pitchFamily="34" charset="0"/>
                        </a:rPr>
                        <a:t> B</a:t>
                      </a:r>
                    </a:p>
                    <a:p>
                      <a:pPr algn="ctr"/>
                      <a:endParaRPr lang="es-AR" sz="28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980530"/>
                  </a:ext>
                </a:extLst>
              </a:tr>
              <a:tr h="555802">
                <a:tc>
                  <a:txBody>
                    <a:bodyPr/>
                    <a:lstStyle/>
                    <a:p>
                      <a:pPr algn="ctr"/>
                      <a:r>
                        <a:rPr lang="es-AR" sz="2800" dirty="0">
                          <a:effectLst/>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blanco/verde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48V out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187426532"/>
                  </a:ext>
                </a:extLst>
              </a:tr>
              <a:tr h="555802">
                <a:tc>
                  <a:txBody>
                    <a:bodyPr/>
                    <a:lstStyle/>
                    <a:p>
                      <a:pPr algn="ctr"/>
                      <a:r>
                        <a:rPr lang="es-AR" sz="2800">
                          <a:effectLst/>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verde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out</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669960014"/>
                  </a:ext>
                </a:extLst>
              </a:tr>
              <a:tr h="555802">
                <a:tc>
                  <a:txBody>
                    <a:bodyPr/>
                    <a:lstStyle/>
                    <a:p>
                      <a:pPr algn="ctr"/>
                      <a:r>
                        <a:rPr lang="es-AR" sz="2800">
                          <a:effectLst/>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blanco/naranja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return</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01546592"/>
                  </a:ext>
                </a:extLst>
              </a:tr>
              <a:tr h="555802">
                <a:tc>
                  <a:txBody>
                    <a:bodyPr/>
                    <a:lstStyle/>
                    <a:p>
                      <a:pPr algn="ctr"/>
                      <a:r>
                        <a:rPr lang="es-AR" sz="2800">
                          <a:effectLst/>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azul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out</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910870339"/>
                  </a:ext>
                </a:extLst>
              </a:tr>
              <a:tr h="555802">
                <a:tc>
                  <a:txBody>
                    <a:bodyPr/>
                    <a:lstStyle/>
                    <a:p>
                      <a:pPr algn="ctr"/>
                      <a:r>
                        <a:rPr lang="es-AR" sz="2800">
                          <a:effectLst/>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blanco/azul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out</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824708285"/>
                  </a:ext>
                </a:extLst>
              </a:tr>
              <a:tr h="555802">
                <a:tc>
                  <a:txBody>
                    <a:bodyPr/>
                    <a:lstStyle/>
                    <a:p>
                      <a:pPr algn="ctr"/>
                      <a:r>
                        <a:rPr lang="es-AR" sz="2800">
                          <a:effectLst/>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naranja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RX-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48V return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689146512"/>
                  </a:ext>
                </a:extLst>
              </a:tr>
              <a:tr h="555802">
                <a:tc>
                  <a:txBody>
                    <a:bodyPr/>
                    <a:lstStyle/>
                    <a:p>
                      <a:pPr algn="ctr"/>
                      <a:r>
                        <a:rPr lang="es-AR" sz="2800">
                          <a:effectLst/>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blanco/marrón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return</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988204693"/>
                  </a:ext>
                </a:extLst>
              </a:tr>
              <a:tr h="555802">
                <a:tc>
                  <a:txBody>
                    <a:bodyPr/>
                    <a:lstStyle/>
                    <a:p>
                      <a:pPr algn="ctr"/>
                      <a:r>
                        <a:rPr lang="es-AR" sz="2800">
                          <a:effectLst/>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 marrón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bidireccional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a:effectLst/>
                          <a:latin typeface="Arial" panose="020B0604020202020204" pitchFamily="34" charset="0"/>
                          <a:cs typeface="Arial" panose="020B060402020202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dirty="0">
                          <a:effectLst/>
                          <a:latin typeface="Arial" panose="020B0604020202020204" pitchFamily="34" charset="0"/>
                          <a:cs typeface="Arial" panose="020B0604020202020204" pitchFamily="34" charset="0"/>
                        </a:rPr>
                        <a:t>48V </a:t>
                      </a:r>
                      <a:r>
                        <a:rPr lang="es-AR" sz="2800" dirty="0" err="1">
                          <a:effectLst/>
                          <a:latin typeface="Arial" panose="020B0604020202020204" pitchFamily="34" charset="0"/>
                          <a:cs typeface="Arial" panose="020B0604020202020204" pitchFamily="34" charset="0"/>
                        </a:rPr>
                        <a:t>return</a:t>
                      </a:r>
                      <a:endParaRPr lang="es-AR" sz="2800" dirty="0">
                        <a:effectLst/>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662857910"/>
                  </a:ext>
                </a:extLst>
              </a:tr>
            </a:tbl>
          </a:graphicData>
        </a:graphic>
      </p:graphicFrame>
      <p:pic>
        <p:nvPicPr>
          <p:cNvPr id="7204" name="Picture 36" descr="Pair 3 Wire 1">
            <a:extLst>
              <a:ext uri="{FF2B5EF4-FFF2-40B4-BE49-F238E27FC236}">
                <a16:creationId xmlns:a16="http://schemas.microsoft.com/office/drawing/2014/main" id="{E7149B54-ABE4-478B-84F9-39A9D3BFD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169" y="7874898"/>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05" name="Picture 37" descr="Pair 3 Wire 2">
            <a:extLst>
              <a:ext uri="{FF2B5EF4-FFF2-40B4-BE49-F238E27FC236}">
                <a16:creationId xmlns:a16="http://schemas.microsoft.com/office/drawing/2014/main" id="{B9C498E3-B4B0-4ADA-9B44-D48685999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0169" y="8362057"/>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06" name="Picture 38" descr="Pair 2 Wire 1">
            <a:extLst>
              <a:ext uri="{FF2B5EF4-FFF2-40B4-BE49-F238E27FC236}">
                <a16:creationId xmlns:a16="http://schemas.microsoft.com/office/drawing/2014/main" id="{74B39ED6-AEA6-446F-8201-C054AD07D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0169" y="8994672"/>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07" name="Picture 39" descr="Pair 1 Wire 2">
            <a:extLst>
              <a:ext uri="{FF2B5EF4-FFF2-40B4-BE49-F238E27FC236}">
                <a16:creationId xmlns:a16="http://schemas.microsoft.com/office/drawing/2014/main" id="{872D8FDD-BCF3-406C-9B2C-5E80EA21C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169" y="9541562"/>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08" name="Picture 40" descr="Pair 1 Wire 1">
            <a:extLst>
              <a:ext uri="{FF2B5EF4-FFF2-40B4-BE49-F238E27FC236}">
                <a16:creationId xmlns:a16="http://schemas.microsoft.com/office/drawing/2014/main" id="{738C3C68-DD3E-4EE9-BF32-5D7D6D98CA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2826" y="10115599"/>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09" name="Picture 41" descr="Pair 2 Wire 2">
            <a:extLst>
              <a:ext uri="{FF2B5EF4-FFF2-40B4-BE49-F238E27FC236}">
                <a16:creationId xmlns:a16="http://schemas.microsoft.com/office/drawing/2014/main" id="{99953FB1-0A79-4AC0-A08B-6958C3D0F8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5483" y="10729404"/>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10" name="Picture 42" descr="Pair 4 Wire 1">
            <a:extLst>
              <a:ext uri="{FF2B5EF4-FFF2-40B4-BE49-F238E27FC236}">
                <a16:creationId xmlns:a16="http://schemas.microsoft.com/office/drawing/2014/main" id="{9FBB353A-CF1E-4DD0-A99D-81604B32E4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5483" y="11209379"/>
            <a:ext cx="571500" cy="171450"/>
          </a:xfrm>
          <a:prstGeom prst="rect">
            <a:avLst/>
          </a:prstGeom>
          <a:noFill/>
          <a:extLst>
            <a:ext uri="{909E8E84-426E-40DD-AFC4-6F175D3DCCD1}">
              <a14:hiddenFill xmlns:a14="http://schemas.microsoft.com/office/drawing/2010/main">
                <a:solidFill>
                  <a:srgbClr val="FFFFFF"/>
                </a:solidFill>
              </a14:hiddenFill>
            </a:ext>
          </a:extLst>
        </p:spPr>
      </p:pic>
      <p:pic>
        <p:nvPicPr>
          <p:cNvPr id="7211" name="Picture 43" descr="Pair 4 Wire 2">
            <a:extLst>
              <a:ext uri="{FF2B5EF4-FFF2-40B4-BE49-F238E27FC236}">
                <a16:creationId xmlns:a16="http://schemas.microsoft.com/office/drawing/2014/main" id="{3789D302-99FC-49FE-8938-A5AF7CD853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0169" y="11802311"/>
            <a:ext cx="571500" cy="171450"/>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13">
            <a:extLst>
              <a:ext uri="{FF2B5EF4-FFF2-40B4-BE49-F238E27FC236}">
                <a16:creationId xmlns:a16="http://schemas.microsoft.com/office/drawing/2014/main" id="{E3671E86-45F1-4E4D-BA3C-6034F624AACC}"/>
              </a:ext>
            </a:extLst>
          </p:cNvPr>
          <p:cNvSpPr/>
          <p:nvPr/>
        </p:nvSpPr>
        <p:spPr>
          <a:xfrm>
            <a:off x="1547949" y="1993640"/>
            <a:ext cx="21288102" cy="4524315"/>
          </a:xfrm>
          <a:prstGeom prst="rect">
            <a:avLst/>
          </a:prstGeom>
        </p:spPr>
        <p:txBody>
          <a:bodyPr wrap="square">
            <a:spAutoFit/>
          </a:bodyPr>
          <a:lstStyle/>
          <a:p>
            <a:r>
              <a:rPr lang="es-AR" sz="3200" dirty="0">
                <a:solidFill>
                  <a:srgbClr val="222222"/>
                </a:solidFill>
                <a:latin typeface="Arial" panose="020B0604020202020204" pitchFamily="34" charset="0"/>
              </a:rPr>
              <a:t>En la “IEE802.3af </a:t>
            </a:r>
            <a:r>
              <a:rPr lang="es-AR" sz="3200" dirty="0" err="1">
                <a:solidFill>
                  <a:srgbClr val="222222"/>
                </a:solidFill>
                <a:latin typeface="Arial" panose="020B0604020202020204" pitchFamily="34" charset="0"/>
              </a:rPr>
              <a:t>mode</a:t>
            </a:r>
            <a:r>
              <a:rPr lang="es-AR" sz="3200" dirty="0">
                <a:solidFill>
                  <a:srgbClr val="222222"/>
                </a:solidFill>
                <a:latin typeface="Arial" panose="020B0604020202020204" pitchFamily="34" charset="0"/>
              </a:rPr>
              <a:t> A” se permite que un </a:t>
            </a:r>
            <a:r>
              <a:rPr lang="es-AR" sz="3200" dirty="0" err="1">
                <a:solidFill>
                  <a:srgbClr val="222222"/>
                </a:solidFill>
                <a:latin typeface="Arial" panose="020B0604020202020204" pitchFamily="34" charset="0"/>
              </a:rPr>
              <a:t>hub</a:t>
            </a:r>
            <a:r>
              <a:rPr lang="es-AR" sz="3200" dirty="0">
                <a:solidFill>
                  <a:srgbClr val="222222"/>
                </a:solidFill>
                <a:latin typeface="Arial" panose="020B0604020202020204" pitchFamily="34" charset="0"/>
              </a:rPr>
              <a:t> transmita tanto energía como datos sobre solamente dos pares. Esto fue diseñado para dejar los otros dos pares libres para las señales analógicas de teléfono.</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Los pines usados en el "IEEE 802.3af </a:t>
            </a:r>
            <a:r>
              <a:rPr lang="es-AR" sz="3200" dirty="0" err="1">
                <a:solidFill>
                  <a:srgbClr val="222222"/>
                </a:solidFill>
                <a:latin typeface="Arial" panose="020B0604020202020204" pitchFamily="34" charset="0"/>
              </a:rPr>
              <a:t>Mode</a:t>
            </a:r>
            <a:r>
              <a:rPr lang="es-AR" sz="3200" dirty="0">
                <a:solidFill>
                  <a:srgbClr val="222222"/>
                </a:solidFill>
                <a:latin typeface="Arial" panose="020B0604020202020204" pitchFamily="34" charset="0"/>
              </a:rPr>
              <a:t> B" suministran energía sobre los pares "libres" no usados por una conexión 10BaseT y el 100Base-TX.</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El 1000Base-T usa los cuatro pares de cables para la transmisión simultánea en ambas direcciones con el uso de cancelación de eco. </a:t>
            </a:r>
          </a:p>
          <a:p>
            <a:endParaRPr lang="es-AR" sz="32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1957326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Nivel físico en Redes Ethernet hasta 10 GB</a:t>
            </a:r>
          </a:p>
        </p:txBody>
      </p:sp>
      <p:sp>
        <p:nvSpPr>
          <p:cNvPr id="3" name="Rectángulo 2">
            <a:extLst>
              <a:ext uri="{FF2B5EF4-FFF2-40B4-BE49-F238E27FC236}">
                <a16:creationId xmlns:a16="http://schemas.microsoft.com/office/drawing/2014/main" id="{E30A9955-56D2-4ADF-B09C-9E2D009CC532}"/>
              </a:ext>
            </a:extLst>
          </p:cNvPr>
          <p:cNvSpPr/>
          <p:nvPr/>
        </p:nvSpPr>
        <p:spPr>
          <a:xfrm>
            <a:off x="2900955" y="2062444"/>
            <a:ext cx="17269326" cy="9571851"/>
          </a:xfrm>
          <a:prstGeom prst="rect">
            <a:avLst/>
          </a:prstGeom>
        </p:spPr>
        <p:txBody>
          <a:bodyPr wrap="square">
            <a:spAutoFit/>
          </a:bodyPr>
          <a:lstStyle/>
          <a:p>
            <a:r>
              <a:rPr lang="es-AR" b="1" dirty="0">
                <a:solidFill>
                  <a:srgbClr val="222222"/>
                </a:solidFill>
                <a:latin typeface="Arial" panose="020B0604020202020204" pitchFamily="34" charset="0"/>
              </a:rPr>
              <a:t>10 Gigabit Ethernet</a:t>
            </a:r>
            <a:r>
              <a:rPr lang="es-AR" dirty="0">
                <a:solidFill>
                  <a:srgbClr val="222222"/>
                </a:solidFill>
                <a:latin typeface="Arial" panose="020B0604020202020204" pitchFamily="34" charset="0"/>
              </a:rPr>
              <a:t> (</a:t>
            </a:r>
            <a:r>
              <a:rPr lang="es-AR" dirty="0" err="1">
                <a:solidFill>
                  <a:srgbClr val="222222"/>
                </a:solidFill>
                <a:latin typeface="Arial" panose="020B0604020202020204" pitchFamily="34" charset="0"/>
              </a:rPr>
              <a:t>XGbE</a:t>
            </a:r>
            <a:r>
              <a:rPr lang="es-AR" dirty="0">
                <a:solidFill>
                  <a:srgbClr val="222222"/>
                </a:solidFill>
                <a:latin typeface="Arial" panose="020B0604020202020204" pitchFamily="34" charset="0"/>
              </a:rPr>
              <a:t> o 10GbE)</a:t>
            </a:r>
          </a:p>
          <a:p>
            <a:endParaRPr lang="es-AR"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El estándar 10 Gigabit Ethernet contiene siete tipos de medios para LAN, MAN y WAN.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Ha sido especificado en el estándar suplementario IEEE 802.3ae,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Hay diferentes estándares para el nivel físico (PHY) . La letra X significa codificación 8B/10B y se usa para interfaces de cobre.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La variedad óptica más común se denomina LAN PHY, usada para conectar </a:t>
            </a:r>
            <a:r>
              <a:rPr lang="es-AR" sz="3200" dirty="0" err="1">
                <a:solidFill>
                  <a:srgbClr val="222222"/>
                </a:solidFill>
                <a:latin typeface="Arial" panose="020B0604020202020204" pitchFamily="34" charset="0"/>
              </a:rPr>
              <a:t>routers</a:t>
            </a:r>
            <a:r>
              <a:rPr lang="es-AR" sz="3200" dirty="0">
                <a:solidFill>
                  <a:srgbClr val="222222"/>
                </a:solidFill>
                <a:latin typeface="Arial" panose="020B0604020202020204" pitchFamily="34" charset="0"/>
              </a:rPr>
              <a:t> y </a:t>
            </a:r>
            <a:r>
              <a:rPr lang="es-AR" sz="3200" dirty="0" err="1">
                <a:solidFill>
                  <a:srgbClr val="222222"/>
                </a:solidFill>
                <a:latin typeface="Arial" panose="020B0604020202020204" pitchFamily="34" charset="0"/>
              </a:rPr>
              <a:t>switches</a:t>
            </a:r>
            <a:r>
              <a:rPr lang="es-AR" sz="3200" dirty="0">
                <a:solidFill>
                  <a:srgbClr val="222222"/>
                </a:solidFill>
                <a:latin typeface="Arial" panose="020B0604020202020204" pitchFamily="34" charset="0"/>
              </a:rPr>
              <a:t> entre sí.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Aunque se denomine como LAN se puede usar con 10GBase-LR y 10GBase-ER hasta 80 km.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LAN PHY usa una velocidad de línea de 10.3 Gbit/s y codificación 66B (1 transición cada 66 bits al menos). </a:t>
            </a:r>
          </a:p>
          <a:p>
            <a:endParaRPr lang="es-AR" sz="3200" dirty="0">
              <a:solidFill>
                <a:srgbClr val="222222"/>
              </a:solidFill>
              <a:latin typeface="Arial" panose="020B0604020202020204" pitchFamily="34" charset="0"/>
            </a:endParaRPr>
          </a:p>
          <a:p>
            <a:r>
              <a:rPr lang="es-AR" sz="3200" dirty="0">
                <a:solidFill>
                  <a:srgbClr val="222222"/>
                </a:solidFill>
                <a:latin typeface="Arial" panose="020B0604020202020204" pitchFamily="34" charset="0"/>
              </a:rPr>
              <a:t>WAN PHY (marcada con una W) encapsula las tramas Ethernet para la transmisión sobre un canal SDH/SONET STS-192c.</a:t>
            </a:r>
          </a:p>
        </p:txBody>
      </p:sp>
    </p:spTree>
    <p:extLst>
      <p:ext uri="{BB962C8B-B14F-4D97-AF65-F5344CB8AC3E}">
        <p14:creationId xmlns:p14="http://schemas.microsoft.com/office/powerpoint/2010/main" val="3874297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Nivel físico en Redes Ethernet hasta 10 GB</a:t>
            </a:r>
          </a:p>
        </p:txBody>
      </p:sp>
      <p:graphicFrame>
        <p:nvGraphicFramePr>
          <p:cNvPr id="4" name="Tabla 3">
            <a:extLst>
              <a:ext uri="{FF2B5EF4-FFF2-40B4-BE49-F238E27FC236}">
                <a16:creationId xmlns:a16="http://schemas.microsoft.com/office/drawing/2014/main" id="{699788C3-1D78-423D-AC9C-346632482DE4}"/>
              </a:ext>
            </a:extLst>
          </p:cNvPr>
          <p:cNvGraphicFramePr>
            <a:graphicFrameLocks noGrp="1"/>
          </p:cNvGraphicFramePr>
          <p:nvPr>
            <p:extLst/>
          </p:nvPr>
        </p:nvGraphicFramePr>
        <p:xfrm>
          <a:off x="1928718" y="2106252"/>
          <a:ext cx="21646968" cy="9913707"/>
        </p:xfrm>
        <a:graphic>
          <a:graphicData uri="http://schemas.openxmlformats.org/drawingml/2006/table">
            <a:tbl>
              <a:tblPr/>
              <a:tblGrid>
                <a:gridCol w="2712972">
                  <a:extLst>
                    <a:ext uri="{9D8B030D-6E8A-4147-A177-3AD203B41FA5}">
                      <a16:colId xmlns:a16="http://schemas.microsoft.com/office/drawing/2014/main" val="2831357470"/>
                    </a:ext>
                  </a:extLst>
                </a:gridCol>
                <a:gridCol w="2755061">
                  <a:extLst>
                    <a:ext uri="{9D8B030D-6E8A-4147-A177-3AD203B41FA5}">
                      <a16:colId xmlns:a16="http://schemas.microsoft.com/office/drawing/2014/main" val="3101947067"/>
                    </a:ext>
                  </a:extLst>
                </a:gridCol>
                <a:gridCol w="16178935">
                  <a:extLst>
                    <a:ext uri="{9D8B030D-6E8A-4147-A177-3AD203B41FA5}">
                      <a16:colId xmlns:a16="http://schemas.microsoft.com/office/drawing/2014/main" val="643340098"/>
                    </a:ext>
                  </a:extLst>
                </a:gridCol>
              </a:tblGrid>
              <a:tr h="453547">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Denominación</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a:solidFill>
                            <a:schemeClr val="tx1"/>
                          </a:solidFill>
                          <a:effectLst/>
                          <a:latin typeface="Arial" panose="020B0604020202020204" pitchFamily="34" charset="0"/>
                          <a:cs typeface="Arial" panose="020B0604020202020204" pitchFamily="34" charset="0"/>
                        </a:rPr>
                        <a:t>Standard</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Descripción</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349695"/>
                  </a:ext>
                </a:extLst>
              </a:tr>
              <a:tr h="635943">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2" tooltip="10GBase-SR (aún no redactado)">
                            <a:extLst>
                              <a:ext uri="{A12FA001-AC4F-418D-AE19-62706E023703}">
                                <ahyp:hlinkClr xmlns:ahyp="http://schemas.microsoft.com/office/drawing/2018/hyperlinkcolor" xmlns="" val="tx"/>
                              </a:ext>
                            </a:extLst>
                          </a:hlinkClick>
                        </a:rPr>
                        <a:t>10GBase‑SR</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Diseñado para trabajar en distancias cortas sobre cableado de fibra multimodo, tiene un rango de entre 26 m y 82 m dependiendo del tipo de cable. También opera en rangos de 300 m sobre una fibra multimodo especial de 2000 MHz.km</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6928018"/>
                  </a:ext>
                </a:extLst>
              </a:tr>
              <a:tr h="537014">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3" tooltip="10GBase-LX4 (aún no redactado)">
                            <a:extLst>
                              <a:ext uri="{A12FA001-AC4F-418D-AE19-62706E023703}">
                                <ahyp:hlinkClr xmlns:ahyp="http://schemas.microsoft.com/office/drawing/2018/hyperlinkcolor" xmlns="" val="tx"/>
                              </a:ext>
                            </a:extLst>
                          </a:hlinkClick>
                        </a:rPr>
                        <a:t>10GBase‑LX4</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Usa </a:t>
                      </a:r>
                      <a:r>
                        <a:rPr lang="es-AR" sz="2400" b="1" u="none" strike="noStrike" baseline="0" dirty="0">
                          <a:solidFill>
                            <a:schemeClr val="tx1"/>
                          </a:solidFill>
                          <a:effectLst/>
                          <a:latin typeface="Arial" panose="020B0604020202020204" pitchFamily="34" charset="0"/>
                          <a:cs typeface="Arial" panose="020B0604020202020204" pitchFamily="34" charset="0"/>
                          <a:hlinkClick r:id="rId4" tooltip="Multiplexación por división de longitud de onda">
                            <a:extLst>
                              <a:ext uri="{A12FA001-AC4F-418D-AE19-62706E023703}">
                                <ahyp:hlinkClr xmlns:ahyp="http://schemas.microsoft.com/office/drawing/2018/hyperlinkcolor" xmlns="" val="tx"/>
                              </a:ext>
                            </a:extLst>
                          </a:hlinkClick>
                        </a:rPr>
                        <a:t>multiplexación por división de longitud de onda</a:t>
                      </a:r>
                      <a:r>
                        <a:rPr lang="es-AR" sz="2400" b="1" baseline="0" dirty="0">
                          <a:solidFill>
                            <a:schemeClr val="tx1"/>
                          </a:solidFill>
                          <a:effectLst/>
                          <a:latin typeface="Arial" panose="020B0604020202020204" pitchFamily="34" charset="0"/>
                          <a:cs typeface="Arial" panose="020B0604020202020204" pitchFamily="34" charset="0"/>
                        </a:rPr>
                        <a:t> para trabajar en rangos de entre 240 m y 300 m sobre desplegado de cableado multimodo. También trabaja en rangos de 10 km sobre fibra unimodal.</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44064600"/>
                  </a:ext>
                </a:extLst>
              </a:tr>
              <a:tr h="453547">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5" tooltip="10GBase-LR (aún no redactado)">
                            <a:extLst>
                              <a:ext uri="{A12FA001-AC4F-418D-AE19-62706E023703}">
                                <ahyp:hlinkClr xmlns:ahyp="http://schemas.microsoft.com/office/drawing/2018/hyperlinkcolor" xmlns="" val="tx"/>
                              </a:ext>
                            </a:extLst>
                          </a:hlinkClick>
                        </a:rPr>
                        <a:t>10GBase‑LR</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10 km sobre fibra unimodal</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79648151"/>
                  </a:ext>
                </a:extLst>
              </a:tr>
              <a:tr h="453547">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6" tooltip="10GBase-ER (aún no redactado)">
                            <a:extLst>
                              <a:ext uri="{A12FA001-AC4F-418D-AE19-62706E023703}">
                                <ahyp:hlinkClr xmlns:ahyp="http://schemas.microsoft.com/office/drawing/2018/hyperlinkcolor" xmlns="" val="tx"/>
                              </a:ext>
                            </a:extLst>
                          </a:hlinkClick>
                        </a:rPr>
                        <a:t>10GBase‑ER</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 40 km sobre fibra unimodal</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5487861"/>
                  </a:ext>
                </a:extLst>
              </a:tr>
              <a:tr h="759142">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7" tooltip="10GBase-SW (aún no redactado)">
                            <a:extLst>
                              <a:ext uri="{A12FA001-AC4F-418D-AE19-62706E023703}">
                                <ahyp:hlinkClr xmlns:ahyp="http://schemas.microsoft.com/office/drawing/2018/hyperlinkcolor" xmlns="" val="tx"/>
                              </a:ext>
                            </a:extLst>
                          </a:hlinkClick>
                        </a:rPr>
                        <a:t>10GBase‑SW</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Una variante del 10GBase-ER usando el WAN PHY, diseñado para interoperar con el equipo OC-192 / STM-64 </a:t>
                      </a:r>
                      <a:r>
                        <a:rPr lang="es-AR" sz="2400" b="1" u="none" strike="noStrike" baseline="0" dirty="0">
                          <a:solidFill>
                            <a:schemeClr val="tx1"/>
                          </a:solidFill>
                          <a:effectLst/>
                          <a:latin typeface="Arial" panose="020B0604020202020204" pitchFamily="34" charset="0"/>
                          <a:cs typeface="Arial" panose="020B0604020202020204" pitchFamily="34" charset="0"/>
                          <a:hlinkClick r:id="rId8" tooltip="SONET">
                            <a:extLst>
                              <a:ext uri="{A12FA001-AC4F-418D-AE19-62706E023703}">
                                <ahyp:hlinkClr xmlns:ahyp="http://schemas.microsoft.com/office/drawing/2018/hyperlinkcolor" xmlns="" val="tx"/>
                              </a:ext>
                            </a:extLst>
                          </a:hlinkClick>
                        </a:rPr>
                        <a:t>SONET</a:t>
                      </a:r>
                      <a:r>
                        <a:rPr lang="es-AR" sz="2400" b="1" baseline="0" dirty="0">
                          <a:solidFill>
                            <a:schemeClr val="tx1"/>
                          </a:solidFill>
                          <a:effectLst/>
                          <a:latin typeface="Arial" panose="020B0604020202020204" pitchFamily="34" charset="0"/>
                          <a:cs typeface="Arial" panose="020B0604020202020204" pitchFamily="34" charset="0"/>
                        </a:rPr>
                        <a:t>/</a:t>
                      </a:r>
                      <a:r>
                        <a:rPr lang="es-AR" sz="2400" b="1" u="none" strike="noStrike" baseline="0" dirty="0">
                          <a:solidFill>
                            <a:schemeClr val="tx1"/>
                          </a:solidFill>
                          <a:effectLst/>
                          <a:latin typeface="Arial" panose="020B0604020202020204" pitchFamily="34" charset="0"/>
                          <a:cs typeface="Arial" panose="020B0604020202020204" pitchFamily="34" charset="0"/>
                          <a:hlinkClick r:id="rId9" tooltip="Synchronous Digital Hierarchy (aún no redactado)">
                            <a:extLst>
                              <a:ext uri="{A12FA001-AC4F-418D-AE19-62706E023703}">
                                <ahyp:hlinkClr xmlns:ahyp="http://schemas.microsoft.com/office/drawing/2018/hyperlinkcolor" xmlns="" val="tx"/>
                              </a:ext>
                            </a:extLst>
                          </a:hlinkClick>
                        </a:rPr>
                        <a:t>SDH</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92461449"/>
                  </a:ext>
                </a:extLst>
              </a:tr>
              <a:tr h="798537">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10" tooltip="10GBase-LW (aún no redactado)">
                            <a:extLst>
                              <a:ext uri="{A12FA001-AC4F-418D-AE19-62706E023703}">
                                <ahyp:hlinkClr xmlns:ahyp="http://schemas.microsoft.com/office/drawing/2018/hyperlinkcolor" xmlns="" val="tx"/>
                              </a:ext>
                            </a:extLst>
                          </a:hlinkClick>
                        </a:rPr>
                        <a:t>10GBase‑LW</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Una variante del 10GBase-ER usando el WAN PHY, diseñado para interoperar con el equipo OC-192 / STM-64 </a:t>
                      </a:r>
                      <a:r>
                        <a:rPr lang="es-AR" sz="2400" b="1" u="none" strike="noStrike" baseline="0" dirty="0">
                          <a:solidFill>
                            <a:schemeClr val="tx1"/>
                          </a:solidFill>
                          <a:effectLst/>
                          <a:latin typeface="Arial" panose="020B0604020202020204" pitchFamily="34" charset="0"/>
                          <a:cs typeface="Arial" panose="020B0604020202020204" pitchFamily="34" charset="0"/>
                          <a:hlinkClick r:id="rId8" tooltip="SONET">
                            <a:extLst>
                              <a:ext uri="{A12FA001-AC4F-418D-AE19-62706E023703}">
                                <ahyp:hlinkClr xmlns:ahyp="http://schemas.microsoft.com/office/drawing/2018/hyperlinkcolor" xmlns="" val="tx"/>
                              </a:ext>
                            </a:extLst>
                          </a:hlinkClick>
                        </a:rPr>
                        <a:t>SONET</a:t>
                      </a:r>
                      <a:r>
                        <a:rPr lang="es-AR" sz="2400" b="1" baseline="0" dirty="0">
                          <a:solidFill>
                            <a:schemeClr val="tx1"/>
                          </a:solidFill>
                          <a:effectLst/>
                          <a:latin typeface="Arial" panose="020B0604020202020204" pitchFamily="34" charset="0"/>
                          <a:cs typeface="Arial" panose="020B0604020202020204" pitchFamily="34" charset="0"/>
                        </a:rPr>
                        <a:t>/</a:t>
                      </a:r>
                      <a:r>
                        <a:rPr lang="es-AR" sz="2400" b="1" u="none" strike="noStrike" baseline="0" dirty="0">
                          <a:solidFill>
                            <a:schemeClr val="tx1"/>
                          </a:solidFill>
                          <a:effectLst/>
                          <a:latin typeface="Arial" panose="020B0604020202020204" pitchFamily="34" charset="0"/>
                          <a:cs typeface="Arial" panose="020B0604020202020204" pitchFamily="34" charset="0"/>
                          <a:hlinkClick r:id="rId9" tooltip="Synchronous Digital Hierarchy (aún no redactado)">
                            <a:extLst>
                              <a:ext uri="{A12FA001-AC4F-418D-AE19-62706E023703}">
                                <ahyp:hlinkClr xmlns:ahyp="http://schemas.microsoft.com/office/drawing/2018/hyperlinkcolor" xmlns="" val="tx"/>
                              </a:ext>
                            </a:extLst>
                          </a:hlinkClick>
                        </a:rPr>
                        <a:t>SDH</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8584568"/>
                  </a:ext>
                </a:extLst>
              </a:tr>
              <a:tr h="1190422">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11" tooltip="10GBase-EW (aún no redactado)">
                            <a:extLst>
                              <a:ext uri="{A12FA001-AC4F-418D-AE19-62706E023703}">
                                <ahyp:hlinkClr xmlns:ahyp="http://schemas.microsoft.com/office/drawing/2018/hyperlinkcolor" xmlns="" val="tx"/>
                              </a:ext>
                            </a:extLst>
                          </a:hlinkClick>
                        </a:rPr>
                        <a:t>10GBase‑EW</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802.3ae</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Una variante del 10GBase-ER usando el WAN PHY, diseñado para interoperar con el equipo OC-192 / STM-64 </a:t>
                      </a:r>
                      <a:r>
                        <a:rPr lang="es-AR" sz="2400" b="1" u="none" strike="noStrike" baseline="0" dirty="0">
                          <a:solidFill>
                            <a:schemeClr val="tx1"/>
                          </a:solidFill>
                          <a:effectLst/>
                          <a:latin typeface="Arial" panose="020B0604020202020204" pitchFamily="34" charset="0"/>
                          <a:cs typeface="Arial" panose="020B0604020202020204" pitchFamily="34" charset="0"/>
                          <a:hlinkClick r:id="rId8" tooltip="SONET">
                            <a:extLst>
                              <a:ext uri="{A12FA001-AC4F-418D-AE19-62706E023703}">
                                <ahyp:hlinkClr xmlns:ahyp="http://schemas.microsoft.com/office/drawing/2018/hyperlinkcolor" xmlns="" val="tx"/>
                              </a:ext>
                            </a:extLst>
                          </a:hlinkClick>
                        </a:rPr>
                        <a:t>SONET</a:t>
                      </a:r>
                      <a:r>
                        <a:rPr lang="es-AR" sz="2400" b="1" baseline="0" dirty="0">
                          <a:solidFill>
                            <a:schemeClr val="tx1"/>
                          </a:solidFill>
                          <a:effectLst/>
                          <a:latin typeface="Arial" panose="020B0604020202020204" pitchFamily="34" charset="0"/>
                          <a:cs typeface="Arial" panose="020B0604020202020204" pitchFamily="34" charset="0"/>
                        </a:rPr>
                        <a:t>/</a:t>
                      </a:r>
                      <a:r>
                        <a:rPr lang="es-AR" sz="2400" b="1" u="none" strike="noStrike" baseline="0" dirty="0">
                          <a:solidFill>
                            <a:schemeClr val="tx1"/>
                          </a:solidFill>
                          <a:effectLst/>
                          <a:latin typeface="Arial" panose="020B0604020202020204" pitchFamily="34" charset="0"/>
                          <a:cs typeface="Arial" panose="020B0604020202020204" pitchFamily="34" charset="0"/>
                          <a:hlinkClick r:id="rId9" tooltip="Synchronous Digital Hierarchy (aún no redactado)">
                            <a:extLst>
                              <a:ext uri="{A12FA001-AC4F-418D-AE19-62706E023703}">
                                <ahyp:hlinkClr xmlns:ahyp="http://schemas.microsoft.com/office/drawing/2018/hyperlinkcolor" xmlns="" val="tx"/>
                              </a:ext>
                            </a:extLst>
                          </a:hlinkClick>
                        </a:rPr>
                        <a:t>SDH</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1989269"/>
                  </a:ext>
                </a:extLst>
              </a:tr>
              <a:tr h="856877">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12" tooltip="10GBase-CX4 (aún no redactado)">
                            <a:extLst>
                              <a:ext uri="{A12FA001-AC4F-418D-AE19-62706E023703}">
                                <ahyp:hlinkClr xmlns:ahyp="http://schemas.microsoft.com/office/drawing/2018/hyperlinkcolor" xmlns="" val="tx"/>
                              </a:ext>
                            </a:extLst>
                          </a:hlinkClick>
                        </a:rPr>
                        <a:t>10GBase‑CX4</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802.3ak</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Diseñado para soportar distancias cortas sobre cableado de cobre, usa los conectadores 4x de </a:t>
                      </a:r>
                      <a:r>
                        <a:rPr lang="es-AR" sz="2400" b="1" u="none" strike="noStrike" baseline="0" dirty="0" err="1">
                          <a:solidFill>
                            <a:schemeClr val="tx1"/>
                          </a:solidFill>
                          <a:effectLst/>
                          <a:latin typeface="Arial" panose="020B0604020202020204" pitchFamily="34" charset="0"/>
                          <a:cs typeface="Arial" panose="020B0604020202020204" pitchFamily="34" charset="0"/>
                          <a:hlinkClick r:id="rId13" tooltip="InfiniBand">
                            <a:extLst>
                              <a:ext uri="{A12FA001-AC4F-418D-AE19-62706E023703}">
                                <ahyp:hlinkClr xmlns:ahyp="http://schemas.microsoft.com/office/drawing/2018/hyperlinkcolor" xmlns="" val="tx"/>
                              </a:ext>
                            </a:extLst>
                          </a:hlinkClick>
                        </a:rPr>
                        <a:t>InfiniBand</a:t>
                      </a:r>
                      <a:r>
                        <a:rPr lang="es-AR" sz="2400" b="1" baseline="0" dirty="0">
                          <a:solidFill>
                            <a:schemeClr val="tx1"/>
                          </a:solidFill>
                          <a:effectLst/>
                          <a:latin typeface="Arial" panose="020B0604020202020204" pitchFamily="34" charset="0"/>
                          <a:cs typeface="Arial" panose="020B0604020202020204" pitchFamily="34" charset="0"/>
                        </a:rPr>
                        <a:t> y cableado CX4 y permite una longitud de cable de hasta 15 m. Fue especificado por el IEEE </a:t>
                      </a:r>
                      <a:r>
                        <a:rPr lang="es-AR" sz="2400" b="1" baseline="0" dirty="0" err="1">
                          <a:solidFill>
                            <a:schemeClr val="tx1"/>
                          </a:solidFill>
                          <a:effectLst/>
                          <a:latin typeface="Arial" panose="020B0604020202020204" pitchFamily="34" charset="0"/>
                          <a:cs typeface="Arial" panose="020B0604020202020204" pitchFamily="34" charset="0"/>
                        </a:rPr>
                        <a:t>Std</a:t>
                      </a:r>
                      <a:r>
                        <a:rPr lang="es-AR" sz="2400" b="1" baseline="0" dirty="0">
                          <a:solidFill>
                            <a:schemeClr val="tx1"/>
                          </a:solidFill>
                          <a:effectLst/>
                          <a:latin typeface="Arial" panose="020B0604020202020204" pitchFamily="34" charset="0"/>
                          <a:cs typeface="Arial" panose="020B0604020202020204" pitchFamily="34" charset="0"/>
                        </a:rPr>
                        <a:t> 802.3an-2006 que ha sido incorporado en el IEEE </a:t>
                      </a:r>
                      <a:r>
                        <a:rPr lang="es-AR" sz="2400" b="1" baseline="0" dirty="0" err="1">
                          <a:solidFill>
                            <a:schemeClr val="tx1"/>
                          </a:solidFill>
                          <a:effectLst/>
                          <a:latin typeface="Arial" panose="020B0604020202020204" pitchFamily="34" charset="0"/>
                          <a:cs typeface="Arial" panose="020B0604020202020204" pitchFamily="34" charset="0"/>
                        </a:rPr>
                        <a:t>Std</a:t>
                      </a:r>
                      <a:r>
                        <a:rPr lang="es-AR" sz="2400" b="1" baseline="0" dirty="0">
                          <a:solidFill>
                            <a:schemeClr val="tx1"/>
                          </a:solidFill>
                          <a:effectLst/>
                          <a:latin typeface="Arial" panose="020B0604020202020204" pitchFamily="34" charset="0"/>
                          <a:cs typeface="Arial" panose="020B0604020202020204" pitchFamily="34" charset="0"/>
                        </a:rPr>
                        <a:t> 802.3-2008.</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3239816"/>
                  </a:ext>
                </a:extLst>
              </a:tr>
              <a:tr h="821985">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14" tooltip="10GBase-T (aún no redactado)">
                            <a:extLst>
                              <a:ext uri="{A12FA001-AC4F-418D-AE19-62706E023703}">
                                <ahyp:hlinkClr xmlns:ahyp="http://schemas.microsoft.com/office/drawing/2018/hyperlinkcolor" xmlns="" val="tx"/>
                              </a:ext>
                            </a:extLst>
                          </a:hlinkClick>
                        </a:rPr>
                        <a:t>10GBase‑T</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802.3an</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Usa cableado de conductor de par trenzado sin blindaje.</a:t>
                      </a:r>
                      <a:r>
                        <a:rPr lang="pt-BR" sz="2400" b="1" baseline="0" dirty="0">
                          <a:solidFill>
                            <a:schemeClr val="tx1"/>
                          </a:solidFill>
                          <a:effectLst/>
                          <a:latin typeface="Arial" panose="020B0604020202020204" pitchFamily="34" charset="0"/>
                          <a:cs typeface="Arial" panose="020B0604020202020204" pitchFamily="34" charset="0"/>
                        </a:rPr>
                        <a:t> UTP-6 o UTP-7.Distancia &lt; 100 m. PAM-16.</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3320519"/>
                  </a:ext>
                </a:extLst>
              </a:tr>
              <a:tr h="821985">
                <a:tc>
                  <a:txBody>
                    <a:bodyPr/>
                    <a:lstStyle/>
                    <a:p>
                      <a:pPr algn="ctr"/>
                      <a:r>
                        <a:rPr lang="es-AR" sz="2400" b="1" u="none" strike="noStrike" baseline="0" dirty="0">
                          <a:solidFill>
                            <a:schemeClr val="tx1"/>
                          </a:solidFill>
                          <a:effectLst/>
                          <a:latin typeface="Arial" panose="020B0604020202020204" pitchFamily="34" charset="0"/>
                          <a:cs typeface="Arial" panose="020B0604020202020204" pitchFamily="34" charset="0"/>
                          <a:hlinkClick r:id="rId15" tooltip="10GBase-LRM (aún no redactado)">
                            <a:extLst>
                              <a:ext uri="{A12FA001-AC4F-418D-AE19-62706E023703}">
                                <ahyp:hlinkClr xmlns:ahyp="http://schemas.microsoft.com/office/drawing/2018/hyperlinkcolor" xmlns="" val="tx"/>
                              </a:ext>
                            </a:extLst>
                          </a:hlinkClick>
                        </a:rPr>
                        <a:t>10GBase‑LRM</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802.3aq</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Extiende hasta 220 m sobre fibra multimodo desplegada de 500 MHz.km</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416715"/>
                  </a:ext>
                </a:extLst>
              </a:tr>
              <a:tr h="453547">
                <a:tc>
                  <a:txBody>
                    <a:bodyPr/>
                    <a:lstStyle/>
                    <a:p>
                      <a:pPr algn="ctr"/>
                      <a:r>
                        <a:rPr lang="es-AR" sz="2400" b="1" u="none" strike="noStrike" baseline="0">
                          <a:solidFill>
                            <a:schemeClr val="tx1"/>
                          </a:solidFill>
                          <a:effectLst/>
                          <a:latin typeface="Arial" panose="020B0604020202020204" pitchFamily="34" charset="0"/>
                          <a:cs typeface="Arial" panose="020B0604020202020204" pitchFamily="34" charset="0"/>
                          <a:hlinkClick r:id="rId16" tooltip="10GBase-KX4 (aún no redactado)">
                            <a:extLst>
                              <a:ext uri="{A12FA001-AC4F-418D-AE19-62706E023703}">
                                <ahyp:hlinkClr xmlns:ahyp="http://schemas.microsoft.com/office/drawing/2018/hyperlinkcolor" xmlns="" val="tx"/>
                              </a:ext>
                            </a:extLst>
                          </a:hlinkClick>
                        </a:rPr>
                        <a:t>10GBase‑KX4</a:t>
                      </a:r>
                      <a:endParaRPr lang="es-AR" sz="2400" b="1" baseline="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802.3ap</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1 m sobre 4 vías de </a:t>
                      </a:r>
                      <a:r>
                        <a:rPr lang="es-AR" sz="2400" b="1" baseline="0" dirty="0" err="1">
                          <a:solidFill>
                            <a:schemeClr val="tx1"/>
                          </a:solidFill>
                          <a:effectLst/>
                          <a:latin typeface="Arial" panose="020B0604020202020204" pitchFamily="34" charset="0"/>
                          <a:cs typeface="Arial" panose="020B0604020202020204" pitchFamily="34" charset="0"/>
                        </a:rPr>
                        <a:t>backplane</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772479"/>
                  </a:ext>
                </a:extLst>
              </a:tr>
              <a:tr h="453547">
                <a:tc>
                  <a:txBody>
                    <a:bodyPr/>
                    <a:lstStyle/>
                    <a:p>
                      <a:pPr algn="ctr"/>
                      <a:r>
                        <a:rPr lang="es-AR" sz="2400" b="1" u="none" strike="noStrike" baseline="0">
                          <a:solidFill>
                            <a:schemeClr val="tx1"/>
                          </a:solidFill>
                          <a:effectLst/>
                          <a:latin typeface="Arial" panose="020B0604020202020204" pitchFamily="34" charset="0"/>
                          <a:cs typeface="Arial" panose="020B0604020202020204" pitchFamily="34" charset="0"/>
                          <a:hlinkClick r:id="rId17" tooltip="10GBase-KR (aún no redactado)">
                            <a:extLst>
                              <a:ext uri="{A12FA001-AC4F-418D-AE19-62706E023703}">
                                <ahyp:hlinkClr xmlns:ahyp="http://schemas.microsoft.com/office/drawing/2018/hyperlinkcolor" xmlns="" val="tx"/>
                              </a:ext>
                            </a:extLst>
                          </a:hlinkClick>
                        </a:rPr>
                        <a:t>10GBase‑KR</a:t>
                      </a:r>
                      <a:endParaRPr lang="es-AR" sz="2400" b="1" baseline="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s-AR" sz="2400" b="1" baseline="0" dirty="0">
                          <a:solidFill>
                            <a:schemeClr val="tx1"/>
                          </a:solidFill>
                          <a:effectLst/>
                          <a:latin typeface="Arial" panose="020B0604020202020204" pitchFamily="34" charset="0"/>
                          <a:cs typeface="Arial" panose="020B0604020202020204" pitchFamily="34" charset="0"/>
                        </a:rPr>
                        <a:t>802.3ap</a:t>
                      </a: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s-AR" sz="2400" b="1" baseline="0" dirty="0">
                          <a:solidFill>
                            <a:schemeClr val="tx1"/>
                          </a:solidFill>
                          <a:effectLst/>
                          <a:latin typeface="Arial" panose="020B0604020202020204" pitchFamily="34" charset="0"/>
                          <a:cs typeface="Arial" panose="020B0604020202020204" pitchFamily="34" charset="0"/>
                        </a:rPr>
                        <a:t>1 m sobre una sola vía de </a:t>
                      </a:r>
                      <a:r>
                        <a:rPr lang="es-AR" sz="2400" b="1" baseline="0" dirty="0" err="1">
                          <a:solidFill>
                            <a:schemeClr val="tx1"/>
                          </a:solidFill>
                          <a:effectLst/>
                          <a:latin typeface="Arial" panose="020B0604020202020204" pitchFamily="34" charset="0"/>
                          <a:cs typeface="Arial" panose="020B0604020202020204" pitchFamily="34" charset="0"/>
                        </a:rPr>
                        <a:t>backplane</a:t>
                      </a:r>
                      <a:endParaRPr lang="es-AR" sz="2400" b="1" baseline="0" dirty="0">
                        <a:solidFill>
                          <a:schemeClr val="tx1"/>
                        </a:solidFill>
                        <a:effectLst/>
                        <a:latin typeface="Arial" panose="020B0604020202020204" pitchFamily="34" charset="0"/>
                        <a:cs typeface="Arial" panose="020B0604020202020204" pitchFamily="34" charset="0"/>
                      </a:endParaRPr>
                    </a:p>
                  </a:txBody>
                  <a:tcPr marL="84492" marR="84492" marT="42246" marB="422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66657080"/>
                  </a:ext>
                </a:extLst>
              </a:tr>
            </a:tbl>
          </a:graphicData>
        </a:graphic>
      </p:graphicFrame>
    </p:spTree>
    <p:extLst>
      <p:ext uri="{BB962C8B-B14F-4D97-AF65-F5344CB8AC3E}">
        <p14:creationId xmlns:p14="http://schemas.microsoft.com/office/powerpoint/2010/main" val="3606094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Nivel físico en Redes Ethernet hasta 100 GB</a:t>
            </a:r>
          </a:p>
        </p:txBody>
      </p:sp>
      <p:graphicFrame>
        <p:nvGraphicFramePr>
          <p:cNvPr id="12" name="Tabla 11">
            <a:extLst>
              <a:ext uri="{FF2B5EF4-FFF2-40B4-BE49-F238E27FC236}">
                <a16:creationId xmlns:a16="http://schemas.microsoft.com/office/drawing/2014/main" id="{62C0D83C-6349-4F5C-ADE5-8946492409A1}"/>
              </a:ext>
            </a:extLst>
          </p:cNvPr>
          <p:cNvGraphicFramePr>
            <a:graphicFrameLocks noGrp="1"/>
          </p:cNvGraphicFramePr>
          <p:nvPr>
            <p:extLst/>
          </p:nvPr>
        </p:nvGraphicFramePr>
        <p:xfrm>
          <a:off x="1791105" y="2655108"/>
          <a:ext cx="21031200" cy="2590800"/>
        </p:xfrm>
        <a:graphic>
          <a:graphicData uri="http://schemas.openxmlformats.org/drawingml/2006/table">
            <a:tbl>
              <a:tblPr/>
              <a:tblGrid>
                <a:gridCol w="3839674">
                  <a:extLst>
                    <a:ext uri="{9D8B030D-6E8A-4147-A177-3AD203B41FA5}">
                      <a16:colId xmlns:a16="http://schemas.microsoft.com/office/drawing/2014/main" val="4215088858"/>
                    </a:ext>
                  </a:extLst>
                </a:gridCol>
                <a:gridCol w="2935705">
                  <a:extLst>
                    <a:ext uri="{9D8B030D-6E8A-4147-A177-3AD203B41FA5}">
                      <a16:colId xmlns:a16="http://schemas.microsoft.com/office/drawing/2014/main" val="2466695906"/>
                    </a:ext>
                  </a:extLst>
                </a:gridCol>
                <a:gridCol w="14255821">
                  <a:extLst>
                    <a:ext uri="{9D8B030D-6E8A-4147-A177-3AD203B41FA5}">
                      <a16:colId xmlns:a16="http://schemas.microsoft.com/office/drawing/2014/main" val="35552042"/>
                    </a:ext>
                  </a:extLst>
                </a:gridCol>
              </a:tblGrid>
              <a:tr h="0">
                <a:tc>
                  <a:txBody>
                    <a:bodyPr/>
                    <a:lstStyle/>
                    <a:p>
                      <a:pPr algn="ctr"/>
                      <a:r>
                        <a:rPr lang="es-AR" sz="2800" b="1" dirty="0">
                          <a:effectLst/>
                          <a:latin typeface="+mj-lt"/>
                        </a:rPr>
                        <a:t>Nombre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b="1" dirty="0">
                          <a:effectLst/>
                          <a:latin typeface="+mj-lt"/>
                        </a:rPr>
                        <a:t>Estándar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b="1" dirty="0">
                          <a:effectLst/>
                          <a:latin typeface="+mj-lt"/>
                        </a:rPr>
                        <a:t>Descripción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1077234136"/>
                  </a:ext>
                </a:extLst>
              </a:tr>
              <a:tr h="0">
                <a:tc>
                  <a:txBody>
                    <a:bodyPr/>
                    <a:lstStyle/>
                    <a:p>
                      <a:pPr algn="ctr"/>
                      <a:r>
                        <a:rPr lang="es-AR" sz="2800" b="0" dirty="0">
                          <a:effectLst/>
                          <a:latin typeface="+mj-lt"/>
                        </a:rPr>
                        <a:t>40GBaseSR4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100 m sobre fibra óptica </a:t>
                      </a:r>
                      <a:r>
                        <a:rPr lang="es-AR" sz="2800" b="0" dirty="0" err="1">
                          <a:effectLst/>
                          <a:latin typeface="+mj-lt"/>
                        </a:rPr>
                        <a:t>multi-modo</a:t>
                      </a:r>
                      <a:r>
                        <a:rPr lang="es-AR" sz="2800" b="0" dirty="0">
                          <a:effectLst/>
                          <a:latin typeface="+mj-lt"/>
                        </a:rPr>
                        <a:t> de 2000 MHz.km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579338250"/>
                  </a:ext>
                </a:extLst>
              </a:tr>
              <a:tr h="0">
                <a:tc>
                  <a:txBody>
                    <a:bodyPr/>
                    <a:lstStyle/>
                    <a:p>
                      <a:pPr algn="ctr"/>
                      <a:r>
                        <a:rPr lang="es-AR" sz="2800" b="0">
                          <a:effectLst/>
                          <a:latin typeface="+mj-lt"/>
                        </a:rPr>
                        <a:t>40GBase-LR4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 km sobre fibra unimodal.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360847833"/>
                  </a:ext>
                </a:extLst>
              </a:tr>
              <a:tr h="0">
                <a:tc>
                  <a:txBody>
                    <a:bodyPr/>
                    <a:lstStyle/>
                    <a:p>
                      <a:pPr algn="ctr"/>
                      <a:r>
                        <a:rPr lang="es-AR" sz="2800" b="0">
                          <a:effectLst/>
                          <a:latin typeface="+mj-lt"/>
                        </a:rPr>
                        <a:t>40GBase-CR4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 m en montaje de cable de cobre.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4074127661"/>
                  </a:ext>
                </a:extLst>
              </a:tr>
              <a:tr h="0">
                <a:tc>
                  <a:txBody>
                    <a:bodyPr/>
                    <a:lstStyle/>
                    <a:p>
                      <a:pPr algn="ctr"/>
                      <a:r>
                        <a:rPr lang="es-AR" sz="2800" b="0">
                          <a:effectLst/>
                          <a:latin typeface="+mj-lt"/>
                        </a:rPr>
                        <a:t>40GBase-KR4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 m sobre </a:t>
                      </a:r>
                      <a:r>
                        <a:rPr lang="es-AR" sz="2800" b="0" u="none" strike="noStrike" dirty="0" err="1">
                          <a:solidFill>
                            <a:schemeClr val="tx1"/>
                          </a:solidFill>
                          <a:effectLst/>
                          <a:latin typeface="+mj-lt"/>
                        </a:rPr>
                        <a:t>backplane</a:t>
                      </a:r>
                      <a:endParaRPr lang="es-AR" sz="2800" b="0" dirty="0">
                        <a:solidFill>
                          <a:schemeClr val="tx1"/>
                        </a:solidFill>
                        <a:effectLst/>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3884129372"/>
                  </a:ext>
                </a:extLst>
              </a:tr>
            </a:tbl>
          </a:graphicData>
        </a:graphic>
      </p:graphicFrame>
      <p:graphicFrame>
        <p:nvGraphicFramePr>
          <p:cNvPr id="13" name="Tabla 12">
            <a:extLst>
              <a:ext uri="{FF2B5EF4-FFF2-40B4-BE49-F238E27FC236}">
                <a16:creationId xmlns:a16="http://schemas.microsoft.com/office/drawing/2014/main" id="{43FA4784-A844-47C2-A2A6-EA420964FA5F}"/>
              </a:ext>
            </a:extLst>
          </p:cNvPr>
          <p:cNvGraphicFramePr>
            <a:graphicFrameLocks noGrp="1"/>
          </p:cNvGraphicFramePr>
          <p:nvPr>
            <p:extLst/>
          </p:nvPr>
        </p:nvGraphicFramePr>
        <p:xfrm>
          <a:off x="1703892" y="7643536"/>
          <a:ext cx="21031200" cy="2590800"/>
        </p:xfrm>
        <a:graphic>
          <a:graphicData uri="http://schemas.openxmlformats.org/drawingml/2006/table">
            <a:tbl>
              <a:tblPr/>
              <a:tblGrid>
                <a:gridCol w="3902824">
                  <a:extLst>
                    <a:ext uri="{9D8B030D-6E8A-4147-A177-3AD203B41FA5}">
                      <a16:colId xmlns:a16="http://schemas.microsoft.com/office/drawing/2014/main" val="4226478130"/>
                    </a:ext>
                  </a:extLst>
                </a:gridCol>
                <a:gridCol w="2959768">
                  <a:extLst>
                    <a:ext uri="{9D8B030D-6E8A-4147-A177-3AD203B41FA5}">
                      <a16:colId xmlns:a16="http://schemas.microsoft.com/office/drawing/2014/main" val="2346697081"/>
                    </a:ext>
                  </a:extLst>
                </a:gridCol>
                <a:gridCol w="14168608">
                  <a:extLst>
                    <a:ext uri="{9D8B030D-6E8A-4147-A177-3AD203B41FA5}">
                      <a16:colId xmlns:a16="http://schemas.microsoft.com/office/drawing/2014/main" val="2025838035"/>
                    </a:ext>
                  </a:extLst>
                </a:gridCol>
              </a:tblGrid>
              <a:tr h="0">
                <a:tc>
                  <a:txBody>
                    <a:bodyPr/>
                    <a:lstStyle/>
                    <a:p>
                      <a:pPr algn="ctr"/>
                      <a:r>
                        <a:rPr lang="es-AR" sz="2800" dirty="0">
                          <a:effectLst/>
                          <a:latin typeface="+mj-lt"/>
                        </a:rPr>
                        <a:t>Nombre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dirty="0">
                          <a:effectLst/>
                          <a:latin typeface="+mj-lt"/>
                        </a:rPr>
                        <a:t>Estándar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s-AR" sz="2800">
                          <a:effectLst/>
                          <a:latin typeface="+mj-lt"/>
                        </a:rPr>
                        <a:t>Descripción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extLst>
                  <a:ext uri="{0D108BD9-81ED-4DB2-BD59-A6C34878D82A}">
                    <a16:rowId xmlns:a16="http://schemas.microsoft.com/office/drawing/2014/main" val="2347891911"/>
                  </a:ext>
                </a:extLst>
              </a:tr>
              <a:tr h="0">
                <a:tc>
                  <a:txBody>
                    <a:bodyPr/>
                    <a:lstStyle/>
                    <a:p>
                      <a:pPr algn="ctr"/>
                      <a:r>
                        <a:rPr lang="es-AR" sz="2800" b="0" dirty="0">
                          <a:effectLst/>
                          <a:latin typeface="+mj-lt"/>
                        </a:rPr>
                        <a:t>100GBase-SR10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100 m sobre una fibra </a:t>
                      </a:r>
                      <a:r>
                        <a:rPr lang="es-AR" sz="2800" b="0" dirty="0" err="1">
                          <a:effectLst/>
                          <a:latin typeface="+mj-lt"/>
                        </a:rPr>
                        <a:t>multi-modo</a:t>
                      </a:r>
                      <a:r>
                        <a:rPr lang="es-AR" sz="2800" b="0" dirty="0">
                          <a:effectLst/>
                          <a:latin typeface="+mj-lt"/>
                        </a:rPr>
                        <a:t> de 2000 MHz.km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1637076855"/>
                  </a:ext>
                </a:extLst>
              </a:tr>
              <a:tr h="0">
                <a:tc>
                  <a:txBody>
                    <a:bodyPr/>
                    <a:lstStyle/>
                    <a:p>
                      <a:pPr algn="ctr"/>
                      <a:r>
                        <a:rPr lang="es-AR" sz="2800" b="0" dirty="0">
                          <a:effectLst/>
                          <a:latin typeface="+mj-lt"/>
                        </a:rPr>
                        <a:t>100GBase-LR4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 km sobre fibra unimodal.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4110048010"/>
                  </a:ext>
                </a:extLst>
              </a:tr>
              <a:tr h="0">
                <a:tc>
                  <a:txBody>
                    <a:bodyPr/>
                    <a:lstStyle/>
                    <a:p>
                      <a:pPr algn="ctr"/>
                      <a:r>
                        <a:rPr lang="es-AR" sz="2800" b="0" dirty="0">
                          <a:effectLst/>
                          <a:latin typeface="+mj-lt"/>
                        </a:rPr>
                        <a:t>100GBase-ER4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40 km sobre fibra unimodal.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698854855"/>
                  </a:ext>
                </a:extLst>
              </a:tr>
              <a:tr h="0">
                <a:tc>
                  <a:txBody>
                    <a:bodyPr/>
                    <a:lstStyle/>
                    <a:p>
                      <a:pPr algn="ctr"/>
                      <a:r>
                        <a:rPr lang="es-AR" sz="2800" b="0" dirty="0">
                          <a:effectLst/>
                          <a:latin typeface="+mj-lt"/>
                        </a:rPr>
                        <a:t>100GBase-CR10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ctr"/>
                      <a:r>
                        <a:rPr lang="es-AR" sz="2800" b="0" dirty="0">
                          <a:effectLst/>
                          <a:latin typeface="+mj-lt"/>
                        </a:rPr>
                        <a:t>802.3ba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pPr algn="l"/>
                      <a:r>
                        <a:rPr lang="es-AR" sz="2800" b="0" dirty="0">
                          <a:effectLst/>
                          <a:latin typeface="+mj-lt"/>
                        </a:rPr>
                        <a:t>Operación de 10 m en montaje de cable de cobre.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extLst>
                  <a:ext uri="{0D108BD9-81ED-4DB2-BD59-A6C34878D82A}">
                    <a16:rowId xmlns:a16="http://schemas.microsoft.com/office/drawing/2014/main" val="4222531099"/>
                  </a:ext>
                </a:extLst>
              </a:tr>
            </a:tbl>
          </a:graphicData>
        </a:graphic>
      </p:graphicFrame>
    </p:spTree>
    <p:extLst>
      <p:ext uri="{BB962C8B-B14F-4D97-AF65-F5344CB8AC3E}">
        <p14:creationId xmlns:p14="http://schemas.microsoft.com/office/powerpoint/2010/main" val="2710779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7508711" y="1957022"/>
            <a:ext cx="10204524" cy="10987623"/>
          </a:xfrm>
          <a:prstGeom prst="rect">
            <a:avLst/>
          </a:prstGeom>
        </p:spPr>
        <p:txBody>
          <a:bodyPr wrap="square">
            <a:spAutoFit/>
          </a:bodyPr>
          <a:lstStyle/>
          <a:p>
            <a:endParaRPr lang="es-AR" dirty="0"/>
          </a:p>
          <a:p>
            <a:r>
              <a:rPr lang="es-AR" dirty="0"/>
              <a:t>- </a:t>
            </a:r>
            <a:r>
              <a:rPr lang="es-AR" sz="4800" dirty="0"/>
              <a:t>Nivel 1</a:t>
            </a:r>
          </a:p>
          <a:p>
            <a:pPr lvl="3"/>
            <a:r>
              <a:rPr lang="es-AR" sz="4800" dirty="0"/>
              <a:t>			Repetidores</a:t>
            </a:r>
          </a:p>
          <a:p>
            <a:pPr lvl="3"/>
            <a:r>
              <a:rPr lang="es-AR" sz="4800" dirty="0"/>
              <a:t>			</a:t>
            </a:r>
            <a:r>
              <a:rPr lang="es-AR" sz="4800" dirty="0" err="1"/>
              <a:t>HUBs</a:t>
            </a:r>
            <a:endParaRPr lang="es-AR" sz="4800" dirty="0"/>
          </a:p>
          <a:p>
            <a:pPr lvl="3"/>
            <a:r>
              <a:rPr lang="es-AR" sz="4800" dirty="0"/>
              <a:t> </a:t>
            </a:r>
          </a:p>
          <a:p>
            <a:pPr lvl="3"/>
            <a:endParaRPr lang="es-AR" sz="4800" dirty="0"/>
          </a:p>
          <a:p>
            <a:pPr lvl="3"/>
            <a:r>
              <a:rPr lang="es-AR" sz="4800" dirty="0"/>
              <a:t>- Nivel 2  (MAC)</a:t>
            </a:r>
          </a:p>
          <a:p>
            <a:pPr marL="742950" indent="-742950">
              <a:buAutoNum type="alphaLcParenR"/>
            </a:pPr>
            <a:endParaRPr lang="es-AR" sz="4800" dirty="0"/>
          </a:p>
          <a:p>
            <a:r>
              <a:rPr lang="es-AR" sz="4800" dirty="0"/>
              <a:t>			Bridges</a:t>
            </a:r>
          </a:p>
          <a:p>
            <a:r>
              <a:rPr lang="es-AR" sz="4800" dirty="0"/>
              <a:t>			</a:t>
            </a:r>
            <a:r>
              <a:rPr lang="es-AR" sz="4800" dirty="0" err="1"/>
              <a:t>Switches</a:t>
            </a:r>
            <a:endParaRPr lang="es-AR" sz="4800" dirty="0"/>
          </a:p>
          <a:p>
            <a:endParaRPr lang="es-AR" sz="4800" dirty="0"/>
          </a:p>
          <a:p>
            <a:r>
              <a:rPr lang="es-AR" sz="4800" dirty="0"/>
              <a:t>- Nivel 3</a:t>
            </a:r>
          </a:p>
          <a:p>
            <a:pPr lvl="2"/>
            <a:r>
              <a:rPr lang="es-AR" sz="4800" dirty="0"/>
              <a:t>			</a:t>
            </a:r>
          </a:p>
          <a:p>
            <a:pPr lvl="2"/>
            <a:r>
              <a:rPr lang="es-AR" sz="4800" dirty="0"/>
              <a:t>			</a:t>
            </a:r>
            <a:r>
              <a:rPr lang="es-AR" sz="4800" dirty="0" err="1"/>
              <a:t>Routers</a:t>
            </a:r>
            <a:endParaRPr lang="es-AR" sz="4800" dirty="0"/>
          </a:p>
          <a:p>
            <a:r>
              <a:rPr lang="es-AR" sz="4800" dirty="0"/>
              <a:t>			</a:t>
            </a:r>
            <a:r>
              <a:rPr lang="es-AR" sz="4800" dirty="0" err="1"/>
              <a:t>Gateways</a:t>
            </a:r>
            <a:endParaRPr lang="es-AR" sz="48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Dispositivos de </a:t>
            </a:r>
            <a:r>
              <a:rPr lang="es-ES" dirty="0" err="1"/>
              <a:t>interworking</a:t>
            </a:r>
            <a:r>
              <a:rPr lang="es-ES" dirty="0"/>
              <a:t> (SLIDE1)</a:t>
            </a:r>
          </a:p>
        </p:txBody>
      </p:sp>
    </p:spTree>
    <p:extLst>
      <p:ext uri="{BB962C8B-B14F-4D97-AF65-F5344CB8AC3E}">
        <p14:creationId xmlns:p14="http://schemas.microsoft.com/office/powerpoint/2010/main" val="223351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1049179"/>
          </a:xfrm>
          <a:prstGeom prst="rect">
            <a:avLst/>
          </a:prstGeom>
        </p:spPr>
        <p:txBody>
          <a:bodyPr wrap="square">
            <a:spAutoFit/>
          </a:bodyPr>
          <a:lstStyle/>
          <a:p>
            <a:pPr lvl="3"/>
            <a:r>
              <a:rPr lang="es-AR" sz="4800" dirty="0"/>
              <a:t>			</a:t>
            </a:r>
            <a:r>
              <a:rPr lang="es-AR" sz="4400" dirty="0"/>
              <a:t>Repetidor: Amplifica y regenera la señal</a:t>
            </a:r>
          </a:p>
          <a:p>
            <a:pPr lvl="3"/>
            <a:r>
              <a:rPr lang="es-AR" sz="4400" dirty="0"/>
              <a:t>			</a:t>
            </a:r>
          </a:p>
          <a:p>
            <a:pPr lvl="3"/>
            <a:r>
              <a:rPr lang="es-AR" sz="4400" dirty="0"/>
              <a:t>			HUB: Evolución del repetidor, transforma una conexión BUS en Estrella, 					    en sentido físico, pero lógicamente es un BUS </a:t>
            </a:r>
          </a:p>
          <a:p>
            <a:pPr lvl="3"/>
            <a:r>
              <a:rPr lang="es-AR" sz="4400" dirty="0"/>
              <a:t> </a:t>
            </a:r>
            <a:endParaRPr lang="es-AR" sz="4800" dirty="0"/>
          </a:p>
          <a:p>
            <a:pPr lvl="3"/>
            <a:r>
              <a:rPr lang="es-AR" sz="4800" dirty="0"/>
              <a:t>			</a:t>
            </a:r>
            <a:r>
              <a:rPr lang="es-AR" sz="4400" dirty="0"/>
              <a:t>Bridge: Analiza la trama MAC y repite solo cuando tiene sentido repetir</a:t>
            </a:r>
          </a:p>
          <a:p>
            <a:pPr lvl="3"/>
            <a:r>
              <a:rPr lang="es-AR" sz="4400" dirty="0"/>
              <a:t>					 El bridge separa la red en dominios de colisión. </a:t>
            </a:r>
          </a:p>
          <a:p>
            <a:pPr lvl="3"/>
            <a:r>
              <a:rPr lang="es-AR" sz="4400" dirty="0"/>
              <a:t>					 Aprende donde está cada maquina y completa sus tablas</a:t>
            </a:r>
          </a:p>
          <a:p>
            <a:pPr lvl="3"/>
            <a:r>
              <a:rPr lang="es-AR" sz="4400" dirty="0"/>
              <a:t>				       de direccionamiento. Lo bridges no saben nada de LLC	 </a:t>
            </a:r>
          </a:p>
          <a:p>
            <a:pPr lvl="3"/>
            <a:endParaRPr lang="es-AR" sz="4400" dirty="0"/>
          </a:p>
          <a:p>
            <a:pPr lvl="3"/>
            <a:r>
              <a:rPr lang="es-AR" sz="4400" dirty="0"/>
              <a:t>			</a:t>
            </a:r>
            <a:r>
              <a:rPr lang="es-AR" sz="4400" dirty="0" err="1"/>
              <a:t>Switch</a:t>
            </a:r>
            <a:r>
              <a:rPr lang="es-AR" sz="4400" dirty="0"/>
              <a:t>: Es como un HUB inteligente, en cada boca de conexión tiene una</a:t>
            </a:r>
          </a:p>
          <a:p>
            <a:pPr lvl="3"/>
            <a:r>
              <a:rPr lang="es-AR" sz="4400" dirty="0"/>
              <a:t>                              tabla, El </a:t>
            </a:r>
            <a:r>
              <a:rPr lang="es-AR" sz="4400" dirty="0" err="1"/>
              <a:t>switch</a:t>
            </a:r>
            <a:r>
              <a:rPr lang="es-AR" sz="4400" dirty="0"/>
              <a:t> solo envía por la boca correspondiente y no por</a:t>
            </a:r>
          </a:p>
          <a:p>
            <a:pPr lvl="3"/>
            <a:r>
              <a:rPr lang="es-AR" sz="4400" dirty="0"/>
              <a:t>					 todas como lo hace el HUB.</a:t>
            </a:r>
          </a:p>
          <a:p>
            <a:pPr lvl="3"/>
            <a:r>
              <a:rPr lang="es-AR" sz="4400" dirty="0"/>
              <a:t>					 </a:t>
            </a:r>
          </a:p>
          <a:p>
            <a:pPr lvl="3"/>
            <a:r>
              <a:rPr lang="es-AR" sz="4400" dirty="0"/>
              <a:t>					</a:t>
            </a:r>
            <a:r>
              <a:rPr lang="es-AR" sz="4400" b="1" dirty="0" err="1"/>
              <a:t>Cut</a:t>
            </a:r>
            <a:r>
              <a:rPr lang="es-AR" sz="4400" b="1" dirty="0"/>
              <a:t> </a:t>
            </a:r>
            <a:r>
              <a:rPr lang="es-AR" sz="4400" b="1" dirty="0" err="1"/>
              <a:t>Through</a:t>
            </a:r>
            <a:r>
              <a:rPr lang="es-AR" sz="4400" dirty="0"/>
              <a:t>, significa que antes que termine la trama, ya </a:t>
            </a:r>
          </a:p>
          <a:p>
            <a:pPr lvl="3"/>
            <a:r>
              <a:rPr lang="es-AR" sz="4400" dirty="0"/>
              <a:t>					sabe por donde la tiene que enviar</a:t>
            </a:r>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Dispositivos de </a:t>
            </a:r>
            <a:r>
              <a:rPr lang="es-ES" dirty="0" err="1"/>
              <a:t>interworking</a:t>
            </a:r>
            <a:r>
              <a:rPr lang="es-ES" dirty="0"/>
              <a:t> (slide2)</a:t>
            </a:r>
          </a:p>
        </p:txBody>
      </p:sp>
    </p:spTree>
    <p:extLst>
      <p:ext uri="{BB962C8B-B14F-4D97-AF65-F5344CB8AC3E}">
        <p14:creationId xmlns:p14="http://schemas.microsoft.com/office/powerpoint/2010/main" val="2234170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Dominios de colisión y </a:t>
            </a:r>
            <a:r>
              <a:rPr lang="es-ES" dirty="0" err="1"/>
              <a:t>BRoadcast</a:t>
            </a:r>
            <a:r>
              <a:rPr lang="es-ES" dirty="0"/>
              <a:t> </a:t>
            </a:r>
          </a:p>
        </p:txBody>
      </p:sp>
      <p:sp>
        <p:nvSpPr>
          <p:cNvPr id="3" name="Rectángulo 2">
            <a:extLst>
              <a:ext uri="{FF2B5EF4-FFF2-40B4-BE49-F238E27FC236}">
                <a16:creationId xmlns:a16="http://schemas.microsoft.com/office/drawing/2014/main" id="{296E4C76-DA4F-4073-9382-AB1875B668AE}"/>
              </a:ext>
            </a:extLst>
          </p:cNvPr>
          <p:cNvSpPr/>
          <p:nvPr/>
        </p:nvSpPr>
        <p:spPr>
          <a:xfrm>
            <a:off x="1953351" y="3210847"/>
            <a:ext cx="20781741" cy="7848302"/>
          </a:xfrm>
          <a:prstGeom prst="rect">
            <a:avLst/>
          </a:prstGeom>
        </p:spPr>
        <p:txBody>
          <a:bodyPr wrap="square">
            <a:spAutoFit/>
          </a:bodyPr>
          <a:lstStyle/>
          <a:p>
            <a:r>
              <a:rPr lang="es-AR" dirty="0">
                <a:solidFill>
                  <a:srgbClr val="222222"/>
                </a:solidFill>
                <a:latin typeface="Arial" panose="020B0604020202020204" pitchFamily="34" charset="0"/>
              </a:rPr>
              <a:t>A partir de las capas del modelo OSI es posible determinar qué dispositivos extienden o componen los dominios de colisión.</a:t>
            </a:r>
          </a:p>
          <a:p>
            <a:endParaRPr lang="es-AR" dirty="0">
              <a:solidFill>
                <a:srgbClr val="222222"/>
              </a:solidFill>
              <a:latin typeface="Arial" panose="020B0604020202020204" pitchFamily="34" charset="0"/>
            </a:endParaRPr>
          </a:p>
          <a:p>
            <a:endParaRPr lang="es-AR" dirty="0">
              <a:solidFill>
                <a:srgbClr val="222222"/>
              </a:solidFill>
              <a:latin typeface="Arial" panose="020B0604020202020204" pitchFamily="34" charset="0"/>
            </a:endParaRPr>
          </a:p>
          <a:p>
            <a:pPr>
              <a:buFont typeface="Arial" panose="020B0604020202020204" pitchFamily="34" charset="0"/>
              <a:buChar char="•"/>
            </a:pPr>
            <a:r>
              <a:rPr lang="es-AR" dirty="0">
                <a:solidFill>
                  <a:srgbClr val="222222"/>
                </a:solidFill>
                <a:latin typeface="Arial" panose="020B0604020202020204" pitchFamily="34" charset="0"/>
              </a:rPr>
              <a:t>Los dispositivos de la capa 1 (como los </a:t>
            </a:r>
            <a:r>
              <a:rPr lang="es-AR" dirty="0" err="1">
                <a:solidFill>
                  <a:srgbClr val="222222"/>
                </a:solidFill>
                <a:latin typeface="Arial" panose="020B0604020202020204" pitchFamily="34" charset="0"/>
              </a:rPr>
              <a:t>hubs</a:t>
            </a:r>
            <a:r>
              <a:rPr lang="es-AR" dirty="0">
                <a:solidFill>
                  <a:srgbClr val="222222"/>
                </a:solidFill>
                <a:latin typeface="Arial" panose="020B0604020202020204" pitchFamily="34" charset="0"/>
              </a:rPr>
              <a:t> y repetidores) reenvían todos los datos transmitidos en el medio y por lo tanto </a:t>
            </a:r>
            <a:r>
              <a:rPr lang="es-AR" b="1" dirty="0">
                <a:solidFill>
                  <a:srgbClr val="222222"/>
                </a:solidFill>
                <a:latin typeface="Arial" panose="020B0604020202020204" pitchFamily="34" charset="0"/>
              </a:rPr>
              <a:t>extienden</a:t>
            </a:r>
            <a:r>
              <a:rPr lang="es-AR" dirty="0">
                <a:solidFill>
                  <a:srgbClr val="222222"/>
                </a:solidFill>
                <a:latin typeface="Arial" panose="020B0604020202020204" pitchFamily="34" charset="0"/>
              </a:rPr>
              <a:t> los dominios de colisión.</a:t>
            </a:r>
          </a:p>
          <a:p>
            <a:pPr>
              <a:buFont typeface="Arial" panose="020B0604020202020204" pitchFamily="34" charset="0"/>
              <a:buChar char="•"/>
            </a:pPr>
            <a:endParaRPr lang="es-AR" dirty="0">
              <a:solidFill>
                <a:srgbClr val="222222"/>
              </a:solidFill>
              <a:latin typeface="Arial" panose="020B0604020202020204" pitchFamily="34" charset="0"/>
            </a:endParaRPr>
          </a:p>
          <a:p>
            <a:pPr>
              <a:buFont typeface="Arial" panose="020B0604020202020204" pitchFamily="34" charset="0"/>
              <a:buChar char="•"/>
            </a:pPr>
            <a:endParaRPr lang="es-AR" dirty="0">
              <a:solidFill>
                <a:srgbClr val="222222"/>
              </a:solidFill>
              <a:latin typeface="Arial" panose="020B0604020202020204" pitchFamily="34" charset="0"/>
            </a:endParaRPr>
          </a:p>
          <a:p>
            <a:pPr>
              <a:buFont typeface="Arial" panose="020B0604020202020204" pitchFamily="34" charset="0"/>
              <a:buChar char="•"/>
            </a:pPr>
            <a:r>
              <a:rPr lang="es-AR" dirty="0">
                <a:solidFill>
                  <a:srgbClr val="222222"/>
                </a:solidFill>
                <a:latin typeface="Arial" panose="020B0604020202020204" pitchFamily="34" charset="0"/>
              </a:rPr>
              <a:t>Los dispositivos de la capa 2 y 3 (como los </a:t>
            </a:r>
            <a:r>
              <a:rPr lang="es-AR" dirty="0" err="1">
                <a:solidFill>
                  <a:srgbClr val="222222"/>
                </a:solidFill>
                <a:latin typeface="Arial" panose="020B0604020202020204" pitchFamily="34" charset="0"/>
              </a:rPr>
              <a:t>switches</a:t>
            </a:r>
            <a:r>
              <a:rPr lang="es-AR" dirty="0">
                <a:solidFill>
                  <a:srgbClr val="222222"/>
                </a:solidFill>
                <a:latin typeface="Arial" panose="020B0604020202020204" pitchFamily="34" charset="0"/>
              </a:rPr>
              <a:t>) </a:t>
            </a:r>
            <a:r>
              <a:rPr lang="es-AR" b="1" dirty="0">
                <a:solidFill>
                  <a:srgbClr val="222222"/>
                </a:solidFill>
                <a:latin typeface="Arial" panose="020B0604020202020204" pitchFamily="34" charset="0"/>
              </a:rPr>
              <a:t>segmentan</a:t>
            </a:r>
            <a:r>
              <a:rPr lang="es-AR" dirty="0">
                <a:solidFill>
                  <a:srgbClr val="222222"/>
                </a:solidFill>
                <a:latin typeface="Arial" panose="020B0604020202020204" pitchFamily="34" charset="0"/>
              </a:rPr>
              <a:t> los dominios de colisión.</a:t>
            </a:r>
          </a:p>
          <a:p>
            <a:pPr>
              <a:buFont typeface="Arial" panose="020B0604020202020204" pitchFamily="34" charset="0"/>
              <a:buChar char="•"/>
            </a:pPr>
            <a:endParaRPr lang="es-AR" dirty="0">
              <a:solidFill>
                <a:srgbClr val="222222"/>
              </a:solidFill>
              <a:latin typeface="Arial" panose="020B0604020202020204" pitchFamily="34" charset="0"/>
            </a:endParaRPr>
          </a:p>
          <a:p>
            <a:pPr>
              <a:buFont typeface="Arial" panose="020B0604020202020204" pitchFamily="34" charset="0"/>
              <a:buChar char="•"/>
            </a:pPr>
            <a:endParaRPr lang="es-AR" dirty="0">
              <a:solidFill>
                <a:srgbClr val="222222"/>
              </a:solidFill>
              <a:latin typeface="Arial" panose="020B0604020202020204" pitchFamily="34" charset="0"/>
            </a:endParaRPr>
          </a:p>
          <a:p>
            <a:pPr>
              <a:buFont typeface="Arial" panose="020B0604020202020204" pitchFamily="34" charset="0"/>
              <a:buChar char="•"/>
            </a:pPr>
            <a:r>
              <a:rPr lang="es-AR" dirty="0">
                <a:solidFill>
                  <a:srgbClr val="222222"/>
                </a:solidFill>
                <a:latin typeface="Arial" panose="020B0604020202020204" pitchFamily="34" charset="0"/>
              </a:rPr>
              <a:t>Los dispositivos de la capa 3 (como los </a:t>
            </a:r>
            <a:r>
              <a:rPr lang="es-AR" dirty="0" err="1">
                <a:solidFill>
                  <a:srgbClr val="222222"/>
                </a:solidFill>
                <a:latin typeface="Arial" panose="020B0604020202020204" pitchFamily="34" charset="0"/>
              </a:rPr>
              <a:t>routers</a:t>
            </a:r>
            <a:r>
              <a:rPr lang="es-AR" dirty="0">
                <a:solidFill>
                  <a:srgbClr val="222222"/>
                </a:solidFill>
                <a:latin typeface="Arial" panose="020B0604020202020204" pitchFamily="34" charset="0"/>
              </a:rPr>
              <a:t>) </a:t>
            </a:r>
            <a:r>
              <a:rPr lang="es-AR" b="1" dirty="0">
                <a:solidFill>
                  <a:srgbClr val="222222"/>
                </a:solidFill>
                <a:latin typeface="Arial" panose="020B0604020202020204" pitchFamily="34" charset="0"/>
              </a:rPr>
              <a:t>segmentan</a:t>
            </a:r>
            <a:r>
              <a:rPr lang="es-AR" dirty="0">
                <a:solidFill>
                  <a:srgbClr val="222222"/>
                </a:solidFill>
                <a:latin typeface="Arial" panose="020B0604020202020204" pitchFamily="34" charset="0"/>
              </a:rPr>
              <a:t> los dominios de </a:t>
            </a:r>
            <a:r>
              <a:rPr lang="es-AR" b="1" dirty="0">
                <a:solidFill>
                  <a:srgbClr val="222222"/>
                </a:solidFill>
                <a:latin typeface="Arial" panose="020B0604020202020204" pitchFamily="34" charset="0"/>
              </a:rPr>
              <a:t>colisión y difusión </a:t>
            </a:r>
            <a:r>
              <a:rPr lang="es-AR" dirty="0">
                <a:solidFill>
                  <a:srgbClr val="222222"/>
                </a:solidFill>
                <a:latin typeface="Arial" panose="020B0604020202020204" pitchFamily="34" charset="0"/>
              </a:rPr>
              <a:t>(broadcast).</a:t>
            </a:r>
          </a:p>
          <a:p>
            <a:pPr>
              <a:buFont typeface="Arial" panose="020B0604020202020204" pitchFamily="34" charset="0"/>
              <a:buChar char="•"/>
            </a:pPr>
            <a:endParaRPr lang="es-AR" dirty="0">
              <a:solidFill>
                <a:srgbClr val="222222"/>
              </a:solidFill>
              <a:latin typeface="Arial" panose="020B0604020202020204" pitchFamily="34" charset="0"/>
            </a:endParaRPr>
          </a:p>
        </p:txBody>
      </p:sp>
    </p:spTree>
    <p:extLst>
      <p:ext uri="{BB962C8B-B14F-4D97-AF65-F5344CB8AC3E}">
        <p14:creationId xmlns:p14="http://schemas.microsoft.com/office/powerpoint/2010/main" val="3772082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Dominios de colisión y Difusión (Broadcast) </a:t>
            </a:r>
          </a:p>
        </p:txBody>
      </p:sp>
      <p:sp>
        <p:nvSpPr>
          <p:cNvPr id="2" name="Rectángulo 1">
            <a:extLst>
              <a:ext uri="{FF2B5EF4-FFF2-40B4-BE49-F238E27FC236}">
                <a16:creationId xmlns:a16="http://schemas.microsoft.com/office/drawing/2014/main" id="{3F45797F-ADB0-412D-A703-075DCBF1BD3F}"/>
              </a:ext>
            </a:extLst>
          </p:cNvPr>
          <p:cNvSpPr/>
          <p:nvPr/>
        </p:nvSpPr>
        <p:spPr>
          <a:xfrm>
            <a:off x="1229032" y="2158511"/>
            <a:ext cx="21925936" cy="11418510"/>
          </a:xfrm>
          <a:prstGeom prst="rect">
            <a:avLst/>
          </a:prstGeom>
        </p:spPr>
        <p:txBody>
          <a:bodyPr wrap="square">
            <a:spAutoFit/>
          </a:bodyPr>
          <a:lstStyle/>
          <a:p>
            <a:r>
              <a:rPr lang="es-AR" sz="3200" dirty="0"/>
              <a:t>El </a:t>
            </a:r>
            <a:r>
              <a:rPr lang="es-AR" sz="3200" b="1" dirty="0"/>
              <a:t>dominio de difusión</a:t>
            </a:r>
            <a:r>
              <a:rPr lang="es-AR" sz="3200" dirty="0"/>
              <a:t> es el conjunto de todos los dispositivos que reciben tramas de </a:t>
            </a:r>
            <a:r>
              <a:rPr lang="es-AR" sz="3200" i="1" dirty="0"/>
              <a:t>broadcast</a:t>
            </a:r>
            <a:r>
              <a:rPr lang="es-AR" sz="3200" dirty="0"/>
              <a:t> que se originan en cualquier dispositivo del conjunto. </a:t>
            </a:r>
          </a:p>
          <a:p>
            <a:endParaRPr lang="es-AR" sz="3200" dirty="0"/>
          </a:p>
          <a:p>
            <a:r>
              <a:rPr lang="es-AR" sz="3200" dirty="0"/>
              <a:t>Los conjuntos de </a:t>
            </a:r>
            <a:r>
              <a:rPr lang="es-AR" sz="3200" i="1" dirty="0"/>
              <a:t>broadcast</a:t>
            </a:r>
            <a:r>
              <a:rPr lang="es-AR" sz="3200" dirty="0"/>
              <a:t> generalmente están limitados por </a:t>
            </a:r>
            <a:r>
              <a:rPr lang="es-AR" sz="3200" dirty="0" err="1"/>
              <a:t>routers</a:t>
            </a:r>
            <a:r>
              <a:rPr lang="es-AR" sz="3200" dirty="0"/>
              <a:t>, dado que los </a:t>
            </a:r>
            <a:r>
              <a:rPr lang="es-AR" sz="3200" i="1" dirty="0" err="1"/>
              <a:t>routers</a:t>
            </a:r>
            <a:r>
              <a:rPr lang="es-AR" sz="3200" dirty="0"/>
              <a:t> no envían tramas de </a:t>
            </a:r>
            <a:r>
              <a:rPr lang="es-AR" sz="3200" i="1" dirty="0"/>
              <a:t>broadcast</a:t>
            </a:r>
            <a:r>
              <a:rPr lang="es-AR" sz="3200" dirty="0"/>
              <a:t>.</a:t>
            </a:r>
          </a:p>
          <a:p>
            <a:endParaRPr lang="es-AR" sz="3200" dirty="0"/>
          </a:p>
          <a:p>
            <a:r>
              <a:rPr lang="es-AR" sz="3200" dirty="0"/>
              <a:t>Si bien los </a:t>
            </a:r>
            <a:r>
              <a:rPr lang="es-AR" sz="3200" dirty="0" err="1"/>
              <a:t>switches</a:t>
            </a:r>
            <a:r>
              <a:rPr lang="es-AR" sz="3200" dirty="0"/>
              <a:t> filtran la mayoría de las tramas según las direcciones MAC, no hacen lo mismo con las tramas de </a:t>
            </a:r>
            <a:r>
              <a:rPr lang="es-AR" sz="3200" i="1" dirty="0"/>
              <a:t>broadcast</a:t>
            </a:r>
            <a:r>
              <a:rPr lang="es-AR" sz="3200" dirty="0"/>
              <a:t>. </a:t>
            </a:r>
          </a:p>
          <a:p>
            <a:endParaRPr lang="es-AR" sz="3200" dirty="0"/>
          </a:p>
          <a:p>
            <a:r>
              <a:rPr lang="es-AR" sz="3200" dirty="0"/>
              <a:t>Para que otros </a:t>
            </a:r>
            <a:r>
              <a:rPr lang="es-AR" sz="3200" i="1" dirty="0" err="1"/>
              <a:t>switches</a:t>
            </a:r>
            <a:r>
              <a:rPr lang="es-AR" sz="3200" dirty="0"/>
              <a:t> de la LAN obtengan tramas de </a:t>
            </a:r>
            <a:r>
              <a:rPr lang="es-AR" sz="3200" i="1" dirty="0"/>
              <a:t>broadcast</a:t>
            </a:r>
            <a:r>
              <a:rPr lang="es-AR" sz="3200" dirty="0"/>
              <a:t>, estas deben ser reenviadas por </a:t>
            </a:r>
            <a:r>
              <a:rPr lang="es-AR" sz="3200" i="1" dirty="0" err="1"/>
              <a:t>switches</a:t>
            </a:r>
            <a:r>
              <a:rPr lang="es-AR" sz="3200" dirty="0"/>
              <a:t>. </a:t>
            </a:r>
          </a:p>
          <a:p>
            <a:endParaRPr lang="es-AR" sz="3200" dirty="0"/>
          </a:p>
          <a:p>
            <a:r>
              <a:rPr lang="es-AR" sz="3200" dirty="0"/>
              <a:t>Una serie de </a:t>
            </a:r>
            <a:r>
              <a:rPr lang="es-AR" sz="3200" i="1" dirty="0" err="1"/>
              <a:t>switches</a:t>
            </a:r>
            <a:r>
              <a:rPr lang="es-AR" sz="3200" dirty="0"/>
              <a:t> interconectados forman un </a:t>
            </a:r>
            <a:r>
              <a:rPr lang="es-AR" sz="3200" b="1" dirty="0"/>
              <a:t>dominio de </a:t>
            </a:r>
            <a:r>
              <a:rPr lang="es-AR" sz="3200" b="1" i="1" dirty="0"/>
              <a:t>broadcast</a:t>
            </a:r>
            <a:r>
              <a:rPr lang="es-AR" sz="3200" b="1" dirty="0"/>
              <a:t> simple</a:t>
            </a:r>
            <a:r>
              <a:rPr lang="es-AR" sz="3200" dirty="0"/>
              <a:t>. </a:t>
            </a:r>
          </a:p>
          <a:p>
            <a:endParaRPr lang="es-AR" sz="3200" dirty="0"/>
          </a:p>
          <a:p>
            <a:r>
              <a:rPr lang="es-AR" sz="3200" dirty="0"/>
              <a:t>Solo una entidad de capa 3, como un </a:t>
            </a:r>
            <a:r>
              <a:rPr lang="es-AR" sz="3200" i="1" dirty="0" err="1"/>
              <a:t>router</a:t>
            </a:r>
            <a:r>
              <a:rPr lang="es-AR" sz="3200" dirty="0"/>
              <a:t> (o una LAN virtual, VLAN), puede detener un dominio de difusión de capa 3. Los </a:t>
            </a:r>
            <a:r>
              <a:rPr lang="es-AR" sz="3200" i="1" dirty="0" err="1"/>
              <a:t>routers</a:t>
            </a:r>
            <a:r>
              <a:rPr lang="es-AR" sz="3200" dirty="0"/>
              <a:t> y las VLAN se utilizan para segmentar los dominios de colisión y de </a:t>
            </a:r>
            <a:r>
              <a:rPr lang="es-AR" sz="3200" i="1" dirty="0"/>
              <a:t>broadcast</a:t>
            </a:r>
            <a:r>
              <a:rPr lang="es-AR" sz="3200" dirty="0"/>
              <a:t>.</a:t>
            </a:r>
          </a:p>
          <a:p>
            <a:endParaRPr lang="es-AR" sz="3200" dirty="0"/>
          </a:p>
          <a:p>
            <a:r>
              <a:rPr lang="es-AR" sz="3200" dirty="0"/>
              <a:t>Cuando un </a:t>
            </a:r>
            <a:r>
              <a:rPr lang="es-AR" sz="3200" b="1" i="1" dirty="0" err="1"/>
              <a:t>switch</a:t>
            </a:r>
            <a:r>
              <a:rPr lang="es-AR" sz="3200" dirty="0"/>
              <a:t> recibe una trama de </a:t>
            </a:r>
            <a:r>
              <a:rPr lang="es-AR" sz="3200" i="1" dirty="0"/>
              <a:t>broadcast</a:t>
            </a:r>
            <a:r>
              <a:rPr lang="es-AR" sz="3200" dirty="0"/>
              <a:t>, la reenvía a cada uno de sus puertos excepto al puerto entrante en el que el </a:t>
            </a:r>
            <a:r>
              <a:rPr lang="es-AR" sz="3200" i="1" dirty="0" err="1"/>
              <a:t>switch</a:t>
            </a:r>
            <a:r>
              <a:rPr lang="es-AR" sz="3200" dirty="0"/>
              <a:t> recibió esa trama.</a:t>
            </a:r>
          </a:p>
          <a:p>
            <a:endParaRPr lang="es-AR" sz="3200" dirty="0"/>
          </a:p>
          <a:p>
            <a:r>
              <a:rPr lang="es-AR" sz="3200" dirty="0"/>
              <a:t>Cada dispositivo conectado reconoce la trama de </a:t>
            </a:r>
            <a:r>
              <a:rPr lang="es-AR" sz="3200" i="1" dirty="0"/>
              <a:t>broadcast</a:t>
            </a:r>
            <a:r>
              <a:rPr lang="es-AR" sz="3200" dirty="0"/>
              <a:t> y la procesa. Esto provoca una disminución en la eficacia (ineficiencia) de la red dado que el ancho de banda se utiliza para propagar el tráfico de </a:t>
            </a:r>
            <a:r>
              <a:rPr lang="es-AR" sz="3200" i="1" dirty="0"/>
              <a:t>broadcast</a:t>
            </a:r>
            <a:r>
              <a:rPr lang="es-AR" sz="3200" dirty="0"/>
              <a:t>.</a:t>
            </a:r>
          </a:p>
          <a:p>
            <a:endParaRPr lang="es-AR" sz="3200" dirty="0"/>
          </a:p>
          <a:p>
            <a:r>
              <a:rPr lang="es-AR" sz="3200" dirty="0"/>
              <a:t>Cuando se conectan dos </a:t>
            </a:r>
            <a:r>
              <a:rPr lang="es-AR" sz="3200" b="1" i="1" dirty="0" err="1"/>
              <a:t>switches</a:t>
            </a:r>
            <a:r>
              <a:rPr lang="es-AR" sz="3200" dirty="0"/>
              <a:t>, aumenta el dominio de </a:t>
            </a:r>
            <a:r>
              <a:rPr lang="es-AR" sz="3200" b="1" i="1" dirty="0"/>
              <a:t>broadcast</a:t>
            </a:r>
            <a:r>
              <a:rPr lang="es-AR" sz="3200" dirty="0"/>
              <a:t>.</a:t>
            </a:r>
          </a:p>
        </p:txBody>
      </p:sp>
    </p:spTree>
    <p:extLst>
      <p:ext uri="{BB962C8B-B14F-4D97-AF65-F5344CB8AC3E}">
        <p14:creationId xmlns:p14="http://schemas.microsoft.com/office/powerpoint/2010/main" val="3943721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Dominios de colisión y Difusión (Broadcast) </a:t>
            </a:r>
          </a:p>
        </p:txBody>
      </p:sp>
      <p:pic>
        <p:nvPicPr>
          <p:cNvPr id="8194" name="Picture 2">
            <a:extLst>
              <a:ext uri="{FF2B5EF4-FFF2-40B4-BE49-F238E27FC236}">
                <a16:creationId xmlns:a16="http://schemas.microsoft.com/office/drawing/2014/main" id="{2A5A6310-FB52-421D-AA04-B7DC6F6A4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0374" y="3609571"/>
            <a:ext cx="9500588" cy="712544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FCD1FCA-02CD-419D-9C38-B72C9C61B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35" y="3910119"/>
            <a:ext cx="12628139" cy="58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877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1172289"/>
          </a:xfrm>
          <a:prstGeom prst="rect">
            <a:avLst/>
          </a:prstGeom>
        </p:spPr>
        <p:txBody>
          <a:bodyPr wrap="square">
            <a:spAutoFit/>
          </a:bodyPr>
          <a:lstStyle/>
          <a:p>
            <a:r>
              <a:rPr lang="es-AR" dirty="0"/>
              <a:t>Normalmente nos referimos a Ethernet cuando vemos una LAN (como Coca Cola y Pepsi), pero la 802.3 es diferente a Ethernet, pero son realmente muy parecidas.</a:t>
            </a:r>
          </a:p>
          <a:p>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dirty="0"/>
              <a:t>Preámbulo de 7 bytes con este </a:t>
            </a:r>
            <a:r>
              <a:rPr lang="es-AR" dirty="0" err="1"/>
              <a:t>patern</a:t>
            </a:r>
            <a:r>
              <a:rPr lang="es-AR" dirty="0"/>
              <a:t> 10101010. Esto genera una señal de 10MHz de frecuencia durante un tiempo de 5,6uS (Codificación Manchester). Esto permite realizar la sincronización del </a:t>
            </a:r>
            <a:r>
              <a:rPr lang="es-AR" dirty="0" err="1"/>
              <a:t>Rx</a:t>
            </a:r>
            <a:r>
              <a:rPr lang="es-AR" dirty="0"/>
              <a:t>.</a:t>
            </a:r>
          </a:p>
          <a:p>
            <a:pPr marL="742950" indent="-742950">
              <a:buAutoNum type="alphaLcParenR"/>
            </a:pPr>
            <a:endParaRPr lang="es-AR" dirty="0"/>
          </a:p>
          <a:p>
            <a:r>
              <a:rPr lang="es-AR" dirty="0"/>
              <a:t>Después viene un “Inicio de Trama” un byte 10101011</a:t>
            </a:r>
          </a:p>
          <a:p>
            <a:pPr marL="742950" indent="-742950">
              <a:buAutoNum type="alphaLcParenR"/>
            </a:pPr>
            <a:endParaRPr lang="es-AR" dirty="0"/>
          </a:p>
          <a:p>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(Slide1)</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479176" y="3162754"/>
            <a:ext cx="12480069" cy="5478002"/>
          </a:xfrm>
          <a:prstGeom prst="rect">
            <a:avLst/>
          </a:prstGeom>
        </p:spPr>
      </p:pic>
    </p:spTree>
    <p:extLst>
      <p:ext uri="{BB962C8B-B14F-4D97-AF65-F5344CB8AC3E}">
        <p14:creationId xmlns:p14="http://schemas.microsoft.com/office/powerpoint/2010/main" val="42756731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Paquetes y Segmentos – Unidades de datos - Modelo </a:t>
            </a:r>
            <a:r>
              <a:rPr lang="es-ES" dirty="0" err="1"/>
              <a:t>Osi</a:t>
            </a:r>
            <a:r>
              <a:rPr lang="es-ES" dirty="0"/>
              <a:t> </a:t>
            </a:r>
          </a:p>
        </p:txBody>
      </p:sp>
      <p:pic>
        <p:nvPicPr>
          <p:cNvPr id="8194" name="Picture 2">
            <a:extLst>
              <a:ext uri="{FF2B5EF4-FFF2-40B4-BE49-F238E27FC236}">
                <a16:creationId xmlns:a16="http://schemas.microsoft.com/office/drawing/2014/main" id="{958539C0-A75D-40B2-B97E-3CD132DFA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48" y="2367570"/>
            <a:ext cx="9274356" cy="1028211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p:cNvPicPr>
            <a:picLocks noChangeAspect="1"/>
          </p:cNvPicPr>
          <p:nvPr/>
        </p:nvPicPr>
        <p:blipFill>
          <a:blip r:embed="rId3"/>
          <a:stretch>
            <a:fillRect/>
          </a:stretch>
        </p:blipFill>
        <p:spPr>
          <a:xfrm>
            <a:off x="9441614" y="4360985"/>
            <a:ext cx="14313378" cy="5328138"/>
          </a:xfrm>
          <a:prstGeom prst="rect">
            <a:avLst/>
          </a:prstGeom>
        </p:spPr>
      </p:pic>
    </p:spTree>
    <p:extLst>
      <p:ext uri="{BB962C8B-B14F-4D97-AF65-F5344CB8AC3E}">
        <p14:creationId xmlns:p14="http://schemas.microsoft.com/office/powerpoint/2010/main" val="36683402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Paquetes y Segmentos – Unidades de datos - Modelo </a:t>
            </a:r>
            <a:r>
              <a:rPr lang="es-ES" dirty="0" err="1"/>
              <a:t>Osi</a:t>
            </a:r>
            <a:r>
              <a:rPr lang="es-ES" dirty="0"/>
              <a:t> </a:t>
            </a:r>
          </a:p>
        </p:txBody>
      </p:sp>
      <p:pic>
        <p:nvPicPr>
          <p:cNvPr id="8196" name="Picture 4">
            <a:extLst>
              <a:ext uri="{FF2B5EF4-FFF2-40B4-BE49-F238E27FC236}">
                <a16:creationId xmlns:a16="http://schemas.microsoft.com/office/drawing/2014/main" id="{3F45AC1C-8666-45F1-B643-982C9FED2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3457" y="2770053"/>
            <a:ext cx="14311852" cy="8676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84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569660"/>
          </a:xfrm>
          <a:prstGeom prst="rect">
            <a:avLst/>
          </a:prstGeom>
        </p:spPr>
        <p:txBody>
          <a:bodyPr wrap="square">
            <a:spAutoFit/>
          </a:bodyPr>
          <a:lstStyle/>
          <a:p>
            <a:pPr lvl="3"/>
            <a:r>
              <a:rPr lang="es-AR" sz="4800" dirty="0"/>
              <a:t>			</a:t>
            </a:r>
          </a:p>
          <a:p>
            <a:pPr lvl="3"/>
            <a:r>
              <a:rPr lang="es-AR" sz="4800" dirty="0"/>
              <a:t>			</a:t>
            </a:r>
            <a:endParaRPr lang="es-AR" sz="44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 xmlns:ma14="http://schemas.microsoft.com/office/mac/drawingml/2011/main"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Paquetes y Segmentos – Unidades de datos - Modelo </a:t>
            </a:r>
            <a:r>
              <a:rPr lang="es-ES" dirty="0" err="1"/>
              <a:t>Osi</a:t>
            </a:r>
            <a:r>
              <a:rPr lang="es-ES" dirty="0"/>
              <a:t> </a:t>
            </a:r>
          </a:p>
        </p:txBody>
      </p:sp>
      <p:sp>
        <p:nvSpPr>
          <p:cNvPr id="2" name="Rectángulo 1">
            <a:extLst>
              <a:ext uri="{FF2B5EF4-FFF2-40B4-BE49-F238E27FC236}">
                <a16:creationId xmlns:a16="http://schemas.microsoft.com/office/drawing/2014/main" id="{03A2445B-C4EC-439F-B6F1-9673EF500338}"/>
              </a:ext>
            </a:extLst>
          </p:cNvPr>
          <p:cNvSpPr/>
          <p:nvPr/>
        </p:nvSpPr>
        <p:spPr>
          <a:xfrm>
            <a:off x="2512447" y="2166840"/>
            <a:ext cx="19975510" cy="10064294"/>
          </a:xfrm>
          <a:prstGeom prst="rect">
            <a:avLst/>
          </a:prstGeom>
        </p:spPr>
        <p:txBody>
          <a:bodyPr wrap="square">
            <a:spAutoFit/>
          </a:bodyPr>
          <a:lstStyle/>
          <a:p>
            <a:r>
              <a:rPr lang="es-AR" dirty="0">
                <a:solidFill>
                  <a:srgbClr val="222222"/>
                </a:solidFill>
                <a:latin typeface="Arial" panose="020B0604020202020204" pitchFamily="34" charset="0"/>
              </a:rPr>
              <a:t>Las </a:t>
            </a:r>
            <a:r>
              <a:rPr lang="es-AR" i="1" dirty="0">
                <a:solidFill>
                  <a:srgbClr val="222222"/>
                </a:solidFill>
                <a:latin typeface="Arial" panose="020B0604020202020204" pitchFamily="34" charset="0"/>
              </a:rPr>
              <a:t>Unidades de Protocolo de Datos</a:t>
            </a:r>
            <a:r>
              <a:rPr lang="es-AR" dirty="0">
                <a:solidFill>
                  <a:srgbClr val="222222"/>
                </a:solidFill>
                <a:latin typeface="Arial" panose="020B0604020202020204" pitchFamily="34" charset="0"/>
              </a:rPr>
              <a:t>, también llamadas </a:t>
            </a:r>
            <a:r>
              <a:rPr lang="es-AR" i="1" dirty="0">
                <a:solidFill>
                  <a:srgbClr val="222222"/>
                </a:solidFill>
                <a:latin typeface="Arial" panose="020B0604020202020204" pitchFamily="34" charset="0"/>
              </a:rPr>
              <a:t>PDU</a:t>
            </a:r>
            <a:r>
              <a:rPr lang="es-AR" dirty="0">
                <a:solidFill>
                  <a:srgbClr val="222222"/>
                </a:solidFill>
                <a:latin typeface="Arial" panose="020B0604020202020204" pitchFamily="34" charset="0"/>
              </a:rPr>
              <a:t> (del inglés </a:t>
            </a:r>
            <a:r>
              <a:rPr lang="es-AR" dirty="0" err="1">
                <a:solidFill>
                  <a:srgbClr val="222222"/>
                </a:solidFill>
                <a:latin typeface="Arial" panose="020B0604020202020204" pitchFamily="34" charset="0"/>
              </a:rPr>
              <a:t>Protocol</a:t>
            </a:r>
            <a:r>
              <a:rPr lang="es-AR" dirty="0">
                <a:solidFill>
                  <a:srgbClr val="222222"/>
                </a:solidFill>
                <a:latin typeface="Arial" panose="020B0604020202020204" pitchFamily="34" charset="0"/>
              </a:rPr>
              <a:t> Data </a:t>
            </a:r>
            <a:r>
              <a:rPr lang="es-AR" dirty="0" err="1">
                <a:solidFill>
                  <a:srgbClr val="222222"/>
                </a:solidFill>
                <a:latin typeface="Arial" panose="020B0604020202020204" pitchFamily="34" charset="0"/>
              </a:rPr>
              <a:t>Unit</a:t>
            </a:r>
            <a:r>
              <a:rPr lang="es-AR" dirty="0">
                <a:solidFill>
                  <a:srgbClr val="222222"/>
                </a:solidFill>
                <a:latin typeface="Arial" panose="020B0604020202020204" pitchFamily="34" charset="0"/>
              </a:rPr>
              <a:t>), se utilizan para el intercambio de datos entre unidades distintas, dentro de una capa del modelo OSI. Existen dos clases de </a:t>
            </a:r>
            <a:r>
              <a:rPr lang="es-AR" dirty="0" err="1">
                <a:solidFill>
                  <a:srgbClr val="222222"/>
                </a:solidFill>
                <a:latin typeface="Arial" panose="020B0604020202020204" pitchFamily="34" charset="0"/>
              </a:rPr>
              <a:t>PDUs</a:t>
            </a:r>
            <a:r>
              <a:rPr lang="es-AR" dirty="0">
                <a:solidFill>
                  <a:srgbClr val="222222"/>
                </a:solidFill>
                <a:latin typeface="Arial" panose="020B0604020202020204" pitchFamily="34" charset="0"/>
              </a:rPr>
              <a:t>:</a:t>
            </a:r>
          </a:p>
          <a:p>
            <a:r>
              <a:rPr lang="es-AR" dirty="0">
                <a:solidFill>
                  <a:srgbClr val="222222"/>
                </a:solidFill>
                <a:latin typeface="Arial" panose="020B0604020202020204" pitchFamily="34" charset="0"/>
              </a:rPr>
              <a:t>	</a:t>
            </a:r>
          </a:p>
          <a:p>
            <a:r>
              <a:rPr lang="es-AR" dirty="0">
                <a:solidFill>
                  <a:srgbClr val="222222"/>
                </a:solidFill>
                <a:latin typeface="Arial" panose="020B0604020202020204" pitchFamily="34" charset="0"/>
              </a:rPr>
              <a:t>	- PDU de datos, que contiene los datos del usuario principal (en el caso de la capa de</a:t>
            </a:r>
          </a:p>
          <a:p>
            <a:r>
              <a:rPr lang="es-AR" dirty="0">
                <a:solidFill>
                  <a:srgbClr val="222222"/>
                </a:solidFill>
                <a:latin typeface="Arial" panose="020B0604020202020204" pitchFamily="34" charset="0"/>
              </a:rPr>
              <a:t>	  aplicación) o la PDU del nivel inmediatamente inferior.</a:t>
            </a:r>
          </a:p>
          <a:p>
            <a:endParaRPr lang="es-AR" dirty="0">
              <a:solidFill>
                <a:srgbClr val="222222"/>
              </a:solidFill>
              <a:latin typeface="Arial" panose="020B0604020202020204" pitchFamily="34" charset="0"/>
            </a:endParaRPr>
          </a:p>
          <a:p>
            <a:pPr lvl="3"/>
            <a:r>
              <a:rPr lang="es-AR" dirty="0">
                <a:solidFill>
                  <a:srgbClr val="222222"/>
                </a:solidFill>
                <a:latin typeface="Arial" panose="020B0604020202020204" pitchFamily="34" charset="0"/>
              </a:rPr>
              <a:t>	- PDU de control, que sirven para gobernar el comportamiento completo del protocolo en</a:t>
            </a:r>
          </a:p>
          <a:p>
            <a:pPr lvl="3"/>
            <a:r>
              <a:rPr lang="es-AR" dirty="0">
                <a:solidFill>
                  <a:srgbClr val="222222"/>
                </a:solidFill>
                <a:latin typeface="Arial" panose="020B0604020202020204" pitchFamily="34" charset="0"/>
              </a:rPr>
              <a:t>	  sus funciones de establecimiento y unión de la conexión, control de flujo, control de</a:t>
            </a:r>
          </a:p>
          <a:p>
            <a:pPr lvl="3"/>
            <a:r>
              <a:rPr lang="es-AR" dirty="0">
                <a:solidFill>
                  <a:srgbClr val="222222"/>
                </a:solidFill>
                <a:latin typeface="Arial" panose="020B0604020202020204" pitchFamily="34" charset="0"/>
              </a:rPr>
              <a:t>	  errores, etc. No contienen información alguna proveniente del nivel N+1.</a:t>
            </a:r>
          </a:p>
          <a:p>
            <a:endParaRPr lang="es-AR" dirty="0">
              <a:solidFill>
                <a:srgbClr val="222222"/>
              </a:solidFill>
              <a:latin typeface="Arial" panose="020B0604020202020204" pitchFamily="34" charset="0"/>
            </a:endParaRPr>
          </a:p>
          <a:p>
            <a:r>
              <a:rPr lang="es-AR" dirty="0">
                <a:solidFill>
                  <a:srgbClr val="222222"/>
                </a:solidFill>
                <a:latin typeface="Arial" panose="020B0604020202020204" pitchFamily="34" charset="0"/>
              </a:rPr>
              <a:t>Cada capa de comunicación, en el computador origen, se comunica con un PDU específico </a:t>
            </a:r>
            <a:r>
              <a:rPr lang="es-AR" i="1" dirty="0">
                <a:solidFill>
                  <a:srgbClr val="222222"/>
                </a:solidFill>
                <a:latin typeface="Arial" panose="020B0604020202020204" pitchFamily="34" charset="0"/>
              </a:rPr>
              <a:t>de la misma capa</a:t>
            </a:r>
            <a:r>
              <a:rPr lang="es-AR" dirty="0">
                <a:solidFill>
                  <a:srgbClr val="222222"/>
                </a:solidFill>
                <a:latin typeface="Arial" panose="020B0604020202020204" pitchFamily="34" charset="0"/>
              </a:rPr>
              <a:t> en el computador destino.</a:t>
            </a:r>
          </a:p>
          <a:p>
            <a:endParaRPr lang="es-AR" dirty="0">
              <a:solidFill>
                <a:srgbClr val="222222"/>
              </a:solidFill>
              <a:latin typeface="Arial" panose="020B0604020202020204" pitchFamily="34" charset="0"/>
            </a:endParaRPr>
          </a:p>
          <a:p>
            <a:r>
              <a:rPr lang="es-AR" dirty="0">
                <a:solidFill>
                  <a:srgbClr val="222222"/>
                </a:solidFill>
                <a:latin typeface="Arial" panose="020B0604020202020204" pitchFamily="34" charset="0"/>
              </a:rPr>
              <a:t>Esta forma de comunicación se conoce como comunicación de </a:t>
            </a:r>
            <a:r>
              <a:rPr lang="es-AR" i="1" dirty="0">
                <a:solidFill>
                  <a:srgbClr val="222222"/>
                </a:solidFill>
                <a:latin typeface="Arial" panose="020B0604020202020204" pitchFamily="34" charset="0"/>
              </a:rPr>
              <a:t>peer </a:t>
            </a:r>
            <a:r>
              <a:rPr lang="es-AR" i="1" dirty="0" err="1">
                <a:solidFill>
                  <a:srgbClr val="222222"/>
                </a:solidFill>
                <a:latin typeface="Arial" panose="020B0604020202020204" pitchFamily="34" charset="0"/>
              </a:rPr>
              <a:t>to</a:t>
            </a:r>
            <a:r>
              <a:rPr lang="es-AR" i="1" dirty="0">
                <a:solidFill>
                  <a:srgbClr val="222222"/>
                </a:solidFill>
                <a:latin typeface="Arial" panose="020B0604020202020204" pitchFamily="34" charset="0"/>
              </a:rPr>
              <a:t> peer</a:t>
            </a:r>
            <a:r>
              <a:rPr lang="es-AR" dirty="0">
                <a:solidFill>
                  <a:srgbClr val="222222"/>
                </a:solidFill>
                <a:latin typeface="Arial" panose="020B0604020202020204" pitchFamily="34" charset="0"/>
              </a:rPr>
              <a:t> (de igual a igual).</a:t>
            </a:r>
          </a:p>
          <a:p>
            <a:endParaRPr lang="es-AR" dirty="0">
              <a:solidFill>
                <a:srgbClr val="222222"/>
              </a:solidFill>
              <a:latin typeface="Arial" panose="020B0604020202020204" pitchFamily="34" charset="0"/>
            </a:endParaRPr>
          </a:p>
          <a:p>
            <a:r>
              <a:rPr lang="es-AR" dirty="0">
                <a:solidFill>
                  <a:srgbClr val="222222"/>
                </a:solidFill>
                <a:latin typeface="Arial" panose="020B0604020202020204" pitchFamily="34" charset="0"/>
              </a:rPr>
              <a:t>Así por ejemplo el TPDU de origen se comunica con el TPDU destino, independientemente de lo que transporte la trama: lo mismo sucede con el resto de los n-</a:t>
            </a:r>
            <a:r>
              <a:rPr lang="es-AR" dirty="0" err="1">
                <a:solidFill>
                  <a:srgbClr val="222222"/>
                </a:solidFill>
                <a:latin typeface="Arial" panose="020B0604020202020204" pitchFamily="34" charset="0"/>
              </a:rPr>
              <a:t>PDUs</a:t>
            </a:r>
            <a:endParaRPr lang="es-AR" dirty="0">
              <a:solidFill>
                <a:srgbClr val="222222"/>
              </a:solidFill>
              <a:latin typeface="Arial" panose="020B0604020202020204" pitchFamily="34" charset="0"/>
            </a:endParaRPr>
          </a:p>
        </p:txBody>
      </p:sp>
    </p:spTree>
    <p:extLst>
      <p:ext uri="{BB962C8B-B14F-4D97-AF65-F5344CB8AC3E}">
        <p14:creationId xmlns:p14="http://schemas.microsoft.com/office/powerpoint/2010/main" val="31895040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2280285"/>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dirty="0"/>
              <a:t>A continuación Dirección de Destino y  Origen. Son direcciones de Nivel 2 (locales) y son las MAC </a:t>
            </a:r>
            <a:r>
              <a:rPr lang="es-AR" dirty="0" err="1"/>
              <a:t>Address</a:t>
            </a:r>
            <a:r>
              <a:rPr lang="es-AR" dirty="0"/>
              <a:t>. Las placas de red las tienen grabados en el </a:t>
            </a:r>
            <a:r>
              <a:rPr lang="es-AR" dirty="0" err="1"/>
              <a:t>hard</a:t>
            </a:r>
            <a:r>
              <a:rPr lang="es-AR" dirty="0"/>
              <a:t> y no existen 2 placas iguales. </a:t>
            </a:r>
          </a:p>
          <a:p>
            <a:pPr marL="742950" indent="-742950">
              <a:buAutoNum type="alphaLcParenR"/>
            </a:pPr>
            <a:endParaRPr lang="es-AR" dirty="0"/>
          </a:p>
          <a:p>
            <a:r>
              <a:rPr lang="es-AR" dirty="0"/>
              <a:t>Las MAC </a:t>
            </a:r>
            <a:r>
              <a:rPr lang="es-AR" dirty="0" err="1"/>
              <a:t>Adress</a:t>
            </a:r>
            <a:r>
              <a:rPr lang="es-AR" dirty="0"/>
              <a:t> están divididos en 3 bytes para el fabricante y 3 bytes para la placa y no hay dos iguales en el mundo. Son direcciones </a:t>
            </a:r>
            <a:r>
              <a:rPr lang="es-AR" dirty="0" err="1"/>
              <a:t>Unicast</a:t>
            </a:r>
            <a:r>
              <a:rPr lang="es-AR" dirty="0"/>
              <a:t>.	 </a:t>
            </a:r>
          </a:p>
          <a:p>
            <a:endParaRPr lang="es-AR" dirty="0"/>
          </a:p>
          <a:p>
            <a:r>
              <a:rPr lang="es-AR" dirty="0"/>
              <a:t>Si el primer bit del </a:t>
            </a:r>
            <a:r>
              <a:rPr lang="es-AR" dirty="0" err="1"/>
              <a:t>Adress</a:t>
            </a:r>
            <a:r>
              <a:rPr lang="es-AR" dirty="0"/>
              <a:t> Destino es 0, son direcciones </a:t>
            </a:r>
            <a:r>
              <a:rPr lang="es-AR" dirty="0" err="1"/>
              <a:t>Unicast</a:t>
            </a:r>
            <a:r>
              <a:rPr lang="es-AR" dirty="0"/>
              <a:t> y si es 1 es para grupos. </a:t>
            </a:r>
          </a:p>
          <a:p>
            <a:r>
              <a:rPr lang="es-AR" dirty="0"/>
              <a:t>A una Dirección de Grupo permite que muchas estaciones reciban mensajes  con una sola dirección (</a:t>
            </a:r>
            <a:r>
              <a:rPr lang="es-AR" dirty="0" err="1"/>
              <a:t>Multicast</a:t>
            </a:r>
            <a:r>
              <a:rPr lang="es-AR" dirty="0"/>
              <a:t>). Si todos los bits de la dirección están en 1 esta reservado apara Broadcast</a:t>
            </a:r>
          </a:p>
          <a:p>
            <a:endParaRPr lang="es-AR" dirty="0"/>
          </a:p>
          <a:p>
            <a:endParaRPr lang="es-AR" b="1" i="1" dirty="0"/>
          </a:p>
          <a:p>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(Slide2)</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2" y="1933850"/>
            <a:ext cx="11879177" cy="5214247"/>
          </a:xfrm>
          <a:prstGeom prst="rect">
            <a:avLst/>
          </a:prstGeom>
        </p:spPr>
      </p:pic>
    </p:spTree>
    <p:extLst>
      <p:ext uri="{BB962C8B-B14F-4D97-AF65-F5344CB8AC3E}">
        <p14:creationId xmlns:p14="http://schemas.microsoft.com/office/powerpoint/2010/main" val="51715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1480066"/>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sz="3200" dirty="0"/>
              <a:t>Long, me dice la longitud del campo de datos, va de 0 a 1500</a:t>
            </a:r>
          </a:p>
          <a:p>
            <a:endParaRPr lang="es-AR" sz="3200" dirty="0"/>
          </a:p>
          <a:p>
            <a:r>
              <a:rPr lang="es-AR" sz="3200" dirty="0"/>
              <a:t>Si bien el campo de datos puede ser cero, esto causa problemas (por ej.  en colisión). Por esto la trama mínima es de 64 bytes de longitud desde la dirección del destino hasta el </a:t>
            </a:r>
            <a:r>
              <a:rPr lang="es-AR" sz="3200" dirty="0" err="1"/>
              <a:t>cheksum</a:t>
            </a:r>
            <a:r>
              <a:rPr lang="es-AR" sz="3200" dirty="0"/>
              <a:t>, utilizando los 46 bytes de relleno de forma que se llegue a la mínima longitud. (51,2 </a:t>
            </a:r>
            <a:r>
              <a:rPr lang="es-AR" sz="3200" dirty="0" err="1"/>
              <a:t>uS</a:t>
            </a:r>
            <a:r>
              <a:rPr lang="es-AR" sz="3200" dirty="0"/>
              <a:t>). La MTU máxima es 1518 bytes (sin preámbulo ni inicio)</a:t>
            </a:r>
          </a:p>
          <a:p>
            <a:endParaRPr lang="es-AR" sz="3200" dirty="0"/>
          </a:p>
          <a:p>
            <a:r>
              <a:rPr lang="es-AR" sz="3200" dirty="0"/>
              <a:t>Esto es para </a:t>
            </a:r>
            <a:r>
              <a:rPr lang="es-AR" sz="3200" dirty="0" err="1"/>
              <a:t>LANs</a:t>
            </a:r>
            <a:r>
              <a:rPr lang="es-AR" sz="3200" dirty="0"/>
              <a:t> de 10Mps, a medida que la velocidad aumenta por </a:t>
            </a:r>
            <a:r>
              <a:rPr lang="es-AR" sz="3200" dirty="0" err="1"/>
              <a:t>ej</a:t>
            </a:r>
            <a:r>
              <a:rPr lang="es-AR" sz="3200" dirty="0"/>
              <a:t> 1Gbps, la longitud de trama es de 6400 bytes. </a:t>
            </a:r>
          </a:p>
          <a:p>
            <a:endParaRPr lang="es-AR" sz="3200" dirty="0"/>
          </a:p>
          <a:p>
            <a:r>
              <a:rPr lang="es-AR" sz="3200" dirty="0"/>
              <a:t>Tener una longitud de trama mínima es funcional para reducir las colisiones.</a:t>
            </a:r>
          </a:p>
          <a:p>
            <a:endParaRPr lang="es-AR" sz="3200" dirty="0"/>
          </a:p>
          <a:p>
            <a:r>
              <a:rPr lang="es-AR" sz="3200" dirty="0"/>
              <a:t>El algoritmo de </a:t>
            </a:r>
            <a:r>
              <a:rPr lang="es-AR" sz="3200" dirty="0" err="1"/>
              <a:t>checksum</a:t>
            </a:r>
            <a:r>
              <a:rPr lang="es-AR" sz="3200" dirty="0"/>
              <a:t> es un CRC    </a:t>
            </a:r>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(Slide3)</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3" y="1933850"/>
            <a:ext cx="10947552" cy="4805319"/>
          </a:xfrm>
          <a:prstGeom prst="rect">
            <a:avLst/>
          </a:prstGeom>
        </p:spPr>
      </p:pic>
    </p:spTree>
    <p:extLst>
      <p:ext uri="{BB962C8B-B14F-4D97-AF65-F5344CB8AC3E}">
        <p14:creationId xmlns:p14="http://schemas.microsoft.com/office/powerpoint/2010/main" val="2796934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0618291"/>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endParaRPr lang="es-AR" dirty="0"/>
          </a:p>
          <a:p>
            <a:r>
              <a:rPr lang="es-AR" dirty="0"/>
              <a:t>La diferencia entre la trama Ethernet y la 802.3 es que los campos Long y Rell, no existen</a:t>
            </a:r>
          </a:p>
          <a:p>
            <a:endParaRPr lang="es-AR" dirty="0"/>
          </a:p>
          <a:p>
            <a:r>
              <a:rPr lang="es-AR" dirty="0"/>
              <a:t>Si el campo </a:t>
            </a:r>
            <a:r>
              <a:rPr lang="es-AR" dirty="0" err="1"/>
              <a:t>Type</a:t>
            </a:r>
            <a:r>
              <a:rPr lang="es-AR" dirty="0"/>
              <a:t> es mayor a 1500 es una trama Ethernet. Pero Ethernet es un Nivel 2 completo, no hay LLC y en datos está el Nivel3 como IP, </a:t>
            </a:r>
            <a:r>
              <a:rPr lang="es-AR" dirty="0" err="1"/>
              <a:t>Ipx</a:t>
            </a:r>
            <a:r>
              <a:rPr lang="es-AR" dirty="0"/>
              <a:t>, </a:t>
            </a:r>
            <a:r>
              <a:rPr lang="es-AR" dirty="0" err="1"/>
              <a:t>etc</a:t>
            </a:r>
            <a:r>
              <a:rPr lang="es-AR" dirty="0"/>
              <a:t>, entonces en </a:t>
            </a:r>
            <a:r>
              <a:rPr lang="es-AR" dirty="0" err="1"/>
              <a:t>Type</a:t>
            </a:r>
            <a:r>
              <a:rPr lang="es-AR" dirty="0"/>
              <a:t> pongo que tipo de Nivel 3 tengo</a:t>
            </a:r>
          </a:p>
          <a:p>
            <a:endParaRPr lang="es-AR" dirty="0"/>
          </a:p>
          <a:p>
            <a:r>
              <a:rPr lang="es-AR" dirty="0"/>
              <a:t>							Tipo = 0800h ===== IP</a:t>
            </a:r>
          </a:p>
          <a:p>
            <a:endParaRPr lang="es-AR" dirty="0"/>
          </a:p>
          <a:p>
            <a:r>
              <a:rPr lang="es-AR" dirty="0"/>
              <a:t>							Tipo = 8137h ===== </a:t>
            </a:r>
            <a:r>
              <a:rPr lang="es-AR" dirty="0" err="1"/>
              <a:t>IPx</a:t>
            </a:r>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ETHERNET)</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3" y="1933850"/>
            <a:ext cx="10947552" cy="4805319"/>
          </a:xfrm>
          <a:prstGeom prst="rect">
            <a:avLst/>
          </a:prstGeom>
        </p:spPr>
      </p:pic>
    </p:spTree>
    <p:extLst>
      <p:ext uri="{BB962C8B-B14F-4D97-AF65-F5344CB8AC3E}">
        <p14:creationId xmlns:p14="http://schemas.microsoft.com/office/powerpoint/2010/main" val="3210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CSMA/CD - 802.3</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255379"/>
            <a:ext cx="19902885" cy="11726287"/>
          </a:xfrm>
          <a:prstGeom prst="rect">
            <a:avLst/>
          </a:prstGeom>
        </p:spPr>
        <p:txBody>
          <a:bodyPr wrap="square">
            <a:spAutoFit/>
          </a:bodyPr>
          <a:lstStyle/>
          <a:p>
            <a:endParaRPr lang="es-AR" dirty="0"/>
          </a:p>
          <a:p>
            <a:r>
              <a:rPr lang="es-AR" dirty="0"/>
              <a:t>CSMA/CD,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endParaRPr lang="es-AR" dirty="0"/>
          </a:p>
          <a:p>
            <a:endParaRPr lang="es-AR" b="1" i="1" dirty="0"/>
          </a:p>
          <a:p>
            <a:r>
              <a:rPr lang="es-AR" b="1" dirty="0">
                <a:solidFill>
                  <a:srgbClr val="FF0000"/>
                </a:solidFill>
              </a:rPr>
              <a:t>CS: </a:t>
            </a:r>
            <a:r>
              <a:rPr lang="es-AR" dirty="0"/>
              <a:t>Toma una muestra de lo que hay en el medio y compara con lo que está</a:t>
            </a:r>
          </a:p>
          <a:p>
            <a:r>
              <a:rPr lang="es-AR" dirty="0"/>
              <a:t>transmitiendo.</a:t>
            </a:r>
          </a:p>
          <a:p>
            <a:endParaRPr lang="es-AR" dirty="0"/>
          </a:p>
          <a:p>
            <a:r>
              <a:rPr lang="es-AR" b="1" dirty="0">
                <a:solidFill>
                  <a:srgbClr val="FF0000"/>
                </a:solidFill>
              </a:rPr>
              <a:t>MA: </a:t>
            </a:r>
            <a:r>
              <a:rPr lang="es-AR" dirty="0"/>
              <a:t>Físicamente los mensajes llegan a todos los equipos  y que además puede (o no) ser para todos los equipos (mensajes Broadcast, </a:t>
            </a:r>
            <a:r>
              <a:rPr lang="es-AR" dirty="0" err="1"/>
              <a:t>Multicast</a:t>
            </a:r>
            <a:r>
              <a:rPr lang="es-AR" dirty="0"/>
              <a:t> o </a:t>
            </a:r>
            <a:r>
              <a:rPr lang="es-AR" dirty="0" err="1"/>
              <a:t>Unicast</a:t>
            </a:r>
            <a:r>
              <a:rPr lang="es-AR" dirty="0"/>
              <a:t>)</a:t>
            </a:r>
          </a:p>
          <a:p>
            <a:endParaRPr lang="es-AR" b="1" dirty="0">
              <a:solidFill>
                <a:srgbClr val="FF0000"/>
              </a:solidFill>
            </a:endParaRPr>
          </a:p>
          <a:p>
            <a:r>
              <a:rPr lang="es-AR" b="1" dirty="0">
                <a:solidFill>
                  <a:srgbClr val="FF0000"/>
                </a:solidFill>
              </a:rPr>
              <a:t>CD: </a:t>
            </a:r>
            <a:r>
              <a:rPr lang="es-AR" dirty="0"/>
              <a:t>Las colisiones son inevitables y hay que saber detectarlas. Apenas se detecta una colisión, las máquinas dejan de enviar, avisan mediante algún bit (JAM) que lo que recibieron no sirve.   </a:t>
            </a:r>
            <a:endParaRPr lang="es-AR" b="1" dirty="0">
              <a:solidFill>
                <a:srgbClr val="FF0000"/>
              </a:solidFill>
            </a:endParaRPr>
          </a:p>
          <a:p>
            <a:endParaRPr lang="es-AR" b="1" i="1" dirty="0">
              <a:solidFill>
                <a:srgbClr val="FF0000"/>
              </a:solidFill>
            </a:endParaRPr>
          </a:p>
          <a:p>
            <a:r>
              <a:rPr lang="es-AR" b="1" i="1" dirty="0">
                <a:solidFill>
                  <a:srgbClr val="FF0000"/>
                </a:solidFill>
              </a:rPr>
              <a:t>Entonces:</a:t>
            </a:r>
            <a:r>
              <a:rPr lang="es-AR" dirty="0"/>
              <a:t>	Antes de transmitir </a:t>
            </a:r>
            <a:r>
              <a:rPr lang="es-AR" dirty="0" err="1"/>
              <a:t>checkea</a:t>
            </a:r>
            <a:r>
              <a:rPr lang="es-AR" dirty="0"/>
              <a:t> si el medio esta libre.</a:t>
            </a:r>
          </a:p>
          <a:p>
            <a:r>
              <a:rPr lang="es-AR" dirty="0"/>
              <a:t>					1) Si el medio esta libre, transmite.</a:t>
            </a:r>
          </a:p>
          <a:p>
            <a:r>
              <a:rPr lang="es-AR" dirty="0"/>
              <a:t>					2) Si ocurre una colisión, detecta y resuelve la conexión.</a:t>
            </a:r>
          </a:p>
          <a:p>
            <a:r>
              <a:rPr lang="es-AR" dirty="0"/>
              <a:t>			</a:t>
            </a:r>
          </a:p>
          <a:p>
            <a:r>
              <a:rPr lang="es-AR" dirty="0"/>
              <a:t>			Si el medio está ocupado</a:t>
            </a:r>
          </a:p>
          <a:p>
            <a:r>
              <a:rPr lang="es-AR" dirty="0"/>
              <a:t>				a) Persistente, espera que este libre</a:t>
            </a:r>
          </a:p>
          <a:p>
            <a:r>
              <a:rPr lang="es-AR" dirty="0"/>
              <a:t>				b) No persistente, </a:t>
            </a:r>
            <a:r>
              <a:rPr lang="es-AR" dirty="0" err="1"/>
              <a:t>setea</a:t>
            </a:r>
            <a:r>
              <a:rPr lang="es-AR" dirty="0"/>
              <a:t> un </a:t>
            </a:r>
            <a:r>
              <a:rPr lang="es-AR" dirty="0" err="1"/>
              <a:t>timer</a:t>
            </a:r>
            <a:r>
              <a:rPr lang="es-AR" dirty="0"/>
              <a:t> y prueba más tarde.</a:t>
            </a:r>
          </a:p>
          <a:p>
            <a:r>
              <a:rPr lang="es-AR" dirty="0"/>
              <a:t>				Pone un JAM en la línea para garantizar que todos se enteren de la colisión.</a:t>
            </a:r>
          </a:p>
          <a:p>
            <a:endParaRPr lang="es-AR" dirty="0"/>
          </a:p>
        </p:txBody>
      </p:sp>
    </p:spTree>
    <p:extLst>
      <p:ext uri="{BB962C8B-B14F-4D97-AF65-F5344CB8AC3E}">
        <p14:creationId xmlns:p14="http://schemas.microsoft.com/office/powerpoint/2010/main" val="91195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CSMA/CD - 802.3</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772355"/>
            <a:ext cx="19902885" cy="2308324"/>
          </a:xfrm>
          <a:prstGeom prst="rect">
            <a:avLst/>
          </a:prstGeom>
        </p:spPr>
        <p:txBody>
          <a:bodyPr wrap="square">
            <a:spAutoFit/>
          </a:bodyPr>
          <a:lstStyle/>
          <a:p>
            <a:endParaRPr lang="es-AR" dirty="0"/>
          </a:p>
          <a:p>
            <a:r>
              <a:rPr lang="es-AR" dirty="0"/>
              <a:t>CSMA/CD -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endParaRPr lang="es-AR" dirty="0"/>
          </a:p>
          <a:p>
            <a:endParaRPr lang="es-AR" b="1" i="1" dirty="0"/>
          </a:p>
          <a:p>
            <a:endParaRPr lang="es-AR" dirty="0"/>
          </a:p>
        </p:txBody>
      </p:sp>
      <p:pic>
        <p:nvPicPr>
          <p:cNvPr id="2" name="Imagen 1">
            <a:extLst>
              <a:ext uri="{FF2B5EF4-FFF2-40B4-BE49-F238E27FC236}">
                <a16:creationId xmlns:a16="http://schemas.microsoft.com/office/drawing/2014/main" id="{56A2D805-0399-46C5-A062-4EE39B709189}"/>
              </a:ext>
            </a:extLst>
          </p:cNvPr>
          <p:cNvPicPr>
            <a:picLocks noChangeAspect="1"/>
          </p:cNvPicPr>
          <p:nvPr/>
        </p:nvPicPr>
        <p:blipFill>
          <a:blip r:embed="rId2"/>
          <a:stretch>
            <a:fillRect/>
          </a:stretch>
        </p:blipFill>
        <p:spPr>
          <a:xfrm>
            <a:off x="6454724" y="3767857"/>
            <a:ext cx="10344486" cy="7638079"/>
          </a:xfrm>
          <a:prstGeom prst="rect">
            <a:avLst/>
          </a:prstGeom>
        </p:spPr>
      </p:pic>
    </p:spTree>
    <p:extLst>
      <p:ext uri="{BB962C8B-B14F-4D97-AF65-F5344CB8AC3E}">
        <p14:creationId xmlns:p14="http://schemas.microsoft.com/office/powerpoint/2010/main" val="368451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16717" y="1845916"/>
            <a:ext cx="15150993" cy="10891371"/>
          </a:xfrm>
          <a:prstGeom prst="rect">
            <a:avLst/>
          </a:prstGeom>
        </p:spPr>
      </p:pic>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smtClean="0"/>
              <a:t>CSMA/CD – Diagrama de FUNCIONAMIENTO</a:t>
            </a:r>
            <a:endParaRPr lang="es-ES" dirty="0"/>
          </a:p>
        </p:txBody>
      </p:sp>
      <p:sp>
        <p:nvSpPr>
          <p:cNvPr id="3" name="Rectángulo 2">
            <a:extLst>
              <a:ext uri="{FF2B5EF4-FFF2-40B4-BE49-F238E27FC236}">
                <a16:creationId xmlns:a16="http://schemas.microsoft.com/office/drawing/2014/main" id="{74EB4EC6-5BE3-4EB6-AC83-E68A179FB16F}"/>
              </a:ext>
            </a:extLst>
          </p:cNvPr>
          <p:cNvSpPr/>
          <p:nvPr/>
        </p:nvSpPr>
        <p:spPr>
          <a:xfrm rot="10800000" flipV="1">
            <a:off x="16119896" y="2216475"/>
            <a:ext cx="7397329" cy="2862322"/>
          </a:xfrm>
          <a:prstGeom prst="rect">
            <a:avLst/>
          </a:prstGeom>
        </p:spPr>
        <p:txBody>
          <a:bodyPr wrap="square">
            <a:spAutoFit/>
          </a:bodyPr>
          <a:lstStyle/>
          <a:p>
            <a:r>
              <a:rPr lang="es-AR" dirty="0" smtClean="0"/>
              <a:t>CSMA/CD </a:t>
            </a:r>
            <a:r>
              <a:rPr lang="es-AR" dirty="0"/>
              <a:t>-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smtClean="0"/>
              <a:t>Detection</a:t>
            </a:r>
            <a:endParaRPr lang="es-AR" dirty="0" smtClean="0"/>
          </a:p>
          <a:p>
            <a:endParaRPr lang="es-MX" dirty="0"/>
          </a:p>
          <a:p>
            <a:r>
              <a:rPr lang="es-AR" dirty="0"/>
              <a:t>https://www.ionos.es/digitalguide/servidores/know-how/csmacd/</a:t>
            </a:r>
          </a:p>
        </p:txBody>
      </p:sp>
    </p:spTree>
    <p:extLst>
      <p:ext uri="{BB962C8B-B14F-4D97-AF65-F5344CB8AC3E}">
        <p14:creationId xmlns:p14="http://schemas.microsoft.com/office/powerpoint/2010/main" val="663138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Perdida CLOCK – Codificación Manchester</a:t>
            </a:r>
          </a:p>
        </p:txBody>
      </p:sp>
      <p:sp>
        <p:nvSpPr>
          <p:cNvPr id="8" name="Rectángulo 7">
            <a:extLst>
              <a:ext uri="{FF2B5EF4-FFF2-40B4-BE49-F238E27FC236}">
                <a16:creationId xmlns:a16="http://schemas.microsoft.com/office/drawing/2014/main" id="{BE4F470F-0FAC-4330-92D0-A720E8C3C3EF}"/>
              </a:ext>
            </a:extLst>
          </p:cNvPr>
          <p:cNvSpPr/>
          <p:nvPr/>
        </p:nvSpPr>
        <p:spPr>
          <a:xfrm>
            <a:off x="2832207" y="1933850"/>
            <a:ext cx="19902885" cy="10618291"/>
          </a:xfrm>
          <a:prstGeom prst="rect">
            <a:avLst/>
          </a:prstGeom>
        </p:spPr>
        <p:txBody>
          <a:bodyPr wrap="square">
            <a:spAutoFit/>
          </a:bodyPr>
          <a:lstStyle/>
          <a:p>
            <a:endParaRPr lang="es-AR" dirty="0"/>
          </a:p>
          <a:p>
            <a:r>
              <a:rPr lang="es-AR" dirty="0"/>
              <a:t>Como se que comienza la trasmisión y además como sincronizo la recepción de los datos. La señal de 802.3 es señal en banda base.</a:t>
            </a:r>
          </a:p>
          <a:p>
            <a:endParaRPr lang="es-AR" dirty="0"/>
          </a:p>
          <a:p>
            <a:endParaRPr lang="es-AR" dirty="0"/>
          </a:p>
          <a:p>
            <a:pPr marL="742950" indent="-742950">
              <a:buAutoNum type="alphaLcParenR"/>
            </a:pPr>
            <a:r>
              <a:rPr lang="es-AR" dirty="0"/>
              <a:t>El periodo de tiempo de bit se subdivide en dos intervalos</a:t>
            </a:r>
          </a:p>
          <a:p>
            <a:pPr marL="742950" indent="-742950">
              <a:buAutoNum type="alphaLcParenR"/>
            </a:pPr>
            <a:endParaRPr lang="es-AR" dirty="0"/>
          </a:p>
          <a:p>
            <a:pPr marL="742950" indent="-742950">
              <a:buAutoNum type="alphaLcParenR"/>
            </a:pPr>
            <a:r>
              <a:rPr lang="es-AR" dirty="0"/>
              <a:t>Un “1” se envía con “Tensión” en el primer intervalo y “Tensión Cero” en el segundo</a:t>
            </a:r>
          </a:p>
          <a:p>
            <a:pPr marL="742950" indent="-742950">
              <a:buAutoNum type="alphaLcParenR"/>
            </a:pPr>
            <a:endParaRPr lang="es-AR" dirty="0"/>
          </a:p>
          <a:p>
            <a:pPr marL="742950" indent="-742950">
              <a:buAutoNum type="alphaLcParenR"/>
            </a:pPr>
            <a:r>
              <a:rPr lang="es-AR" dirty="0"/>
              <a:t>Un “0” se envía exactamente a la inversa del “1”, primero “Cero Tensión y después “Tensión”</a:t>
            </a:r>
          </a:p>
          <a:p>
            <a:pPr marL="742950" indent="-742950">
              <a:buAutoNum type="alphaLcParenR"/>
            </a:pPr>
            <a:endParaRPr lang="es-AR" dirty="0"/>
          </a:p>
          <a:p>
            <a:pPr marL="742950" indent="-742950">
              <a:buAutoNum type="alphaLcParenR"/>
            </a:pPr>
            <a:r>
              <a:rPr lang="es-AR" dirty="0"/>
              <a:t>Este esquema asegura la sincronización del </a:t>
            </a:r>
            <a:r>
              <a:rPr lang="es-AR" dirty="0" err="1"/>
              <a:t>Rx</a:t>
            </a:r>
            <a:r>
              <a:rPr lang="es-AR" dirty="0"/>
              <a:t> y el </a:t>
            </a:r>
            <a:r>
              <a:rPr lang="es-AR" dirty="0" err="1"/>
              <a:t>Tx</a:t>
            </a:r>
            <a:r>
              <a:rPr lang="es-AR" dirty="0"/>
              <a:t>, ya que siempre hay una transición de tensión por bit. (flanco)</a:t>
            </a:r>
          </a:p>
          <a:p>
            <a:pPr marL="742950" indent="-742950">
              <a:buAutoNum type="alphaLcParenR"/>
            </a:pPr>
            <a:endParaRPr lang="es-AR" dirty="0"/>
          </a:p>
          <a:p>
            <a:r>
              <a:rPr lang="es-AR" dirty="0"/>
              <a:t>La desventaja es que se necesita en BW del doble que la transmisión directa de los bits.</a:t>
            </a:r>
          </a:p>
          <a:p>
            <a:pPr marL="742950" indent="-742950">
              <a:buAutoNum type="alphaLcParenR"/>
            </a:pPr>
            <a:endParaRPr lang="es-AR" dirty="0"/>
          </a:p>
          <a:p>
            <a:endParaRPr lang="es-AR" dirty="0"/>
          </a:p>
          <a:p>
            <a:endParaRPr lang="es-AR" b="1" i="1" dirty="0"/>
          </a:p>
          <a:p>
            <a:endParaRPr lang="es-AR" dirty="0"/>
          </a:p>
        </p:txBody>
      </p:sp>
    </p:spTree>
    <p:extLst>
      <p:ext uri="{BB962C8B-B14F-4D97-AF65-F5344CB8AC3E}">
        <p14:creationId xmlns:p14="http://schemas.microsoft.com/office/powerpoint/2010/main" val="2999204945"/>
      </p:ext>
    </p:extLst>
  </p:cSld>
  <p:clrMapOvr>
    <a:masterClrMapping/>
  </p:clrMapOvr>
</p:sld>
</file>

<file path=ppt/theme/theme1.xml><?xml version="1.0" encoding="utf-8"?>
<a:theme xmlns:a="http://schemas.openxmlformats.org/drawingml/2006/main" name="1_Honeywell Single Image Cover">
  <a:themeElements>
    <a:clrScheme name="Personalizar 1">
      <a:dk1>
        <a:srgbClr val="000000"/>
      </a:dk1>
      <a:lt1>
        <a:srgbClr val="FFFFFF"/>
      </a:lt1>
      <a:dk2>
        <a:srgbClr val="A7A7A7"/>
      </a:dk2>
      <a:lt2>
        <a:srgbClr val="535353"/>
      </a:lt2>
      <a:accent1>
        <a:srgbClr val="707070"/>
      </a:accent1>
      <a:accent2>
        <a:srgbClr val="3F3F3F"/>
      </a:accent2>
      <a:accent3>
        <a:srgbClr val="E1261C"/>
      </a:accent3>
      <a:accent4>
        <a:srgbClr val="F37021"/>
      </a:accent4>
      <a:accent5>
        <a:srgbClr val="FFC627"/>
      </a:accent5>
      <a:accent6>
        <a:srgbClr val="1792E5"/>
      </a:accent6>
      <a:hlink>
        <a:srgbClr val="0000FF"/>
      </a:hlink>
      <a:folHlink>
        <a:srgbClr val="FF00FF"/>
      </a:folHlink>
    </a:clrScheme>
    <a:fontScheme name="1_Honeywell Single Image Cover">
      <a:majorFont>
        <a:latin typeface="Helvetica"/>
        <a:ea typeface="Helvetica"/>
        <a:cs typeface="Helvetica"/>
      </a:majorFont>
      <a:minorFont>
        <a:latin typeface="Calibri"/>
        <a:ea typeface="Calibri"/>
        <a:cs typeface="Calibri"/>
      </a:minorFont>
    </a:fontScheme>
    <a:fmtScheme name="1_Honeywell Single Image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7" tIns="91437" rIns="91437" bIns="91437"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7" tIns="91437" rIns="91437" bIns="91437"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Honeywell Single Image Cover">
  <a:themeElements>
    <a:clrScheme name="1_Honeywell Single Image Cover">
      <a:dk1>
        <a:srgbClr val="000000"/>
      </a:dk1>
      <a:lt1>
        <a:srgbClr val="FFFFFF"/>
      </a:lt1>
      <a:dk2>
        <a:srgbClr val="A7A7A7"/>
      </a:dk2>
      <a:lt2>
        <a:srgbClr val="535353"/>
      </a:lt2>
      <a:accent1>
        <a:srgbClr val="707070"/>
      </a:accent1>
      <a:accent2>
        <a:srgbClr val="3F3F3F"/>
      </a:accent2>
      <a:accent3>
        <a:srgbClr val="E1261C"/>
      </a:accent3>
      <a:accent4>
        <a:srgbClr val="F37021"/>
      </a:accent4>
      <a:accent5>
        <a:srgbClr val="FFC627"/>
      </a:accent5>
      <a:accent6>
        <a:srgbClr val="1792E5"/>
      </a:accent6>
      <a:hlink>
        <a:srgbClr val="0000FF"/>
      </a:hlink>
      <a:folHlink>
        <a:srgbClr val="FF00FF"/>
      </a:folHlink>
    </a:clrScheme>
    <a:fontScheme name="1_Honeywell Single Image Cover">
      <a:majorFont>
        <a:latin typeface="Helvetica"/>
        <a:ea typeface="Helvetica"/>
        <a:cs typeface="Helvetica"/>
      </a:majorFont>
      <a:minorFont>
        <a:latin typeface="Calibri"/>
        <a:ea typeface="Calibri"/>
        <a:cs typeface="Calibri"/>
      </a:minorFont>
    </a:fontScheme>
    <a:fmtScheme name="1_Honeywell Single Image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7" tIns="91437" rIns="91437" bIns="91437"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7" tIns="91437" rIns="91437" bIns="91437"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44449</TotalTime>
  <Words>2695</Words>
  <Application>Microsoft Office PowerPoint</Application>
  <PresentationFormat>Personalizado</PresentationFormat>
  <Paragraphs>441</Paragraphs>
  <Slides>22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22</vt:i4>
      </vt:variant>
    </vt:vector>
  </HeadingPairs>
  <TitlesOfParts>
    <vt:vector size="29" baseType="lpstr">
      <vt:lpstr>Arial</vt:lpstr>
      <vt:lpstr>Calibri</vt:lpstr>
      <vt:lpstr>Calibri Light</vt:lpstr>
      <vt:lpstr>Helvetica</vt:lpstr>
      <vt:lpstr>Helvetica Light</vt:lpstr>
      <vt:lpstr>HelveticaNeue MediumCond</vt:lpstr>
      <vt:lpstr>1_Honeywell Single Image Cover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Walter Fodino</dc:creator>
  <cp:lastModifiedBy>Quintieri, Gabriel Alejandro</cp:lastModifiedBy>
  <cp:revision>993</cp:revision>
  <dcterms:modified xsi:type="dcterms:W3CDTF">2024-04-11T14:52:26Z</dcterms:modified>
</cp:coreProperties>
</file>