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Anton"/>
      <p:regular r:id="rId47"/>
    </p:embeddedFont>
    <p:embeddedFont>
      <p:font typeface="Lato"/>
      <p:regular r:id="rId48"/>
      <p:bold r:id="rId49"/>
      <p:italic r:id="rId50"/>
      <p:boldItalic r:id="rId51"/>
    </p:embeddedFon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A84BD3-1927-474A-BC3D-5374332CD111}">
  <a:tblStyle styleId="{1AA84BD3-1927-474A-BC3D-5374332CD1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Anton-regular.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6.xml"/><Relationship Id="rId55" Type="http://schemas.openxmlformats.org/officeDocument/2006/relationships/font" Target="fonts/HelveticaNeue-boldItalic.fntdata"/><Relationship Id="rId10" Type="http://schemas.openxmlformats.org/officeDocument/2006/relationships/slide" Target="slides/slide5.xml"/><Relationship Id="rId54" Type="http://schemas.openxmlformats.org/officeDocument/2006/relationships/font" Target="fonts/HelveticaNeue-italic.fntdata"/><Relationship Id="rId13" Type="http://schemas.openxmlformats.org/officeDocument/2006/relationships/slide" Target="slides/slide8.xml"/><Relationship Id="rId57" Type="http://schemas.openxmlformats.org/officeDocument/2006/relationships/font" Target="fonts/HelveticaNeueLight-bold.fntdata"/><Relationship Id="rId12" Type="http://schemas.openxmlformats.org/officeDocument/2006/relationships/slide" Target="slides/slide7.xml"/><Relationship Id="rId56" Type="http://schemas.openxmlformats.org/officeDocument/2006/relationships/font" Target="fonts/HelveticaNeueLight-regular.fntdata"/><Relationship Id="rId15" Type="http://schemas.openxmlformats.org/officeDocument/2006/relationships/slide" Target="slides/slide10.xml"/><Relationship Id="rId59" Type="http://schemas.openxmlformats.org/officeDocument/2006/relationships/font" Target="fonts/HelveticaNeueLight-boldItalic.fntdata"/><Relationship Id="rId14" Type="http://schemas.openxmlformats.org/officeDocument/2006/relationships/slide" Target="slides/slide9.xml"/><Relationship Id="rId58"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85fae2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85fae2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c9cc53e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c9cc53e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285fae2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285fae2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c9cc53e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c9cc53e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c9cc53e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c9cc53e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027c475a2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c027c475a2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027c475a2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027c475a2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027c475a2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027c475a2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285fae27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285fae27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285fae27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285fae27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cb7986a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cb7986a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cb7986a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cb7986a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cb7986a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cb7986a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cb7986af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cb7986a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cb7986af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cb7986af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cb7986af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cb7986af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cb7986af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cb7986af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cb7986a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cb7986a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cb7986af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cb7986af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cb7986af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cb7986af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027c475a2_2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c027c475a2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027c475a2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027c475a2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027c475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027c47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027c475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027c475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027c475a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027c475a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027c475a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027c475a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027c475a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027c475a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027c475a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027c475a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cd3f76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cd3f76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99dc31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099dc31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6da6b8b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6da6b8b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96da6b8b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96da6b8b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85fae2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85fae2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abeljs.io/" TargetMode="External"/><Relationship Id="rId4" Type="http://schemas.openxmlformats.org/officeDocument/2006/relationships/image" Target="../media/image21.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ebpack.js.org/concepts/" TargetMode="External"/><Relationship Id="rId4" Type="http://schemas.openxmlformats.org/officeDocument/2006/relationships/image" Target="../media/image24.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hyperlink" Target="https://desarrolloweb.com/articulos/configuracion-webpack-config-j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3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3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1.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4.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0.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jp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28500" y="1727025"/>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 Node.js como herramienta de desarrollo</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(Parte 2)</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15.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nvSpPr>
        <p:spPr>
          <a:xfrm>
            <a:off x="329250" y="898675"/>
            <a:ext cx="84252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 modo de ejemplo, vamos a generar tres archivos con contenido javascript y los vamos a empaquetar en un sólo archivo de salida </a:t>
            </a:r>
            <a:r>
              <a:rPr lang="en-GB" sz="2000">
                <a:solidFill>
                  <a:schemeClr val="dk1"/>
                </a:solidFill>
                <a:highlight>
                  <a:schemeClr val="lt1"/>
                </a:highlight>
                <a:latin typeface="Helvetica Neue Light"/>
                <a:ea typeface="Helvetica Neue Light"/>
                <a:cs typeface="Helvetica Neue Light"/>
                <a:sym typeface="Helvetica Neue Light"/>
              </a:rPr>
              <a:t>ejecutando </a:t>
            </a:r>
            <a:r>
              <a:rPr lang="en-GB" sz="2000">
                <a:solidFill>
                  <a:schemeClr val="dk1"/>
                </a:solidFill>
                <a:highlight>
                  <a:schemeClr val="lt1"/>
                </a:highlight>
                <a:latin typeface="Helvetica Neue Light"/>
                <a:ea typeface="Helvetica Neue Light"/>
                <a:cs typeface="Helvetica Neue Light"/>
                <a:sym typeface="Helvetica Neue Light"/>
              </a:rPr>
              <a:t>este comando en la consola: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node_modules/.bin/webpack .\index1.js </a:t>
            </a:r>
            <a:r>
              <a:rPr b="1" lang="en-GB" sz="2000">
                <a:solidFill>
                  <a:schemeClr val="dk1"/>
                </a:solidFill>
                <a:highlight>
                  <a:schemeClr val="lt1"/>
                </a:highlight>
                <a:latin typeface="Helvetica Neue"/>
                <a:ea typeface="Helvetica Neue"/>
                <a:cs typeface="Helvetica Neue"/>
                <a:sym typeface="Helvetica Neue"/>
              </a:rPr>
              <a:t>.\index2.js .\index3.js</a:t>
            </a:r>
            <a:r>
              <a:rPr b="1" lang="en-GB" sz="2000">
                <a:solidFill>
                  <a:schemeClr val="dk1"/>
                </a:solidFill>
                <a:highlight>
                  <a:srgbClr val="FFFFFF"/>
                </a:highlight>
                <a:latin typeface="Helvetica Neue"/>
                <a:ea typeface="Helvetica Neue"/>
                <a:cs typeface="Helvetica Neue"/>
                <a:sym typeface="Helvetica Neue"/>
              </a:rPr>
              <a:t> -o .\bundle.js -w --mode=”production”</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La opción </a:t>
            </a:r>
            <a:r>
              <a:rPr b="1" lang="en-GB" sz="2000">
                <a:solidFill>
                  <a:schemeClr val="dk1"/>
                </a:solidFill>
                <a:highlight>
                  <a:schemeClr val="lt1"/>
                </a:highlight>
                <a:latin typeface="Helvetica Neue"/>
                <a:ea typeface="Helvetica Neue"/>
                <a:cs typeface="Helvetica Neue"/>
                <a:sym typeface="Helvetica Neue"/>
              </a:rPr>
              <a:t>-w</a:t>
            </a:r>
            <a:r>
              <a:rPr lang="en-GB" sz="2000">
                <a:solidFill>
                  <a:schemeClr val="dk1"/>
                </a:solidFill>
                <a:highlight>
                  <a:schemeClr val="lt1"/>
                </a:highlight>
                <a:latin typeface="Helvetica Neue Light"/>
                <a:ea typeface="Helvetica Neue Light"/>
                <a:cs typeface="Helvetica Neue Light"/>
                <a:sym typeface="Helvetica Neue Light"/>
              </a:rPr>
              <a:t> nos permite empaquetar automáticamente ante los cambios en cualquiera de los archivos de entrada.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chemeClr val="lt1"/>
                </a:highlight>
                <a:latin typeface="Helvetica Neue Light"/>
                <a:ea typeface="Helvetica Neue Light"/>
                <a:cs typeface="Helvetica Neue Light"/>
                <a:sym typeface="Helvetica Neue Light"/>
              </a:rPr>
              <a:t>La opción </a:t>
            </a:r>
            <a:r>
              <a:rPr b="1" lang="en-GB" sz="2000">
                <a:solidFill>
                  <a:schemeClr val="dk1"/>
                </a:solidFill>
                <a:highlight>
                  <a:schemeClr val="lt1"/>
                </a:highlight>
                <a:latin typeface="Helvetica Neue"/>
                <a:ea typeface="Helvetica Neue"/>
                <a:cs typeface="Helvetica Neue"/>
                <a:sym typeface="Helvetica Neue"/>
              </a:rPr>
              <a:t>--mode</a:t>
            </a:r>
            <a:r>
              <a:rPr lang="en-GB" sz="2000">
                <a:solidFill>
                  <a:schemeClr val="dk1"/>
                </a:solidFill>
                <a:highlight>
                  <a:schemeClr val="lt1"/>
                </a:highlight>
                <a:latin typeface="Helvetica Neue Light"/>
                <a:ea typeface="Helvetica Neue Light"/>
                <a:cs typeface="Helvetica Neue Light"/>
                <a:sym typeface="Helvetica Neue Light"/>
              </a:rPr>
              <a:t> nos permite elegir el tipo de salida: producción “</a:t>
            </a:r>
            <a:r>
              <a:rPr b="1" lang="en-GB" sz="2000">
                <a:solidFill>
                  <a:schemeClr val="dk1"/>
                </a:solidFill>
                <a:highlight>
                  <a:schemeClr val="lt1"/>
                </a:highlight>
                <a:latin typeface="Helvetica Neue"/>
                <a:ea typeface="Helvetica Neue"/>
                <a:cs typeface="Helvetica Neue"/>
                <a:sym typeface="Helvetica Neue"/>
              </a:rPr>
              <a:t>production</a:t>
            </a:r>
            <a:r>
              <a:rPr lang="en-GB" sz="2000">
                <a:solidFill>
                  <a:schemeClr val="dk1"/>
                </a:solidFill>
                <a:highlight>
                  <a:schemeClr val="lt1"/>
                </a:highlight>
                <a:latin typeface="Helvetica Neue Light"/>
                <a:ea typeface="Helvetica Neue Light"/>
                <a:cs typeface="Helvetica Neue Light"/>
                <a:sym typeface="Helvetica Neue Light"/>
              </a:rPr>
              <a:t>” ó desarrollo “</a:t>
            </a:r>
            <a:r>
              <a:rPr b="1" lang="en-GB" sz="2000">
                <a:solidFill>
                  <a:schemeClr val="dk1"/>
                </a:solidFill>
                <a:highlight>
                  <a:schemeClr val="lt1"/>
                </a:highlight>
                <a:latin typeface="Helvetica Neue"/>
                <a:ea typeface="Helvetica Neue"/>
                <a:cs typeface="Helvetica Neue"/>
                <a:sym typeface="Helvetica Neue"/>
              </a:rPr>
              <a:t>development</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47" name="Google Shape;147;p22"/>
          <p:cNvSpPr txBox="1"/>
          <p:nvPr/>
        </p:nvSpPr>
        <p:spPr>
          <a:xfrm>
            <a:off x="1733825" y="167575"/>
            <a:ext cx="56832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Empaquetando módulos</a:t>
            </a:r>
            <a:endParaRPr i="1" sz="3600">
              <a:latin typeface="Anton"/>
              <a:ea typeface="Anton"/>
              <a:cs typeface="Anton"/>
              <a:sym typeface="Anton"/>
            </a:endParaRPr>
          </a:p>
        </p:txBody>
      </p:sp>
      <p:pic>
        <p:nvPicPr>
          <p:cNvPr id="148" name="Google Shape;148;p22"/>
          <p:cNvPicPr preferRelativeResize="0"/>
          <p:nvPr/>
        </p:nvPicPr>
        <p:blipFill>
          <a:blip r:embed="rId3">
            <a:alphaModFix/>
          </a:blip>
          <a:stretch>
            <a:fillRect/>
          </a:stretch>
        </p:blipFill>
        <p:spPr>
          <a:xfrm>
            <a:off x="7628225" y="15175"/>
            <a:ext cx="1186525" cy="1186525"/>
          </a:xfrm>
          <a:prstGeom prst="rect">
            <a:avLst/>
          </a:prstGeom>
          <a:noFill/>
          <a:ln>
            <a:noFill/>
          </a:ln>
        </p:spPr>
      </p:pic>
      <p:pic>
        <p:nvPicPr>
          <p:cNvPr id="149" name="Google Shape;149;p2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50" name="Google Shape;150;p22"/>
          <p:cNvPicPr preferRelativeResize="0"/>
          <p:nvPr/>
        </p:nvPicPr>
        <p:blipFill>
          <a:blip r:embed="rId5">
            <a:alphaModFix/>
          </a:blip>
          <a:stretch>
            <a:fillRect/>
          </a:stretch>
        </p:blipFill>
        <p:spPr>
          <a:xfrm>
            <a:off x="464625" y="113378"/>
            <a:ext cx="1186526" cy="8394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Proyecto completo : scaffolding</a:t>
            </a:r>
            <a:endParaRPr i="1" sz="2600">
              <a:latin typeface="Anton"/>
              <a:ea typeface="Anton"/>
              <a:cs typeface="Anton"/>
              <a:sym typeface="Anton"/>
            </a:endParaRPr>
          </a:p>
        </p:txBody>
      </p:sp>
      <p:pic>
        <p:nvPicPr>
          <p:cNvPr id="156" name="Google Shape;156;p23"/>
          <p:cNvPicPr preferRelativeResize="0"/>
          <p:nvPr/>
        </p:nvPicPr>
        <p:blipFill>
          <a:blip r:embed="rId3">
            <a:alphaModFix amt="86000"/>
          </a:blip>
          <a:stretch>
            <a:fillRect/>
          </a:stretch>
        </p:blipFill>
        <p:spPr>
          <a:xfrm>
            <a:off x="4275250" y="2710275"/>
            <a:ext cx="3363700" cy="764300"/>
          </a:xfrm>
          <a:prstGeom prst="rect">
            <a:avLst/>
          </a:prstGeom>
          <a:noFill/>
          <a:ln>
            <a:noFill/>
          </a:ln>
        </p:spPr>
      </p:pic>
      <p:pic>
        <p:nvPicPr>
          <p:cNvPr id="157" name="Google Shape;157;p23"/>
          <p:cNvPicPr preferRelativeResize="0"/>
          <p:nvPr/>
        </p:nvPicPr>
        <p:blipFill>
          <a:blip r:embed="rId4">
            <a:alphaModFix/>
          </a:blip>
          <a:stretch>
            <a:fillRect/>
          </a:stretch>
        </p:blipFill>
        <p:spPr>
          <a:xfrm>
            <a:off x="418975" y="577725"/>
            <a:ext cx="8335475" cy="4442336"/>
          </a:xfrm>
          <a:prstGeom prst="rect">
            <a:avLst/>
          </a:prstGeom>
          <a:noFill/>
          <a:ln>
            <a:noFill/>
          </a:ln>
        </p:spPr>
      </p:pic>
      <p:pic>
        <p:nvPicPr>
          <p:cNvPr id="158" name="Google Shape;158;p23"/>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Proyecto completo : salida</a:t>
            </a:r>
            <a:endParaRPr i="1" sz="2600">
              <a:latin typeface="Anton"/>
              <a:ea typeface="Anton"/>
              <a:cs typeface="Anton"/>
              <a:sym typeface="Anton"/>
            </a:endParaRPr>
          </a:p>
        </p:txBody>
      </p:sp>
      <p:pic>
        <p:nvPicPr>
          <p:cNvPr id="164" name="Google Shape;164;p24"/>
          <p:cNvPicPr preferRelativeResize="0"/>
          <p:nvPr/>
        </p:nvPicPr>
        <p:blipFill>
          <a:blip r:embed="rId3">
            <a:alphaModFix amt="86000"/>
          </a:blip>
          <a:stretch>
            <a:fillRect/>
          </a:stretch>
        </p:blipFill>
        <p:spPr>
          <a:xfrm>
            <a:off x="4275250" y="2710275"/>
            <a:ext cx="3363700" cy="764300"/>
          </a:xfrm>
          <a:prstGeom prst="rect">
            <a:avLst/>
          </a:prstGeom>
          <a:noFill/>
          <a:ln>
            <a:noFill/>
          </a:ln>
        </p:spPr>
      </p:pic>
      <p:pic>
        <p:nvPicPr>
          <p:cNvPr id="165" name="Google Shape;165;p24"/>
          <p:cNvPicPr preferRelativeResize="0"/>
          <p:nvPr/>
        </p:nvPicPr>
        <p:blipFill>
          <a:blip r:embed="rId4">
            <a:alphaModFix/>
          </a:blip>
          <a:stretch>
            <a:fillRect/>
          </a:stretch>
        </p:blipFill>
        <p:spPr>
          <a:xfrm>
            <a:off x="418975" y="577725"/>
            <a:ext cx="8335475" cy="4442347"/>
          </a:xfrm>
          <a:prstGeom prst="rect">
            <a:avLst/>
          </a:prstGeom>
          <a:noFill/>
          <a:ln>
            <a:noFill/>
          </a:ln>
        </p:spPr>
      </p:pic>
      <p:pic>
        <p:nvPicPr>
          <p:cNvPr id="166" name="Google Shape;166;p24"/>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0" name="Shape 170"/>
        <p:cNvGrpSpPr/>
        <p:nvPr/>
      </p:nvGrpSpPr>
      <p:grpSpPr>
        <a:xfrm>
          <a:off x="0" y="0"/>
          <a:ext cx="0" cy="0"/>
          <a:chOff x="0" y="0"/>
          <a:chExt cx="0" cy="0"/>
        </a:xfrm>
      </p:grpSpPr>
      <p:sp>
        <p:nvSpPr>
          <p:cNvPr id="171" name="Google Shape;171;p25"/>
          <p:cNvSpPr txBox="1"/>
          <p:nvPr/>
        </p:nvSpPr>
        <p:spPr>
          <a:xfrm>
            <a:off x="0" y="243775"/>
            <a:ext cx="9144000" cy="5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Web oficial </a:t>
            </a:r>
            <a:r>
              <a:rPr i="1" lang="en-GB" sz="3600" u="sng">
                <a:solidFill>
                  <a:schemeClr val="hlink"/>
                </a:solidFill>
                <a:latin typeface="Anton"/>
                <a:ea typeface="Anton"/>
                <a:cs typeface="Anton"/>
                <a:sym typeface="Anton"/>
                <a:hlinkClick r:id="rId3"/>
              </a:rPr>
              <a:t>https://webpack.js.org/</a:t>
            </a:r>
            <a:endParaRPr i="1" sz="3600">
              <a:latin typeface="Anton"/>
              <a:ea typeface="Anton"/>
              <a:cs typeface="Anton"/>
              <a:sym typeface="Anton"/>
            </a:endParaRPr>
          </a:p>
        </p:txBody>
      </p:sp>
      <p:sp>
        <p:nvSpPr>
          <p:cNvPr id="172" name="Google Shape;172;p25"/>
          <p:cNvSpPr/>
          <p:nvPr/>
        </p:nvSpPr>
        <p:spPr>
          <a:xfrm>
            <a:off x="5038750" y="1121700"/>
            <a:ext cx="352200" cy="582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5"/>
          <p:cNvPicPr preferRelativeResize="0"/>
          <p:nvPr/>
        </p:nvPicPr>
        <p:blipFill>
          <a:blip r:embed="rId4">
            <a:alphaModFix/>
          </a:blip>
          <a:stretch>
            <a:fillRect/>
          </a:stretch>
        </p:blipFill>
        <p:spPr>
          <a:xfrm>
            <a:off x="0" y="1037216"/>
            <a:ext cx="9144002" cy="3983468"/>
          </a:xfrm>
          <a:prstGeom prst="rect">
            <a:avLst/>
          </a:prstGeom>
          <a:noFill/>
          <a:ln>
            <a:noFill/>
          </a:ln>
        </p:spPr>
      </p:pic>
      <p:pic>
        <p:nvPicPr>
          <p:cNvPr id="174" name="Google Shape;174;p25"/>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8" name="Shape 178"/>
        <p:cNvGrpSpPr/>
        <p:nvPr/>
      </p:nvGrpSpPr>
      <p:grpSpPr>
        <a:xfrm>
          <a:off x="0" y="0"/>
          <a:ext cx="0" cy="0"/>
          <a:chOff x="0" y="0"/>
          <a:chExt cx="0" cy="0"/>
        </a:xfrm>
      </p:grpSpPr>
      <p:sp>
        <p:nvSpPr>
          <p:cNvPr id="179" name="Google Shape;179;p26"/>
          <p:cNvSpPr txBox="1"/>
          <p:nvPr/>
        </p:nvSpPr>
        <p:spPr>
          <a:xfrm>
            <a:off x="125" y="-61025"/>
            <a:ext cx="9144000" cy="12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a:t>
            </a:r>
            <a:r>
              <a:rPr i="1" lang="en-GB" sz="3600">
                <a:latin typeface="Anton"/>
                <a:ea typeface="Anton"/>
                <a:cs typeface="Anton"/>
                <a:sym typeface="Anton"/>
              </a:rPr>
              <a:t>:</a:t>
            </a:r>
            <a:r>
              <a:rPr i="1" lang="en-GB" sz="3600">
                <a:latin typeface="Anton"/>
                <a:ea typeface="Anton"/>
                <a:cs typeface="Anton"/>
                <a:sym typeface="Anton"/>
              </a:rPr>
              <a:t> Documentación</a:t>
            </a:r>
            <a:r>
              <a:rPr i="1" lang="en-GB" sz="3600">
                <a:latin typeface="Anton"/>
                <a:ea typeface="Anton"/>
                <a:cs typeface="Anton"/>
                <a:sym typeface="Anton"/>
              </a:rPr>
              <a:t> </a:t>
            </a:r>
            <a:r>
              <a:rPr i="1" lang="en-GB" sz="3600" u="sng">
                <a:solidFill>
                  <a:schemeClr val="hlink"/>
                </a:solidFill>
                <a:latin typeface="Anton"/>
                <a:ea typeface="Anton"/>
                <a:cs typeface="Anton"/>
                <a:sym typeface="Anton"/>
                <a:hlinkClick r:id="rId3"/>
              </a:rPr>
              <a:t>https://webpack.js.org/concepts/</a:t>
            </a:r>
            <a:endParaRPr i="1" sz="3600">
              <a:latin typeface="Anton"/>
              <a:ea typeface="Anton"/>
              <a:cs typeface="Anton"/>
              <a:sym typeface="Anton"/>
            </a:endParaRPr>
          </a:p>
        </p:txBody>
      </p:sp>
      <p:pic>
        <p:nvPicPr>
          <p:cNvPr id="180" name="Google Shape;180;p26"/>
          <p:cNvPicPr preferRelativeResize="0"/>
          <p:nvPr/>
        </p:nvPicPr>
        <p:blipFill>
          <a:blip r:embed="rId4">
            <a:alphaModFix/>
          </a:blip>
          <a:stretch>
            <a:fillRect/>
          </a:stretch>
        </p:blipFill>
        <p:spPr>
          <a:xfrm>
            <a:off x="417363" y="1180925"/>
            <a:ext cx="8309274" cy="3858826"/>
          </a:xfrm>
          <a:prstGeom prst="rect">
            <a:avLst/>
          </a:prstGeom>
          <a:noFill/>
          <a:ln>
            <a:noFill/>
          </a:ln>
        </p:spPr>
      </p:pic>
      <p:pic>
        <p:nvPicPr>
          <p:cNvPr id="181" name="Google Shape;181;p26"/>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MENSAJERÍA CON WEBPACK</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187" name="Google Shape;187;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88" name="Google Shape;188;p2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4" name="Google Shape;194;p28"/>
          <p:cNvSpPr txBox="1"/>
          <p:nvPr/>
        </p:nvSpPr>
        <p:spPr>
          <a:xfrm>
            <a:off x="442500" y="743300"/>
            <a:ext cx="8259000" cy="3121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tres archivos javascript que contengan una variable por cada archivo llamadas </a:t>
            </a:r>
            <a:r>
              <a:rPr i="1" lang="en-GB" sz="1600">
                <a:solidFill>
                  <a:schemeClr val="dk1"/>
                </a:solidFill>
                <a:highlight>
                  <a:schemeClr val="lt1"/>
                </a:highlight>
                <a:latin typeface="Helvetica Neue Light"/>
                <a:ea typeface="Helvetica Neue Light"/>
                <a:cs typeface="Helvetica Neue Light"/>
                <a:sym typeface="Helvetica Neue Light"/>
              </a:rPr>
              <a:t>mensaje1</a:t>
            </a:r>
            <a:r>
              <a:rPr lang="en-GB" sz="1600">
                <a:solidFill>
                  <a:schemeClr val="dk1"/>
                </a:solidFill>
                <a:highlight>
                  <a:schemeClr val="lt1"/>
                </a:highlight>
                <a:latin typeface="Helvetica Neue Light"/>
                <a:ea typeface="Helvetica Neue Light"/>
                <a:cs typeface="Helvetica Neue Light"/>
                <a:sym typeface="Helvetica Neue Light"/>
              </a:rPr>
              <a:t>, </a:t>
            </a:r>
            <a:r>
              <a:rPr i="1" lang="en-GB" sz="1600">
                <a:solidFill>
                  <a:schemeClr val="dk1"/>
                </a:solidFill>
                <a:highlight>
                  <a:schemeClr val="lt1"/>
                </a:highlight>
                <a:latin typeface="Helvetica Neue Light"/>
                <a:ea typeface="Helvetica Neue Light"/>
                <a:cs typeface="Helvetica Neue Light"/>
                <a:sym typeface="Helvetica Neue Light"/>
              </a:rPr>
              <a:t>mensaje2 </a:t>
            </a:r>
            <a:r>
              <a:rPr lang="en-GB" sz="1600">
                <a:solidFill>
                  <a:schemeClr val="dk1"/>
                </a:solidFill>
                <a:highlight>
                  <a:schemeClr val="lt1"/>
                </a:highlight>
                <a:latin typeface="Helvetica Neue Light"/>
                <a:ea typeface="Helvetica Neue Light"/>
                <a:cs typeface="Helvetica Neue Light"/>
                <a:sym typeface="Helvetica Neue Light"/>
              </a:rPr>
              <a:t>y </a:t>
            </a:r>
            <a:r>
              <a:rPr i="1" lang="en-GB" sz="1600">
                <a:solidFill>
                  <a:schemeClr val="dk1"/>
                </a:solidFill>
                <a:highlight>
                  <a:schemeClr val="lt1"/>
                </a:highlight>
                <a:latin typeface="Helvetica Neue Light"/>
                <a:ea typeface="Helvetica Neue Light"/>
                <a:cs typeface="Helvetica Neue Light"/>
                <a:sym typeface="Helvetica Neue Light"/>
              </a:rPr>
              <a:t>mensaje3 </a:t>
            </a:r>
            <a:r>
              <a:rPr lang="en-GB" sz="1600">
                <a:solidFill>
                  <a:schemeClr val="dk1"/>
                </a:solidFill>
                <a:highlight>
                  <a:schemeClr val="lt1"/>
                </a:highlight>
                <a:latin typeface="Helvetica Neue Light"/>
                <a:ea typeface="Helvetica Neue Light"/>
                <a:cs typeface="Helvetica Neue Light"/>
                <a:sym typeface="Helvetica Neue Light"/>
              </a:rPr>
              <a:t>respectivamente.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cada archivo, cargar la variable con un frase y representarla en consola luego de: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Un segundo para el caso del mensaje 1.</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Dos segundos para el mensaje 2.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Tres segundos para el mensaje 3.</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un proyecto que permita utilizar webpack como dependencia de desarrollo para empaquetar los tres archivos en uno sólo llamado mensajes.js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Escribir el script correspondiente para ejecutar el proceso automático, generando la versión de producción del proyecto.</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Nota: trabajar con webpack 4 y webpack cli 3</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95" name="Google Shape;195;p28"/>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0"/>
          <p:cNvSpPr txBox="1"/>
          <p:nvPr/>
        </p:nvSpPr>
        <p:spPr>
          <a:xfrm>
            <a:off x="0" y="124450"/>
            <a:ext cx="9144000" cy="6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Proyecto Webpack + Typescript</a:t>
            </a:r>
            <a:endParaRPr i="1" sz="3600">
              <a:solidFill>
                <a:srgbClr val="E0FF00"/>
              </a:solidFill>
              <a:latin typeface="Anton"/>
              <a:ea typeface="Anton"/>
              <a:cs typeface="Anton"/>
              <a:sym typeface="Anton"/>
            </a:endParaRPr>
          </a:p>
        </p:txBody>
      </p:sp>
      <p:pic>
        <p:nvPicPr>
          <p:cNvPr id="206" name="Google Shape;206;p30"/>
          <p:cNvPicPr preferRelativeResize="0"/>
          <p:nvPr/>
        </p:nvPicPr>
        <p:blipFill>
          <a:blip r:embed="rId4">
            <a:alphaModFix/>
          </a:blip>
          <a:stretch>
            <a:fillRect/>
          </a:stretch>
        </p:blipFill>
        <p:spPr>
          <a:xfrm>
            <a:off x="904875" y="773050"/>
            <a:ext cx="7334250" cy="3638550"/>
          </a:xfrm>
          <a:prstGeom prst="rect">
            <a:avLst/>
          </a:prstGeom>
          <a:noFill/>
          <a:ln>
            <a:noFill/>
          </a:ln>
        </p:spPr>
      </p:pic>
      <p:sp>
        <p:nvSpPr>
          <p:cNvPr id="207" name="Google Shape;207;p30"/>
          <p:cNvSpPr txBox="1"/>
          <p:nvPr/>
        </p:nvSpPr>
        <p:spPr>
          <a:xfrm>
            <a:off x="134300" y="4660050"/>
            <a:ext cx="20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Helvetica Neue Light"/>
                <a:ea typeface="Helvetica Neue Light"/>
                <a:cs typeface="Helvetica Neue Light"/>
                <a:sym typeface="Helvetica Neue Light"/>
              </a:rPr>
              <a:t>Fuente: </a:t>
            </a:r>
            <a:r>
              <a:rPr i="1" lang="en-GB" u="sng">
                <a:solidFill>
                  <a:schemeClr val="hlink"/>
                </a:solidFill>
                <a:latin typeface="Helvetica Neue Light"/>
                <a:ea typeface="Helvetica Neue Light"/>
                <a:cs typeface="Helvetica Neue Light"/>
                <a:sym typeface="Helvetica Neue Light"/>
                <a:hlinkClick r:id="rId5"/>
              </a:rPr>
              <a:t>Desarrolloweb</a:t>
            </a:r>
            <a:endParaRPr i="1">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359400" y="1367725"/>
            <a:ext cx="8425200" cy="37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Desarrollaremos un proyecto en el cual integraremos un servidor en node.js con </a:t>
            </a:r>
            <a:r>
              <a:rPr b="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y </a:t>
            </a:r>
            <a:r>
              <a:rPr b="1" lang="en-GB" sz="2000">
                <a:solidFill>
                  <a:schemeClr val="dk1"/>
                </a:solidFill>
                <a:highlight>
                  <a:srgbClr val="FFFFFF"/>
                </a:highlight>
                <a:latin typeface="Helvetica Neue"/>
                <a:ea typeface="Helvetica Neue"/>
                <a:cs typeface="Helvetica Neue"/>
                <a:sym typeface="Helvetica Neue"/>
              </a:rPr>
              <a:t>Typescript </a:t>
            </a:r>
            <a:r>
              <a:rPr lang="en-GB" sz="2000">
                <a:solidFill>
                  <a:schemeClr val="dk1"/>
                </a:solidFill>
                <a:highlight>
                  <a:srgbClr val="FFFFFF"/>
                </a:highlight>
                <a:latin typeface="Helvetica Neue Light"/>
                <a:ea typeface="Helvetica Neue Light"/>
                <a:cs typeface="Helvetica Neue Light"/>
                <a:sym typeface="Helvetica Neue Light"/>
              </a:rPr>
              <a:t>vinculados, que permitirán importar nuestros módulos </a:t>
            </a:r>
            <a:r>
              <a:rPr i="1" lang="en-GB" sz="2000">
                <a:solidFill>
                  <a:schemeClr val="dk1"/>
                </a:solidFill>
                <a:highlight>
                  <a:srgbClr val="FFFFFF"/>
                </a:highlight>
                <a:latin typeface="Helvetica Neue Light"/>
                <a:ea typeface="Helvetica Neue Light"/>
                <a:cs typeface="Helvetica Neue Light"/>
                <a:sym typeface="Helvetica Neue Light"/>
              </a:rPr>
              <a:t>CommonJS </a:t>
            </a:r>
            <a:r>
              <a:rPr lang="en-GB" sz="2000">
                <a:solidFill>
                  <a:schemeClr val="dk1"/>
                </a:solidFill>
                <a:highlight>
                  <a:srgbClr val="FFFFFF"/>
                </a:highlight>
                <a:latin typeface="Helvetica Neue Light"/>
                <a:ea typeface="Helvetica Neue Light"/>
                <a:cs typeface="Helvetica Neue Light"/>
                <a:sym typeface="Helvetica Neue Light"/>
              </a:rPr>
              <a:t>y </a:t>
            </a:r>
            <a:r>
              <a:rPr i="1" lang="en-GB" sz="2000">
                <a:solidFill>
                  <a:schemeClr val="dk1"/>
                </a:solidFill>
                <a:highlight>
                  <a:srgbClr val="FFFFFF"/>
                </a:highlight>
                <a:latin typeface="Helvetica Neue Light"/>
                <a:ea typeface="Helvetica Neue Light"/>
                <a:cs typeface="Helvetica Neue Light"/>
                <a:sym typeface="Helvetica Neue Light"/>
              </a:rPr>
              <a:t>ES Modules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u="sng">
                <a:solidFill>
                  <a:schemeClr val="dk1"/>
                </a:solidFill>
                <a:highlight>
                  <a:srgbClr val="FFFFFF"/>
                </a:highlight>
                <a:latin typeface="Helvetica Neue Light"/>
                <a:ea typeface="Helvetica Neue Light"/>
                <a:cs typeface="Helvetica Neue Light"/>
                <a:sym typeface="Helvetica Neue Light"/>
              </a:rPr>
              <a:t>Vamos a seguir esta serie de pasos para crear el proyecto desde cero</a:t>
            </a:r>
            <a:endParaRPr sz="2000" u="sng">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Generamos la carpeta de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Inicializamos un proyecto de node con</a:t>
            </a:r>
            <a:r>
              <a:rPr b="1" lang="en-GB" sz="2000">
                <a:solidFill>
                  <a:schemeClr val="dk1"/>
                </a:solidFill>
                <a:highlight>
                  <a:srgbClr val="FFFFFF"/>
                </a:highlight>
                <a:latin typeface="Helvetica Neue"/>
                <a:ea typeface="Helvetica Neue"/>
                <a:cs typeface="Helvetica Neue"/>
                <a:sym typeface="Helvetica Neue"/>
              </a:rPr>
              <a:t> npm init -y</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Dentro del proyecto creamos un carpeta </a:t>
            </a:r>
            <a:r>
              <a:rPr b="1" lang="en-GB" sz="2000">
                <a:solidFill>
                  <a:schemeClr val="dk1"/>
                </a:solidFill>
                <a:highlight>
                  <a:srgbClr val="FFFFFF"/>
                </a:highlight>
                <a:latin typeface="Helvetica Neue"/>
                <a:ea typeface="Helvetica Neue"/>
                <a:cs typeface="Helvetica Neue"/>
                <a:sym typeface="Helvetica Neue"/>
              </a:rPr>
              <a:t>src </a:t>
            </a:r>
            <a:r>
              <a:rPr lang="en-GB" sz="2000">
                <a:solidFill>
                  <a:schemeClr val="dk1"/>
                </a:solidFill>
                <a:highlight>
                  <a:srgbClr val="FFFFFF"/>
                </a:highlight>
                <a:latin typeface="Helvetica Neue Light"/>
                <a:ea typeface="Helvetica Neue Light"/>
                <a:cs typeface="Helvetica Neue Light"/>
                <a:sym typeface="Helvetica Neue Light"/>
              </a:rPr>
              <a:t>con un archivo</a:t>
            </a:r>
            <a:r>
              <a:rPr b="1" lang="en-GB" sz="2000">
                <a:solidFill>
                  <a:schemeClr val="dk1"/>
                </a:solidFill>
                <a:highlight>
                  <a:srgbClr val="FFFFFF"/>
                </a:highlight>
                <a:latin typeface="Helvetica Neue"/>
                <a:ea typeface="Helvetica Neue"/>
                <a:cs typeface="Helvetica Neue"/>
                <a:sym typeface="Helvetica Neue"/>
              </a:rPr>
              <a:t> index.ts.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Instalamos las dependencias de desarrollo: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npm i -D ts-loader typescript webpack@4 webpack-cli@3</a:t>
            </a:r>
            <a:endParaRPr b="1" sz="2000">
              <a:solidFill>
                <a:schemeClr val="dk1"/>
              </a:solidFill>
              <a:highlight>
                <a:srgbClr val="FFFFFF"/>
              </a:highlight>
              <a:latin typeface="Helvetica Neue"/>
              <a:ea typeface="Helvetica Neue"/>
              <a:cs typeface="Helvetica Neue"/>
              <a:sym typeface="Helvetica Neue"/>
            </a:endParaRPr>
          </a:p>
        </p:txBody>
      </p:sp>
      <p:sp>
        <p:nvSpPr>
          <p:cNvPr id="213" name="Google Shape;213;p31"/>
          <p:cNvSpPr txBox="1"/>
          <p:nvPr/>
        </p:nvSpPr>
        <p:spPr>
          <a:xfrm>
            <a:off x="1968500" y="372025"/>
            <a:ext cx="56787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Creación del proyecto: pasos</a:t>
            </a:r>
            <a:endParaRPr i="1" sz="3600">
              <a:latin typeface="Anton"/>
              <a:ea typeface="Anton"/>
              <a:cs typeface="Anton"/>
              <a:sym typeface="Anton"/>
            </a:endParaRPr>
          </a:p>
        </p:txBody>
      </p:sp>
      <p:pic>
        <p:nvPicPr>
          <p:cNvPr id="214" name="Google Shape;214;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5" name="Google Shape;215;p31"/>
          <p:cNvPicPr preferRelativeResize="0"/>
          <p:nvPr/>
        </p:nvPicPr>
        <p:blipFill>
          <a:blip r:embed="rId4">
            <a:alphaModFix/>
          </a:blip>
          <a:stretch>
            <a:fillRect/>
          </a:stretch>
        </p:blipFill>
        <p:spPr>
          <a:xfrm>
            <a:off x="7628225" y="91375"/>
            <a:ext cx="1186525" cy="1186525"/>
          </a:xfrm>
          <a:prstGeom prst="rect">
            <a:avLst/>
          </a:prstGeom>
          <a:noFill/>
          <a:ln>
            <a:noFill/>
          </a:ln>
        </p:spPr>
      </p:pic>
      <p:pic>
        <p:nvPicPr>
          <p:cNvPr id="216" name="Google Shape;216;p31"/>
          <p:cNvPicPr preferRelativeResize="0"/>
          <p:nvPr/>
        </p:nvPicPr>
        <p:blipFill>
          <a:blip r:embed="rId5">
            <a:alphaModFix/>
          </a:blip>
          <a:stretch>
            <a:fillRect/>
          </a:stretch>
        </p:blipFill>
        <p:spPr>
          <a:xfrm>
            <a:off x="152400" y="196450"/>
            <a:ext cx="1816100" cy="102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1747575"/>
            <a:ext cx="4624800" cy="2469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latin typeface="Helvetica Neue Light"/>
                <a:ea typeface="Helvetica Neue Light"/>
                <a:cs typeface="Helvetica Neue Light"/>
                <a:sym typeface="Helvetica Neue Light"/>
              </a:rPr>
              <a:t>Comprender el concepto de bundler.</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Instalación y uso de Webpack mediante Node.js.</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Integración de Webpack y Typescript en </a:t>
            </a:r>
            <a:r>
              <a:rPr lang="en-GB" sz="1800">
                <a:solidFill>
                  <a:schemeClr val="dk1"/>
                </a:solidFill>
                <a:latin typeface="Helvetica Neue Light"/>
                <a:ea typeface="Helvetica Neue Light"/>
                <a:cs typeface="Helvetica Neue Light"/>
                <a:sym typeface="Helvetica Neue Light"/>
              </a:rPr>
              <a:t>un proyecto Node.js.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359400" y="1367725"/>
            <a:ext cx="8425200" cy="3467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Instalamos las dependencias del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npm i express @types/express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Creamos el archivo </a:t>
            </a:r>
            <a:r>
              <a:rPr i="1" lang="en-GB" sz="2000">
                <a:solidFill>
                  <a:schemeClr val="dk1"/>
                </a:solidFill>
                <a:highlight>
                  <a:srgbClr val="FFFFFF"/>
                </a:highlight>
                <a:latin typeface="Helvetica Neue Light"/>
                <a:ea typeface="Helvetica Neue Light"/>
                <a:cs typeface="Helvetica Neue Light"/>
                <a:sym typeface="Helvetica Neue Light"/>
              </a:rPr>
              <a:t>tsconfig.json</a:t>
            </a:r>
            <a:r>
              <a:rPr lang="en-GB" sz="2000">
                <a:solidFill>
                  <a:schemeClr val="dk1"/>
                </a:solidFill>
                <a:highlight>
                  <a:srgbClr val="FFFFFF"/>
                </a:highlight>
                <a:latin typeface="Helvetica Neue Light"/>
                <a:ea typeface="Helvetica Neue Light"/>
                <a:cs typeface="Helvetica Neue Light"/>
                <a:sym typeface="Helvetica Neue Light"/>
              </a:rPr>
              <a:t> (configuración del transpilador typescript) con el comando </a:t>
            </a:r>
            <a:r>
              <a:rPr b="1" i="1" lang="en-GB" sz="2000">
                <a:solidFill>
                  <a:schemeClr val="dk1"/>
                </a:solidFill>
                <a:highlight>
                  <a:srgbClr val="FFFFFF"/>
                </a:highlight>
                <a:latin typeface="Helvetica Neue"/>
                <a:ea typeface="Helvetica Neue"/>
                <a:cs typeface="Helvetica Neue"/>
                <a:sym typeface="Helvetica Neue"/>
              </a:rPr>
              <a:t>tsc --init</a:t>
            </a:r>
            <a:endParaRPr b="1" i="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Modificamos </a:t>
            </a:r>
            <a:r>
              <a:rPr i="1" lang="en-GB" sz="2000">
                <a:solidFill>
                  <a:schemeClr val="dk1"/>
                </a:solidFill>
                <a:highlight>
                  <a:srgbClr val="FFFFFF"/>
                </a:highlight>
                <a:latin typeface="Helvetica Neue Light"/>
                <a:ea typeface="Helvetica Neue Light"/>
                <a:cs typeface="Helvetica Neue Light"/>
                <a:sym typeface="Helvetica Neue Light"/>
              </a:rPr>
              <a:t>tsconfig.json </a:t>
            </a:r>
            <a:r>
              <a:rPr lang="en-GB" sz="2000">
                <a:solidFill>
                  <a:schemeClr val="dk1"/>
                </a:solidFill>
                <a:highlight>
                  <a:srgbClr val="FFFFFF"/>
                </a:highlight>
                <a:latin typeface="Helvetica Neue Light"/>
                <a:ea typeface="Helvetica Neue Light"/>
                <a:cs typeface="Helvetica Neue Light"/>
                <a:sym typeface="Helvetica Neue Light"/>
              </a:rPr>
              <a:t>dejando la clave </a:t>
            </a:r>
            <a:r>
              <a:rPr b="1" i="1" lang="en-GB" sz="2000">
                <a:solidFill>
                  <a:schemeClr val="dk1"/>
                </a:solidFill>
                <a:highlight>
                  <a:srgbClr val="FFFFFF"/>
                </a:highlight>
                <a:latin typeface="Helvetica Neue"/>
                <a:ea typeface="Helvetica Neue"/>
                <a:cs typeface="Helvetica Neue"/>
                <a:sym typeface="Helvetica Neue"/>
              </a:rPr>
              <a:t>"noImplicitAny"</a:t>
            </a:r>
            <a:r>
              <a:rPr lang="en-GB" sz="2000">
                <a:solidFill>
                  <a:schemeClr val="dk1"/>
                </a:solidFill>
                <a:highlight>
                  <a:srgbClr val="FFFFFF"/>
                </a:highlight>
                <a:latin typeface="Helvetica Neue Light"/>
                <a:ea typeface="Helvetica Neue Light"/>
                <a:cs typeface="Helvetica Neue Light"/>
                <a:sym typeface="Helvetica Neue Light"/>
              </a:rPr>
              <a:t> en </a:t>
            </a:r>
            <a:r>
              <a:rPr b="1" lang="en-GB" sz="2000">
                <a:solidFill>
                  <a:schemeClr val="dk1"/>
                </a:solidFill>
                <a:highlight>
                  <a:srgbClr val="FFFFFF"/>
                </a:highlight>
                <a:latin typeface="Helvetica Neue"/>
                <a:ea typeface="Helvetica Neue"/>
                <a:cs typeface="Helvetica Neue"/>
                <a:sym typeface="Helvetica Neue"/>
              </a:rPr>
              <a:t>false </a:t>
            </a:r>
            <a:r>
              <a:rPr lang="en-GB" sz="2000">
                <a:solidFill>
                  <a:schemeClr val="dk1"/>
                </a:solidFill>
                <a:highlight>
                  <a:srgbClr val="FFFFFF"/>
                </a:highlight>
                <a:latin typeface="Helvetica Neue Light"/>
                <a:ea typeface="Helvetica Neue Light"/>
                <a:cs typeface="Helvetica Neue Light"/>
                <a:sym typeface="Helvetica Neue Light"/>
              </a:rPr>
              <a:t>(deshabilita la generación de </a:t>
            </a:r>
            <a:r>
              <a:rPr lang="en-GB" sz="2000">
                <a:solidFill>
                  <a:schemeClr val="dk1"/>
                </a:solidFill>
                <a:highlight>
                  <a:srgbClr val="FFFFFF"/>
                </a:highlight>
                <a:latin typeface="Helvetica Neue Light"/>
                <a:ea typeface="Helvetica Neue Light"/>
                <a:cs typeface="Helvetica Neue Light"/>
                <a:sym typeface="Helvetica Neue Light"/>
              </a:rPr>
              <a:t>errores en expresiones y declaraciones con cualquier tipo implícito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a:t>
            </a:r>
            <a:r>
              <a:rPr lang="en-GB" sz="2000">
                <a:solidFill>
                  <a:schemeClr val="dk1"/>
                </a:solidFill>
                <a:highlight>
                  <a:srgbClr val="FFFFFF"/>
                </a:highlight>
                <a:latin typeface="Helvetica Neue Light"/>
                <a:ea typeface="Helvetica Neue Light"/>
                <a:cs typeface="Helvetica Neue Light"/>
                <a:sym typeface="Helvetica Neue Light"/>
              </a:rPr>
              <a:t>reamos el archivo </a:t>
            </a:r>
            <a:r>
              <a:rPr b="1" i="1" lang="en-GB" sz="2000">
                <a:solidFill>
                  <a:schemeClr val="dk1"/>
                </a:solidFill>
                <a:highlight>
                  <a:srgbClr val="FFFFFF"/>
                </a:highlight>
                <a:latin typeface="Helvetica Neue"/>
                <a:ea typeface="Helvetica Neue"/>
                <a:cs typeface="Helvetica Neue"/>
                <a:sym typeface="Helvetica Neue"/>
              </a:rPr>
              <a:t>webpack.config.js</a:t>
            </a:r>
            <a:r>
              <a:rPr lang="en-GB" sz="2000">
                <a:solidFill>
                  <a:schemeClr val="dk1"/>
                </a:solidFill>
                <a:highlight>
                  <a:srgbClr val="FFFFFF"/>
                </a:highlight>
                <a:latin typeface="Helvetica Neue Light"/>
                <a:ea typeface="Helvetica Neue Light"/>
                <a:cs typeface="Helvetica Neue Light"/>
                <a:sym typeface="Helvetica Neue Light"/>
              </a:rPr>
              <a:t> y le agregamos el siguiente contenido: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p:txBody>
      </p:sp>
      <p:pic>
        <p:nvPicPr>
          <p:cNvPr id="222" name="Google Shape;22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3" name="Google Shape;223;p32"/>
          <p:cNvPicPr preferRelativeResize="0"/>
          <p:nvPr/>
        </p:nvPicPr>
        <p:blipFill>
          <a:blip r:embed="rId4">
            <a:alphaModFix/>
          </a:blip>
          <a:stretch>
            <a:fillRect/>
          </a:stretch>
        </p:blipFill>
        <p:spPr>
          <a:xfrm>
            <a:off x="7628225" y="91375"/>
            <a:ext cx="1186525" cy="1186525"/>
          </a:xfrm>
          <a:prstGeom prst="rect">
            <a:avLst/>
          </a:prstGeom>
          <a:noFill/>
          <a:ln>
            <a:noFill/>
          </a:ln>
        </p:spPr>
      </p:pic>
      <p:sp>
        <p:nvSpPr>
          <p:cNvPr id="224" name="Google Shape;224;p32"/>
          <p:cNvSpPr txBox="1"/>
          <p:nvPr/>
        </p:nvSpPr>
        <p:spPr>
          <a:xfrm>
            <a:off x="1968500" y="372025"/>
            <a:ext cx="56787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Creación del proyecto: pasos</a:t>
            </a:r>
            <a:endParaRPr i="1" sz="3600">
              <a:latin typeface="Anton"/>
              <a:ea typeface="Anton"/>
              <a:cs typeface="Anton"/>
              <a:sym typeface="Anton"/>
            </a:endParaRPr>
          </a:p>
        </p:txBody>
      </p:sp>
      <p:pic>
        <p:nvPicPr>
          <p:cNvPr id="225" name="Google Shape;225;p32"/>
          <p:cNvPicPr preferRelativeResize="0"/>
          <p:nvPr/>
        </p:nvPicPr>
        <p:blipFill>
          <a:blip r:embed="rId5">
            <a:alphaModFix/>
          </a:blip>
          <a:stretch>
            <a:fillRect/>
          </a:stretch>
        </p:blipFill>
        <p:spPr>
          <a:xfrm>
            <a:off x="152400" y="196450"/>
            <a:ext cx="1816100" cy="102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286025" y="15175"/>
            <a:ext cx="31155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webpack.config.js</a:t>
            </a:r>
            <a:endParaRPr i="1" sz="2600">
              <a:latin typeface="Anton"/>
              <a:ea typeface="Anton"/>
              <a:cs typeface="Anton"/>
              <a:sym typeface="Anton"/>
            </a:endParaRPr>
          </a:p>
        </p:txBody>
      </p:sp>
      <p:pic>
        <p:nvPicPr>
          <p:cNvPr id="231" name="Google Shape;231;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2" name="Google Shape;232;p33"/>
          <p:cNvPicPr preferRelativeResize="0"/>
          <p:nvPr/>
        </p:nvPicPr>
        <p:blipFill>
          <a:blip r:embed="rId4">
            <a:alphaModFix/>
          </a:blip>
          <a:stretch>
            <a:fillRect/>
          </a:stretch>
        </p:blipFill>
        <p:spPr>
          <a:xfrm>
            <a:off x="131725" y="567475"/>
            <a:ext cx="3942787" cy="4499025"/>
          </a:xfrm>
          <a:prstGeom prst="rect">
            <a:avLst/>
          </a:prstGeom>
          <a:noFill/>
          <a:ln>
            <a:noFill/>
          </a:ln>
        </p:spPr>
      </p:pic>
      <p:sp>
        <p:nvSpPr>
          <p:cNvPr id="233" name="Google Shape;233;p33"/>
          <p:cNvSpPr txBox="1"/>
          <p:nvPr/>
        </p:nvSpPr>
        <p:spPr>
          <a:xfrm>
            <a:off x="4164450" y="372450"/>
            <a:ext cx="4774800" cy="46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2000" u="sng">
                <a:solidFill>
                  <a:schemeClr val="dk1"/>
                </a:solidFill>
                <a:highlight>
                  <a:srgbClr val="FFFFFF"/>
                </a:highlight>
                <a:latin typeface="Helvetica Neue"/>
                <a:ea typeface="Helvetica Neue"/>
                <a:cs typeface="Helvetica Neue"/>
                <a:sym typeface="Helvetica Neue"/>
              </a:rPr>
              <a:t>Propiedades que podemos configurar</a:t>
            </a:r>
            <a:endParaRPr b="1" i="1" sz="2000" u="sng">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mode</a:t>
            </a:r>
            <a:r>
              <a:rPr lang="en-GB" sz="2000">
                <a:solidFill>
                  <a:schemeClr val="dk1"/>
                </a:solidFill>
                <a:highlight>
                  <a:srgbClr val="FFFFFF"/>
                </a:highlight>
                <a:latin typeface="Helvetica Neue Light"/>
                <a:ea typeface="Helvetica Neue Light"/>
                <a:cs typeface="Helvetica Neue Light"/>
                <a:sym typeface="Helvetica Neue Light"/>
              </a:rPr>
              <a:t>: para el modo de trabajo (</a:t>
            </a:r>
            <a:r>
              <a:rPr i="1" lang="en-GB" sz="2000">
                <a:solidFill>
                  <a:schemeClr val="dk1"/>
                </a:solidFill>
                <a:highlight>
                  <a:srgbClr val="FFFFFF"/>
                </a:highlight>
                <a:latin typeface="Helvetica Neue Light"/>
                <a:ea typeface="Helvetica Neue Light"/>
                <a:cs typeface="Helvetica Neue Light"/>
                <a:sym typeface="Helvetica Neue Light"/>
              </a:rPr>
              <a:t>development</a:t>
            </a:r>
            <a:r>
              <a:rPr lang="en-GB" sz="2000">
                <a:solidFill>
                  <a:schemeClr val="dk1"/>
                </a:solidFill>
                <a:highlight>
                  <a:srgbClr val="FFFFFF"/>
                </a:highlight>
                <a:latin typeface="Helvetica Neue Light"/>
                <a:ea typeface="Helvetica Neue Light"/>
                <a:cs typeface="Helvetica Neue Light"/>
                <a:sym typeface="Helvetica Neue Light"/>
              </a:rPr>
              <a:t> ó </a:t>
            </a:r>
            <a:r>
              <a:rPr i="1" lang="en-GB" sz="2000">
                <a:solidFill>
                  <a:schemeClr val="dk1"/>
                </a:solidFill>
                <a:highlight>
                  <a:srgbClr val="FFFFFF"/>
                </a:highlight>
                <a:latin typeface="Helvetica Neue Light"/>
                <a:ea typeface="Helvetica Neue Light"/>
                <a:cs typeface="Helvetica Neue Light"/>
                <a:sym typeface="Helvetica Neue Light"/>
              </a:rPr>
              <a:t>production</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entry</a:t>
            </a:r>
            <a:r>
              <a:rPr lang="en-GB" sz="2000">
                <a:solidFill>
                  <a:schemeClr val="dk1"/>
                </a:solidFill>
                <a:highlight>
                  <a:srgbClr val="FFFFFF"/>
                </a:highlight>
                <a:latin typeface="Helvetica Neue Light"/>
                <a:ea typeface="Helvetica Neue Light"/>
                <a:cs typeface="Helvetica Neue Light"/>
                <a:sym typeface="Helvetica Neue Light"/>
              </a:rPr>
              <a:t>: para definir el punto de entrada de nuestro código.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output</a:t>
            </a:r>
            <a:r>
              <a:rPr lang="en-GB" sz="2000">
                <a:solidFill>
                  <a:schemeClr val="dk1"/>
                </a:solidFill>
                <a:highlight>
                  <a:srgbClr val="FFFFFF"/>
                </a:highlight>
                <a:latin typeface="Helvetica Neue Light"/>
                <a:ea typeface="Helvetica Neue Light"/>
                <a:cs typeface="Helvetica Neue Light"/>
                <a:sym typeface="Helvetica Neue Light"/>
              </a:rPr>
              <a:t>: para definir el punto de salida.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resolve</a:t>
            </a:r>
            <a:r>
              <a:rPr lang="en-GB" sz="2000">
                <a:solidFill>
                  <a:schemeClr val="dk1"/>
                </a:solidFill>
                <a:highlight>
                  <a:srgbClr val="FFFFFF"/>
                </a:highlight>
                <a:latin typeface="Helvetica Neue Light"/>
                <a:ea typeface="Helvetica Neue Light"/>
                <a:cs typeface="Helvetica Neue Light"/>
                <a:sym typeface="Helvetica Neue Light"/>
              </a:rPr>
              <a:t>: configura cómo se resuelven los módulos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module</a:t>
            </a:r>
            <a:r>
              <a:rPr lang="en-GB" sz="2000">
                <a:solidFill>
                  <a:schemeClr val="dk1"/>
                </a:solidFill>
                <a:highlight>
                  <a:srgbClr val="FFFFFF"/>
                </a:highlight>
                <a:latin typeface="Helvetica Neue Light"/>
                <a:ea typeface="Helvetica Neue Light"/>
                <a:cs typeface="Helvetica Neue Light"/>
                <a:sym typeface="Helvetica Neue Light"/>
              </a:rPr>
              <a:t>: sirve para aclararle a Webpack cómo debe procesar los loaders que queramos usar para un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37" name="Shape 237"/>
        <p:cNvGrpSpPr/>
        <p:nvPr/>
      </p:nvGrpSpPr>
      <p:grpSpPr>
        <a:xfrm>
          <a:off x="0" y="0"/>
          <a:ext cx="0" cy="0"/>
          <a:chOff x="0" y="0"/>
          <a:chExt cx="0" cy="0"/>
        </a:xfrm>
      </p:grpSpPr>
      <p:sp>
        <p:nvSpPr>
          <p:cNvPr id="238" name="Google Shape;238;p34"/>
          <p:cNvSpPr txBox="1"/>
          <p:nvPr/>
        </p:nvSpPr>
        <p:spPr>
          <a:xfrm>
            <a:off x="160925" y="202825"/>
            <a:ext cx="84606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Aclaraciones acerca de la configuración de webpack</a:t>
            </a:r>
            <a:endParaRPr i="1" sz="3600">
              <a:latin typeface="Anton"/>
              <a:ea typeface="Anton"/>
              <a:cs typeface="Anton"/>
              <a:sym typeface="Anton"/>
            </a:endParaRPr>
          </a:p>
        </p:txBody>
      </p:sp>
      <p:sp>
        <p:nvSpPr>
          <p:cNvPr id="239" name="Google Shape;239;p34"/>
          <p:cNvSpPr txBox="1"/>
          <p:nvPr/>
        </p:nvSpPr>
        <p:spPr>
          <a:xfrm>
            <a:off x="258300" y="1159900"/>
            <a:ext cx="8627400" cy="3747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Los </a:t>
            </a:r>
            <a:r>
              <a:rPr b="1" lang="en-GB" sz="1800">
                <a:solidFill>
                  <a:schemeClr val="dk1"/>
                </a:solidFill>
                <a:latin typeface="Helvetica Neue"/>
                <a:ea typeface="Helvetica Neue"/>
                <a:cs typeface="Helvetica Neue"/>
                <a:sym typeface="Helvetica Neue"/>
              </a:rPr>
              <a:t>loaders </a:t>
            </a:r>
            <a:r>
              <a:rPr lang="en-GB" sz="1800">
                <a:solidFill>
                  <a:schemeClr val="dk1"/>
                </a:solidFill>
                <a:latin typeface="Helvetica Neue Light"/>
                <a:ea typeface="Helvetica Neue Light"/>
                <a:cs typeface="Helvetica Neue Light"/>
                <a:sym typeface="Helvetica Neue Light"/>
              </a:rPr>
              <a:t>son transformaciones que se aplican en el código fuente de nuestras aplicaciones. Existen decenas de ellos, para usar cantidad de tecnologías y transformar código de preprocesadores, código HTML, Javascript, etc. Son como una especie de tareas que Webpack se encargará de realizar sobre nuestro código, cada una especializada en algo en concreto.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b="1" lang="en-GB" sz="1800">
                <a:solidFill>
                  <a:schemeClr val="dk1"/>
                </a:solidFill>
                <a:latin typeface="Helvetica Neue"/>
                <a:ea typeface="Helvetica Neue"/>
                <a:cs typeface="Helvetica Neue"/>
                <a:sym typeface="Helvetica Neue"/>
              </a:rPr>
              <a:t>ts-loader</a:t>
            </a:r>
            <a:r>
              <a:rPr lang="en-GB" sz="1800">
                <a:solidFill>
                  <a:schemeClr val="dk1"/>
                </a:solidFill>
                <a:latin typeface="Helvetica Neue Light"/>
                <a:ea typeface="Helvetica Neue Light"/>
                <a:cs typeface="Helvetica Neue Light"/>
                <a:sym typeface="Helvetica Neue Light"/>
              </a:rPr>
              <a:t> es un TypeScript loader para webpack.</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Mediante las </a:t>
            </a:r>
            <a:r>
              <a:rPr b="1" lang="en-GB" sz="1800">
                <a:solidFill>
                  <a:schemeClr val="dk1"/>
                </a:solidFill>
                <a:latin typeface="Helvetica Neue"/>
                <a:ea typeface="Helvetica Neue"/>
                <a:cs typeface="Helvetica Neue"/>
                <a:sym typeface="Helvetica Neue"/>
              </a:rPr>
              <a:t>rules</a:t>
            </a:r>
            <a:r>
              <a:rPr lang="en-GB" sz="1800">
                <a:solidFill>
                  <a:schemeClr val="dk1"/>
                </a:solidFill>
                <a:latin typeface="Helvetica Neue Light"/>
                <a:ea typeface="Helvetica Neue Light"/>
                <a:cs typeface="Helvetica Neue Light"/>
                <a:sym typeface="Helvetica Neue Light"/>
              </a:rPr>
              <a:t> definidas dentro de la entrada </a:t>
            </a:r>
            <a:r>
              <a:rPr b="1" i="1" lang="en-GB" sz="1800">
                <a:solidFill>
                  <a:schemeClr val="dk1"/>
                </a:solidFill>
                <a:latin typeface="Helvetica Neue"/>
                <a:ea typeface="Helvetica Neue"/>
                <a:cs typeface="Helvetica Neue"/>
                <a:sym typeface="Helvetica Neue"/>
              </a:rPr>
              <a:t>module</a:t>
            </a:r>
            <a:r>
              <a:rPr i="1" lang="en-GB" sz="1800">
                <a:solidFill>
                  <a:schemeClr val="dk1"/>
                </a:solidFill>
                <a:latin typeface="Helvetica Neue Light"/>
                <a:ea typeface="Helvetica Neue Light"/>
                <a:cs typeface="Helvetica Neue Light"/>
                <a:sym typeface="Helvetica Neue Light"/>
              </a:rPr>
              <a:t>,</a:t>
            </a:r>
            <a:r>
              <a:rPr b="1" i="1" lang="en-GB" sz="1800">
                <a:solidFill>
                  <a:schemeClr val="dk1"/>
                </a:solidFill>
                <a:latin typeface="Helvetica Neue"/>
                <a:ea typeface="Helvetica Neue"/>
                <a:cs typeface="Helvetica Neue"/>
                <a:sym typeface="Helvetica Neue"/>
              </a:rPr>
              <a:t> </a:t>
            </a:r>
            <a:r>
              <a:rPr lang="en-GB" sz="1800">
                <a:solidFill>
                  <a:schemeClr val="dk1"/>
                </a:solidFill>
                <a:latin typeface="Helvetica Neue Light"/>
                <a:ea typeface="Helvetica Neue Light"/>
                <a:cs typeface="Helvetica Neue Light"/>
                <a:sym typeface="Helvetica Neue Light"/>
              </a:rPr>
              <a:t>podemos establecer a qué archivos se aplican los loaders que sean necesarios.</a:t>
            </a:r>
            <a:endParaRPr sz="1800">
              <a:solidFill>
                <a:schemeClr val="dk1"/>
              </a:solidFill>
              <a:latin typeface="Helvetica Neue Light"/>
              <a:ea typeface="Helvetica Neue Light"/>
              <a:cs typeface="Helvetica Neue Light"/>
              <a:sym typeface="Helvetica Neue Light"/>
            </a:endParaRPr>
          </a:p>
        </p:txBody>
      </p:sp>
      <p:pic>
        <p:nvPicPr>
          <p:cNvPr id="240" name="Google Shape;240;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6" name="Google Shape;246;p35"/>
          <p:cNvPicPr preferRelativeResize="0"/>
          <p:nvPr/>
        </p:nvPicPr>
        <p:blipFill>
          <a:blip r:embed="rId4">
            <a:alphaModFix/>
          </a:blip>
          <a:stretch>
            <a:fillRect/>
          </a:stretch>
        </p:blipFill>
        <p:spPr>
          <a:xfrm>
            <a:off x="647675" y="617475"/>
            <a:ext cx="6654523" cy="4296626"/>
          </a:xfrm>
          <a:prstGeom prst="rect">
            <a:avLst/>
          </a:prstGeom>
          <a:noFill/>
          <a:ln>
            <a:noFill/>
          </a:ln>
        </p:spPr>
      </p:pic>
      <p:sp>
        <p:nvSpPr>
          <p:cNvPr id="247" name="Google Shape;247;p35"/>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9"/>
            </a:pPr>
            <a:r>
              <a:rPr lang="en-GB" sz="2000">
                <a:solidFill>
                  <a:schemeClr val="dk1"/>
                </a:solidFill>
                <a:highlight>
                  <a:schemeClr val="lt1"/>
                </a:highlight>
                <a:latin typeface="Helvetica Neue Light"/>
                <a:ea typeface="Helvetica Neue Light"/>
                <a:cs typeface="Helvetica Neue Light"/>
                <a:sym typeface="Helvetica Neue Light"/>
              </a:rPr>
              <a:t>En el</a:t>
            </a:r>
            <a:r>
              <a:rPr lang="en-GB" sz="2000">
                <a:solidFill>
                  <a:schemeClr val="dk1"/>
                </a:solidFill>
                <a:highlight>
                  <a:schemeClr val="lt1"/>
                </a:highlight>
                <a:latin typeface="Helvetica Neue Light"/>
                <a:ea typeface="Helvetica Neue Light"/>
                <a:cs typeface="Helvetica Neue Light"/>
                <a:sym typeface="Helvetica Neue Light"/>
              </a:rPr>
              <a:t> </a:t>
            </a:r>
            <a:r>
              <a:rPr b="1" i="1" lang="en-GB" sz="2000">
                <a:solidFill>
                  <a:schemeClr val="dk1"/>
                </a:solidFill>
                <a:highlight>
                  <a:schemeClr val="lt1"/>
                </a:highlight>
                <a:latin typeface="Helvetica Neue"/>
                <a:ea typeface="Helvetica Neue"/>
                <a:cs typeface="Helvetica Neue"/>
                <a:sym typeface="Helvetica Neue"/>
              </a:rPr>
              <a:t>package.json</a:t>
            </a:r>
            <a:r>
              <a:rPr lang="en-GB" sz="2000">
                <a:solidFill>
                  <a:schemeClr val="dk1"/>
                </a:solidFill>
                <a:highlight>
                  <a:schemeClr val="lt1"/>
                </a:highlight>
                <a:latin typeface="Helvetica Neue Light"/>
                <a:ea typeface="Helvetica Neue Light"/>
                <a:cs typeface="Helvetica Neue Light"/>
                <a:sym typeface="Helvetica Neue Light"/>
              </a:rPr>
              <a:t> agregamos lo marcado en </a:t>
            </a:r>
            <a:r>
              <a:rPr lang="en-GB" sz="2000">
                <a:solidFill>
                  <a:srgbClr val="CC0000"/>
                </a:solidFill>
                <a:highlight>
                  <a:schemeClr val="lt1"/>
                </a:highlight>
                <a:latin typeface="Helvetica Neue Light"/>
                <a:ea typeface="Helvetica Neue Light"/>
                <a:cs typeface="Helvetica Neue Light"/>
                <a:sym typeface="Helvetica Neue Light"/>
              </a:rPr>
              <a:t>rojo</a:t>
            </a:r>
            <a:endParaRPr b="1" i="1" sz="2000">
              <a:solidFill>
                <a:srgbClr val="CC0000"/>
              </a:solidFill>
              <a:highlight>
                <a:srgbClr val="FFFFFF"/>
              </a:highlight>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0"/>
            </a:pPr>
            <a:r>
              <a:rPr lang="en-GB" sz="2000">
                <a:solidFill>
                  <a:schemeClr val="dk1"/>
                </a:solidFill>
                <a:highlight>
                  <a:schemeClr val="lt1"/>
                </a:highlight>
                <a:latin typeface="Helvetica Neue Light"/>
                <a:ea typeface="Helvetica Neue Light"/>
                <a:cs typeface="Helvetica Neue Light"/>
                <a:sym typeface="Helvetica Neue Light"/>
              </a:rPr>
              <a:t>Dentro de la carpeta </a:t>
            </a:r>
            <a:r>
              <a:rPr b="1" lang="en-GB" sz="2000">
                <a:solidFill>
                  <a:schemeClr val="dk1"/>
                </a:solidFill>
                <a:highlight>
                  <a:schemeClr val="lt1"/>
                </a:highlight>
                <a:latin typeface="Helvetica Neue"/>
                <a:ea typeface="Helvetica Neue"/>
                <a:cs typeface="Helvetica Neue"/>
                <a:sym typeface="Helvetica Neue"/>
              </a:rPr>
              <a:t>src</a:t>
            </a:r>
            <a:r>
              <a:rPr lang="en-GB" sz="2000">
                <a:solidFill>
                  <a:schemeClr val="dk1"/>
                </a:solidFill>
                <a:highlight>
                  <a:schemeClr val="lt1"/>
                </a:highlight>
                <a:latin typeface="Helvetica Neue Light"/>
                <a:ea typeface="Helvetica Neue Light"/>
                <a:cs typeface="Helvetica Neue Light"/>
                <a:sym typeface="Helvetica Neue Light"/>
              </a:rPr>
              <a:t>, agregamos este código</a:t>
            </a:r>
            <a:endParaRPr b="1" i="1" sz="2000">
              <a:solidFill>
                <a:srgbClr val="CC0000"/>
              </a:solidFill>
              <a:highlight>
                <a:srgbClr val="FFFFFF"/>
              </a:highlight>
              <a:latin typeface="Helvetica Neue"/>
              <a:ea typeface="Helvetica Neue"/>
              <a:cs typeface="Helvetica Neue"/>
              <a:sym typeface="Helvetica Neue"/>
            </a:endParaRPr>
          </a:p>
        </p:txBody>
      </p:sp>
      <p:pic>
        <p:nvPicPr>
          <p:cNvPr id="253" name="Google Shape;253;p36"/>
          <p:cNvPicPr preferRelativeResize="0"/>
          <p:nvPr/>
        </p:nvPicPr>
        <p:blipFill>
          <a:blip r:embed="rId3">
            <a:alphaModFix/>
          </a:blip>
          <a:stretch>
            <a:fillRect/>
          </a:stretch>
        </p:blipFill>
        <p:spPr>
          <a:xfrm>
            <a:off x="447825" y="561275"/>
            <a:ext cx="8310464" cy="4429025"/>
          </a:xfrm>
          <a:prstGeom prst="rect">
            <a:avLst/>
          </a:prstGeom>
          <a:noFill/>
          <a:ln>
            <a:noFill/>
          </a:ln>
        </p:spPr>
      </p:pic>
      <p:pic>
        <p:nvPicPr>
          <p:cNvPr id="254" name="Google Shape;254;p3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1"/>
            </a:pPr>
            <a:r>
              <a:rPr lang="en-GB" sz="2000">
                <a:solidFill>
                  <a:schemeClr val="dk1"/>
                </a:solidFill>
                <a:highlight>
                  <a:schemeClr val="lt1"/>
                </a:highlight>
                <a:latin typeface="Helvetica Neue Light"/>
                <a:ea typeface="Helvetica Neue Light"/>
                <a:cs typeface="Helvetica Neue Light"/>
                <a:sym typeface="Helvetica Neue Light"/>
              </a:rPr>
              <a:t>Dentro de la carpeta </a:t>
            </a:r>
            <a:r>
              <a:rPr b="1" lang="en-GB" sz="2000">
                <a:solidFill>
                  <a:schemeClr val="dk1"/>
                </a:solidFill>
                <a:highlight>
                  <a:schemeClr val="lt1"/>
                </a:highlight>
                <a:latin typeface="Helvetica Neue"/>
                <a:ea typeface="Helvetica Neue"/>
                <a:cs typeface="Helvetica Neue"/>
                <a:sym typeface="Helvetica Neue"/>
              </a:rPr>
              <a:t>src</a:t>
            </a:r>
            <a:r>
              <a:rPr lang="en-GB" sz="2000">
                <a:solidFill>
                  <a:schemeClr val="dk1"/>
                </a:solidFill>
                <a:highlight>
                  <a:schemeClr val="lt1"/>
                </a:highlight>
                <a:latin typeface="Helvetica Neue Light"/>
                <a:ea typeface="Helvetica Neue Light"/>
                <a:cs typeface="Helvetica Neue Light"/>
                <a:sym typeface="Helvetica Neue Light"/>
              </a:rPr>
              <a:t>, agregamos este código</a:t>
            </a:r>
            <a:endParaRPr b="1" i="1" sz="2000">
              <a:solidFill>
                <a:srgbClr val="CC0000"/>
              </a:solidFill>
              <a:highlight>
                <a:srgbClr val="FFFFFF"/>
              </a:highlight>
              <a:latin typeface="Helvetica Neue"/>
              <a:ea typeface="Helvetica Neue"/>
              <a:cs typeface="Helvetica Neue"/>
              <a:sym typeface="Helvetica Neue"/>
            </a:endParaRPr>
          </a:p>
        </p:txBody>
      </p:sp>
      <p:pic>
        <p:nvPicPr>
          <p:cNvPr id="260" name="Google Shape;260;p37"/>
          <p:cNvPicPr preferRelativeResize="0"/>
          <p:nvPr/>
        </p:nvPicPr>
        <p:blipFill>
          <a:blip r:embed="rId3">
            <a:alphaModFix/>
          </a:blip>
          <a:stretch>
            <a:fillRect/>
          </a:stretch>
        </p:blipFill>
        <p:spPr>
          <a:xfrm>
            <a:off x="447825" y="561275"/>
            <a:ext cx="8306626" cy="4426957"/>
          </a:xfrm>
          <a:prstGeom prst="rect">
            <a:avLst/>
          </a:prstGeom>
          <a:noFill/>
          <a:ln>
            <a:noFill/>
          </a:ln>
        </p:spPr>
      </p:pic>
      <p:pic>
        <p:nvPicPr>
          <p:cNvPr id="261" name="Google Shape;261;p3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2"/>
            </a:pPr>
            <a:r>
              <a:rPr lang="en-GB" sz="2000">
                <a:solidFill>
                  <a:schemeClr val="dk1"/>
                </a:solidFill>
                <a:highlight>
                  <a:schemeClr val="lt1"/>
                </a:highlight>
                <a:latin typeface="Helvetica Neue Light"/>
                <a:ea typeface="Helvetica Neue Light"/>
                <a:cs typeface="Helvetica Neue Light"/>
                <a:sym typeface="Helvetica Neue Light"/>
              </a:rPr>
              <a:t>Dentro de la carpeta </a:t>
            </a:r>
            <a:r>
              <a:rPr b="1" lang="en-GB" sz="2000">
                <a:solidFill>
                  <a:schemeClr val="dk1"/>
                </a:solidFill>
                <a:highlight>
                  <a:schemeClr val="lt1"/>
                </a:highlight>
                <a:latin typeface="Helvetica Neue"/>
                <a:ea typeface="Helvetica Neue"/>
                <a:cs typeface="Helvetica Neue"/>
                <a:sym typeface="Helvetica Neue"/>
              </a:rPr>
              <a:t>src</a:t>
            </a:r>
            <a:r>
              <a:rPr lang="en-GB" sz="2000">
                <a:solidFill>
                  <a:schemeClr val="dk1"/>
                </a:solidFill>
                <a:highlight>
                  <a:schemeClr val="lt1"/>
                </a:highlight>
                <a:latin typeface="Helvetica Neue Light"/>
                <a:ea typeface="Helvetica Neue Light"/>
                <a:cs typeface="Helvetica Neue Light"/>
                <a:sym typeface="Helvetica Neue Light"/>
              </a:rPr>
              <a:t>, agregamos este código</a:t>
            </a:r>
            <a:endParaRPr b="1" i="1" sz="2000">
              <a:solidFill>
                <a:srgbClr val="CC0000"/>
              </a:solidFill>
              <a:highlight>
                <a:srgbClr val="FFFFFF"/>
              </a:highlight>
              <a:latin typeface="Helvetica Neue"/>
              <a:ea typeface="Helvetica Neue"/>
              <a:cs typeface="Helvetica Neue"/>
              <a:sym typeface="Helvetica Neue"/>
            </a:endParaRPr>
          </a:p>
        </p:txBody>
      </p:sp>
      <p:pic>
        <p:nvPicPr>
          <p:cNvPr id="267" name="Google Shape;267;p38"/>
          <p:cNvPicPr preferRelativeResize="0"/>
          <p:nvPr/>
        </p:nvPicPr>
        <p:blipFill>
          <a:blip r:embed="rId3">
            <a:alphaModFix/>
          </a:blip>
          <a:stretch>
            <a:fillRect/>
          </a:stretch>
        </p:blipFill>
        <p:spPr>
          <a:xfrm>
            <a:off x="447825" y="559525"/>
            <a:ext cx="8306626" cy="4426979"/>
          </a:xfrm>
          <a:prstGeom prst="rect">
            <a:avLst/>
          </a:prstGeom>
          <a:noFill/>
          <a:ln>
            <a:noFill/>
          </a:ln>
        </p:spPr>
      </p:pic>
      <p:pic>
        <p:nvPicPr>
          <p:cNvPr id="268" name="Google Shape;268;p3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nvSpPr>
        <p:spPr>
          <a:xfrm>
            <a:off x="359400" y="1348925"/>
            <a:ext cx="8425200" cy="3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u="sng">
                <a:solidFill>
                  <a:schemeClr val="dk1"/>
                </a:solidFill>
                <a:highlight>
                  <a:srgbClr val="FFFFFF"/>
                </a:highlight>
                <a:latin typeface="Helvetica Neue Light"/>
                <a:ea typeface="Helvetica Neue Light"/>
                <a:cs typeface="Helvetica Neue Light"/>
                <a:sym typeface="Helvetica Neue Light"/>
              </a:rPr>
              <a:t>Vamos a abrir dos consolas</a:t>
            </a:r>
            <a:endParaRPr sz="2000" u="sng">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una ejecutamos </a:t>
            </a:r>
            <a:r>
              <a:rPr b="1" i="1" lang="en-GB" sz="2000">
                <a:solidFill>
                  <a:schemeClr val="dk1"/>
                </a:solidFill>
                <a:highlight>
                  <a:srgbClr val="FFFFFF"/>
                </a:highlight>
                <a:latin typeface="Helvetica Neue"/>
                <a:ea typeface="Helvetica Neue"/>
                <a:cs typeface="Helvetica Neue"/>
                <a:sym typeface="Helvetica Neue"/>
              </a:rPr>
              <a:t>npm run build . </a:t>
            </a:r>
            <a:r>
              <a:rPr lang="en-GB" sz="2000">
                <a:solidFill>
                  <a:schemeClr val="dk1"/>
                </a:solidFill>
                <a:highlight>
                  <a:srgbClr val="FFFFFF"/>
                </a:highlight>
                <a:latin typeface="Helvetica Neue Light"/>
                <a:ea typeface="Helvetica Neue Light"/>
                <a:cs typeface="Helvetica Neue Light"/>
                <a:sym typeface="Helvetica Neue Light"/>
              </a:rPr>
              <a:t>Con este comando iniciamos </a:t>
            </a:r>
            <a:r>
              <a:rPr b="1" lang="en-GB" sz="2000">
                <a:solidFill>
                  <a:schemeClr val="dk1"/>
                </a:solidFill>
                <a:highlight>
                  <a:srgbClr val="FFFFFF"/>
                </a:highlight>
                <a:latin typeface="Helvetica Neue"/>
                <a:ea typeface="Helvetica Neue"/>
                <a:cs typeface="Helvetica Neue"/>
                <a:sym typeface="Helvetica Neue"/>
              </a:rPr>
              <a:t>webpack en modo escucha</a:t>
            </a:r>
            <a:r>
              <a:rPr lang="en-GB" sz="2000">
                <a:solidFill>
                  <a:schemeClr val="dk1"/>
                </a:solidFill>
                <a:highlight>
                  <a:srgbClr val="FFFFFF"/>
                </a:highlight>
                <a:latin typeface="Helvetica Neue Light"/>
                <a:ea typeface="Helvetica Neue Light"/>
                <a:cs typeface="Helvetica Neue Light"/>
                <a:sym typeface="Helvetica Neue Light"/>
              </a:rPr>
              <a:t>, lo que va a permitir que con cualquier cambio sobre el código dependiente del punto de entrada del proyecto se realicen las transpilaciones automáticas necesarias y se obtenga el código de salida disponible en la carpeta </a:t>
            </a:r>
            <a:r>
              <a:rPr b="1" lang="en-GB" sz="2000">
                <a:solidFill>
                  <a:schemeClr val="dk1"/>
                </a:solidFill>
                <a:highlight>
                  <a:srgbClr val="FFFFFF"/>
                </a:highlight>
                <a:latin typeface="Helvetica Neue"/>
                <a:ea typeface="Helvetica Neue"/>
                <a:cs typeface="Helvetica Neue"/>
                <a:sym typeface="Helvetica Neue"/>
              </a:rPr>
              <a:t>dist</a:t>
            </a:r>
            <a:endParaRPr b="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la otra ejecutamos </a:t>
            </a:r>
            <a:r>
              <a:rPr b="1" i="1" lang="en-GB" sz="2000">
                <a:solidFill>
                  <a:schemeClr val="dk1"/>
                </a:solidFill>
                <a:highlight>
                  <a:srgbClr val="FFFFFF"/>
                </a:highlight>
                <a:latin typeface="Helvetica Neue"/>
                <a:ea typeface="Helvetica Neue"/>
                <a:cs typeface="Helvetica Neue"/>
                <a:sym typeface="Helvetica Neue"/>
              </a:rPr>
              <a:t>npm start</a:t>
            </a:r>
            <a:r>
              <a:rPr lang="en-GB" sz="2000">
                <a:solidFill>
                  <a:schemeClr val="dk1"/>
                </a:solidFill>
                <a:highlight>
                  <a:srgbClr val="FFFFFF"/>
                </a:highlight>
                <a:latin typeface="Helvetica Neue Light"/>
                <a:ea typeface="Helvetica Neue Light"/>
                <a:cs typeface="Helvetica Neue Light"/>
                <a:sym typeface="Helvetica Neue Light"/>
              </a:rPr>
              <a:t> que lanzará la aplicación disponible en la carpeta </a:t>
            </a:r>
            <a:r>
              <a:rPr b="1" lang="en-GB" sz="2000">
                <a:solidFill>
                  <a:schemeClr val="dk1"/>
                </a:solidFill>
                <a:highlight>
                  <a:srgbClr val="FFFFFF"/>
                </a:highlight>
                <a:latin typeface="Helvetica Neue"/>
                <a:ea typeface="Helvetica Neue"/>
                <a:cs typeface="Helvetica Neue"/>
                <a:sym typeface="Helvetica Neue"/>
              </a:rPr>
              <a:t>dist </a:t>
            </a:r>
            <a:r>
              <a:rPr lang="en-GB" sz="2000">
                <a:solidFill>
                  <a:schemeClr val="dk1"/>
                </a:solidFill>
                <a:highlight>
                  <a:srgbClr val="FFFFFF"/>
                </a:highlight>
                <a:latin typeface="Helvetica Neue Light"/>
                <a:ea typeface="Helvetica Neue Light"/>
                <a:cs typeface="Helvetica Neue Light"/>
                <a:sym typeface="Helvetica Neue Light"/>
              </a:rPr>
              <a:t>mediante la utilización de nodemon</a:t>
            </a:r>
            <a:endParaRPr b="1" i="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p:txBody>
      </p:sp>
      <p:sp>
        <p:nvSpPr>
          <p:cNvPr id="274" name="Google Shape;274;p39"/>
          <p:cNvSpPr txBox="1"/>
          <p:nvPr/>
        </p:nvSpPr>
        <p:spPr>
          <a:xfrm>
            <a:off x="1434825" y="372025"/>
            <a:ext cx="62121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Puesta en marcha del </a:t>
            </a:r>
            <a:r>
              <a:rPr i="1" lang="en-GB" sz="3600">
                <a:latin typeface="Anton"/>
                <a:ea typeface="Anton"/>
                <a:cs typeface="Anton"/>
                <a:sym typeface="Anton"/>
              </a:rPr>
              <a:t>proyecto</a:t>
            </a:r>
            <a:endParaRPr i="1" sz="3600">
              <a:latin typeface="Anton"/>
              <a:ea typeface="Anton"/>
              <a:cs typeface="Anton"/>
              <a:sym typeface="Anton"/>
            </a:endParaRPr>
          </a:p>
        </p:txBody>
      </p:sp>
      <p:pic>
        <p:nvPicPr>
          <p:cNvPr id="275" name="Google Shape;27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6" name="Google Shape;276;p39"/>
          <p:cNvPicPr preferRelativeResize="0"/>
          <p:nvPr/>
        </p:nvPicPr>
        <p:blipFill>
          <a:blip r:embed="rId4">
            <a:alphaModFix/>
          </a:blip>
          <a:stretch>
            <a:fillRect/>
          </a:stretch>
        </p:blipFill>
        <p:spPr>
          <a:xfrm>
            <a:off x="7628225" y="91375"/>
            <a:ext cx="1186525" cy="1186525"/>
          </a:xfrm>
          <a:prstGeom prst="rect">
            <a:avLst/>
          </a:prstGeom>
          <a:noFill/>
          <a:ln>
            <a:noFill/>
          </a:ln>
        </p:spPr>
      </p:pic>
      <p:pic>
        <p:nvPicPr>
          <p:cNvPr id="277" name="Google Shape;277;p39"/>
          <p:cNvPicPr preferRelativeResize="0"/>
          <p:nvPr/>
        </p:nvPicPr>
        <p:blipFill>
          <a:blip r:embed="rId5">
            <a:alphaModFix/>
          </a:blip>
          <a:stretch>
            <a:fillRect/>
          </a:stretch>
        </p:blipFill>
        <p:spPr>
          <a:xfrm>
            <a:off x="243525" y="15175"/>
            <a:ext cx="1449500" cy="1268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Proyecto completo : salida</a:t>
            </a:r>
            <a:endParaRPr i="1" sz="2600">
              <a:latin typeface="Anton"/>
              <a:ea typeface="Anton"/>
              <a:cs typeface="Anton"/>
              <a:sym typeface="Anton"/>
            </a:endParaRPr>
          </a:p>
        </p:txBody>
      </p:sp>
      <p:pic>
        <p:nvPicPr>
          <p:cNvPr id="283" name="Google Shape;283;p40"/>
          <p:cNvPicPr preferRelativeResize="0"/>
          <p:nvPr/>
        </p:nvPicPr>
        <p:blipFill>
          <a:blip r:embed="rId3">
            <a:alphaModFix/>
          </a:blip>
          <a:stretch>
            <a:fillRect/>
          </a:stretch>
        </p:blipFill>
        <p:spPr>
          <a:xfrm>
            <a:off x="475850" y="559525"/>
            <a:ext cx="8278599" cy="4412029"/>
          </a:xfrm>
          <a:prstGeom prst="rect">
            <a:avLst/>
          </a:prstGeom>
          <a:noFill/>
          <a:ln>
            <a:noFill/>
          </a:ln>
        </p:spPr>
      </p:pic>
      <p:pic>
        <p:nvPicPr>
          <p:cNvPr id="284" name="Google Shape;284;p40"/>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285" name="Google Shape;285;p40"/>
          <p:cNvSpPr/>
          <p:nvPr/>
        </p:nvSpPr>
        <p:spPr>
          <a:xfrm>
            <a:off x="3530075" y="3253375"/>
            <a:ext cx="402900" cy="591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rot="-2700000">
            <a:off x="4575844" y="3296249"/>
            <a:ext cx="873984" cy="42850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6854325" y="3379400"/>
            <a:ext cx="402900" cy="591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91" name="Shape 291"/>
        <p:cNvGrpSpPr/>
        <p:nvPr/>
      </p:nvGrpSpPr>
      <p:grpSpPr>
        <a:xfrm>
          <a:off x="0" y="0"/>
          <a:ext cx="0" cy="0"/>
          <a:chOff x="0" y="0"/>
          <a:chExt cx="0" cy="0"/>
        </a:xfrm>
      </p:grpSpPr>
      <p:sp>
        <p:nvSpPr>
          <p:cNvPr id="292" name="Google Shape;292;p41"/>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Proyecto completo : salida</a:t>
            </a:r>
            <a:endParaRPr i="1" sz="2600">
              <a:latin typeface="Anton"/>
              <a:ea typeface="Anton"/>
              <a:cs typeface="Anton"/>
              <a:sym typeface="Anton"/>
            </a:endParaRPr>
          </a:p>
        </p:txBody>
      </p:sp>
      <p:pic>
        <p:nvPicPr>
          <p:cNvPr id="293" name="Google Shape;293;p41"/>
          <p:cNvPicPr preferRelativeResize="0"/>
          <p:nvPr/>
        </p:nvPicPr>
        <p:blipFill>
          <a:blip r:embed="rId3">
            <a:alphaModFix/>
          </a:blip>
          <a:stretch>
            <a:fillRect/>
          </a:stretch>
        </p:blipFill>
        <p:spPr>
          <a:xfrm>
            <a:off x="551675" y="557950"/>
            <a:ext cx="8202776" cy="4408996"/>
          </a:xfrm>
          <a:prstGeom prst="rect">
            <a:avLst/>
          </a:prstGeom>
          <a:noFill/>
          <a:ln>
            <a:noFill/>
          </a:ln>
        </p:spPr>
      </p:pic>
      <p:pic>
        <p:nvPicPr>
          <p:cNvPr id="294" name="Google Shape;294;p4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15</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Node.js como herramienta de desarrollo - Parte 2</a:t>
            </a:r>
            <a:endParaRPr b="1" sz="1200">
              <a:latin typeface="Helvetica Neue"/>
              <a:ea typeface="Helvetica Neue"/>
              <a:cs typeface="Helvetica Neue"/>
              <a:sym typeface="Helvetica Neue"/>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14</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Node.js como herramienta de desarrollo - Parte 1</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16</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SQL y Node.js</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PERÍMETRO Y SUPERFICIE</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300" name="Google Shape;300;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1" name="Google Shape;301;p4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7" name="Google Shape;307;p43"/>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308" name="Google Shape;308;p43"/>
          <p:cNvSpPr txBox="1"/>
          <p:nvPr/>
        </p:nvSpPr>
        <p:spPr>
          <a:xfrm>
            <a:off x="174575" y="590900"/>
            <a:ext cx="8526900" cy="312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un proyecto basado en Webpack y Typescript que implemente un servidor node.js express cuyo punto de entrada será </a:t>
            </a:r>
            <a:r>
              <a:rPr i="1" lang="en-GB" sz="1600">
                <a:solidFill>
                  <a:schemeClr val="dk1"/>
                </a:solidFill>
                <a:highlight>
                  <a:schemeClr val="lt1"/>
                </a:highlight>
                <a:latin typeface="Helvetica Neue Light"/>
                <a:ea typeface="Helvetica Neue Light"/>
                <a:cs typeface="Helvetica Neue Light"/>
                <a:sym typeface="Helvetica Neue Light"/>
              </a:rPr>
              <a:t>server.ts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Se implementará una clase llamada </a:t>
            </a:r>
            <a:r>
              <a:rPr i="1" lang="en-GB" sz="1600">
                <a:solidFill>
                  <a:schemeClr val="dk1"/>
                </a:solidFill>
                <a:highlight>
                  <a:schemeClr val="lt1"/>
                </a:highlight>
                <a:latin typeface="Helvetica Neue Light"/>
                <a:ea typeface="Helvetica Neue Light"/>
                <a:cs typeface="Helvetica Neue Light"/>
                <a:sym typeface="Helvetica Neue Light"/>
              </a:rPr>
              <a:t>Perimetro</a:t>
            </a:r>
            <a:r>
              <a:rPr lang="en-GB" sz="1600">
                <a:solidFill>
                  <a:schemeClr val="dk1"/>
                </a:solidFill>
                <a:highlight>
                  <a:schemeClr val="lt1"/>
                </a:highlight>
                <a:latin typeface="Helvetica Neue Light"/>
                <a:ea typeface="Helvetica Neue Light"/>
                <a:cs typeface="Helvetica Neue Light"/>
                <a:sym typeface="Helvetica Neue Light"/>
              </a:rPr>
              <a:t> que contenga tres métodos para calcular el perímetro de un cuadrado, un rectángulo y un círculo. Esta clase se guardará en un archivo llamado </a:t>
            </a:r>
            <a:r>
              <a:rPr i="1" lang="en-GB" sz="1600">
                <a:solidFill>
                  <a:schemeClr val="dk1"/>
                </a:solidFill>
                <a:highlight>
                  <a:schemeClr val="lt1"/>
                </a:highlight>
                <a:latin typeface="Helvetica Neue Light"/>
                <a:ea typeface="Helvetica Neue Light"/>
                <a:cs typeface="Helvetica Neue Light"/>
                <a:sym typeface="Helvetica Neue Light"/>
              </a:rPr>
              <a:t>perimetro.ts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otro archivo llamado </a:t>
            </a:r>
            <a:r>
              <a:rPr i="1" lang="en-GB" sz="1600">
                <a:solidFill>
                  <a:schemeClr val="dk1"/>
                </a:solidFill>
                <a:highlight>
                  <a:schemeClr val="lt1"/>
                </a:highlight>
                <a:latin typeface="Helvetica Neue Light"/>
                <a:ea typeface="Helvetica Neue Light"/>
                <a:cs typeface="Helvetica Neue Light"/>
                <a:sym typeface="Helvetica Neue Light"/>
              </a:rPr>
              <a:t>superficie.ts</a:t>
            </a:r>
            <a:r>
              <a:rPr lang="en-GB" sz="1600">
                <a:solidFill>
                  <a:schemeClr val="dk1"/>
                </a:solidFill>
                <a:highlight>
                  <a:schemeClr val="lt1"/>
                </a:highlight>
                <a:latin typeface="Helvetica Neue Light"/>
                <a:ea typeface="Helvetica Neue Light"/>
                <a:cs typeface="Helvetica Neue Light"/>
                <a:sym typeface="Helvetica Neue Light"/>
              </a:rPr>
              <a:t> se implementará una clase llamada </a:t>
            </a:r>
            <a:r>
              <a:rPr i="1" lang="en-GB" sz="1600">
                <a:solidFill>
                  <a:schemeClr val="dk1"/>
                </a:solidFill>
                <a:highlight>
                  <a:schemeClr val="lt1"/>
                </a:highlight>
                <a:latin typeface="Helvetica Neue Light"/>
                <a:ea typeface="Helvetica Neue Light"/>
                <a:cs typeface="Helvetica Neue Light"/>
                <a:sym typeface="Helvetica Neue Light"/>
              </a:rPr>
              <a:t>Superficie </a:t>
            </a:r>
            <a:r>
              <a:rPr lang="en-GB" sz="1600">
                <a:solidFill>
                  <a:schemeClr val="dk1"/>
                </a:solidFill>
                <a:highlight>
                  <a:schemeClr val="lt1"/>
                </a:highlight>
                <a:latin typeface="Helvetica Neue Light"/>
                <a:ea typeface="Helvetica Neue Light"/>
                <a:cs typeface="Helvetica Neue Light"/>
                <a:sym typeface="Helvetica Neue Light"/>
              </a:rPr>
              <a:t>que contenga tres métodos para calcular la superficie de las mismas tres figuras.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dos módulos se importarán en </a:t>
            </a:r>
            <a:r>
              <a:rPr i="1" lang="en-GB" sz="1600">
                <a:solidFill>
                  <a:schemeClr val="dk1"/>
                </a:solidFill>
                <a:highlight>
                  <a:schemeClr val="lt1"/>
                </a:highlight>
                <a:latin typeface="Helvetica Neue Light"/>
                <a:ea typeface="Helvetica Neue Light"/>
                <a:cs typeface="Helvetica Neue Light"/>
                <a:sym typeface="Helvetica Neue Light"/>
              </a:rPr>
              <a:t>server.js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Realizar los endpoints </a:t>
            </a:r>
            <a:r>
              <a:rPr i="1" lang="en-GB" sz="1600">
                <a:solidFill>
                  <a:schemeClr val="dk1"/>
                </a:solidFill>
                <a:highlight>
                  <a:schemeClr val="lt1"/>
                </a:highlight>
                <a:latin typeface="Helvetica Neue Light"/>
                <a:ea typeface="Helvetica Neue Light"/>
                <a:cs typeface="Helvetica Neue Light"/>
                <a:sym typeface="Helvetica Neue Light"/>
              </a:rPr>
              <a:t>get</a:t>
            </a:r>
            <a:r>
              <a:rPr lang="en-GB" sz="1600">
                <a:solidFill>
                  <a:schemeClr val="dk1"/>
                </a:solidFill>
                <a:highlight>
                  <a:schemeClr val="lt1"/>
                </a:highlight>
                <a:latin typeface="Helvetica Neue Light"/>
                <a:ea typeface="Helvetica Neue Light"/>
                <a:cs typeface="Helvetica Neue Light"/>
                <a:sym typeface="Helvetica Neue Light"/>
              </a:rPr>
              <a:t> que permitan recibir las peticiones de cálculo con los parámetros correspondientes. La respuesta será en formato objeto y representará el tipo de cálculo, la figura, los parámetros de entrada y el resultado.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Implementar el tipado en todas las clases y funciones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Probar con el navegador ó postman todas las posibles variantes.</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Nota: trabajar con webpack 4 y webpack cli 3</a:t>
            </a:r>
            <a:endParaRPr i="1" sz="16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4"/>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rgbClr val="000000"/>
                </a:solidFill>
                <a:latin typeface="Anton"/>
                <a:ea typeface="Anton"/>
                <a:cs typeface="Anton"/>
                <a:sym typeface="Anton"/>
              </a:rPr>
              <a:t>PRIMERA ENTREGA DEL PROYECTO FINAL </a:t>
            </a:r>
            <a:endParaRPr i="1" sz="4000">
              <a:latin typeface="Anton"/>
              <a:ea typeface="Anton"/>
              <a:cs typeface="Anton"/>
              <a:sym typeface="Anton"/>
            </a:endParaRPr>
          </a:p>
        </p:txBody>
      </p:sp>
      <p:sp>
        <p:nvSpPr>
          <p:cNvPr id="315" name="Google Shape;315;p44"/>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1800">
                <a:solidFill>
                  <a:srgbClr val="000000"/>
                </a:solidFill>
                <a:latin typeface="Helvetica Neue Light"/>
                <a:ea typeface="Helvetica Neue Light"/>
                <a:cs typeface="Helvetica Neue Light"/>
                <a:sym typeface="Helvetica Neue Light"/>
              </a:rPr>
              <a:t>Deberás entregar</a:t>
            </a:r>
            <a:r>
              <a:rPr lang="en-GB" sz="1800">
                <a:latin typeface="Helvetica Neue Light"/>
                <a:ea typeface="Helvetica Neue Light"/>
                <a:cs typeface="Helvetica Neue Light"/>
                <a:sym typeface="Helvetica Neue Light"/>
              </a:rPr>
              <a:t> el avance de tu aplicación eCommerce Backend </a:t>
            </a:r>
            <a:r>
              <a:rPr lang="en-GB" sz="1800">
                <a:solidFill>
                  <a:srgbClr val="000000"/>
                </a:solidFill>
                <a:latin typeface="Helvetica Neue Light"/>
                <a:ea typeface="Helvetica Neue Light"/>
                <a:cs typeface="Helvetica Neue Light"/>
                <a:sym typeface="Helvetica Neue Light"/>
              </a:rPr>
              <a:t>correspondiente a la primera entrega de tu proyecto final.</a:t>
            </a:r>
            <a:endParaRPr sz="1800">
              <a:solidFill>
                <a:srgbClr val="000000"/>
              </a:solidFill>
              <a:latin typeface="Helvetica Neue Light"/>
              <a:ea typeface="Helvetica Neue Light"/>
              <a:cs typeface="Helvetica Neue Light"/>
              <a:sym typeface="Helvetica Neue Light"/>
            </a:endParaRPr>
          </a:p>
        </p:txBody>
      </p:sp>
      <p:grpSp>
        <p:nvGrpSpPr>
          <p:cNvPr id="316" name="Google Shape;316;p44"/>
          <p:cNvGrpSpPr/>
          <p:nvPr/>
        </p:nvGrpSpPr>
        <p:grpSpPr>
          <a:xfrm>
            <a:off x="3882275" y="708249"/>
            <a:ext cx="1379450" cy="1379450"/>
            <a:chOff x="3882275" y="708249"/>
            <a:chExt cx="1379450" cy="1379450"/>
          </a:xfrm>
        </p:grpSpPr>
        <p:pic>
          <p:nvPicPr>
            <p:cNvPr id="317" name="Google Shape;317;p44"/>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
          <p:nvSpPr>
            <p:cNvPr id="318" name="Google Shape;318;p44"/>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5"/>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324" name="Google Shape;324;p45"/>
          <p:cNvGraphicFramePr/>
          <p:nvPr/>
        </p:nvGraphicFramePr>
        <p:xfrm>
          <a:off x="153250" y="30813"/>
          <a:ext cx="3000000" cy="3000000"/>
        </p:xfrm>
        <a:graphic>
          <a:graphicData uri="http://schemas.openxmlformats.org/drawingml/2006/table">
            <a:tbl>
              <a:tblPr>
                <a:noFill/>
                <a:tableStyleId>{1AA84BD3-1927-474A-BC3D-5374332CD111}</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Consigna: </a:t>
                      </a:r>
                      <a:r>
                        <a:rPr lang="en-GB" sz="1600">
                          <a:solidFill>
                            <a:schemeClr val="dk1"/>
                          </a:solidFill>
                          <a:latin typeface="Helvetica Neue Light"/>
                          <a:ea typeface="Helvetica Neue Light"/>
                          <a:cs typeface="Helvetica Neue Light"/>
                          <a:sym typeface="Helvetica Neue Light"/>
                        </a:rPr>
                        <a:t>Deberás entregar el estado de avance de tu aplicación eCommerce Backend, que implemente un servidor de aplicación basado en la plataforma Node.js y el middleware express. El servidor implementará dos conjuntos de rutas agrupadas en routers, uno con la url base '/productos' y el otro con '/carrito'. El puerto de escucha será el 8080 para desarrollo y process.env.PORT para producción en glitch.com</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Aspectos a incluir en el entregable: </a:t>
                      </a:r>
                      <a:endParaRPr b="1"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El </a:t>
                      </a:r>
                      <a:r>
                        <a:rPr b="1" lang="en-GB" sz="1600">
                          <a:solidFill>
                            <a:schemeClr val="dk1"/>
                          </a:solidFill>
                          <a:latin typeface="Helvetica Neue"/>
                          <a:ea typeface="Helvetica Neue"/>
                          <a:cs typeface="Helvetica Neue"/>
                          <a:sym typeface="Helvetica Neue"/>
                        </a:rPr>
                        <a:t>router base '/productos'</a:t>
                      </a:r>
                      <a:r>
                        <a:rPr lang="en-GB" sz="1600">
                          <a:solidFill>
                            <a:schemeClr val="dk1"/>
                          </a:solidFill>
                          <a:latin typeface="Helvetica Neue Light"/>
                          <a:ea typeface="Helvetica Neue Light"/>
                          <a:cs typeface="Helvetica Neue Light"/>
                          <a:sym typeface="Helvetica Neue Light"/>
                        </a:rPr>
                        <a:t> implementará cuatro rutas: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'/listar/:id?' : Me permite listar todos los productos disponibles ó un producto por su id (disponible para usuarios y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'/agregar' : Para incorporar productos al listado (disponible para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'/actualizar/:id' : Actualiza un producto por su id (disponible para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'/borrar/:id' : Borra un producto por su id (disponible para administradores)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25" name="Google Shape;325;p45"/>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aphicFrame>
        <p:nvGraphicFramePr>
          <p:cNvPr id="330" name="Google Shape;330;p46"/>
          <p:cNvGraphicFramePr/>
          <p:nvPr/>
        </p:nvGraphicFramePr>
        <p:xfrm>
          <a:off x="153250" y="30813"/>
          <a:ext cx="3000000" cy="3000000"/>
        </p:xfrm>
        <a:graphic>
          <a:graphicData uri="http://schemas.openxmlformats.org/drawingml/2006/table">
            <a:tbl>
              <a:tblPr>
                <a:noFill/>
                <a:tableStyleId>{1AA84BD3-1927-474A-BC3D-5374332CD111}</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El </a:t>
                      </a:r>
                      <a:r>
                        <a:rPr b="1" lang="en-GB" sz="1600">
                          <a:solidFill>
                            <a:schemeClr val="dk1"/>
                          </a:solidFill>
                          <a:latin typeface="Helvetica Neue"/>
                          <a:ea typeface="Helvetica Neue"/>
                          <a:cs typeface="Helvetica Neue"/>
                          <a:sym typeface="Helvetica Neue"/>
                        </a:rPr>
                        <a:t>router base '/carrito'</a:t>
                      </a:r>
                      <a:r>
                        <a:rPr lang="en-GB" sz="1600">
                          <a:solidFill>
                            <a:schemeClr val="dk1"/>
                          </a:solidFill>
                          <a:latin typeface="Helvetica Neue Light"/>
                          <a:ea typeface="Helvetica Neue Light"/>
                          <a:cs typeface="Helvetica Neue Light"/>
                          <a:sym typeface="Helvetica Neue Light"/>
                        </a:rPr>
                        <a:t> implementará tres rutas:</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'/listar/:id?' : Me permite listar todos los productos guardados en el carrito ó un producto por su id de carrito (disponible para usuarios y administradores)</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'/agregar/:id_producto' : Para incorporar productos al carrito por su id de producto (disponible para usuarios y administradores)</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'/borrar/:id' : Eliminar un producto del carrito por su id de carrito (disponible para usuarios y administradores)</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Crear una variable booleana administrador, cuyo valor configuraremos más adelante con el sistema de login. Según su valor (true ó false) me permitirá alcanzar o no las rutas indicadas. En el caso de recibir un request a una ruta no permitida por el perfil, devolver un objeto de error. Ejemplo: </a:t>
                      </a:r>
                      <a:r>
                        <a:rPr i="1" lang="en-GB" sz="1600">
                          <a:solidFill>
                            <a:schemeClr val="dk1"/>
                          </a:solidFill>
                          <a:latin typeface="Helvetica Neue Light"/>
                          <a:ea typeface="Helvetica Neue Light"/>
                          <a:cs typeface="Helvetica Neue Light"/>
                          <a:sym typeface="Helvetica Neue Light"/>
                        </a:rPr>
                        <a:t>{ error : -1, descripcion: ruta 'x' método 'y' no autorizada}</a:t>
                      </a:r>
                      <a:endParaRPr i="1"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Un </a:t>
                      </a:r>
                      <a:r>
                        <a:rPr b="1" lang="en-GB" sz="1600">
                          <a:solidFill>
                            <a:schemeClr val="dk1"/>
                          </a:solidFill>
                          <a:latin typeface="Helvetica Neue"/>
                          <a:ea typeface="Helvetica Neue"/>
                          <a:cs typeface="Helvetica Neue"/>
                          <a:sym typeface="Helvetica Neue"/>
                        </a:rPr>
                        <a:t>producto</a:t>
                      </a:r>
                      <a:r>
                        <a:rPr lang="en-GB" sz="1600">
                          <a:solidFill>
                            <a:schemeClr val="dk1"/>
                          </a:solidFill>
                          <a:latin typeface="Helvetica Neue Light"/>
                          <a:ea typeface="Helvetica Neue Light"/>
                          <a:cs typeface="Helvetica Neue Light"/>
                          <a:sym typeface="Helvetica Neue Light"/>
                        </a:rPr>
                        <a:t> dispondrá de los siguientes campos:  id, timestamp, nombre, descripcion, código, foto (url), precio, stock.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31" name="Google Shape;33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46"/>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aphicFrame>
        <p:nvGraphicFramePr>
          <p:cNvPr id="337" name="Google Shape;337;p47"/>
          <p:cNvGraphicFramePr/>
          <p:nvPr/>
        </p:nvGraphicFramePr>
        <p:xfrm>
          <a:off x="153250" y="30813"/>
          <a:ext cx="3000000" cy="3000000"/>
        </p:xfrm>
        <a:graphic>
          <a:graphicData uri="http://schemas.openxmlformats.org/drawingml/2006/table">
            <a:tbl>
              <a:tblPr>
                <a:noFill/>
                <a:tableStyleId>{1AA84BD3-1927-474A-BC3D-5374332CD111}</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El </a:t>
                      </a:r>
                      <a:r>
                        <a:rPr b="1" lang="en-GB" sz="1600">
                          <a:solidFill>
                            <a:schemeClr val="dk1"/>
                          </a:solidFill>
                          <a:latin typeface="Helvetica Neue"/>
                          <a:ea typeface="Helvetica Neue"/>
                          <a:cs typeface="Helvetica Neue"/>
                          <a:sym typeface="Helvetica Neue"/>
                        </a:rPr>
                        <a:t>carrito de compras</a:t>
                      </a:r>
                      <a:r>
                        <a:rPr lang="en-GB" sz="1600">
                          <a:solidFill>
                            <a:schemeClr val="dk1"/>
                          </a:solidFill>
                          <a:latin typeface="Helvetica Neue Light"/>
                          <a:ea typeface="Helvetica Neue Light"/>
                          <a:cs typeface="Helvetica Neue Light"/>
                          <a:sym typeface="Helvetica Neue Light"/>
                        </a:rPr>
                        <a:t> tendrá la siguiente estructura: </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n-GB" sz="1600">
                          <a:solidFill>
                            <a:schemeClr val="dk1"/>
                          </a:solidFill>
                          <a:latin typeface="Helvetica Neue Light"/>
                          <a:ea typeface="Helvetica Neue Light"/>
                          <a:cs typeface="Helvetica Neue Light"/>
                          <a:sym typeface="Helvetica Neue Light"/>
                        </a:rPr>
                        <a:t>id, timestamp(carrito), producto: { id, timestamp(producto), nombre, descripcion, código, foto (url), precio, stock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El timestamp puede implementarse con Date.now()</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Comenzar a trabajar con el listado de productos y el carrito de compras en memoria del servidor, luego persistirlos en el filesystem.</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38" name="Google Shape;338;p47"/>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39" name="Google Shape;339;p4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aphicFrame>
        <p:nvGraphicFramePr>
          <p:cNvPr id="344" name="Google Shape;344;p48"/>
          <p:cNvGraphicFramePr/>
          <p:nvPr/>
        </p:nvGraphicFramePr>
        <p:xfrm>
          <a:off x="153250" y="30813"/>
          <a:ext cx="3000000" cy="3000000"/>
        </p:xfrm>
        <a:graphic>
          <a:graphicData uri="http://schemas.openxmlformats.org/drawingml/2006/table">
            <a:tbl>
              <a:tblPr>
                <a:noFill/>
                <a:tableStyleId>{1AA84BD3-1927-474A-BC3D-5374332CD111}</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0" lvl="0" marL="0" rtl="0" algn="l">
                        <a:spcBef>
                          <a:spcPts val="0"/>
                        </a:spcBef>
                        <a:spcAft>
                          <a:spcPts val="0"/>
                        </a:spcAft>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A tener en cuenta</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Para realizar la </a:t>
                      </a:r>
                      <a:r>
                        <a:rPr b="1" lang="en-GB" sz="1600">
                          <a:solidFill>
                            <a:schemeClr val="dk1"/>
                          </a:solidFill>
                          <a:latin typeface="Helvetica Neue"/>
                          <a:ea typeface="Helvetica Neue"/>
                          <a:cs typeface="Helvetica Neue"/>
                          <a:sym typeface="Helvetica Neue"/>
                        </a:rPr>
                        <a:t>prueba de funcionalidad</a:t>
                      </a:r>
                      <a:r>
                        <a:rPr lang="en-GB" sz="1600">
                          <a:solidFill>
                            <a:schemeClr val="dk1"/>
                          </a:solidFill>
                          <a:latin typeface="Helvetica Neue Light"/>
                          <a:ea typeface="Helvetica Neue Light"/>
                          <a:cs typeface="Helvetica Neue Light"/>
                          <a:sym typeface="Helvetica Neue Light"/>
                        </a:rPr>
                        <a:t> hay dos opciones:</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Probar con postman cada uno de los endpoints (productos y carrito) y su operación en conjunto.</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Realizar una aplicación frontend sencilla, utilizando HTML/CSS/JS ó algún framework de preferencia, que represente el listado de productos en forma de cards. En cada card figuran los datos del producto, que, en el caso de ser administradores, podremos editar su información. Para este último caso incorporar los botones </a:t>
                      </a:r>
                      <a:r>
                        <a:rPr i="1" lang="en-GB" sz="1600">
                          <a:solidFill>
                            <a:schemeClr val="dk1"/>
                          </a:solidFill>
                          <a:latin typeface="Helvetica Neue Light"/>
                          <a:ea typeface="Helvetica Neue Light"/>
                          <a:cs typeface="Helvetica Neue Light"/>
                          <a:sym typeface="Helvetica Neue Light"/>
                        </a:rPr>
                        <a:t>actualizar </a:t>
                      </a:r>
                      <a:r>
                        <a:rPr lang="en-GB" sz="1600">
                          <a:solidFill>
                            <a:schemeClr val="dk1"/>
                          </a:solidFill>
                          <a:latin typeface="Helvetica Neue Light"/>
                          <a:ea typeface="Helvetica Neue Light"/>
                          <a:cs typeface="Helvetica Neue Light"/>
                          <a:sym typeface="Helvetica Neue Light"/>
                        </a:rPr>
                        <a:t>y </a:t>
                      </a:r>
                      <a:r>
                        <a:rPr i="1" lang="en-GB" sz="1600">
                          <a:solidFill>
                            <a:schemeClr val="dk1"/>
                          </a:solidFill>
                          <a:latin typeface="Helvetica Neue Light"/>
                          <a:ea typeface="Helvetica Neue Light"/>
                          <a:cs typeface="Helvetica Neue Light"/>
                          <a:sym typeface="Helvetica Neue Light"/>
                        </a:rPr>
                        <a:t>eliminar</a:t>
                      </a:r>
                      <a:r>
                        <a:rPr lang="en-GB" sz="1600">
                          <a:solidFill>
                            <a:schemeClr val="dk1"/>
                          </a:solidFill>
                          <a:latin typeface="Helvetica Neue Light"/>
                          <a:ea typeface="Helvetica Neue Light"/>
                          <a:cs typeface="Helvetica Neue Light"/>
                          <a:sym typeface="Helvetica Neue Light"/>
                        </a:rPr>
                        <a:t>. También tendremos un formulario de ingreso de productos nuevos con los campos correspondientes y un botón </a:t>
                      </a:r>
                      <a:r>
                        <a:rPr i="1" lang="en-GB" sz="1600">
                          <a:solidFill>
                            <a:schemeClr val="dk1"/>
                          </a:solidFill>
                          <a:latin typeface="Helvetica Neue Light"/>
                          <a:ea typeface="Helvetica Neue Light"/>
                          <a:cs typeface="Helvetica Neue Light"/>
                          <a:sym typeface="Helvetica Neue Light"/>
                        </a:rPr>
                        <a:t>enviar</a:t>
                      </a:r>
                      <a:r>
                        <a:rPr lang="en-GB" sz="1600">
                          <a:solidFill>
                            <a:schemeClr val="dk1"/>
                          </a:solidFill>
                          <a:latin typeface="Helvetica Neue Light"/>
                          <a:ea typeface="Helvetica Neue Light"/>
                          <a:cs typeface="Helvetica Neue Light"/>
                          <a:sym typeface="Helvetica Neue Light"/>
                        </a:rPr>
                        <a:t>. Asimismo, construir la vista del carrito donde se podrán ver los productos agregados e incorporar productos a comprar por su id de producto.</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5" name="Google Shape;345;p48"/>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46" name="Google Shape;346;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aphicFrame>
        <p:nvGraphicFramePr>
          <p:cNvPr id="351" name="Google Shape;351;p49"/>
          <p:cNvGraphicFramePr/>
          <p:nvPr/>
        </p:nvGraphicFramePr>
        <p:xfrm>
          <a:off x="153250" y="30813"/>
          <a:ext cx="3000000" cy="3000000"/>
        </p:xfrm>
        <a:graphic>
          <a:graphicData uri="http://schemas.openxmlformats.org/drawingml/2006/table">
            <a:tbl>
              <a:tblPr>
                <a:noFill/>
                <a:tableStyleId>{1AA84BD3-1927-474A-BC3D-5374332CD111}</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Esta aplicación de frontend debe enviar los requests </a:t>
                      </a:r>
                      <a:r>
                        <a:rPr i="1" lang="en-GB" sz="1600">
                          <a:solidFill>
                            <a:schemeClr val="dk1"/>
                          </a:solidFill>
                          <a:latin typeface="Helvetica Neue Light"/>
                          <a:ea typeface="Helvetica Neue Light"/>
                          <a:cs typeface="Helvetica Neue Light"/>
                          <a:sym typeface="Helvetica Neue Light"/>
                        </a:rPr>
                        <a:t>get</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post</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put </a:t>
                      </a:r>
                      <a:r>
                        <a:rPr lang="en-GB" sz="1600">
                          <a:solidFill>
                            <a:schemeClr val="dk1"/>
                          </a:solidFill>
                          <a:latin typeface="Helvetica Neue Light"/>
                          <a:ea typeface="Helvetica Neue Light"/>
                          <a:cs typeface="Helvetica Neue Light"/>
                          <a:sym typeface="Helvetica Neue Light"/>
                        </a:rPr>
                        <a:t>y </a:t>
                      </a:r>
                      <a:r>
                        <a:rPr i="1" lang="en-GB" sz="1600">
                          <a:solidFill>
                            <a:schemeClr val="dk1"/>
                          </a:solidFill>
                          <a:latin typeface="Helvetica Neue Light"/>
                          <a:ea typeface="Helvetica Neue Light"/>
                          <a:cs typeface="Helvetica Neue Light"/>
                          <a:sym typeface="Helvetica Neue Light"/>
                        </a:rPr>
                        <a:t>delete </a:t>
                      </a:r>
                      <a:r>
                        <a:rPr lang="en-GB" sz="1600">
                          <a:solidFill>
                            <a:schemeClr val="dk1"/>
                          </a:solidFill>
                          <a:latin typeface="Helvetica Neue Light"/>
                          <a:ea typeface="Helvetica Neue Light"/>
                          <a:cs typeface="Helvetica Neue Light"/>
                          <a:sym typeface="Helvetica Neue Light"/>
                        </a:rPr>
                        <a:t>al servidor utilizando fetch y debe estar ofrecida en su espacio público. En el caso de requerir una ruta no implementada en el servidor, este debe contestar un objeto de error: ej { error : -2, descripcion: ruta 'x' método 'y' no implementada}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En todos los casos, el diálogo entre el frontend y el backend debe ser en formato JSON. El servidor no debe generar ninguna vista.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La estructura de programación será ECMAScript, separada tres en módulos básicos (router, lógica de negocio/api y persistencia ). Más adelante implementaremos el desarrollo en capas. Utilizar preferentemente clases, constructores de variables let y const y arrow function.</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Realizar la prueba de funcionalidad completa en el ámbito local (puerto 8080) y en glitch.com</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52" name="Google Shape;352;p49"/>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53" name="Google Shape;353;p4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5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359" name="Google Shape;359;p5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365" name="Google Shape;365;p51"/>
          <p:cNvSpPr txBox="1"/>
          <p:nvPr/>
        </p:nvSpPr>
        <p:spPr>
          <a:xfrm>
            <a:off x="2180400" y="26231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-Concepto de bundler.</a:t>
            </a:r>
            <a:endParaRPr sz="2200">
              <a:solidFill>
                <a:srgbClr val="E0FF00"/>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Instalación y uso de Webpack mediante Node.js.</a:t>
            </a:r>
            <a:endParaRPr sz="2200">
              <a:solidFill>
                <a:srgbClr val="E0FF00"/>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Integración de Webpack y Typescript en un proyecto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0" y="239250"/>
            <a:ext cx="9144000" cy="8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Webpack: Module Bundler</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1238250" y="985500"/>
            <a:ext cx="6667500" cy="3333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5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371" name="Google Shape;371;p5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75" name="Shape 375"/>
        <p:cNvGrpSpPr/>
        <p:nvPr/>
      </p:nvGrpSpPr>
      <p:grpSpPr>
        <a:xfrm>
          <a:off x="0" y="0"/>
          <a:ext cx="0" cy="0"/>
          <a:chOff x="0" y="0"/>
          <a:chExt cx="0" cy="0"/>
        </a:xfrm>
      </p:grpSpPr>
      <p:sp>
        <p:nvSpPr>
          <p:cNvPr id="376" name="Google Shape;376;p5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377" name="Google Shape;377;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329250" y="1179325"/>
            <a:ext cx="8485500" cy="2298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i="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es un </a:t>
            </a:r>
            <a:r>
              <a:rPr b="1" lang="en-GB" sz="2000">
                <a:solidFill>
                  <a:schemeClr val="dk1"/>
                </a:solidFill>
                <a:highlight>
                  <a:srgbClr val="FFFFFF"/>
                </a:highlight>
                <a:latin typeface="Helvetica Neue"/>
                <a:ea typeface="Helvetica Neue"/>
                <a:cs typeface="Helvetica Neue"/>
                <a:sym typeface="Helvetica Neue"/>
              </a:rPr>
              <a:t>empaquetador de módulos</a:t>
            </a:r>
            <a:r>
              <a:rPr lang="en-GB" sz="2000">
                <a:solidFill>
                  <a:schemeClr val="dk1"/>
                </a:solidFill>
                <a:highlight>
                  <a:srgbClr val="FFFFFF"/>
                </a:highlight>
                <a:latin typeface="Helvetica Neue Light"/>
                <a:ea typeface="Helvetica Neue Light"/>
                <a:cs typeface="Helvetica Neue Light"/>
                <a:sym typeface="Helvetica Neue Light"/>
              </a:rPr>
              <a:t> (</a:t>
            </a:r>
            <a:r>
              <a:rPr i="1" lang="en-GB" sz="2000">
                <a:solidFill>
                  <a:schemeClr val="dk1"/>
                </a:solidFill>
                <a:highlight>
                  <a:srgbClr val="FFFFFF"/>
                </a:highlight>
                <a:latin typeface="Helvetica Neue Light"/>
                <a:ea typeface="Helvetica Neue Light"/>
                <a:cs typeface="Helvetica Neue Light"/>
                <a:sym typeface="Helvetica Neue Light"/>
              </a:rPr>
              <a:t>module bundler</a:t>
            </a:r>
            <a:r>
              <a:rPr lang="en-GB" sz="2000">
                <a:solidFill>
                  <a:schemeClr val="dk1"/>
                </a:solidFill>
                <a:highlight>
                  <a:srgbClr val="FFFFFF"/>
                </a:highlight>
                <a:latin typeface="Helvetica Neue Light"/>
                <a:ea typeface="Helvetica Neue Light"/>
                <a:cs typeface="Helvetica Neue Light"/>
                <a:sym typeface="Helvetica Neue Light"/>
              </a:rPr>
              <a:t>), que genera un archivo único con todos los módulos que necesita la aplicación para funcionar.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Permite encapsular todos los archivos JavaScript en un único archivo, por ejemplo </a:t>
            </a:r>
            <a:r>
              <a:rPr i="1" lang="en-GB" sz="2000">
                <a:solidFill>
                  <a:schemeClr val="dk1"/>
                </a:solidFill>
                <a:highlight>
                  <a:srgbClr val="FFFFFF"/>
                </a:highlight>
                <a:latin typeface="Helvetica Neue Light"/>
                <a:ea typeface="Helvetica Neue Light"/>
                <a:cs typeface="Helvetica Neue Light"/>
                <a:sym typeface="Helvetica Neue Light"/>
              </a:rPr>
              <a:t>bundle.js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i="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se ha convertido en una herramienta de build muy versátil.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04" name="Google Shape;104;p17"/>
          <p:cNvSpPr txBox="1"/>
          <p:nvPr/>
        </p:nvSpPr>
        <p:spPr>
          <a:xfrm>
            <a:off x="1983174" y="295825"/>
            <a:ext cx="51243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Webpack?</a:t>
            </a:r>
            <a:endParaRPr i="1" sz="3600">
              <a:latin typeface="Anton"/>
              <a:ea typeface="Anton"/>
              <a:cs typeface="Anton"/>
              <a:sym typeface="Anton"/>
            </a:endParaRPr>
          </a:p>
        </p:txBody>
      </p:sp>
      <p:pic>
        <p:nvPicPr>
          <p:cNvPr id="105" name="Google Shape;105;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6" name="Google Shape;106;p17"/>
          <p:cNvPicPr preferRelativeResize="0"/>
          <p:nvPr/>
        </p:nvPicPr>
        <p:blipFill>
          <a:blip r:embed="rId4">
            <a:alphaModFix/>
          </a:blip>
          <a:stretch>
            <a:fillRect/>
          </a:stretch>
        </p:blipFill>
        <p:spPr>
          <a:xfrm>
            <a:off x="7628225" y="167575"/>
            <a:ext cx="1186525" cy="1186525"/>
          </a:xfrm>
          <a:prstGeom prst="rect">
            <a:avLst/>
          </a:prstGeom>
          <a:noFill/>
          <a:ln>
            <a:noFill/>
          </a:ln>
        </p:spPr>
      </p:pic>
      <p:pic>
        <p:nvPicPr>
          <p:cNvPr id="107" name="Google Shape;107;p17"/>
          <p:cNvPicPr preferRelativeResize="0"/>
          <p:nvPr/>
        </p:nvPicPr>
        <p:blipFill>
          <a:blip r:embed="rId5">
            <a:alphaModFix/>
          </a:blip>
          <a:stretch>
            <a:fillRect/>
          </a:stretch>
        </p:blipFill>
        <p:spPr>
          <a:xfrm>
            <a:off x="2826600" y="3534100"/>
            <a:ext cx="2771249" cy="1392150"/>
          </a:xfrm>
          <a:prstGeom prst="rect">
            <a:avLst/>
          </a:prstGeom>
          <a:noFill/>
          <a:ln>
            <a:noFill/>
          </a:ln>
        </p:spPr>
      </p:pic>
      <p:pic>
        <p:nvPicPr>
          <p:cNvPr id="108" name="Google Shape;108;p17"/>
          <p:cNvPicPr preferRelativeResize="0"/>
          <p:nvPr/>
        </p:nvPicPr>
        <p:blipFill>
          <a:blip r:embed="rId6">
            <a:alphaModFix/>
          </a:blip>
          <a:stretch>
            <a:fillRect/>
          </a:stretch>
        </p:blipFill>
        <p:spPr>
          <a:xfrm>
            <a:off x="653744" y="68107"/>
            <a:ext cx="1186525" cy="118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194950" y="125250"/>
            <a:ext cx="2597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Esquemas</a:t>
            </a:r>
            <a:endParaRPr i="1" sz="3600">
              <a:latin typeface="Anton"/>
              <a:ea typeface="Anton"/>
              <a:cs typeface="Anton"/>
              <a:sym typeface="Anton"/>
            </a:endParaRPr>
          </a:p>
        </p:txBody>
      </p:sp>
      <p:pic>
        <p:nvPicPr>
          <p:cNvPr id="114" name="Google Shape;114;p18"/>
          <p:cNvPicPr preferRelativeResize="0"/>
          <p:nvPr/>
        </p:nvPicPr>
        <p:blipFill>
          <a:blip r:embed="rId3">
            <a:alphaModFix/>
          </a:blip>
          <a:stretch>
            <a:fillRect/>
          </a:stretch>
        </p:blipFill>
        <p:spPr>
          <a:xfrm>
            <a:off x="4547400" y="-166150"/>
            <a:ext cx="4101726" cy="1596250"/>
          </a:xfrm>
          <a:prstGeom prst="rect">
            <a:avLst/>
          </a:prstGeom>
          <a:noFill/>
          <a:ln>
            <a:noFill/>
          </a:ln>
        </p:spPr>
      </p:pic>
      <p:pic>
        <p:nvPicPr>
          <p:cNvPr id="115" name="Google Shape;115;p18"/>
          <p:cNvPicPr preferRelativeResize="0"/>
          <p:nvPr/>
        </p:nvPicPr>
        <p:blipFill>
          <a:blip r:embed="rId4">
            <a:alphaModFix/>
          </a:blip>
          <a:stretch>
            <a:fillRect/>
          </a:stretch>
        </p:blipFill>
        <p:spPr>
          <a:xfrm>
            <a:off x="210125" y="1196825"/>
            <a:ext cx="4243200" cy="3879374"/>
          </a:xfrm>
          <a:prstGeom prst="rect">
            <a:avLst/>
          </a:prstGeom>
          <a:noFill/>
          <a:ln>
            <a:noFill/>
          </a:ln>
        </p:spPr>
      </p:pic>
      <p:pic>
        <p:nvPicPr>
          <p:cNvPr id="116" name="Google Shape;116;p18"/>
          <p:cNvPicPr preferRelativeResize="0"/>
          <p:nvPr/>
        </p:nvPicPr>
        <p:blipFill>
          <a:blip r:embed="rId5">
            <a:alphaModFix/>
          </a:blip>
          <a:stretch>
            <a:fillRect/>
          </a:stretch>
        </p:blipFill>
        <p:spPr>
          <a:xfrm>
            <a:off x="2941451" y="128075"/>
            <a:ext cx="1621264" cy="1030575"/>
          </a:xfrm>
          <a:prstGeom prst="rect">
            <a:avLst/>
          </a:prstGeom>
          <a:noFill/>
          <a:ln>
            <a:noFill/>
          </a:ln>
        </p:spPr>
      </p:pic>
      <p:pic>
        <p:nvPicPr>
          <p:cNvPr id="117" name="Google Shape;117;p18"/>
          <p:cNvPicPr preferRelativeResize="0"/>
          <p:nvPr/>
        </p:nvPicPr>
        <p:blipFill>
          <a:blip r:embed="rId6">
            <a:alphaModFix/>
          </a:blip>
          <a:stretch>
            <a:fillRect/>
          </a:stretch>
        </p:blipFill>
        <p:spPr>
          <a:xfrm>
            <a:off x="4717825" y="2725750"/>
            <a:ext cx="4021601" cy="2264550"/>
          </a:xfrm>
          <a:prstGeom prst="rect">
            <a:avLst/>
          </a:prstGeom>
          <a:noFill/>
          <a:ln>
            <a:noFill/>
          </a:ln>
        </p:spPr>
      </p:pic>
      <p:pic>
        <p:nvPicPr>
          <p:cNvPr id="118" name="Google Shape;118;p18"/>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119" name="Google Shape;119;p18"/>
          <p:cNvPicPr preferRelativeResize="0"/>
          <p:nvPr/>
        </p:nvPicPr>
        <p:blipFill>
          <a:blip r:embed="rId8">
            <a:alphaModFix/>
          </a:blip>
          <a:stretch>
            <a:fillRect/>
          </a:stretch>
        </p:blipFill>
        <p:spPr>
          <a:xfrm>
            <a:off x="4829225" y="1110802"/>
            <a:ext cx="3588840" cy="150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3" name="Shape 123"/>
        <p:cNvGrpSpPr/>
        <p:nvPr/>
      </p:nvGrpSpPr>
      <p:grpSpPr>
        <a:xfrm>
          <a:off x="0" y="0"/>
          <a:ext cx="0" cy="0"/>
          <a:chOff x="0" y="0"/>
          <a:chExt cx="0" cy="0"/>
        </a:xfrm>
      </p:grpSpPr>
      <p:sp>
        <p:nvSpPr>
          <p:cNvPr id="124" name="Google Shape;124;p19"/>
          <p:cNvSpPr txBox="1"/>
          <p:nvPr/>
        </p:nvSpPr>
        <p:spPr>
          <a:xfrm>
            <a:off x="160925" y="202825"/>
            <a:ext cx="84606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 Webpack vamos a poder...</a:t>
            </a:r>
            <a:endParaRPr i="1" sz="3600">
              <a:latin typeface="Anton"/>
              <a:ea typeface="Anton"/>
              <a:cs typeface="Anton"/>
              <a:sym typeface="Anton"/>
            </a:endParaRPr>
          </a:p>
        </p:txBody>
      </p:sp>
      <p:sp>
        <p:nvSpPr>
          <p:cNvPr id="125" name="Google Shape;125;p19"/>
          <p:cNvSpPr txBox="1"/>
          <p:nvPr/>
        </p:nvSpPr>
        <p:spPr>
          <a:xfrm>
            <a:off x="258300" y="1082750"/>
            <a:ext cx="8627400" cy="3747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Generar solo aquellos fragmentos de JS que realmente necesita cada página (haciendo más rápida su carga).</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Disponer de varios loaders para importar y empaquetar también otros recursos (CSS, templates, …) así como otros lenguajes (ES6 con Babel, TypeScript, SaSS, etc).</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Utilizar plugins que permiten hacer otras tareas importantes, como por ejemplo minificar y ofuscar el código.</a:t>
            </a:r>
            <a:endParaRPr sz="2000">
              <a:solidFill>
                <a:schemeClr val="dk1"/>
              </a:solidFill>
              <a:latin typeface="Helvetica Neue Light"/>
              <a:ea typeface="Helvetica Neue Light"/>
              <a:cs typeface="Helvetica Neue Light"/>
              <a:sym typeface="Helvetica Neue Light"/>
            </a:endParaRPr>
          </a:p>
        </p:txBody>
      </p:sp>
      <p:pic>
        <p:nvPicPr>
          <p:cNvPr id="126" name="Google Shape;126;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0"/>
          <p:cNvSpPr txBox="1"/>
          <p:nvPr/>
        </p:nvSpPr>
        <p:spPr>
          <a:xfrm>
            <a:off x="0" y="3154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Webpack y Node.js</a:t>
            </a:r>
            <a:endParaRPr i="1" sz="3600">
              <a:solidFill>
                <a:srgbClr val="E0FF00"/>
              </a:solidFill>
              <a:latin typeface="Anton"/>
              <a:ea typeface="Anton"/>
              <a:cs typeface="Anton"/>
              <a:sym typeface="Anton"/>
            </a:endParaRPr>
          </a:p>
        </p:txBody>
      </p:sp>
      <p:pic>
        <p:nvPicPr>
          <p:cNvPr id="132" name="Google Shape;132;p20"/>
          <p:cNvPicPr preferRelativeResize="0"/>
          <p:nvPr/>
        </p:nvPicPr>
        <p:blipFill>
          <a:blip r:embed="rId4">
            <a:alphaModFix/>
          </a:blip>
          <a:stretch>
            <a:fillRect/>
          </a:stretch>
        </p:blipFill>
        <p:spPr>
          <a:xfrm>
            <a:off x="1709850" y="1205250"/>
            <a:ext cx="5724301" cy="317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329250" y="1277900"/>
            <a:ext cx="8425200" cy="37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Existen varias formas de utilizar Webpack. Trabajaremos con la versión en línea de comandos (CLI) que realiza una empaquetación directa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C</a:t>
            </a:r>
            <a:r>
              <a:rPr lang="en-GB" sz="2000">
                <a:solidFill>
                  <a:schemeClr val="dk1"/>
                </a:solidFill>
                <a:highlight>
                  <a:schemeClr val="lt1"/>
                </a:highlight>
                <a:latin typeface="Helvetica Neue Light"/>
                <a:ea typeface="Helvetica Neue Light"/>
                <a:cs typeface="Helvetica Neue Light"/>
                <a:sym typeface="Helvetica Neue Light"/>
              </a:rPr>
              <a:t>reamos un proyecto de Node.js con </a:t>
            </a:r>
            <a:r>
              <a:rPr b="1" lang="en-GB" sz="2000">
                <a:solidFill>
                  <a:schemeClr val="dk1"/>
                </a:solidFill>
                <a:highlight>
                  <a:schemeClr val="lt1"/>
                </a:highlight>
                <a:latin typeface="Helvetica Neue"/>
                <a:ea typeface="Helvetica Neue"/>
                <a:cs typeface="Helvetica Neue"/>
                <a:sym typeface="Helvetica Neue"/>
              </a:rPr>
              <a:t>npm init -y</a:t>
            </a:r>
            <a:endParaRPr b="1"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Instalamos Webpack y Webpack CLI</a:t>
            </a:r>
            <a:endParaRPr b="1" sz="20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npm install webpack@4 webpack-cli@3</a:t>
            </a:r>
            <a:endParaRPr b="1" sz="20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 los dos módulos instalados, el primero es el propio webpack y el segundo es la dependencia para usar webpack desde la consola</a:t>
            </a:r>
            <a:r>
              <a:rPr lang="en-GB" sz="2000">
                <a:solidFill>
                  <a:schemeClr val="dk1"/>
                </a:solidFill>
                <a:highlight>
                  <a:srgbClr val="FFFFFF"/>
                </a:highlight>
                <a:latin typeface="Helvetica Neue Light"/>
                <a:ea typeface="Helvetica Neue Light"/>
                <a:cs typeface="Helvetica Neue Light"/>
                <a:sym typeface="Helvetica Neue Light"/>
              </a:rPr>
              <a:t> de comandos (Command Line Interface).</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38" name="Google Shape;138;p21"/>
          <p:cNvSpPr txBox="1"/>
          <p:nvPr/>
        </p:nvSpPr>
        <p:spPr>
          <a:xfrm>
            <a:off x="3745600" y="295825"/>
            <a:ext cx="39912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y Node.js</a:t>
            </a:r>
            <a:endParaRPr i="1" sz="3600">
              <a:latin typeface="Anton"/>
              <a:ea typeface="Anton"/>
              <a:cs typeface="Anton"/>
              <a:sym typeface="Anton"/>
            </a:endParaRPr>
          </a:p>
        </p:txBody>
      </p:sp>
      <p:pic>
        <p:nvPicPr>
          <p:cNvPr id="139" name="Google Shape;139;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0" name="Google Shape;140;p21"/>
          <p:cNvPicPr preferRelativeResize="0"/>
          <p:nvPr/>
        </p:nvPicPr>
        <p:blipFill>
          <a:blip r:embed="rId4">
            <a:alphaModFix/>
          </a:blip>
          <a:stretch>
            <a:fillRect/>
          </a:stretch>
        </p:blipFill>
        <p:spPr>
          <a:xfrm>
            <a:off x="7628225" y="167575"/>
            <a:ext cx="1186525" cy="1186525"/>
          </a:xfrm>
          <a:prstGeom prst="rect">
            <a:avLst/>
          </a:prstGeom>
          <a:noFill/>
          <a:ln>
            <a:noFill/>
          </a:ln>
        </p:spPr>
      </p:pic>
      <p:pic>
        <p:nvPicPr>
          <p:cNvPr id="141" name="Google Shape;141;p21"/>
          <p:cNvPicPr preferRelativeResize="0"/>
          <p:nvPr/>
        </p:nvPicPr>
        <p:blipFill>
          <a:blip r:embed="rId5">
            <a:alphaModFix/>
          </a:blip>
          <a:stretch>
            <a:fillRect/>
          </a:stretch>
        </p:blipFill>
        <p:spPr>
          <a:xfrm>
            <a:off x="395746" y="196538"/>
            <a:ext cx="3253850" cy="92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