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Anton"/>
      <p:regular r:id="rId55"/>
    </p:embeddedFont>
    <p:embeddedFont>
      <p:font typeface="Lato"/>
      <p:regular r:id="rId56"/>
      <p:bold r:id="rId57"/>
      <p:italic r:id="rId58"/>
      <p:boldItalic r:id="rId59"/>
    </p:embeddedFont>
    <p:embeddedFont>
      <p:font typeface="Helvetica Neue"/>
      <p:regular r:id="rId60"/>
      <p:bold r:id="rId61"/>
      <p:italic r:id="rId62"/>
      <p:boldItalic r:id="rId63"/>
    </p:embeddedFont>
    <p:embeddedFont>
      <p:font typeface="Helvetica Neue Light"/>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9C57D3-34E6-49B5-A61D-7CC548954422}">
  <a:tblStyle styleId="{069C57D3-34E6-49B5-A61D-7CC54895442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italic.fntdata"/><Relationship Id="rId61" Type="http://schemas.openxmlformats.org/officeDocument/2006/relationships/font" Target="fonts/HelveticaNeue-bold.fntdata"/><Relationship Id="rId20" Type="http://schemas.openxmlformats.org/officeDocument/2006/relationships/slide" Target="slides/slide14.xml"/><Relationship Id="rId64" Type="http://schemas.openxmlformats.org/officeDocument/2006/relationships/font" Target="fonts/HelveticaNeueLight-regular.fntdata"/><Relationship Id="rId63" Type="http://schemas.openxmlformats.org/officeDocument/2006/relationships/font" Target="fonts/HelveticaNeue-boldItalic.fntdata"/><Relationship Id="rId22" Type="http://schemas.openxmlformats.org/officeDocument/2006/relationships/slide" Target="slides/slide16.xml"/><Relationship Id="rId66" Type="http://schemas.openxmlformats.org/officeDocument/2006/relationships/font" Target="fonts/HelveticaNeueLight-italic.fntdata"/><Relationship Id="rId21" Type="http://schemas.openxmlformats.org/officeDocument/2006/relationships/slide" Target="slides/slide15.xml"/><Relationship Id="rId65" Type="http://schemas.openxmlformats.org/officeDocument/2006/relationships/font" Target="fonts/HelveticaNeueLight-bold.fntdata"/><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font" Target="fonts/HelveticaNeueLight-boldItalic.fntdata"/><Relationship Id="rId60" Type="http://schemas.openxmlformats.org/officeDocument/2006/relationships/font" Target="fonts/HelveticaNeue-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Anton-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Lato-bold.fntdata"/><Relationship Id="rId12" Type="http://schemas.openxmlformats.org/officeDocument/2006/relationships/slide" Target="slides/slide6.xml"/><Relationship Id="rId56" Type="http://schemas.openxmlformats.org/officeDocument/2006/relationships/font" Target="fonts/Lato-regular.fntdata"/><Relationship Id="rId15" Type="http://schemas.openxmlformats.org/officeDocument/2006/relationships/slide" Target="slides/slide9.xml"/><Relationship Id="rId59" Type="http://schemas.openxmlformats.org/officeDocument/2006/relationships/font" Target="fonts/Lato-boldItalic.fntdata"/><Relationship Id="rId14" Type="http://schemas.openxmlformats.org/officeDocument/2006/relationships/slide" Target="slides/slide8.xml"/><Relationship Id="rId58"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66f645b9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66f645b9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66f645b9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66f645b9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66f645b9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66f645b9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66f645b91_0_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d66f645b91_0_2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66f645b91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66f645b91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8a1e4ef41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8a1e4ef41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7a7897e1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7a7897e1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66f645b9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66f645b9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66f645b9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66f645b9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8a1e4ef41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d8a1e4ef41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66f645b9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66f645b9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66f645b9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66f645b9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66f645b9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66f645b9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9239a5f06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d9239a5f06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66f645b9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d66f645b9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66f645b9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d66f645b9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66f645b9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d66f645b9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66f645b91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d66f645b91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66f645b9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d66f645b9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d66f645b9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d66f645b9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66f645b91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66f645b91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d66f645b91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d66f645b91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d66f645b91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d66f645b91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d66f645b91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d66f645b91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d66f645b91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d66f645b91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d66f645b9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d66f645b9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d66f645b91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d66f645b91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d66f645b91_0_3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d66f645b91_0_3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d66f645b91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d66f645b91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d66f645b91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d66f645b91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5ea086460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5ea086460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d66f645b91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d66f645b91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d66f645b91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d66f645b91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d66f645b91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d66f645b91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d66f645b91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d66f645b91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d66f645b91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d66f645b91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81579fa7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81579fa7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81579fa76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81579fa76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a9a490738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a9a490738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66f645b9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66f645b9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66f645b9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66f645b9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66f645b9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66f645b9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66f645b9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66f645b9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66f645b9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66f645b9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23.png"/><Relationship Id="rId5" Type="http://schemas.openxmlformats.org/officeDocument/2006/relationships/image" Target="../media/image18.png"/><Relationship Id="rId6" Type="http://schemas.openxmlformats.org/officeDocument/2006/relationships/image" Target="../media/image7.png"/><Relationship Id="rId7"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4.jpg"/><Relationship Id="rId5" Type="http://schemas.openxmlformats.org/officeDocument/2006/relationships/image" Target="../media/image20.jpg"/><Relationship Id="rId6" Type="http://schemas.openxmlformats.org/officeDocument/2006/relationships/image" Target="../media/image18.png"/><Relationship Id="rId7" Type="http://schemas.openxmlformats.org/officeDocument/2006/relationships/image" Target="../media/image7.png"/><Relationship Id="rId8"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6.png"/><Relationship Id="rId5" Type="http://schemas.openxmlformats.org/officeDocument/2006/relationships/image" Target="../media/image18.png"/><Relationship Id="rId6" Type="http://schemas.openxmlformats.org/officeDocument/2006/relationships/image" Target="../media/image7.png"/><Relationship Id="rId7"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9.png"/><Relationship Id="rId4" Type="http://schemas.openxmlformats.org/officeDocument/2006/relationships/hyperlink" Target="https://www.twilio.com/console/sms/whatsapp/sandbox/" TargetMode="External"/><Relationship Id="rId5"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30.png"/><Relationship Id="rId6" Type="http://schemas.openxmlformats.org/officeDocument/2006/relationships/hyperlink" Target="https://owasp.org/www-project-top-ten/2017/"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5.png"/><Relationship Id="rId8"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owasp.org/www-project-application-security-verification-standard/" TargetMode="External"/><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7.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9.png"/><Relationship Id="rId4" Type="http://schemas.openxmlformats.org/officeDocument/2006/relationships/hyperlink" Target="https://www.twilio.com/console/sms/whatsapp/sandbox/" TargetMode="External"/><Relationship Id="rId5"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9.png"/><Relationship Id="rId4" Type="http://schemas.openxmlformats.org/officeDocument/2006/relationships/image" Target="../media/image25.png"/><Relationship Id="rId5"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8.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5.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5.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5.png"/><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5.png"/><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1.png"/><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3.png"/><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hyperlink" Target="https://www.twilio.com/docs/whatsapp/quickstart/node" TargetMode="External"/><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18.png"/><Relationship Id="rId7" Type="http://schemas.openxmlformats.org/officeDocument/2006/relationships/image" Target="../media/image7.png"/><Relationship Id="rId8"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7.png"/><Relationship Id="rId7"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2.jpg"/><Relationship Id="rId5" Type="http://schemas.openxmlformats.org/officeDocument/2006/relationships/image" Target="../media/image21.png"/><Relationship Id="rId6" Type="http://schemas.openxmlformats.org/officeDocument/2006/relationships/image" Target="../media/image18.png"/><Relationship Id="rId7" Type="http://schemas.openxmlformats.org/officeDocument/2006/relationships/image" Target="../media/image7.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Messaging y Seguridad</a:t>
            </a:r>
            <a:endParaRPr i="1" sz="3600">
              <a:solidFill>
                <a:srgbClr val="121212"/>
              </a:solidFill>
              <a:latin typeface="Anton"/>
              <a:ea typeface="Anton"/>
              <a:cs typeface="Anton"/>
              <a:sym typeface="Anton"/>
            </a:endParaRPr>
          </a:p>
        </p:txBody>
      </p:sp>
      <p:sp>
        <p:nvSpPr>
          <p:cNvPr id="55" name="Google Shape;55;p13"/>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36.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3000">
                <a:latin typeface="Anton"/>
                <a:ea typeface="Anton"/>
                <a:cs typeface="Anton"/>
                <a:sym typeface="Anton"/>
              </a:rPr>
              <a:t>Configurarlo en nuestro proyecto</a:t>
            </a:r>
            <a:endParaRPr i="1" sz="3000">
              <a:latin typeface="Anton"/>
              <a:ea typeface="Anton"/>
              <a:cs typeface="Anton"/>
              <a:sym typeface="Anton"/>
            </a:endParaRPr>
          </a:p>
        </p:txBody>
      </p:sp>
      <p:sp>
        <p:nvSpPr>
          <p:cNvPr id="188" name="Google Shape;188;p22"/>
          <p:cNvSpPr txBox="1"/>
          <p:nvPr/>
        </p:nvSpPr>
        <p:spPr>
          <a:xfrm>
            <a:off x="329525" y="772875"/>
            <a:ext cx="8292000" cy="918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1000"/>
              </a:spcAft>
              <a:buClr>
                <a:srgbClr val="3CEFAB"/>
              </a:buClr>
              <a:buSzPts val="1800"/>
              <a:buFont typeface="Helvetica Neue"/>
              <a:buAutoNum type="arabicPeriod" startAt="4"/>
            </a:pPr>
            <a:r>
              <a:rPr lang="en-GB" sz="1800">
                <a:solidFill>
                  <a:schemeClr val="dk1"/>
                </a:solidFill>
                <a:highlight>
                  <a:schemeClr val="lt1"/>
                </a:highlight>
                <a:latin typeface="Helvetica Neue Light"/>
                <a:ea typeface="Helvetica Neue Light"/>
                <a:cs typeface="Helvetica Neue Light"/>
                <a:sym typeface="Helvetica Neue Light"/>
              </a:rPr>
              <a:t>De igual forma que vimos la clase pasada con SMS, configuramos Twilio, </a:t>
            </a:r>
            <a:r>
              <a:rPr lang="en-GB" sz="1800">
                <a:solidFill>
                  <a:schemeClr val="dk1"/>
                </a:solidFill>
                <a:highlight>
                  <a:schemeClr val="lt1"/>
                </a:highlight>
                <a:latin typeface="Helvetica Neue Light"/>
                <a:ea typeface="Helvetica Neue Light"/>
                <a:cs typeface="Helvetica Neue Light"/>
                <a:sym typeface="Helvetica Neue Light"/>
              </a:rPr>
              <a:t>especificando</a:t>
            </a:r>
            <a:r>
              <a:rPr lang="en-GB" sz="1800">
                <a:solidFill>
                  <a:schemeClr val="dk1"/>
                </a:solidFill>
                <a:highlight>
                  <a:schemeClr val="lt1"/>
                </a:highlight>
                <a:latin typeface="Helvetica Neue Light"/>
                <a:ea typeface="Helvetica Neue Light"/>
                <a:cs typeface="Helvetica Neue Light"/>
                <a:sym typeface="Helvetica Neue Light"/>
              </a:rPr>
              <a:t> antes del número que es mensaje de Whatsapp.</a:t>
            </a:r>
            <a:endParaRPr sz="1500">
              <a:solidFill>
                <a:schemeClr val="dk1"/>
              </a:solidFill>
              <a:highlight>
                <a:schemeClr val="lt1"/>
              </a:highlight>
              <a:latin typeface="Helvetica Neue Light"/>
              <a:ea typeface="Helvetica Neue Light"/>
              <a:cs typeface="Helvetica Neue Light"/>
              <a:sym typeface="Helvetica Neue Light"/>
            </a:endParaRPr>
          </a:p>
        </p:txBody>
      </p:sp>
      <p:pic>
        <p:nvPicPr>
          <p:cNvPr id="189" name="Google Shape;189;p22"/>
          <p:cNvPicPr preferRelativeResize="0"/>
          <p:nvPr/>
        </p:nvPicPr>
        <p:blipFill>
          <a:blip r:embed="rId3">
            <a:alphaModFix/>
          </a:blip>
          <a:stretch>
            <a:fillRect/>
          </a:stretch>
        </p:blipFill>
        <p:spPr>
          <a:xfrm>
            <a:off x="7567925" y="4659625"/>
            <a:ext cx="1186526" cy="330675"/>
          </a:xfrm>
          <a:prstGeom prst="rect">
            <a:avLst/>
          </a:prstGeom>
          <a:noFill/>
          <a:ln>
            <a:noFill/>
          </a:ln>
        </p:spPr>
      </p:pic>
      <p:grpSp>
        <p:nvGrpSpPr>
          <p:cNvPr id="190" name="Google Shape;190;p22"/>
          <p:cNvGrpSpPr/>
          <p:nvPr/>
        </p:nvGrpSpPr>
        <p:grpSpPr>
          <a:xfrm>
            <a:off x="1838092" y="1767397"/>
            <a:ext cx="5059107" cy="2696219"/>
            <a:chOff x="1881200" y="2368500"/>
            <a:chExt cx="4853326" cy="2586549"/>
          </a:xfrm>
        </p:grpSpPr>
        <p:pic>
          <p:nvPicPr>
            <p:cNvPr id="191" name="Google Shape;191;p22"/>
            <p:cNvPicPr preferRelativeResize="0"/>
            <p:nvPr/>
          </p:nvPicPr>
          <p:blipFill>
            <a:blip r:embed="rId4">
              <a:alphaModFix/>
            </a:blip>
            <a:stretch>
              <a:fillRect/>
            </a:stretch>
          </p:blipFill>
          <p:spPr>
            <a:xfrm>
              <a:off x="1881200" y="2368500"/>
              <a:ext cx="4853326" cy="2586549"/>
            </a:xfrm>
            <a:prstGeom prst="rect">
              <a:avLst/>
            </a:prstGeom>
            <a:noFill/>
            <a:ln cap="flat" cmpd="sng" w="9525">
              <a:solidFill>
                <a:schemeClr val="dk2"/>
              </a:solidFill>
              <a:prstDash val="solid"/>
              <a:round/>
              <a:headEnd len="sm" w="sm" type="none"/>
              <a:tailEnd len="sm" w="sm" type="none"/>
            </a:ln>
          </p:spPr>
        </p:pic>
        <p:sp>
          <p:nvSpPr>
            <p:cNvPr id="192" name="Google Shape;192;p22"/>
            <p:cNvSpPr/>
            <p:nvPr/>
          </p:nvSpPr>
          <p:spPr>
            <a:xfrm>
              <a:off x="3219760" y="3711253"/>
              <a:ext cx="1998000" cy="165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3" name="Google Shape;193;p22"/>
          <p:cNvPicPr preferRelativeResize="0"/>
          <p:nvPr/>
        </p:nvPicPr>
        <p:blipFill rotWithShape="1">
          <a:blip r:embed="rId5">
            <a:alphaModFix/>
          </a:blip>
          <a:srcRect b="0" l="0" r="0" t="0"/>
          <a:stretch/>
        </p:blipFill>
        <p:spPr>
          <a:xfrm>
            <a:off x="7532150" y="26371"/>
            <a:ext cx="1634174" cy="639850"/>
          </a:xfrm>
          <a:prstGeom prst="rect">
            <a:avLst/>
          </a:prstGeom>
          <a:noFill/>
          <a:ln>
            <a:noFill/>
          </a:ln>
        </p:spPr>
      </p:pic>
      <p:grpSp>
        <p:nvGrpSpPr>
          <p:cNvPr id="194" name="Google Shape;194;p22"/>
          <p:cNvGrpSpPr/>
          <p:nvPr/>
        </p:nvGrpSpPr>
        <p:grpSpPr>
          <a:xfrm>
            <a:off x="148300" y="172588"/>
            <a:ext cx="1076801" cy="681687"/>
            <a:chOff x="224500" y="172588"/>
            <a:chExt cx="1076801" cy="681687"/>
          </a:xfrm>
        </p:grpSpPr>
        <p:pic>
          <p:nvPicPr>
            <p:cNvPr id="195" name="Google Shape;195;p22"/>
            <p:cNvPicPr preferRelativeResize="0"/>
            <p:nvPr/>
          </p:nvPicPr>
          <p:blipFill rotWithShape="1">
            <a:blip r:embed="rId6">
              <a:alphaModFix/>
            </a:blip>
            <a:srcRect b="20454" l="22363" r="20454" t="22363"/>
            <a:stretch/>
          </p:blipFill>
          <p:spPr>
            <a:xfrm>
              <a:off x="224500" y="172600"/>
              <a:ext cx="681675" cy="681675"/>
            </a:xfrm>
            <a:prstGeom prst="rect">
              <a:avLst/>
            </a:prstGeom>
            <a:noFill/>
            <a:ln>
              <a:noFill/>
            </a:ln>
          </p:spPr>
        </p:pic>
        <p:pic>
          <p:nvPicPr>
            <p:cNvPr id="196" name="Google Shape;196;p22"/>
            <p:cNvPicPr preferRelativeResize="0"/>
            <p:nvPr/>
          </p:nvPicPr>
          <p:blipFill>
            <a:blip r:embed="rId7">
              <a:alphaModFix/>
            </a:blip>
            <a:stretch>
              <a:fillRect/>
            </a:stretch>
          </p:blipFill>
          <p:spPr>
            <a:xfrm>
              <a:off x="619626" y="172588"/>
              <a:ext cx="681675" cy="681675"/>
            </a:xfrm>
            <a:prstGeom prst="rect">
              <a:avLst/>
            </a:prstGeom>
            <a:noFill/>
            <a:ln>
              <a:noFill/>
            </a:ln>
          </p:spPr>
        </p:pic>
      </p:grpSp>
      <p:sp>
        <p:nvSpPr>
          <p:cNvPr id="197" name="Google Shape;197;p22"/>
          <p:cNvSpPr txBox="1"/>
          <p:nvPr/>
        </p:nvSpPr>
        <p:spPr>
          <a:xfrm>
            <a:off x="69875" y="4552032"/>
            <a:ext cx="88113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1000"/>
              </a:spcAft>
              <a:buNone/>
            </a:pPr>
            <a:r>
              <a:rPr lang="en-GB" sz="1300">
                <a:solidFill>
                  <a:schemeClr val="dk1"/>
                </a:solidFill>
                <a:highlight>
                  <a:schemeClr val="lt1"/>
                </a:highlight>
                <a:latin typeface="Helvetica Neue Light"/>
                <a:ea typeface="Helvetica Neue Light"/>
                <a:cs typeface="Helvetica Neue Light"/>
                <a:sym typeface="Helvetica Neue Light"/>
              </a:rPr>
              <a:t>👉 En este ejemplo, enviamos con </a:t>
            </a:r>
            <a:r>
              <a:rPr i="1" lang="en-GB" sz="1300">
                <a:solidFill>
                  <a:schemeClr val="dk1"/>
                </a:solidFill>
                <a:highlight>
                  <a:schemeClr val="lt1"/>
                </a:highlight>
                <a:latin typeface="Helvetica Neue Light"/>
                <a:ea typeface="Helvetica Neue Light"/>
                <a:cs typeface="Helvetica Neue Light"/>
                <a:sym typeface="Helvetica Neue Light"/>
              </a:rPr>
              <a:t>mediaUrl</a:t>
            </a:r>
            <a:r>
              <a:rPr lang="en-GB" sz="1300">
                <a:solidFill>
                  <a:schemeClr val="dk1"/>
                </a:solidFill>
                <a:highlight>
                  <a:schemeClr val="lt1"/>
                </a:highlight>
                <a:latin typeface="Helvetica Neue Light"/>
                <a:ea typeface="Helvetica Neue Light"/>
                <a:cs typeface="Helvetica Neue Light"/>
                <a:sym typeface="Helvetica Neue Light"/>
              </a:rPr>
              <a:t> un adjunto en el mensaje.</a:t>
            </a:r>
            <a:br>
              <a:rPr lang="en-GB" sz="1300">
                <a:solidFill>
                  <a:schemeClr val="dk1"/>
                </a:solidFill>
                <a:highlight>
                  <a:schemeClr val="lt1"/>
                </a:highlight>
                <a:latin typeface="Helvetica Neue Light"/>
                <a:ea typeface="Helvetica Neue Light"/>
                <a:cs typeface="Helvetica Neue Light"/>
                <a:sym typeface="Helvetica Neue Light"/>
              </a:rPr>
            </a:br>
            <a:r>
              <a:rPr lang="en-GB" sz="1300">
                <a:solidFill>
                  <a:schemeClr val="dk1"/>
                </a:solidFill>
                <a:highlight>
                  <a:schemeClr val="lt1"/>
                </a:highlight>
                <a:latin typeface="Helvetica Neue Light"/>
                <a:ea typeface="Helvetica Neue Light"/>
                <a:cs typeface="Helvetica Neue Light"/>
                <a:sym typeface="Helvetica Neue Light"/>
              </a:rPr>
              <a:t>Esto es opcional, si no se desea enviar adjuntos.</a:t>
            </a:r>
            <a:endParaRPr sz="1300">
              <a:latin typeface="Helvetica Neue Light"/>
              <a:ea typeface="Helvetica Neue Light"/>
              <a:cs typeface="Helvetica Neue Light"/>
              <a:sym typeface="Helvetica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nvSpPr>
        <p:spPr>
          <a:xfrm>
            <a:off x="5587425" y="1153875"/>
            <a:ext cx="3034200" cy="3324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1000"/>
              </a:spcAft>
              <a:buClr>
                <a:srgbClr val="3CEFAB"/>
              </a:buClr>
              <a:buSzPts val="1800"/>
              <a:buFont typeface="Helvetica Neue"/>
              <a:buAutoNum type="arabicPeriod" startAt="5"/>
            </a:pPr>
            <a:r>
              <a:rPr lang="en-GB" sz="1800">
                <a:solidFill>
                  <a:schemeClr val="dk1"/>
                </a:solidFill>
                <a:highlight>
                  <a:schemeClr val="lt1"/>
                </a:highlight>
                <a:latin typeface="Helvetica Neue Light"/>
                <a:ea typeface="Helvetica Neue Light"/>
                <a:cs typeface="Helvetica Neue Light"/>
                <a:sym typeface="Helvetica Neue Light"/>
              </a:rPr>
              <a:t>Vamos nuevamente a nuestro Whatsapp y podemos corroborar que haya llegado el mensaje que enviamos (una vez que ejecutamos el código de nuestro proyecto).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03" name="Google Shape;203;p23"/>
          <p:cNvPicPr preferRelativeResize="0"/>
          <p:nvPr/>
        </p:nvPicPr>
        <p:blipFill>
          <a:blip r:embed="rId3">
            <a:alphaModFix/>
          </a:blip>
          <a:stretch>
            <a:fillRect/>
          </a:stretch>
        </p:blipFill>
        <p:spPr>
          <a:xfrm>
            <a:off x="7567925" y="4659625"/>
            <a:ext cx="1186526" cy="330675"/>
          </a:xfrm>
          <a:prstGeom prst="rect">
            <a:avLst/>
          </a:prstGeom>
          <a:noFill/>
          <a:ln>
            <a:noFill/>
          </a:ln>
        </p:spPr>
      </p:pic>
      <p:grpSp>
        <p:nvGrpSpPr>
          <p:cNvPr id="204" name="Google Shape;204;p23"/>
          <p:cNvGrpSpPr/>
          <p:nvPr/>
        </p:nvGrpSpPr>
        <p:grpSpPr>
          <a:xfrm>
            <a:off x="286492" y="1245075"/>
            <a:ext cx="4886934" cy="3324975"/>
            <a:chOff x="286492" y="1219200"/>
            <a:chExt cx="4886934" cy="3324975"/>
          </a:xfrm>
        </p:grpSpPr>
        <p:pic>
          <p:nvPicPr>
            <p:cNvPr id="205" name="Google Shape;205;p23"/>
            <p:cNvPicPr preferRelativeResize="0"/>
            <p:nvPr/>
          </p:nvPicPr>
          <p:blipFill>
            <a:blip r:embed="rId4">
              <a:alphaModFix/>
            </a:blip>
            <a:stretch>
              <a:fillRect/>
            </a:stretch>
          </p:blipFill>
          <p:spPr>
            <a:xfrm>
              <a:off x="546818" y="1487382"/>
              <a:ext cx="2240482" cy="1446976"/>
            </a:xfrm>
            <a:prstGeom prst="rect">
              <a:avLst/>
            </a:prstGeom>
            <a:noFill/>
            <a:ln cap="flat" cmpd="sng" w="19050">
              <a:solidFill>
                <a:schemeClr val="dk2"/>
              </a:solidFill>
              <a:prstDash val="solid"/>
              <a:round/>
              <a:headEnd len="sm" w="sm" type="none"/>
              <a:tailEnd len="sm" w="sm" type="none"/>
            </a:ln>
          </p:spPr>
        </p:pic>
        <p:pic>
          <p:nvPicPr>
            <p:cNvPr id="206" name="Google Shape;206;p23"/>
            <p:cNvPicPr preferRelativeResize="0"/>
            <p:nvPr/>
          </p:nvPicPr>
          <p:blipFill>
            <a:blip r:embed="rId5">
              <a:alphaModFix/>
            </a:blip>
            <a:stretch>
              <a:fillRect/>
            </a:stretch>
          </p:blipFill>
          <p:spPr>
            <a:xfrm>
              <a:off x="2944386" y="1219200"/>
              <a:ext cx="2229040" cy="3324975"/>
            </a:xfrm>
            <a:prstGeom prst="rect">
              <a:avLst/>
            </a:prstGeom>
            <a:noFill/>
            <a:ln cap="flat" cmpd="sng" w="19050">
              <a:solidFill>
                <a:schemeClr val="dk2"/>
              </a:solidFill>
              <a:prstDash val="solid"/>
              <a:round/>
              <a:headEnd len="sm" w="sm" type="none"/>
              <a:tailEnd len="sm" w="sm" type="none"/>
            </a:ln>
          </p:spPr>
        </p:pic>
        <p:sp>
          <p:nvSpPr>
            <p:cNvPr id="207" name="Google Shape;207;p23"/>
            <p:cNvSpPr/>
            <p:nvPr/>
          </p:nvSpPr>
          <p:spPr>
            <a:xfrm>
              <a:off x="2944386" y="2985431"/>
              <a:ext cx="1730700" cy="1185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rot="10800000">
              <a:off x="286492" y="2512566"/>
              <a:ext cx="311400" cy="287400"/>
            </a:xfrm>
            <a:prstGeom prst="leftArrow">
              <a:avLst>
                <a:gd fmla="val 50000"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9" name="Google Shape;209;p23"/>
          <p:cNvPicPr preferRelativeResize="0"/>
          <p:nvPr/>
        </p:nvPicPr>
        <p:blipFill rotWithShape="1">
          <a:blip r:embed="rId6">
            <a:alphaModFix/>
          </a:blip>
          <a:srcRect b="0" l="0" r="0" t="0"/>
          <a:stretch/>
        </p:blipFill>
        <p:spPr>
          <a:xfrm>
            <a:off x="7532150" y="26371"/>
            <a:ext cx="1634174" cy="639850"/>
          </a:xfrm>
          <a:prstGeom prst="rect">
            <a:avLst/>
          </a:prstGeom>
          <a:noFill/>
          <a:ln>
            <a:noFill/>
          </a:ln>
        </p:spPr>
      </p:pic>
      <p:grpSp>
        <p:nvGrpSpPr>
          <p:cNvPr id="210" name="Google Shape;210;p23"/>
          <p:cNvGrpSpPr/>
          <p:nvPr/>
        </p:nvGrpSpPr>
        <p:grpSpPr>
          <a:xfrm>
            <a:off x="148300" y="172588"/>
            <a:ext cx="1076801" cy="681687"/>
            <a:chOff x="224500" y="172588"/>
            <a:chExt cx="1076801" cy="681687"/>
          </a:xfrm>
        </p:grpSpPr>
        <p:pic>
          <p:nvPicPr>
            <p:cNvPr id="211" name="Google Shape;211;p23"/>
            <p:cNvPicPr preferRelativeResize="0"/>
            <p:nvPr/>
          </p:nvPicPr>
          <p:blipFill rotWithShape="1">
            <a:blip r:embed="rId7">
              <a:alphaModFix/>
            </a:blip>
            <a:srcRect b="20454" l="22363" r="20454" t="22363"/>
            <a:stretch/>
          </p:blipFill>
          <p:spPr>
            <a:xfrm>
              <a:off x="224500" y="172600"/>
              <a:ext cx="681675" cy="681675"/>
            </a:xfrm>
            <a:prstGeom prst="rect">
              <a:avLst/>
            </a:prstGeom>
            <a:noFill/>
            <a:ln>
              <a:noFill/>
            </a:ln>
          </p:spPr>
        </p:pic>
        <p:pic>
          <p:nvPicPr>
            <p:cNvPr id="212" name="Google Shape;212;p23"/>
            <p:cNvPicPr preferRelativeResize="0"/>
            <p:nvPr/>
          </p:nvPicPr>
          <p:blipFill>
            <a:blip r:embed="rId8">
              <a:alphaModFix/>
            </a:blip>
            <a:stretch>
              <a:fillRect/>
            </a:stretch>
          </p:blipFill>
          <p:spPr>
            <a:xfrm>
              <a:off x="619626" y="172588"/>
              <a:ext cx="681675" cy="681675"/>
            </a:xfrm>
            <a:prstGeom prst="rect">
              <a:avLst/>
            </a:prstGeom>
            <a:noFill/>
            <a:ln>
              <a:noFill/>
            </a:ln>
          </p:spPr>
        </p:pic>
      </p:grpSp>
      <p:sp>
        <p:nvSpPr>
          <p:cNvPr id="213" name="Google Shape;213;p23"/>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3000">
                <a:latin typeface="Anton"/>
                <a:ea typeface="Anton"/>
                <a:cs typeface="Anton"/>
                <a:sym typeface="Anton"/>
              </a:rPr>
              <a:t>Configurarlo en nuestro proyecto</a:t>
            </a:r>
            <a:endParaRPr i="1" sz="3000">
              <a:latin typeface="Anton"/>
              <a:ea typeface="Anton"/>
              <a:cs typeface="Anton"/>
              <a:sym typeface="Anto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nvSpPr>
        <p:spPr>
          <a:xfrm>
            <a:off x="329525" y="925275"/>
            <a:ext cx="8292000" cy="1018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a:buAutoNum type="arabicPeriod" startAt="6"/>
            </a:pPr>
            <a:r>
              <a:rPr lang="en-GB" sz="1800">
                <a:solidFill>
                  <a:schemeClr val="dk1"/>
                </a:solidFill>
                <a:highlight>
                  <a:schemeClr val="lt1"/>
                </a:highlight>
                <a:latin typeface="Helvetica Neue Light"/>
                <a:ea typeface="Helvetica Neue Light"/>
                <a:cs typeface="Helvetica Neue Light"/>
                <a:sym typeface="Helvetica Neue Light"/>
              </a:rPr>
              <a:t>Finalmente, en el dashboard de Twilio vemos el mensaje enviado y las estadísticas de los mensajes.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19" name="Google Shape;219;p24"/>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Comenzando a usarlo</a:t>
            </a:r>
            <a:endParaRPr i="1" sz="3600">
              <a:latin typeface="Anton"/>
              <a:ea typeface="Anton"/>
              <a:cs typeface="Anton"/>
              <a:sym typeface="Anton"/>
            </a:endParaRPr>
          </a:p>
        </p:txBody>
      </p:sp>
      <p:pic>
        <p:nvPicPr>
          <p:cNvPr id="220" name="Google Shape;220;p24"/>
          <p:cNvPicPr preferRelativeResize="0"/>
          <p:nvPr/>
        </p:nvPicPr>
        <p:blipFill>
          <a:blip r:embed="rId3">
            <a:alphaModFix/>
          </a:blip>
          <a:stretch>
            <a:fillRect/>
          </a:stretch>
        </p:blipFill>
        <p:spPr>
          <a:xfrm>
            <a:off x="7567925" y="4659625"/>
            <a:ext cx="1186526" cy="330675"/>
          </a:xfrm>
          <a:prstGeom prst="rect">
            <a:avLst/>
          </a:prstGeom>
          <a:noFill/>
          <a:ln>
            <a:noFill/>
          </a:ln>
        </p:spPr>
      </p:pic>
      <p:grpSp>
        <p:nvGrpSpPr>
          <p:cNvPr id="221" name="Google Shape;221;p24"/>
          <p:cNvGrpSpPr/>
          <p:nvPr/>
        </p:nvGrpSpPr>
        <p:grpSpPr>
          <a:xfrm>
            <a:off x="1468611" y="1830932"/>
            <a:ext cx="6013841" cy="2969403"/>
            <a:chOff x="1371600" y="2071200"/>
            <a:chExt cx="5542200" cy="2736524"/>
          </a:xfrm>
        </p:grpSpPr>
        <p:pic>
          <p:nvPicPr>
            <p:cNvPr id="222" name="Google Shape;222;p24"/>
            <p:cNvPicPr preferRelativeResize="0"/>
            <p:nvPr/>
          </p:nvPicPr>
          <p:blipFill rotWithShape="1">
            <a:blip r:embed="rId4">
              <a:alphaModFix/>
            </a:blip>
            <a:srcRect b="0" l="0" r="0" t="8138"/>
            <a:stretch/>
          </p:blipFill>
          <p:spPr>
            <a:xfrm>
              <a:off x="1371600" y="2071200"/>
              <a:ext cx="5542200" cy="2736524"/>
            </a:xfrm>
            <a:prstGeom prst="rect">
              <a:avLst/>
            </a:prstGeom>
            <a:noFill/>
            <a:ln cap="flat" cmpd="sng" w="19050">
              <a:solidFill>
                <a:schemeClr val="dk2"/>
              </a:solidFill>
              <a:prstDash val="solid"/>
              <a:round/>
              <a:headEnd len="sm" w="sm" type="none"/>
              <a:tailEnd len="sm" w="sm" type="none"/>
            </a:ln>
          </p:spPr>
        </p:pic>
        <p:sp>
          <p:nvSpPr>
            <p:cNvPr id="223" name="Google Shape;223;p24"/>
            <p:cNvSpPr/>
            <p:nvPr/>
          </p:nvSpPr>
          <p:spPr>
            <a:xfrm>
              <a:off x="4128143" y="2816791"/>
              <a:ext cx="214500" cy="638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a:off x="6406862" y="4341883"/>
              <a:ext cx="272700" cy="263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a:off x="1800730" y="4341883"/>
              <a:ext cx="360300" cy="263100"/>
            </a:xfrm>
            <a:prstGeom prst="rightArrow">
              <a:avLst>
                <a:gd fmla="val 50000"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6" name="Google Shape;226;p24"/>
          <p:cNvPicPr preferRelativeResize="0"/>
          <p:nvPr/>
        </p:nvPicPr>
        <p:blipFill rotWithShape="1">
          <a:blip r:embed="rId5">
            <a:alphaModFix/>
          </a:blip>
          <a:srcRect b="0" l="0" r="0" t="0"/>
          <a:stretch/>
        </p:blipFill>
        <p:spPr>
          <a:xfrm>
            <a:off x="7532150" y="26371"/>
            <a:ext cx="1634174" cy="639850"/>
          </a:xfrm>
          <a:prstGeom prst="rect">
            <a:avLst/>
          </a:prstGeom>
          <a:noFill/>
          <a:ln>
            <a:noFill/>
          </a:ln>
        </p:spPr>
      </p:pic>
      <p:grpSp>
        <p:nvGrpSpPr>
          <p:cNvPr id="227" name="Google Shape;227;p24"/>
          <p:cNvGrpSpPr/>
          <p:nvPr/>
        </p:nvGrpSpPr>
        <p:grpSpPr>
          <a:xfrm>
            <a:off x="148300" y="172588"/>
            <a:ext cx="1076801" cy="681687"/>
            <a:chOff x="224500" y="172588"/>
            <a:chExt cx="1076801" cy="681687"/>
          </a:xfrm>
        </p:grpSpPr>
        <p:pic>
          <p:nvPicPr>
            <p:cNvPr id="228" name="Google Shape;228;p24"/>
            <p:cNvPicPr preferRelativeResize="0"/>
            <p:nvPr/>
          </p:nvPicPr>
          <p:blipFill rotWithShape="1">
            <a:blip r:embed="rId6">
              <a:alphaModFix/>
            </a:blip>
            <a:srcRect b="20454" l="22363" r="20454" t="22363"/>
            <a:stretch/>
          </p:blipFill>
          <p:spPr>
            <a:xfrm>
              <a:off x="224500" y="172600"/>
              <a:ext cx="681675" cy="681675"/>
            </a:xfrm>
            <a:prstGeom prst="rect">
              <a:avLst/>
            </a:prstGeom>
            <a:noFill/>
            <a:ln>
              <a:noFill/>
            </a:ln>
          </p:spPr>
        </p:pic>
        <p:pic>
          <p:nvPicPr>
            <p:cNvPr id="229" name="Google Shape;229;p24"/>
            <p:cNvPicPr preferRelativeResize="0"/>
            <p:nvPr/>
          </p:nvPicPr>
          <p:blipFill>
            <a:blip r:embed="rId7">
              <a:alphaModFix/>
            </a:blip>
            <a:stretch>
              <a:fillRect/>
            </a:stretch>
          </p:blipFill>
          <p:spPr>
            <a:xfrm>
              <a:off x="619626" y="172588"/>
              <a:ext cx="681675" cy="681675"/>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ENVIAR WHATSAPP DESDE NODE</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235" name="Google Shape;235;p2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36" name="Google Shape;236;p25"/>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2" name="Google Shape;242;p26"/>
          <p:cNvSpPr txBox="1"/>
          <p:nvPr/>
        </p:nvSpPr>
        <p:spPr>
          <a:xfrm>
            <a:off x="200375" y="1083600"/>
            <a:ext cx="8769900" cy="389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Realizar en Node.js un programa llamado 'enviarWapp' que permita enviar mensajes de texto a la red social Whatsapp.</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Configurar en la cuenta en Twilio la operación de Whatsapp SandBox (</a:t>
            </a:r>
            <a:r>
              <a:rPr lang="en-GB" sz="1700" u="sng">
                <a:solidFill>
                  <a:schemeClr val="hlink"/>
                </a:solidFill>
                <a:highlight>
                  <a:schemeClr val="lt1"/>
                </a:highlight>
                <a:latin typeface="Helvetica Neue Light"/>
                <a:ea typeface="Helvetica Neue Light"/>
                <a:cs typeface="Helvetica Neue Light"/>
                <a:sym typeface="Helvetica Neue Light"/>
                <a:hlinkClick r:id="rId4"/>
              </a:rPr>
              <a:t>https://www.twilio.com/console/sms/whatsapp/sandbox/</a:t>
            </a:r>
            <a:r>
              <a:rPr lang="en-GB" sz="1700">
                <a:solidFill>
                  <a:schemeClr val="dk1"/>
                </a:solidFill>
                <a:highlight>
                  <a:schemeClr val="lt1"/>
                </a:highlight>
                <a:latin typeface="Helvetica Neue Light"/>
                <a:ea typeface="Helvetica Neue Light"/>
                <a:cs typeface="Helvetica Neue Light"/>
                <a:sym typeface="Helvetica Neue Light"/>
              </a:rPr>
              <a:t>) habilitando a través de este servicio, el número telefónico del Whatsapp en el que se quieren recibir los mensajes.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El número telefónico destino y el mensaje a enviar se le pasarán a la aplicación por línea de línea de comandos.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Verificar que el mensaje de Whatsapp llegue al número indicado y que </a:t>
            </a:r>
            <a:r>
              <a:rPr lang="en-GB" sz="1700">
                <a:solidFill>
                  <a:schemeClr val="dk1"/>
                </a:solidFill>
                <a:highlight>
                  <a:schemeClr val="lt1"/>
                </a:highlight>
                <a:latin typeface="Helvetica Neue Light"/>
                <a:ea typeface="Helvetica Neue Light"/>
                <a:cs typeface="Helvetica Neue Light"/>
                <a:sym typeface="Helvetica Neue Light"/>
              </a:rPr>
              <a:t>la</a:t>
            </a:r>
            <a:r>
              <a:rPr lang="en-GB" sz="1700">
                <a:solidFill>
                  <a:schemeClr val="dk1"/>
                </a:solidFill>
                <a:highlight>
                  <a:schemeClr val="lt1"/>
                </a:highlight>
                <a:latin typeface="Helvetica Neue Light"/>
                <a:ea typeface="Helvetica Neue Light"/>
                <a:cs typeface="Helvetica Neue Light"/>
                <a:sym typeface="Helvetica Neue Light"/>
              </a:rPr>
              <a:t> operación se refleje en la consola de Twilio.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b="1" lang="en-GB" sz="1500">
                <a:solidFill>
                  <a:schemeClr val="dk1"/>
                </a:solidFill>
                <a:highlight>
                  <a:schemeClr val="lt1"/>
                </a:highlight>
                <a:latin typeface="Helvetica Neue"/>
                <a:ea typeface="Helvetica Neue"/>
                <a:cs typeface="Helvetica Neue"/>
                <a:sym typeface="Helvetica Neue"/>
              </a:rPr>
              <a:t>NOTA:</a:t>
            </a:r>
            <a:r>
              <a:rPr lang="en-GB" sz="1500">
                <a:solidFill>
                  <a:schemeClr val="dk1"/>
                </a:solidFill>
                <a:highlight>
                  <a:schemeClr val="lt1"/>
                </a:highlight>
                <a:latin typeface="Helvetica Neue Light"/>
                <a:ea typeface="Helvetica Neue Light"/>
                <a:cs typeface="Helvetica Neue Light"/>
                <a:sym typeface="Helvetica Neue Light"/>
              </a:rPr>
              <a:t> Twilio brinda un número gratis para el envío de Whatsapp que viene con un monto en USD. Cada vez que enviemos un mensaje, se descontará el costo de la operación de dicho monto.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43" name="Google Shape;243;p26"/>
          <p:cNvPicPr preferRelativeResize="0"/>
          <p:nvPr/>
        </p:nvPicPr>
        <p:blipFill rotWithShape="1">
          <a:blip r:embed="rId5">
            <a:alphaModFix/>
          </a:blip>
          <a:srcRect b="0" l="0" r="0" t="0"/>
          <a:stretch/>
        </p:blipFill>
        <p:spPr>
          <a:xfrm>
            <a:off x="7509825" y="76200"/>
            <a:ext cx="1634174" cy="639850"/>
          </a:xfrm>
          <a:prstGeom prst="rect">
            <a:avLst/>
          </a:prstGeom>
          <a:noFill/>
          <a:ln>
            <a:noFill/>
          </a:ln>
        </p:spPr>
      </p:pic>
      <p:sp>
        <p:nvSpPr>
          <p:cNvPr id="244" name="Google Shape;244;p26"/>
          <p:cNvSpPr txBox="1"/>
          <p:nvPr/>
        </p:nvSpPr>
        <p:spPr>
          <a:xfrm>
            <a:off x="213900" y="762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800">
                <a:latin typeface="Anton"/>
                <a:ea typeface="Anton"/>
                <a:cs typeface="Anton"/>
                <a:sym typeface="Anton"/>
              </a:rPr>
              <a:t>Enviar Whatsapp desde Node</a:t>
            </a:r>
            <a:endParaRPr i="1" sz="3700">
              <a:latin typeface="Helvetica Neue Light"/>
              <a:ea typeface="Helvetica Neue Light"/>
              <a:cs typeface="Helvetica Neue Light"/>
              <a:sym typeface="Helvetica Neue Light"/>
            </a:endParaRPr>
          </a:p>
        </p:txBody>
      </p:sp>
      <p:sp>
        <p:nvSpPr>
          <p:cNvPr id="245" name="Google Shape;245;p26"/>
          <p:cNvSpPr txBox="1"/>
          <p:nvPr/>
        </p:nvSpPr>
        <p:spPr>
          <a:xfrm>
            <a:off x="228600" y="6268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9" name="Shape 249"/>
        <p:cNvGrpSpPr/>
        <p:nvPr/>
      </p:nvGrpSpPr>
      <p:grpSpPr>
        <a:xfrm>
          <a:off x="0" y="0"/>
          <a:ext cx="0" cy="0"/>
          <a:chOff x="0" y="0"/>
          <a:chExt cx="0" cy="0"/>
        </a:xfrm>
      </p:grpSpPr>
      <p:sp>
        <p:nvSpPr>
          <p:cNvPr id="250" name="Google Shape;250;p27"/>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p28"/>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OWASP</a:t>
            </a:r>
            <a:endParaRPr i="1" sz="3600">
              <a:solidFill>
                <a:srgbClr val="E0FF00"/>
              </a:solidFill>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nvSpPr>
        <p:spPr>
          <a:xfrm>
            <a:off x="329525" y="1153875"/>
            <a:ext cx="8292000" cy="29535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b="1" i="1" lang="en-GB" sz="1900">
                <a:solidFill>
                  <a:schemeClr val="dk1"/>
                </a:solidFill>
                <a:highlight>
                  <a:schemeClr val="lt1"/>
                </a:highlight>
                <a:latin typeface="Helvetica Neue"/>
                <a:ea typeface="Helvetica Neue"/>
                <a:cs typeface="Helvetica Neue"/>
                <a:sym typeface="Helvetica Neue"/>
              </a:rPr>
              <a:t>OWASP</a:t>
            </a:r>
            <a:r>
              <a:rPr lang="en-GB" sz="1900">
                <a:solidFill>
                  <a:schemeClr val="dk1"/>
                </a:solidFill>
                <a:highlight>
                  <a:schemeClr val="lt1"/>
                </a:highlight>
                <a:latin typeface="Helvetica Neue Light"/>
                <a:ea typeface="Helvetica Neue Light"/>
                <a:cs typeface="Helvetica Neue Light"/>
                <a:sym typeface="Helvetica Neue Light"/>
              </a:rPr>
              <a:t> es Open Web Application Security Project (Proyecto abierto de seguridad de Aplicaciones Web).</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a:t>
            </a:r>
            <a:r>
              <a:rPr lang="en-GB" sz="1900">
                <a:solidFill>
                  <a:schemeClr val="dk1"/>
                </a:solidFill>
                <a:highlight>
                  <a:schemeClr val="lt1"/>
                </a:highlight>
                <a:latin typeface="Helvetica Neue Light"/>
                <a:ea typeface="Helvetica Neue Light"/>
                <a:cs typeface="Helvetica Neue Light"/>
                <a:sym typeface="Helvetica Neue Light"/>
              </a:rPr>
              <a:t>s un proyecto de código abierto dedicado a determinar y combatir las causas que hacen que el software sea inseguro.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La Fundación OWASP es un organismo sin fines de lucro que apoya y gestiona los proyectos e infraestructura de OWASP. La comunidad OWASP está formada por empresas y organizaciones educativas y particulares.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61" name="Google Shape;261;p29"/>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¿Qué es?</a:t>
            </a:r>
            <a:endParaRPr i="1" sz="3600">
              <a:latin typeface="Anton"/>
              <a:ea typeface="Anton"/>
              <a:cs typeface="Anton"/>
              <a:sym typeface="Anton"/>
            </a:endParaRPr>
          </a:p>
        </p:txBody>
      </p:sp>
      <p:pic>
        <p:nvPicPr>
          <p:cNvPr id="262" name="Google Shape;262;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3" name="Google Shape;263;p2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64" name="Google Shape;264;p29"/>
          <p:cNvPicPr preferRelativeResize="0"/>
          <p:nvPr/>
        </p:nvPicPr>
        <p:blipFill>
          <a:blip r:embed="rId5">
            <a:alphaModFix/>
          </a:blip>
          <a:stretch>
            <a:fillRect/>
          </a:stretch>
        </p:blipFill>
        <p:spPr>
          <a:xfrm>
            <a:off x="256724" y="212683"/>
            <a:ext cx="649450" cy="651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nvSpPr>
        <p:spPr>
          <a:xfrm>
            <a:off x="329525" y="1153875"/>
            <a:ext cx="8292000" cy="3505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Es un nuevo tipo de entidad en el mercado de seguridad informática.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Está libre de presiones corporativas y eso facilita que OWASP proporcione información imparcial y práctica sobre seguridad de aplicaciones informáticas.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No está afiliado a ninguna compañía tecnológica, si bien apoya el uso informado de tecnologías de seguridad.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Recomienda enfocar la seguridad de aplicaciones informáticas considerando todas sus dimensiones: personas, procesos y tecnologías.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70" name="Google Shape;270;p30"/>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¿Qué es?</a:t>
            </a:r>
            <a:endParaRPr i="1" sz="3600">
              <a:latin typeface="Anton"/>
              <a:ea typeface="Anton"/>
              <a:cs typeface="Anton"/>
              <a:sym typeface="Anton"/>
            </a:endParaRPr>
          </a:p>
        </p:txBody>
      </p:sp>
      <p:pic>
        <p:nvPicPr>
          <p:cNvPr id="271" name="Google Shape;271;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2" name="Google Shape;272;p3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73" name="Google Shape;273;p30"/>
          <p:cNvPicPr preferRelativeResize="0"/>
          <p:nvPr/>
        </p:nvPicPr>
        <p:blipFill>
          <a:blip r:embed="rId5">
            <a:alphaModFix/>
          </a:blip>
          <a:stretch>
            <a:fillRect/>
          </a:stretch>
        </p:blipFill>
        <p:spPr>
          <a:xfrm>
            <a:off x="256724" y="212683"/>
            <a:ext cx="649450" cy="651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77" name="Shape 277"/>
        <p:cNvGrpSpPr/>
        <p:nvPr/>
      </p:nvGrpSpPr>
      <p:grpSpPr>
        <a:xfrm>
          <a:off x="0" y="0"/>
          <a:ext cx="0" cy="0"/>
          <a:chOff x="0" y="0"/>
          <a:chExt cx="0" cy="0"/>
        </a:xfrm>
      </p:grpSpPr>
      <p:sp>
        <p:nvSpPr>
          <p:cNvPr id="278" name="Google Shape;278;p31"/>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OSWAP TOP 10</a:t>
            </a:r>
            <a:endParaRPr i="1" sz="3600">
              <a:latin typeface="Anton"/>
              <a:ea typeface="Anton"/>
              <a:cs typeface="Anton"/>
              <a:sym typeface="Anton"/>
            </a:endParaRPr>
          </a:p>
        </p:txBody>
      </p:sp>
      <p:pic>
        <p:nvPicPr>
          <p:cNvPr id="279" name="Google Shape;279;p3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082750" y="1638000"/>
            <a:ext cx="4465200" cy="217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Aprender a enviar mensajes de Whatsapp desde aplicaciones en Node.</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Conocer acerca de OWASP y los riesgos de seguridad de aplicaciones más importantes.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Comprender los riesgos del OWASP Top 10.</a:t>
            </a:r>
            <a:endParaRPr sz="1800">
              <a:solidFill>
                <a:schemeClr val="dk1"/>
              </a:solidFill>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nvSpPr>
        <p:spPr>
          <a:xfrm>
            <a:off x="329525" y="1112195"/>
            <a:ext cx="8292000" cy="3505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OWASP Top 10 es un documento que recopila los diez riesgos de seguridad más importantes (críticos) en aplicaciones web según la organización OWASP.</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Esta lista se suele actualizar y publicar cada 3 o 4 años.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El objetivo es crear conciencia acerca de la seguridad en aplicaciones mediante la identificación de algunos de los riesgos más críticos que enfrentan las organizaciones.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La última versión publicada a la fecha es del 2017.</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85" name="Google Shape;285;p32"/>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286" name="Google Shape;286;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7" name="Google Shape;287;p3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88" name="Google Shape;288;p32"/>
          <p:cNvPicPr preferRelativeResize="0"/>
          <p:nvPr/>
        </p:nvPicPr>
        <p:blipFill>
          <a:blip r:embed="rId5">
            <a:alphaModFix/>
          </a:blip>
          <a:stretch>
            <a:fillRect/>
          </a:stretch>
        </p:blipFill>
        <p:spPr>
          <a:xfrm>
            <a:off x="256724" y="212683"/>
            <a:ext cx="649450" cy="651925"/>
          </a:xfrm>
          <a:prstGeom prst="rect">
            <a:avLst/>
          </a:prstGeom>
          <a:noFill/>
          <a:ln>
            <a:noFill/>
          </a:ln>
        </p:spPr>
      </p:pic>
      <p:sp>
        <p:nvSpPr>
          <p:cNvPr id="289" name="Google Shape;289;p32"/>
          <p:cNvSpPr txBox="1"/>
          <p:nvPr/>
        </p:nvSpPr>
        <p:spPr>
          <a:xfrm>
            <a:off x="198500" y="4659663"/>
            <a:ext cx="573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Helvetica Neue Light"/>
                <a:ea typeface="Helvetica Neue Light"/>
                <a:cs typeface="Helvetica Neue Light"/>
                <a:sym typeface="Helvetica Neue Light"/>
              </a:rPr>
              <a:t>👉 Puedes c</a:t>
            </a:r>
            <a:r>
              <a:rPr lang="en-GB">
                <a:latin typeface="Helvetica Neue Light"/>
                <a:ea typeface="Helvetica Neue Light"/>
                <a:cs typeface="Helvetica Neue Light"/>
                <a:sym typeface="Helvetica Neue Light"/>
              </a:rPr>
              <a:t>onsultar la última versión en </a:t>
            </a:r>
            <a:r>
              <a:rPr lang="en-GB" u="sng">
                <a:solidFill>
                  <a:schemeClr val="hlink"/>
                </a:solidFill>
                <a:latin typeface="Helvetica Neue Light"/>
                <a:ea typeface="Helvetica Neue Light"/>
                <a:cs typeface="Helvetica Neue Light"/>
                <a:sym typeface="Helvetica Neue Light"/>
                <a:hlinkClick r:id="rId6"/>
              </a:rPr>
              <a:t>Current Version (2017)</a:t>
            </a:r>
            <a:endParaRPr>
              <a:latin typeface="Helvetica Neue Light"/>
              <a:ea typeface="Helvetica Neue Light"/>
              <a:cs typeface="Helvetica Neue Light"/>
              <a:sym typeface="Helvetica Neue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33"/>
          <p:cNvPicPr preferRelativeResize="0"/>
          <p:nvPr/>
        </p:nvPicPr>
        <p:blipFill>
          <a:blip r:embed="rId3">
            <a:alphaModFix/>
          </a:blip>
          <a:stretch>
            <a:fillRect/>
          </a:stretch>
        </p:blipFill>
        <p:spPr>
          <a:xfrm>
            <a:off x="1342365" y="2573175"/>
            <a:ext cx="6459272" cy="2384875"/>
          </a:xfrm>
          <a:prstGeom prst="rect">
            <a:avLst/>
          </a:prstGeom>
          <a:noFill/>
          <a:ln cap="flat" cmpd="sng" w="19050">
            <a:solidFill>
              <a:schemeClr val="dk2"/>
            </a:solidFill>
            <a:prstDash val="solid"/>
            <a:round/>
            <a:headEnd len="sm" w="sm" type="none"/>
            <a:tailEnd len="sm" w="sm" type="none"/>
          </a:ln>
        </p:spPr>
      </p:pic>
      <p:sp>
        <p:nvSpPr>
          <p:cNvPr id="295" name="Google Shape;295;p33"/>
          <p:cNvSpPr txBox="1"/>
          <p:nvPr/>
        </p:nvSpPr>
        <p:spPr>
          <a:xfrm>
            <a:off x="329525" y="975585"/>
            <a:ext cx="8292000" cy="1724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Los atacantes pueden, potencialmente, utilizar diferentes rutas a través de su aplicación para perjudicar su negocio u organización.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Cada uno de estos caminos representa un riesgo que puede o no ser suficientemente grave como para merecer atención.</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296" name="Google Shape;296;p33"/>
          <p:cNvSpPr txBox="1"/>
          <p:nvPr/>
        </p:nvSpPr>
        <p:spPr>
          <a:xfrm>
            <a:off x="934645" y="212685"/>
            <a:ext cx="79602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2500">
                <a:latin typeface="Anton"/>
                <a:ea typeface="Anton"/>
                <a:cs typeface="Anton"/>
                <a:sym typeface="Anton"/>
              </a:rPr>
              <a:t>¿Cuáles son los riesgos en seguridad de aplicaciones?</a:t>
            </a:r>
            <a:endParaRPr i="1" sz="2500">
              <a:latin typeface="Anton"/>
              <a:ea typeface="Anton"/>
              <a:cs typeface="Anton"/>
              <a:sym typeface="Anton"/>
            </a:endParaRPr>
          </a:p>
        </p:txBody>
      </p:sp>
      <p:pic>
        <p:nvPicPr>
          <p:cNvPr id="297" name="Google Shape;297;p33"/>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98" name="Google Shape;298;p33"/>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299" name="Google Shape;299;p33"/>
          <p:cNvPicPr preferRelativeResize="0"/>
          <p:nvPr/>
        </p:nvPicPr>
        <p:blipFill>
          <a:blip r:embed="rId6">
            <a:alphaModFix/>
          </a:blip>
          <a:stretch>
            <a:fillRect/>
          </a:stretch>
        </p:blipFill>
        <p:spPr>
          <a:xfrm>
            <a:off x="256724" y="212683"/>
            <a:ext cx="649450" cy="651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3" name="Shape 303"/>
        <p:cNvGrpSpPr/>
        <p:nvPr/>
      </p:nvGrpSpPr>
      <p:grpSpPr>
        <a:xfrm>
          <a:off x="0" y="0"/>
          <a:ext cx="0" cy="0"/>
          <a:chOff x="0" y="0"/>
          <a:chExt cx="0" cy="0"/>
        </a:xfrm>
      </p:grpSpPr>
      <p:sp>
        <p:nvSpPr>
          <p:cNvPr id="304" name="Google Shape;304;p34"/>
          <p:cNvSpPr txBox="1"/>
          <p:nvPr/>
        </p:nvSpPr>
        <p:spPr>
          <a:xfrm>
            <a:off x="1180500" y="18855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2400">
                <a:latin typeface="Helvetica Neue Light"/>
                <a:ea typeface="Helvetica Neue Light"/>
                <a:cs typeface="Helvetica Neue Light"/>
                <a:sym typeface="Helvetica Neue Light"/>
              </a:rPr>
              <a:t>Veamos cada uno de los aspectos destacados en el informe 2017...</a:t>
            </a:r>
            <a:endParaRPr i="1" sz="2400">
              <a:latin typeface="Helvetica Neue Light"/>
              <a:ea typeface="Helvetica Neue Light"/>
              <a:cs typeface="Helvetica Neue Light"/>
              <a:sym typeface="Helvetica Neue Light"/>
            </a:endParaRPr>
          </a:p>
        </p:txBody>
      </p:sp>
      <p:pic>
        <p:nvPicPr>
          <p:cNvPr id="305" name="Google Shape;305;p3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E0FF00">
                <a:alpha val="30980"/>
              </a:srgbClr>
            </a:gs>
          </a:gsLst>
          <a:lin ang="18900044" scaled="0"/>
        </a:gradFill>
      </p:bgPr>
    </p:bg>
    <p:spTree>
      <p:nvGrpSpPr>
        <p:cNvPr id="309" name="Shape 309"/>
        <p:cNvGrpSpPr/>
        <p:nvPr/>
      </p:nvGrpSpPr>
      <p:grpSpPr>
        <a:xfrm>
          <a:off x="0" y="0"/>
          <a:ext cx="0" cy="0"/>
          <a:chOff x="0" y="0"/>
          <a:chExt cx="0" cy="0"/>
        </a:xfrm>
      </p:grpSpPr>
      <p:sp>
        <p:nvSpPr>
          <p:cNvPr id="310" name="Google Shape;310;p35"/>
          <p:cNvSpPr txBox="1"/>
          <p:nvPr/>
        </p:nvSpPr>
        <p:spPr>
          <a:xfrm>
            <a:off x="349808" y="895050"/>
            <a:ext cx="8292000" cy="3505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Las fallas de inyección, como consultas SQL, NoSQL, o casi cualquier fuente de datos, ocurren cuando se envían datos no confiables a un intérprete, como parte de un comando o consulta.</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Los datos dañinos del atacante pueden engañar al intérprete para que ejecute comandos involuntarios o acceda a los datos sin la debida autorización.</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Estos defectos son muy comunes, particularmente en código heredado.</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Una inyección puede causar divulgación, pérdida o corrupción de información, pérdida de auditabilidad, o denegación de acceso.</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El impacto al negocio depende de las necesidades de la aplicación y de los datos.</a:t>
            </a:r>
            <a:endParaRPr sz="1700">
              <a:solidFill>
                <a:schemeClr val="dk1"/>
              </a:solidFill>
              <a:latin typeface="Helvetica Neue Light"/>
              <a:ea typeface="Helvetica Neue Light"/>
              <a:cs typeface="Helvetica Neue Light"/>
              <a:sym typeface="Helvetica Neue Light"/>
            </a:endParaRPr>
          </a:p>
        </p:txBody>
      </p:sp>
      <p:sp>
        <p:nvSpPr>
          <p:cNvPr id="311" name="Google Shape;311;p35"/>
          <p:cNvSpPr txBox="1"/>
          <p:nvPr/>
        </p:nvSpPr>
        <p:spPr>
          <a:xfrm>
            <a:off x="1104300" y="162375"/>
            <a:ext cx="67830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3200">
                <a:highlight>
                  <a:srgbClr val="FFFFFF"/>
                </a:highlight>
                <a:latin typeface="Anton"/>
                <a:ea typeface="Anton"/>
                <a:cs typeface="Anton"/>
                <a:sym typeface="Anton"/>
              </a:rPr>
              <a:t> </a:t>
            </a:r>
            <a:r>
              <a:rPr i="1" lang="en-GB" sz="3200">
                <a:highlight>
                  <a:srgbClr val="FFFFFF"/>
                </a:highlight>
                <a:latin typeface="Anton"/>
                <a:ea typeface="Anton"/>
                <a:cs typeface="Anton"/>
                <a:sym typeface="Anton"/>
              </a:rPr>
              <a:t>A1:2017 </a:t>
            </a:r>
            <a:r>
              <a:rPr i="1" lang="en-GB" sz="3200">
                <a:latin typeface="Anton"/>
                <a:ea typeface="Anton"/>
                <a:cs typeface="Anton"/>
                <a:sym typeface="Anton"/>
              </a:rPr>
              <a:t> Inyección</a:t>
            </a:r>
            <a:endParaRPr i="1" sz="3200">
              <a:latin typeface="Anton"/>
              <a:ea typeface="Anton"/>
              <a:cs typeface="Anton"/>
              <a:sym typeface="Anton"/>
            </a:endParaRPr>
          </a:p>
        </p:txBody>
      </p:sp>
      <p:pic>
        <p:nvPicPr>
          <p:cNvPr id="312" name="Google Shape;312;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3" name="Google Shape;313;p35"/>
          <p:cNvPicPr preferRelativeResize="0"/>
          <p:nvPr/>
        </p:nvPicPr>
        <p:blipFill>
          <a:blip r:embed="rId4">
            <a:alphaModFix/>
          </a:blip>
          <a:stretch>
            <a:fillRect/>
          </a:stretch>
        </p:blipFill>
        <p:spPr>
          <a:xfrm>
            <a:off x="256724" y="212683"/>
            <a:ext cx="649450" cy="651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E0FF00">
                <a:alpha val="30980"/>
              </a:srgbClr>
            </a:gs>
          </a:gsLst>
          <a:lin ang="18900044" scaled="0"/>
        </a:gradFill>
      </p:bgPr>
    </p:bg>
    <p:spTree>
      <p:nvGrpSpPr>
        <p:cNvPr id="317" name="Shape 317"/>
        <p:cNvGrpSpPr/>
        <p:nvPr/>
      </p:nvGrpSpPr>
      <p:grpSpPr>
        <a:xfrm>
          <a:off x="0" y="0"/>
          <a:ext cx="0" cy="0"/>
          <a:chOff x="0" y="0"/>
          <a:chExt cx="0" cy="0"/>
        </a:xfrm>
      </p:grpSpPr>
      <p:sp>
        <p:nvSpPr>
          <p:cNvPr id="318" name="Google Shape;318;p36"/>
          <p:cNvSpPr txBox="1"/>
          <p:nvPr/>
        </p:nvSpPr>
        <p:spPr>
          <a:xfrm>
            <a:off x="349800" y="864600"/>
            <a:ext cx="8292000" cy="3505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Las funciones de la aplicación relacionadas a autenticación y gestión de sesiones son implementadas incorrectamente, permitiendo a los atacantes comprometer usuarios y contraseñas, token de sesiones, o explotar otras fallas de implementación para asumir la identidad de otros usuarios (temporal o permanentemente).</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Los errores de pérdida de autenticación son comunes debido al diseño y la implementación de la mayoría de los controles de acceso. </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Los atacantes solo tienen que obtener el acceso a unas pocas cuentas o a una cuenta de administrador para comprometer el sistema. Dependiendo del dominio de la aplicación, esto puede permitir robo de identidad, lavado de dinero y la divulgación de información sensible protegida legalmente.</a:t>
            </a:r>
            <a:endParaRPr sz="17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300"/>
              </a:spcBef>
              <a:spcAft>
                <a:spcPts val="1000"/>
              </a:spcAft>
              <a:buNone/>
            </a:pPr>
            <a:r>
              <a:t/>
            </a:r>
            <a:endParaRPr sz="1700">
              <a:solidFill>
                <a:schemeClr val="dk1"/>
              </a:solidFill>
              <a:latin typeface="Helvetica Neue Light"/>
              <a:ea typeface="Helvetica Neue Light"/>
              <a:cs typeface="Helvetica Neue Light"/>
              <a:sym typeface="Helvetica Neue Light"/>
            </a:endParaRPr>
          </a:p>
        </p:txBody>
      </p:sp>
      <p:sp>
        <p:nvSpPr>
          <p:cNvPr id="319" name="Google Shape;319;p36"/>
          <p:cNvSpPr txBox="1"/>
          <p:nvPr/>
        </p:nvSpPr>
        <p:spPr>
          <a:xfrm>
            <a:off x="1104300" y="162375"/>
            <a:ext cx="67830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3200">
                <a:solidFill>
                  <a:schemeClr val="dk1"/>
                </a:solidFill>
                <a:highlight>
                  <a:srgbClr val="FFFFFF"/>
                </a:highlight>
                <a:latin typeface="Anton"/>
                <a:ea typeface="Anton"/>
                <a:cs typeface="Anton"/>
                <a:sym typeface="Anton"/>
              </a:rPr>
              <a:t> A2:2017 </a:t>
            </a:r>
            <a:r>
              <a:rPr i="1" lang="en-GB" sz="3200">
                <a:solidFill>
                  <a:schemeClr val="dk1"/>
                </a:solidFill>
                <a:latin typeface="Anton"/>
                <a:ea typeface="Anton"/>
                <a:cs typeface="Anton"/>
                <a:sym typeface="Anton"/>
              </a:rPr>
              <a:t> </a:t>
            </a:r>
            <a:r>
              <a:rPr i="1" lang="en-GB" sz="3200">
                <a:latin typeface="Anton"/>
                <a:ea typeface="Anton"/>
                <a:cs typeface="Anton"/>
                <a:sym typeface="Anton"/>
              </a:rPr>
              <a:t>Pérdidas de autenticación</a:t>
            </a:r>
            <a:endParaRPr i="1" sz="3200">
              <a:latin typeface="Anton"/>
              <a:ea typeface="Anton"/>
              <a:cs typeface="Anton"/>
              <a:sym typeface="Anton"/>
            </a:endParaRPr>
          </a:p>
        </p:txBody>
      </p:sp>
      <p:pic>
        <p:nvPicPr>
          <p:cNvPr id="320" name="Google Shape;320;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1" name="Google Shape;321;p36"/>
          <p:cNvPicPr preferRelativeResize="0"/>
          <p:nvPr/>
        </p:nvPicPr>
        <p:blipFill>
          <a:blip r:embed="rId4">
            <a:alphaModFix/>
          </a:blip>
          <a:stretch>
            <a:fillRect/>
          </a:stretch>
        </p:blipFill>
        <p:spPr>
          <a:xfrm>
            <a:off x="256724" y="212683"/>
            <a:ext cx="649450" cy="651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E0FF00">
                <a:alpha val="30980"/>
              </a:srgbClr>
            </a:gs>
          </a:gsLst>
          <a:lin ang="18900044" scaled="0"/>
        </a:gradFill>
      </p:bgPr>
    </p:bg>
    <p:spTree>
      <p:nvGrpSpPr>
        <p:cNvPr id="325" name="Shape 325"/>
        <p:cNvGrpSpPr/>
        <p:nvPr/>
      </p:nvGrpSpPr>
      <p:grpSpPr>
        <a:xfrm>
          <a:off x="0" y="0"/>
          <a:ext cx="0" cy="0"/>
          <a:chOff x="0" y="0"/>
          <a:chExt cx="0" cy="0"/>
        </a:xfrm>
      </p:grpSpPr>
      <p:sp>
        <p:nvSpPr>
          <p:cNvPr id="326" name="Google Shape;326;p37"/>
          <p:cNvSpPr txBox="1"/>
          <p:nvPr/>
        </p:nvSpPr>
        <p:spPr>
          <a:xfrm>
            <a:off x="357225" y="940800"/>
            <a:ext cx="8292000" cy="3911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Muchas aplicaciones web y APIs no protegen adecuadamente datos sensibles, tales como información financiera como tarjetas de crédito o información personal como de salud. Los atacantes pueden robar o modificar estos datos protegidos inadecuadamente para llevar a cabo fraudes con tarjetas de crédito, robos de identidad u otros delitos.</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Los datos sensibles requieren métodos de protección adicionales, como el cifrado en almacenamiento y tránsito.</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El error más común es simplemente no cifrar los datos sensibles. Cuando se emplea criptografía, es común la generación y gestión de claves, algoritmos, cifradores y protocolos débiles.</a:t>
            </a:r>
            <a:endParaRPr sz="1700">
              <a:solidFill>
                <a:schemeClr val="dk1"/>
              </a:solidFill>
              <a:latin typeface="Helvetica Neue Light"/>
              <a:ea typeface="Helvetica Neue Light"/>
              <a:cs typeface="Helvetica Neue Light"/>
              <a:sym typeface="Helvetica Neue Light"/>
            </a:endParaRPr>
          </a:p>
        </p:txBody>
      </p:sp>
      <p:sp>
        <p:nvSpPr>
          <p:cNvPr id="327" name="Google Shape;327;p37"/>
          <p:cNvSpPr txBox="1"/>
          <p:nvPr/>
        </p:nvSpPr>
        <p:spPr>
          <a:xfrm>
            <a:off x="1114425" y="162375"/>
            <a:ext cx="75348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3200">
                <a:solidFill>
                  <a:schemeClr val="dk1"/>
                </a:solidFill>
                <a:highlight>
                  <a:srgbClr val="FFFFFF"/>
                </a:highlight>
                <a:latin typeface="Anton"/>
                <a:ea typeface="Anton"/>
                <a:cs typeface="Anton"/>
                <a:sym typeface="Anton"/>
              </a:rPr>
              <a:t> A3:2017 </a:t>
            </a:r>
            <a:r>
              <a:rPr i="1" lang="en-GB" sz="3200">
                <a:solidFill>
                  <a:schemeClr val="dk1"/>
                </a:solidFill>
                <a:latin typeface="Anton"/>
                <a:ea typeface="Anton"/>
                <a:cs typeface="Anton"/>
                <a:sym typeface="Anton"/>
              </a:rPr>
              <a:t> </a:t>
            </a:r>
            <a:r>
              <a:rPr i="1" lang="en-GB" sz="3200">
                <a:latin typeface="Anton"/>
                <a:ea typeface="Anton"/>
                <a:cs typeface="Anton"/>
                <a:sym typeface="Anton"/>
              </a:rPr>
              <a:t>Exposición de datos sensibles</a:t>
            </a:r>
            <a:endParaRPr i="1" sz="3200">
              <a:latin typeface="Anton"/>
              <a:ea typeface="Anton"/>
              <a:cs typeface="Anton"/>
              <a:sym typeface="Anton"/>
            </a:endParaRPr>
          </a:p>
        </p:txBody>
      </p:sp>
      <p:pic>
        <p:nvPicPr>
          <p:cNvPr id="328" name="Google Shape;328;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9" name="Google Shape;329;p37"/>
          <p:cNvPicPr preferRelativeResize="0"/>
          <p:nvPr/>
        </p:nvPicPr>
        <p:blipFill>
          <a:blip r:embed="rId4">
            <a:alphaModFix/>
          </a:blip>
          <a:stretch>
            <a:fillRect/>
          </a:stretch>
        </p:blipFill>
        <p:spPr>
          <a:xfrm>
            <a:off x="256724" y="212683"/>
            <a:ext cx="649450" cy="651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E0FF00">
                <a:alpha val="30980"/>
              </a:srgbClr>
            </a:gs>
          </a:gsLst>
          <a:lin ang="18900044" scaled="0"/>
        </a:gradFill>
      </p:bgPr>
    </p:bg>
    <p:spTree>
      <p:nvGrpSpPr>
        <p:cNvPr id="333" name="Shape 333"/>
        <p:cNvGrpSpPr/>
        <p:nvPr/>
      </p:nvGrpSpPr>
      <p:grpSpPr>
        <a:xfrm>
          <a:off x="0" y="0"/>
          <a:ext cx="0" cy="0"/>
          <a:chOff x="0" y="0"/>
          <a:chExt cx="0" cy="0"/>
        </a:xfrm>
      </p:grpSpPr>
      <p:sp>
        <p:nvSpPr>
          <p:cNvPr id="334" name="Google Shape;334;p38"/>
          <p:cNvSpPr txBox="1"/>
          <p:nvPr/>
        </p:nvSpPr>
        <p:spPr>
          <a:xfrm>
            <a:off x="355425" y="958525"/>
            <a:ext cx="8292000" cy="3911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Muchos procesadores XML antiguos o mal configurados evalúan referencias a entidades externas en documentos XML. Las entidades externas pueden utilizarse para revelar archivos internos mediante la URI o archivos internos en servidores no actualizados, escanear puertos de la LAN, ejecutar código de forma remota y realizar ataques de denegación de servicio (DoS).</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Estos defectos se pueden utilizar para extraer datos, ejecutar una solicitud remota desde el servidor, escanear sistemas internos, realizar un ataque de denegación de servicio y ejecutar otro tipo de ataques.</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El impacto al negocio depende de las necesidades de la aplicación y de los datos.</a:t>
            </a:r>
            <a:endParaRPr sz="1700">
              <a:solidFill>
                <a:schemeClr val="dk1"/>
              </a:solidFill>
              <a:latin typeface="Helvetica Neue Light"/>
              <a:ea typeface="Helvetica Neue Light"/>
              <a:cs typeface="Helvetica Neue Light"/>
              <a:sym typeface="Helvetica Neue Light"/>
            </a:endParaRPr>
          </a:p>
        </p:txBody>
      </p:sp>
      <p:sp>
        <p:nvSpPr>
          <p:cNvPr id="335" name="Google Shape;335;p38"/>
          <p:cNvSpPr txBox="1"/>
          <p:nvPr/>
        </p:nvSpPr>
        <p:spPr>
          <a:xfrm>
            <a:off x="581025" y="214155"/>
            <a:ext cx="7534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200">
                <a:highlight>
                  <a:schemeClr val="lt1"/>
                </a:highlight>
                <a:latin typeface="Anton"/>
                <a:ea typeface="Anton"/>
                <a:cs typeface="Anton"/>
                <a:sym typeface="Anton"/>
              </a:rPr>
              <a:t> </a:t>
            </a:r>
            <a:r>
              <a:rPr i="1" lang="en-GB" sz="3200">
                <a:highlight>
                  <a:schemeClr val="lt1"/>
                </a:highlight>
                <a:latin typeface="Anton"/>
                <a:ea typeface="Anton"/>
                <a:cs typeface="Anton"/>
                <a:sym typeface="Anton"/>
              </a:rPr>
              <a:t>A4:2017 </a:t>
            </a:r>
            <a:r>
              <a:rPr i="1" lang="en-GB" sz="3200">
                <a:latin typeface="Anton"/>
                <a:ea typeface="Anton"/>
                <a:cs typeface="Anton"/>
                <a:sym typeface="Anton"/>
              </a:rPr>
              <a:t> </a:t>
            </a:r>
            <a:r>
              <a:rPr i="1" lang="en-GB" sz="3200">
                <a:latin typeface="Anton"/>
                <a:ea typeface="Anton"/>
                <a:cs typeface="Anton"/>
                <a:sym typeface="Anton"/>
              </a:rPr>
              <a:t>Entidades externas XML (XXE)</a:t>
            </a:r>
            <a:endParaRPr i="1" sz="3200">
              <a:latin typeface="Anton"/>
              <a:ea typeface="Anton"/>
              <a:cs typeface="Anton"/>
              <a:sym typeface="Anton"/>
            </a:endParaRPr>
          </a:p>
        </p:txBody>
      </p:sp>
      <p:pic>
        <p:nvPicPr>
          <p:cNvPr id="336" name="Google Shape;336;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7" name="Google Shape;337;p38"/>
          <p:cNvPicPr preferRelativeResize="0"/>
          <p:nvPr/>
        </p:nvPicPr>
        <p:blipFill>
          <a:blip r:embed="rId4">
            <a:alphaModFix/>
          </a:blip>
          <a:stretch>
            <a:fillRect/>
          </a:stretch>
        </p:blipFill>
        <p:spPr>
          <a:xfrm>
            <a:off x="256724" y="212683"/>
            <a:ext cx="649450" cy="651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E0FF00">
                <a:alpha val="30980"/>
              </a:srgbClr>
            </a:gs>
          </a:gsLst>
          <a:lin ang="18900044" scaled="0"/>
        </a:gradFill>
      </p:bgPr>
    </p:bg>
    <p:spTree>
      <p:nvGrpSpPr>
        <p:cNvPr id="341" name="Shape 341"/>
        <p:cNvGrpSpPr/>
        <p:nvPr/>
      </p:nvGrpSpPr>
      <p:grpSpPr>
        <a:xfrm>
          <a:off x="0" y="0"/>
          <a:ext cx="0" cy="0"/>
          <a:chOff x="0" y="0"/>
          <a:chExt cx="0" cy="0"/>
        </a:xfrm>
      </p:grpSpPr>
      <p:sp>
        <p:nvSpPr>
          <p:cNvPr id="342" name="Google Shape;342;p39"/>
          <p:cNvSpPr txBox="1"/>
          <p:nvPr/>
        </p:nvSpPr>
        <p:spPr>
          <a:xfrm>
            <a:off x="346800" y="1053250"/>
            <a:ext cx="8292000" cy="3911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Las restricciones sobre lo que los usuarios autenticados pueden hacer no se aplican correctamente. Los atacantes pueden explotar estos defectos para acceder, de forma no autorizada, a funcionalidades y/o datos, cuentas de otros usuarios, ver archivos sensibles, modificar datos, cambiar derechos de acceso y permisos, etc.</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Las debilidades del control de acceso son comunes debido a la falta de detección automática y a la falta de pruebas funcionales efectivas por parte de los desarrolladores de aplicaciones.</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El impacto técnico incluye atacantes anónimos actuando como usuarios o administradores; usuarios que utilizan funciones privilegiadas o crean, acceden, actualizan o eliminan cualquier registro.</a:t>
            </a:r>
            <a:endParaRPr sz="1700">
              <a:solidFill>
                <a:schemeClr val="dk1"/>
              </a:solidFill>
              <a:latin typeface="Helvetica Neue Light"/>
              <a:ea typeface="Helvetica Neue Light"/>
              <a:cs typeface="Helvetica Neue Light"/>
              <a:sym typeface="Helvetica Neue Light"/>
            </a:endParaRPr>
          </a:p>
        </p:txBody>
      </p:sp>
      <p:pic>
        <p:nvPicPr>
          <p:cNvPr id="343" name="Google Shape;343;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4" name="Google Shape;344;p39"/>
          <p:cNvPicPr preferRelativeResize="0"/>
          <p:nvPr/>
        </p:nvPicPr>
        <p:blipFill>
          <a:blip r:embed="rId4">
            <a:alphaModFix/>
          </a:blip>
          <a:stretch>
            <a:fillRect/>
          </a:stretch>
        </p:blipFill>
        <p:spPr>
          <a:xfrm>
            <a:off x="256724" y="212683"/>
            <a:ext cx="649450" cy="651925"/>
          </a:xfrm>
          <a:prstGeom prst="rect">
            <a:avLst/>
          </a:prstGeom>
          <a:noFill/>
          <a:ln>
            <a:noFill/>
          </a:ln>
        </p:spPr>
      </p:pic>
      <p:sp>
        <p:nvSpPr>
          <p:cNvPr id="345" name="Google Shape;345;p39"/>
          <p:cNvSpPr txBox="1"/>
          <p:nvPr/>
        </p:nvSpPr>
        <p:spPr>
          <a:xfrm>
            <a:off x="581025" y="214155"/>
            <a:ext cx="7534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200">
                <a:highlight>
                  <a:schemeClr val="lt1"/>
                </a:highlight>
                <a:latin typeface="Anton"/>
                <a:ea typeface="Anton"/>
                <a:cs typeface="Anton"/>
                <a:sym typeface="Anton"/>
              </a:rPr>
              <a:t> A5:2017 </a:t>
            </a:r>
            <a:r>
              <a:rPr i="1" lang="en-GB" sz="3200">
                <a:latin typeface="Anton"/>
                <a:ea typeface="Anton"/>
                <a:cs typeface="Anton"/>
                <a:sym typeface="Anton"/>
              </a:rPr>
              <a:t> </a:t>
            </a:r>
            <a:r>
              <a:rPr i="1" lang="en-GB" sz="3200">
                <a:latin typeface="Anton"/>
                <a:ea typeface="Anton"/>
                <a:cs typeface="Anton"/>
                <a:sym typeface="Anton"/>
              </a:rPr>
              <a:t>Pérdida de control de acceso</a:t>
            </a:r>
            <a:endParaRPr i="1" sz="3200">
              <a:latin typeface="Anton"/>
              <a:ea typeface="Anton"/>
              <a:cs typeface="Anton"/>
              <a:sym typeface="Anton"/>
            </a:endParaRPr>
          </a:p>
          <a:p>
            <a:pPr indent="0" lvl="0" marL="0" rtl="0" algn="ctr">
              <a:spcBef>
                <a:spcPts val="0"/>
              </a:spcBef>
              <a:spcAft>
                <a:spcPts val="0"/>
              </a:spcAft>
              <a:buClr>
                <a:schemeClr val="dk1"/>
              </a:buClr>
              <a:buSzPts val="1100"/>
              <a:buFont typeface="Arial"/>
              <a:buNone/>
            </a:pPr>
            <a:r>
              <a:t/>
            </a:r>
            <a:endParaRPr i="1" sz="3200">
              <a:latin typeface="Anton"/>
              <a:ea typeface="Anton"/>
              <a:cs typeface="Anton"/>
              <a:sym typeface="Anto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E0FF00">
                <a:alpha val="30980"/>
              </a:srgbClr>
            </a:gs>
          </a:gsLst>
          <a:lin ang="18900044" scaled="0"/>
        </a:gradFill>
      </p:bgPr>
    </p:bg>
    <p:spTree>
      <p:nvGrpSpPr>
        <p:cNvPr id="349" name="Shape 349"/>
        <p:cNvGrpSpPr/>
        <p:nvPr/>
      </p:nvGrpSpPr>
      <p:grpSpPr>
        <a:xfrm>
          <a:off x="0" y="0"/>
          <a:ext cx="0" cy="0"/>
          <a:chOff x="0" y="0"/>
          <a:chExt cx="0" cy="0"/>
        </a:xfrm>
      </p:grpSpPr>
      <p:sp>
        <p:nvSpPr>
          <p:cNvPr id="350" name="Google Shape;350;p40"/>
          <p:cNvSpPr txBox="1"/>
          <p:nvPr/>
        </p:nvSpPr>
        <p:spPr>
          <a:xfrm>
            <a:off x="356875" y="1230075"/>
            <a:ext cx="8579700" cy="3911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La configuración de seguridad incorrecta es un problema muy común y se debe en parte a establecer la configuración de forma manual, ad hoc o por omisión (o directamente por la falta de configuración).</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Son ejemplos: cabeceras HTTP mal configuradas, mensajes de error con contenido sensible, falta de parches y actualizaciones, frameworks, dependencias y componentes desactualizados, etc.</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Los atacantes a menudo intentarán explotar vulnerabilidades sin parchear o acceder a cuentas por defecto, etc. para obtener acceso o conocimiento del sistema o del negocio.</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Ocasionalmente, estos errores resultan en un completo compromiso del sistema.</a:t>
            </a:r>
            <a:endParaRPr sz="1700">
              <a:solidFill>
                <a:schemeClr val="dk1"/>
              </a:solidFill>
              <a:latin typeface="Helvetica Neue Light"/>
              <a:ea typeface="Helvetica Neue Light"/>
              <a:cs typeface="Helvetica Neue Light"/>
              <a:sym typeface="Helvetica Neue Light"/>
            </a:endParaRPr>
          </a:p>
        </p:txBody>
      </p:sp>
      <p:pic>
        <p:nvPicPr>
          <p:cNvPr id="351" name="Google Shape;351;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2" name="Google Shape;352;p40"/>
          <p:cNvPicPr preferRelativeResize="0"/>
          <p:nvPr/>
        </p:nvPicPr>
        <p:blipFill>
          <a:blip r:embed="rId4">
            <a:alphaModFix/>
          </a:blip>
          <a:stretch>
            <a:fillRect/>
          </a:stretch>
        </p:blipFill>
        <p:spPr>
          <a:xfrm>
            <a:off x="256724" y="212683"/>
            <a:ext cx="649450" cy="651925"/>
          </a:xfrm>
          <a:prstGeom prst="rect">
            <a:avLst/>
          </a:prstGeom>
          <a:noFill/>
          <a:ln>
            <a:noFill/>
          </a:ln>
        </p:spPr>
      </p:pic>
      <p:sp>
        <p:nvSpPr>
          <p:cNvPr id="353" name="Google Shape;353;p40"/>
          <p:cNvSpPr txBox="1"/>
          <p:nvPr/>
        </p:nvSpPr>
        <p:spPr>
          <a:xfrm>
            <a:off x="1114425" y="214155"/>
            <a:ext cx="75348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3200">
                <a:highlight>
                  <a:schemeClr val="lt1"/>
                </a:highlight>
                <a:latin typeface="Anton"/>
                <a:ea typeface="Anton"/>
                <a:cs typeface="Anton"/>
                <a:sym typeface="Anton"/>
              </a:rPr>
              <a:t> A6:2017 </a:t>
            </a:r>
            <a:r>
              <a:rPr i="1" lang="en-GB" sz="3200">
                <a:latin typeface="Anton"/>
                <a:ea typeface="Anton"/>
                <a:cs typeface="Anton"/>
                <a:sym typeface="Anton"/>
              </a:rPr>
              <a:t> Configuración de seguridad incorrecta</a:t>
            </a:r>
            <a:endParaRPr i="1" sz="3200">
              <a:latin typeface="Anton"/>
              <a:ea typeface="Anton"/>
              <a:cs typeface="Anton"/>
              <a:sym typeface="Anton"/>
            </a:endParaRPr>
          </a:p>
          <a:p>
            <a:pPr indent="0" lvl="0" marL="0" rtl="0" algn="l">
              <a:spcBef>
                <a:spcPts val="0"/>
              </a:spcBef>
              <a:spcAft>
                <a:spcPts val="0"/>
              </a:spcAft>
              <a:buClr>
                <a:schemeClr val="dk1"/>
              </a:buClr>
              <a:buSzPts val="1100"/>
              <a:buFont typeface="Arial"/>
              <a:buNone/>
            </a:pPr>
            <a:r>
              <a:t/>
            </a:r>
            <a:endParaRPr i="1" sz="3200">
              <a:latin typeface="Anton"/>
              <a:ea typeface="Anton"/>
              <a:cs typeface="Anton"/>
              <a:sym typeface="Anton"/>
            </a:endParaRPr>
          </a:p>
          <a:p>
            <a:pPr indent="0" lvl="0" marL="0" rtl="0" algn="l">
              <a:spcBef>
                <a:spcPts val="0"/>
              </a:spcBef>
              <a:spcAft>
                <a:spcPts val="0"/>
              </a:spcAft>
              <a:buClr>
                <a:schemeClr val="dk1"/>
              </a:buClr>
              <a:buSzPts val="1100"/>
              <a:buFont typeface="Arial"/>
              <a:buNone/>
            </a:pPr>
            <a:r>
              <a:t/>
            </a:r>
            <a:endParaRPr i="1" sz="3200">
              <a:latin typeface="Anton"/>
              <a:ea typeface="Anton"/>
              <a:cs typeface="Anton"/>
              <a:sym typeface="Anto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E0FF00">
                <a:alpha val="30980"/>
              </a:srgbClr>
            </a:gs>
          </a:gsLst>
          <a:lin ang="18900044" scaled="0"/>
        </a:gradFill>
      </p:bgPr>
    </p:bg>
    <p:spTree>
      <p:nvGrpSpPr>
        <p:cNvPr id="357" name="Shape 357"/>
        <p:cNvGrpSpPr/>
        <p:nvPr/>
      </p:nvGrpSpPr>
      <p:grpSpPr>
        <a:xfrm>
          <a:off x="0" y="0"/>
          <a:ext cx="0" cy="0"/>
          <a:chOff x="0" y="0"/>
          <a:chExt cx="0" cy="0"/>
        </a:xfrm>
      </p:grpSpPr>
      <p:sp>
        <p:nvSpPr>
          <p:cNvPr id="358" name="Google Shape;358;p41"/>
          <p:cNvSpPr txBox="1"/>
          <p:nvPr/>
        </p:nvSpPr>
        <p:spPr>
          <a:xfrm>
            <a:off x="357225" y="1300050"/>
            <a:ext cx="8292000" cy="3911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Los XSS ocurren cuando una aplicación toma datos no confiables y los envía al navegador web sin una validación y codificación apropiada; o actualiza una página web existente con datos suministrados por el usuario utilizando una API que ejecuta JavaScript en el navegador.</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Permiten ejecutar comandos en el navegador de la víctima y el atacante puede secuestrar una sesión, modificar los sitios web, o redireccionar al usuario hacia un sitio malicioso.</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Existen herramientas automatizadas que permiten detectar y explotar las tres formas de XSS, y también se encuentran disponibles kits de explotación gratuitos.</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Es la segunda vulnerabilidad más frecuente en OSWAP.</a:t>
            </a:r>
            <a:endParaRPr sz="1700">
              <a:solidFill>
                <a:schemeClr val="dk1"/>
              </a:solidFill>
              <a:latin typeface="Helvetica Neue Light"/>
              <a:ea typeface="Helvetica Neue Light"/>
              <a:cs typeface="Helvetica Neue Light"/>
              <a:sym typeface="Helvetica Neue Light"/>
            </a:endParaRPr>
          </a:p>
        </p:txBody>
      </p:sp>
      <p:pic>
        <p:nvPicPr>
          <p:cNvPr id="359" name="Google Shape;359;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0" name="Google Shape;360;p41"/>
          <p:cNvPicPr preferRelativeResize="0"/>
          <p:nvPr/>
        </p:nvPicPr>
        <p:blipFill>
          <a:blip r:embed="rId4">
            <a:alphaModFix/>
          </a:blip>
          <a:stretch>
            <a:fillRect/>
          </a:stretch>
        </p:blipFill>
        <p:spPr>
          <a:xfrm>
            <a:off x="256724" y="212683"/>
            <a:ext cx="649450" cy="651925"/>
          </a:xfrm>
          <a:prstGeom prst="rect">
            <a:avLst/>
          </a:prstGeom>
          <a:noFill/>
          <a:ln>
            <a:noFill/>
          </a:ln>
        </p:spPr>
      </p:pic>
      <p:sp>
        <p:nvSpPr>
          <p:cNvPr id="361" name="Google Shape;361;p41"/>
          <p:cNvSpPr txBox="1"/>
          <p:nvPr/>
        </p:nvSpPr>
        <p:spPr>
          <a:xfrm>
            <a:off x="1114425" y="214155"/>
            <a:ext cx="75348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3200">
                <a:highlight>
                  <a:schemeClr val="lt1"/>
                </a:highlight>
                <a:latin typeface="Anton"/>
                <a:ea typeface="Anton"/>
                <a:cs typeface="Anton"/>
                <a:sym typeface="Anton"/>
              </a:rPr>
              <a:t> A7:2017 </a:t>
            </a:r>
            <a:r>
              <a:rPr i="1" lang="en-GB" sz="3200">
                <a:latin typeface="Anton"/>
                <a:ea typeface="Anton"/>
                <a:cs typeface="Anton"/>
                <a:sym typeface="Anton"/>
              </a:rPr>
              <a:t> </a:t>
            </a:r>
            <a:r>
              <a:rPr i="1" lang="en-GB" sz="3200">
                <a:latin typeface="Anton"/>
                <a:ea typeface="Anton"/>
                <a:cs typeface="Anton"/>
                <a:sym typeface="Anton"/>
              </a:rPr>
              <a:t>Secuencia de comandos en sitios cruzados (XSS)</a:t>
            </a:r>
            <a:endParaRPr i="1" sz="3200">
              <a:latin typeface="Anton"/>
              <a:ea typeface="Anton"/>
              <a:cs typeface="Anton"/>
              <a:sym typeface="Ant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 name="Google Shape;70;p15"/>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2" name="Google Shape;72;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36</a:t>
            </a:r>
            <a:endParaRPr>
              <a:latin typeface="Helvetica Neue"/>
              <a:ea typeface="Helvetica Neue"/>
              <a:cs typeface="Helvetica Neue"/>
              <a:sym typeface="Helvetica Neue"/>
            </a:endParaRPr>
          </a:p>
        </p:txBody>
      </p:sp>
      <p:sp>
        <p:nvSpPr>
          <p:cNvPr id="74" name="Google Shape;74;p15"/>
          <p:cNvSpPr txBox="1"/>
          <p:nvPr/>
        </p:nvSpPr>
        <p:spPr>
          <a:xfrm>
            <a:off x="3720965" y="1834200"/>
            <a:ext cx="20133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Messaging y seguridad</a:t>
            </a:r>
            <a:endParaRPr b="1" sz="1200">
              <a:solidFill>
                <a:schemeClr val="dk1"/>
              </a:solidFill>
              <a:highlight>
                <a:schemeClr val="lt1"/>
              </a:highlight>
            </a:endParaRPr>
          </a:p>
        </p:txBody>
      </p:sp>
      <p:pic>
        <p:nvPicPr>
          <p:cNvPr id="75" name="Google Shape;75;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6" name="Google Shape;76;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35</a:t>
            </a:r>
            <a:endParaRPr>
              <a:latin typeface="Helvetica Neue"/>
              <a:ea typeface="Helvetica Neue"/>
              <a:cs typeface="Helvetica Neue"/>
              <a:sym typeface="Helvetica Neue"/>
            </a:endParaRPr>
          </a:p>
        </p:txBody>
      </p:sp>
      <p:sp>
        <p:nvSpPr>
          <p:cNvPr id="78" name="Google Shape;78;p15"/>
          <p:cNvSpPr txBox="1"/>
          <p:nvPr/>
        </p:nvSpPr>
        <p:spPr>
          <a:xfrm>
            <a:off x="1337785" y="1834200"/>
            <a:ext cx="20622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E-mailing y Messaging</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cxnSp>
        <p:nvCxnSpPr>
          <p:cNvPr id="79" name="Google Shape;79;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0" name="Google Shape;80;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1" name="Google Shape;81;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2" name="Google Shape;82;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3" name="Google Shape;83;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4" name="Google Shape;84;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5" name="Google Shape;85;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37</a:t>
            </a:r>
            <a:endParaRPr>
              <a:latin typeface="Helvetica Neue"/>
              <a:ea typeface="Helvetica Neue"/>
              <a:cs typeface="Helvetica Neue"/>
              <a:sym typeface="Helvetica Neue"/>
            </a:endParaRPr>
          </a:p>
        </p:txBody>
      </p:sp>
      <p:sp>
        <p:nvSpPr>
          <p:cNvPr id="87" name="Google Shape;87;p15"/>
          <p:cNvSpPr txBox="1"/>
          <p:nvPr/>
        </p:nvSpPr>
        <p:spPr>
          <a:xfrm>
            <a:off x="6146750" y="1758000"/>
            <a:ext cx="2157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Creación de proyectos</a:t>
            </a:r>
            <a:endParaRPr b="1" sz="1200">
              <a:latin typeface="Helvetica Neue"/>
              <a:ea typeface="Helvetica Neue"/>
              <a:cs typeface="Helvetica Neue"/>
              <a:sym typeface="Helvetica Neue"/>
            </a:endParaRPr>
          </a:p>
        </p:txBody>
      </p:sp>
      <p:cxnSp>
        <p:nvCxnSpPr>
          <p:cNvPr id="88" name="Google Shape;88;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9" name="Google Shape;89;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2" name="Google Shape;92;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3" name="Google Shape;93;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cxnSp>
        <p:nvCxnSpPr>
          <p:cNvPr id="94" name="Google Shape;94;p15"/>
          <p:cNvCxnSpPr/>
          <p:nvPr/>
        </p:nvCxnSpPr>
        <p:spPr>
          <a:xfrm>
            <a:off x="37631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5" name="Google Shape;95;p15"/>
          <p:cNvCxnSpPr/>
          <p:nvPr/>
        </p:nvCxnSpPr>
        <p:spPr>
          <a:xfrm>
            <a:off x="37631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6" name="Google Shape;96;p15"/>
          <p:cNvCxnSpPr/>
          <p:nvPr/>
        </p:nvCxnSpPr>
        <p:spPr>
          <a:xfrm>
            <a:off x="37631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7" name="Google Shape;97;p15"/>
          <p:cNvPicPr preferRelativeResize="0"/>
          <p:nvPr/>
        </p:nvPicPr>
        <p:blipFill rotWithShape="1">
          <a:blip r:embed="rId5">
            <a:alphaModFix/>
          </a:blip>
          <a:srcRect b="0" l="0" r="0" t="0"/>
          <a:stretch/>
        </p:blipFill>
        <p:spPr>
          <a:xfrm>
            <a:off x="3795687" y="2532587"/>
            <a:ext cx="307150" cy="307150"/>
          </a:xfrm>
          <a:prstGeom prst="rect">
            <a:avLst/>
          </a:prstGeom>
          <a:noFill/>
          <a:ln>
            <a:noFill/>
          </a:ln>
        </p:spPr>
      </p:pic>
      <p:pic>
        <p:nvPicPr>
          <p:cNvPr id="98" name="Google Shape;98;p15"/>
          <p:cNvPicPr preferRelativeResize="0"/>
          <p:nvPr/>
        </p:nvPicPr>
        <p:blipFill rotWithShape="1">
          <a:blip r:embed="rId5">
            <a:alphaModFix/>
          </a:blip>
          <a:srcRect b="0" l="0" r="0" t="0"/>
          <a:stretch/>
        </p:blipFill>
        <p:spPr>
          <a:xfrm>
            <a:off x="3788575" y="3000649"/>
            <a:ext cx="307150" cy="307150"/>
          </a:xfrm>
          <a:prstGeom prst="rect">
            <a:avLst/>
          </a:prstGeom>
          <a:noFill/>
          <a:ln>
            <a:noFill/>
          </a:ln>
        </p:spPr>
      </p:pic>
      <p:cxnSp>
        <p:nvCxnSpPr>
          <p:cNvPr id="99" name="Google Shape;99;p15"/>
          <p:cNvCxnSpPr/>
          <p:nvPr/>
        </p:nvCxnSpPr>
        <p:spPr>
          <a:xfrm>
            <a:off x="3771200" y="2443950"/>
            <a:ext cx="1854900" cy="0"/>
          </a:xfrm>
          <a:prstGeom prst="straightConnector1">
            <a:avLst/>
          </a:prstGeom>
          <a:noFill/>
          <a:ln cap="flat" cmpd="sng" w="9525">
            <a:solidFill>
              <a:srgbClr val="EFEFEF"/>
            </a:solidFill>
            <a:prstDash val="solid"/>
            <a:round/>
            <a:headEnd len="med" w="med" type="none"/>
            <a:tailEnd len="med" w="med" type="none"/>
          </a:ln>
        </p:spPr>
      </p:cxnSp>
      <p:pic>
        <p:nvPicPr>
          <p:cNvPr id="100" name="Google Shape;100;p15"/>
          <p:cNvPicPr preferRelativeResize="0"/>
          <p:nvPr/>
        </p:nvPicPr>
        <p:blipFill rotWithShape="1">
          <a:blip r:embed="rId6">
            <a:alphaModFix/>
          </a:blip>
          <a:srcRect b="0" l="0" r="0" t="0"/>
          <a:stretch/>
        </p:blipFill>
        <p:spPr>
          <a:xfrm>
            <a:off x="3788575" y="3458374"/>
            <a:ext cx="307150" cy="307150"/>
          </a:xfrm>
          <a:prstGeom prst="rect">
            <a:avLst/>
          </a:prstGeom>
          <a:noFill/>
          <a:ln>
            <a:noFill/>
          </a:ln>
        </p:spPr>
      </p:pic>
      <p:pic>
        <p:nvPicPr>
          <p:cNvPr id="101" name="Google Shape;101;p15"/>
          <p:cNvPicPr preferRelativeResize="0"/>
          <p:nvPr/>
        </p:nvPicPr>
        <p:blipFill rotWithShape="1">
          <a:blip r:embed="rId7">
            <a:alphaModFix/>
          </a:blip>
          <a:srcRect b="0" l="0" r="0" t="0"/>
          <a:stretch/>
        </p:blipFill>
        <p:spPr>
          <a:xfrm>
            <a:off x="1422178" y="3922117"/>
            <a:ext cx="307150" cy="307150"/>
          </a:xfrm>
          <a:prstGeom prst="rect">
            <a:avLst/>
          </a:prstGeom>
          <a:noFill/>
          <a:ln>
            <a:noFill/>
          </a:ln>
        </p:spPr>
      </p:pic>
      <p:pic>
        <p:nvPicPr>
          <p:cNvPr id="102" name="Google Shape;102;p15"/>
          <p:cNvPicPr preferRelativeResize="0"/>
          <p:nvPr/>
        </p:nvPicPr>
        <p:blipFill rotWithShape="1">
          <a:blip r:embed="rId8">
            <a:alphaModFix/>
          </a:blip>
          <a:srcRect b="0" l="0" r="0" t="0"/>
          <a:stretch/>
        </p:blipFill>
        <p:spPr>
          <a:xfrm>
            <a:off x="1422187" y="2533749"/>
            <a:ext cx="307150" cy="307150"/>
          </a:xfrm>
          <a:prstGeom prst="rect">
            <a:avLst/>
          </a:prstGeom>
          <a:noFill/>
          <a:ln>
            <a:noFill/>
          </a:ln>
        </p:spPr>
      </p:pic>
      <p:pic>
        <p:nvPicPr>
          <p:cNvPr id="103" name="Google Shape;103;p15"/>
          <p:cNvPicPr preferRelativeResize="0"/>
          <p:nvPr/>
        </p:nvPicPr>
        <p:blipFill rotWithShape="1">
          <a:blip r:embed="rId8">
            <a:alphaModFix/>
          </a:blip>
          <a:srcRect b="0" l="0" r="0" t="0"/>
          <a:stretch/>
        </p:blipFill>
        <p:spPr>
          <a:xfrm>
            <a:off x="1422180" y="2994957"/>
            <a:ext cx="307150" cy="307150"/>
          </a:xfrm>
          <a:prstGeom prst="rect">
            <a:avLst/>
          </a:prstGeom>
          <a:noFill/>
          <a:ln>
            <a:noFill/>
          </a:ln>
        </p:spPr>
      </p:pic>
      <p:pic>
        <p:nvPicPr>
          <p:cNvPr id="104" name="Google Shape;104;p15"/>
          <p:cNvPicPr preferRelativeResize="0"/>
          <p:nvPr/>
        </p:nvPicPr>
        <p:blipFill rotWithShape="1">
          <a:blip r:embed="rId8">
            <a:alphaModFix/>
          </a:blip>
          <a:srcRect b="0" l="0" r="0" t="0"/>
          <a:stretch/>
        </p:blipFill>
        <p:spPr>
          <a:xfrm>
            <a:off x="1422185" y="3458372"/>
            <a:ext cx="307150" cy="307150"/>
          </a:xfrm>
          <a:prstGeom prst="rect">
            <a:avLst/>
          </a:prstGeom>
          <a:noFill/>
          <a:ln>
            <a:noFill/>
          </a:ln>
        </p:spPr>
      </p:pic>
      <p:sp>
        <p:nvSpPr>
          <p:cNvPr id="105" name="Google Shape;105;p15"/>
          <p:cNvSpPr txBox="1"/>
          <p:nvPr/>
        </p:nvSpPr>
        <p:spPr>
          <a:xfrm>
            <a:off x="1821332" y="250161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ENVIAR MAIL DESDE NODE CON ETHEREAL</a:t>
            </a:r>
            <a:endParaRPr sz="700">
              <a:latin typeface="Helvetica Neue Light"/>
              <a:ea typeface="Helvetica Neue Light"/>
              <a:cs typeface="Helvetica Neue Light"/>
              <a:sym typeface="Helvetica Neue Light"/>
            </a:endParaRPr>
          </a:p>
        </p:txBody>
      </p:sp>
      <p:sp>
        <p:nvSpPr>
          <p:cNvPr id="106" name="Google Shape;106;p15"/>
          <p:cNvSpPr txBox="1"/>
          <p:nvPr/>
        </p:nvSpPr>
        <p:spPr>
          <a:xfrm>
            <a:off x="1820312" y="387876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ENVIAR MAILS Y SMS DESDE NUESTRA APP</a:t>
            </a:r>
            <a:endParaRPr sz="700">
              <a:latin typeface="Helvetica Neue Light"/>
              <a:ea typeface="Helvetica Neue Light"/>
              <a:cs typeface="Helvetica Neue Light"/>
              <a:sym typeface="Helvetica Neue Light"/>
            </a:endParaRPr>
          </a:p>
        </p:txBody>
      </p:sp>
      <p:sp>
        <p:nvSpPr>
          <p:cNvPr id="107" name="Google Shape;107;p15"/>
          <p:cNvSpPr txBox="1"/>
          <p:nvPr/>
        </p:nvSpPr>
        <p:spPr>
          <a:xfrm>
            <a:off x="1820312" y="346732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ENVIAR SMS DESDE NODE</a:t>
            </a:r>
            <a:endParaRPr sz="700">
              <a:latin typeface="Helvetica Neue Light"/>
              <a:ea typeface="Helvetica Neue Light"/>
              <a:cs typeface="Helvetica Neue Light"/>
              <a:sym typeface="Helvetica Neue Light"/>
            </a:endParaRPr>
          </a:p>
        </p:txBody>
      </p:sp>
      <p:sp>
        <p:nvSpPr>
          <p:cNvPr id="108" name="Google Shape;108;p15"/>
          <p:cNvSpPr txBox="1"/>
          <p:nvPr/>
        </p:nvSpPr>
        <p:spPr>
          <a:xfrm>
            <a:off x="1820312" y="297958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ENVIAR MAIL DESDE NODE CON GMAIL</a:t>
            </a:r>
            <a:endParaRPr sz="700">
              <a:latin typeface="Helvetica Neue Light"/>
              <a:ea typeface="Helvetica Neue Light"/>
              <a:cs typeface="Helvetica Neue Light"/>
              <a:sym typeface="Helvetica Neue Light"/>
            </a:endParaRPr>
          </a:p>
        </p:txBody>
      </p:sp>
      <p:sp>
        <p:nvSpPr>
          <p:cNvPr id="109" name="Google Shape;109;p15"/>
          <p:cNvSpPr txBox="1"/>
          <p:nvPr/>
        </p:nvSpPr>
        <p:spPr>
          <a:xfrm>
            <a:off x="4183532" y="250161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ENVIAR WHATSAPP DESDE NODE</a:t>
            </a:r>
            <a:endParaRPr sz="700">
              <a:latin typeface="Helvetica Neue Light"/>
              <a:ea typeface="Helvetica Neue Light"/>
              <a:cs typeface="Helvetica Neue Light"/>
              <a:sym typeface="Helvetica Neue Light"/>
            </a:endParaRPr>
          </a:p>
        </p:txBody>
      </p:sp>
      <p:sp>
        <p:nvSpPr>
          <p:cNvPr id="110" name="Google Shape;110;p15"/>
          <p:cNvSpPr txBox="1"/>
          <p:nvPr/>
        </p:nvSpPr>
        <p:spPr>
          <a:xfrm>
            <a:off x="4182512" y="3428966"/>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TERCERA ENTREGA DEL PROYECTO FINAL </a:t>
            </a:r>
            <a:endParaRPr sz="700">
              <a:latin typeface="Helvetica Neue Light"/>
              <a:ea typeface="Helvetica Neue Light"/>
              <a:cs typeface="Helvetica Neue Light"/>
              <a:sym typeface="Helvetica Neue Light"/>
            </a:endParaRPr>
          </a:p>
        </p:txBody>
      </p:sp>
      <p:sp>
        <p:nvSpPr>
          <p:cNvPr id="111" name="Google Shape;111;p15"/>
          <p:cNvSpPr txBox="1"/>
          <p:nvPr/>
        </p:nvSpPr>
        <p:spPr>
          <a:xfrm>
            <a:off x="4182512" y="297958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ENVIAR WHATSAPP A TRAVÉS DE UN FORMULARIO</a:t>
            </a:r>
            <a:endParaRPr sz="700">
              <a:latin typeface="Helvetica Neue Light"/>
              <a:ea typeface="Helvetica Neue Light"/>
              <a:cs typeface="Helvetica Neue Light"/>
              <a:sym typeface="Helvetica Neue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E0FF00">
                <a:alpha val="30980"/>
              </a:srgbClr>
            </a:gs>
          </a:gsLst>
          <a:lin ang="18900044" scaled="0"/>
        </a:gradFill>
      </p:bgPr>
    </p:bg>
    <p:spTree>
      <p:nvGrpSpPr>
        <p:cNvPr id="365" name="Shape 365"/>
        <p:cNvGrpSpPr/>
        <p:nvPr/>
      </p:nvGrpSpPr>
      <p:grpSpPr>
        <a:xfrm>
          <a:off x="0" y="0"/>
          <a:ext cx="0" cy="0"/>
          <a:chOff x="0" y="0"/>
          <a:chExt cx="0" cy="0"/>
        </a:xfrm>
      </p:grpSpPr>
      <p:sp>
        <p:nvSpPr>
          <p:cNvPr id="366" name="Google Shape;366;p42"/>
          <p:cNvSpPr txBox="1"/>
          <p:nvPr/>
        </p:nvSpPr>
        <p:spPr>
          <a:xfrm>
            <a:off x="357225" y="1078600"/>
            <a:ext cx="8292000" cy="3911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Estos defectos ocurren cuando una aplicación recibe objetos serializados dañinos y estos objetos pueden ser manipulados o borrados por el atacante para realizar ataques de repetición, inyecciones o elevar sus privilegios de ejecución.</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En el peor de los casos, la deserialización insegura puede conducir a la ejecución remota de código en el servidor.</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Algunas herramientas pueden descubrir defectos de deserialización, pero con frecuencia se necesita ayuda humana para validarlo.</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Lograr la explotación de deserialización es difícil por lo que no es algo tan frecuente en las aplicaciones web. Sin embargo no se debe desvalorizar su impacto por la ejecución remota de código.</a:t>
            </a:r>
            <a:endParaRPr sz="1700">
              <a:solidFill>
                <a:schemeClr val="dk1"/>
              </a:solidFill>
              <a:latin typeface="Helvetica Neue Light"/>
              <a:ea typeface="Helvetica Neue Light"/>
              <a:cs typeface="Helvetica Neue Light"/>
              <a:sym typeface="Helvetica Neue Light"/>
            </a:endParaRPr>
          </a:p>
        </p:txBody>
      </p:sp>
      <p:pic>
        <p:nvPicPr>
          <p:cNvPr id="367" name="Google Shape;367;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8" name="Google Shape;368;p42"/>
          <p:cNvPicPr preferRelativeResize="0"/>
          <p:nvPr/>
        </p:nvPicPr>
        <p:blipFill>
          <a:blip r:embed="rId4">
            <a:alphaModFix/>
          </a:blip>
          <a:stretch>
            <a:fillRect/>
          </a:stretch>
        </p:blipFill>
        <p:spPr>
          <a:xfrm>
            <a:off x="256724" y="212683"/>
            <a:ext cx="649450" cy="651925"/>
          </a:xfrm>
          <a:prstGeom prst="rect">
            <a:avLst/>
          </a:prstGeom>
          <a:noFill/>
          <a:ln>
            <a:noFill/>
          </a:ln>
        </p:spPr>
      </p:pic>
      <p:sp>
        <p:nvSpPr>
          <p:cNvPr id="369" name="Google Shape;369;p42"/>
          <p:cNvSpPr txBox="1"/>
          <p:nvPr/>
        </p:nvSpPr>
        <p:spPr>
          <a:xfrm>
            <a:off x="1114425" y="214155"/>
            <a:ext cx="75348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3200">
                <a:highlight>
                  <a:schemeClr val="lt1"/>
                </a:highlight>
                <a:latin typeface="Anton"/>
                <a:ea typeface="Anton"/>
                <a:cs typeface="Anton"/>
                <a:sym typeface="Anton"/>
              </a:rPr>
              <a:t> A8:2017 </a:t>
            </a:r>
            <a:r>
              <a:rPr i="1" lang="en-GB" sz="3200">
                <a:latin typeface="Anton"/>
                <a:ea typeface="Anton"/>
                <a:cs typeface="Anton"/>
                <a:sym typeface="Anton"/>
              </a:rPr>
              <a:t> </a:t>
            </a:r>
            <a:r>
              <a:rPr i="1" lang="en-GB" sz="3200">
                <a:latin typeface="Anton"/>
                <a:ea typeface="Anton"/>
                <a:cs typeface="Anton"/>
                <a:sym typeface="Anton"/>
              </a:rPr>
              <a:t>Deserialización insegura</a:t>
            </a:r>
            <a:endParaRPr i="1" sz="3200">
              <a:latin typeface="Anton"/>
              <a:ea typeface="Anton"/>
              <a:cs typeface="Anton"/>
              <a:sym typeface="Anto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E0FF00">
                <a:alpha val="30980"/>
              </a:srgbClr>
            </a:gs>
          </a:gsLst>
          <a:lin ang="18900044" scaled="0"/>
        </a:gradFill>
      </p:bgPr>
    </p:bg>
    <p:spTree>
      <p:nvGrpSpPr>
        <p:cNvPr id="373" name="Shape 373"/>
        <p:cNvGrpSpPr/>
        <p:nvPr/>
      </p:nvGrpSpPr>
      <p:grpSpPr>
        <a:xfrm>
          <a:off x="0" y="0"/>
          <a:ext cx="0" cy="0"/>
          <a:chOff x="0" y="0"/>
          <a:chExt cx="0" cy="0"/>
        </a:xfrm>
      </p:grpSpPr>
      <p:sp>
        <p:nvSpPr>
          <p:cNvPr id="374" name="Google Shape;374;p43"/>
          <p:cNvSpPr txBox="1"/>
          <p:nvPr/>
        </p:nvSpPr>
        <p:spPr>
          <a:xfrm>
            <a:off x="357225" y="1187865"/>
            <a:ext cx="8292000" cy="3911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CEFAB"/>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Los componentes como bibliotecas, frameworks y otros módulos se ejecutan con los mismos privilegios que la aplicación. Si se explota un componente vulnerable, el ataque puede provocar una pérdida de datos o tomar el control del servidor.</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rgbClr val="3CEFAB"/>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Las aplicaciones y API que utilizan componentes con vulnerabilidades conocidas pueden debilitar las defensas de las aplicaciones y permitir diversos ataques e impactos.</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rgbClr val="3CEFAB"/>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Estos defectos están muy difundidos. El desarrollo basado fuertemente en componentes de terceros, puede llevar a que los desarrolladores no entiendan qué componentes se utilizan en la aplicación o API y, mucho menos, mantenerlos actualizados.</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rgbClr val="3CEFAB"/>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Dependiendo del activo que se está protegiendo, este riesgo puede ser incluso el principal de la lista.</a:t>
            </a:r>
            <a:endParaRPr sz="1600">
              <a:solidFill>
                <a:schemeClr val="dk1"/>
              </a:solidFill>
              <a:latin typeface="Helvetica Neue Light"/>
              <a:ea typeface="Helvetica Neue Light"/>
              <a:cs typeface="Helvetica Neue Light"/>
              <a:sym typeface="Helvetica Neue Light"/>
            </a:endParaRPr>
          </a:p>
        </p:txBody>
      </p:sp>
      <p:pic>
        <p:nvPicPr>
          <p:cNvPr id="375" name="Google Shape;375;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6" name="Google Shape;376;p43"/>
          <p:cNvPicPr preferRelativeResize="0"/>
          <p:nvPr/>
        </p:nvPicPr>
        <p:blipFill>
          <a:blip r:embed="rId4">
            <a:alphaModFix/>
          </a:blip>
          <a:stretch>
            <a:fillRect/>
          </a:stretch>
        </p:blipFill>
        <p:spPr>
          <a:xfrm>
            <a:off x="256724" y="212683"/>
            <a:ext cx="649450" cy="651925"/>
          </a:xfrm>
          <a:prstGeom prst="rect">
            <a:avLst/>
          </a:prstGeom>
          <a:noFill/>
          <a:ln>
            <a:noFill/>
          </a:ln>
        </p:spPr>
      </p:pic>
      <p:sp>
        <p:nvSpPr>
          <p:cNvPr id="377" name="Google Shape;377;p43"/>
          <p:cNvSpPr txBox="1"/>
          <p:nvPr/>
        </p:nvSpPr>
        <p:spPr>
          <a:xfrm>
            <a:off x="1114425" y="214155"/>
            <a:ext cx="75348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3200">
                <a:highlight>
                  <a:schemeClr val="lt1"/>
                </a:highlight>
                <a:latin typeface="Anton"/>
                <a:ea typeface="Anton"/>
                <a:cs typeface="Anton"/>
                <a:sym typeface="Anton"/>
              </a:rPr>
              <a:t> A9:2017 </a:t>
            </a:r>
            <a:r>
              <a:rPr i="1" lang="en-GB" sz="3200">
                <a:latin typeface="Anton"/>
                <a:ea typeface="Anton"/>
                <a:cs typeface="Anton"/>
                <a:sym typeface="Anton"/>
              </a:rPr>
              <a:t> </a:t>
            </a:r>
            <a:r>
              <a:rPr i="1" lang="en-GB" sz="3200">
                <a:latin typeface="Anton"/>
                <a:ea typeface="Anton"/>
                <a:cs typeface="Anton"/>
                <a:sym typeface="Anton"/>
              </a:rPr>
              <a:t>Componentes con vulnerabilidades conocidas</a:t>
            </a:r>
            <a:endParaRPr i="1" sz="3200">
              <a:latin typeface="Anton"/>
              <a:ea typeface="Anton"/>
              <a:cs typeface="Anton"/>
              <a:sym typeface="Anto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E0FF00">
                <a:alpha val="30980"/>
              </a:srgbClr>
            </a:gs>
          </a:gsLst>
          <a:lin ang="18900044" scaled="0"/>
        </a:gradFill>
      </p:bgPr>
    </p:bg>
    <p:spTree>
      <p:nvGrpSpPr>
        <p:cNvPr id="381" name="Shape 381"/>
        <p:cNvGrpSpPr/>
        <p:nvPr/>
      </p:nvGrpSpPr>
      <p:grpSpPr>
        <a:xfrm>
          <a:off x="0" y="0"/>
          <a:ext cx="0" cy="0"/>
          <a:chOff x="0" y="0"/>
          <a:chExt cx="0" cy="0"/>
        </a:xfrm>
      </p:grpSpPr>
      <p:sp>
        <p:nvSpPr>
          <p:cNvPr id="382" name="Google Shape;382;p44"/>
          <p:cNvSpPr txBox="1"/>
          <p:nvPr/>
        </p:nvSpPr>
        <p:spPr>
          <a:xfrm>
            <a:off x="346800" y="1017000"/>
            <a:ext cx="8671200" cy="3911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El registro y monitoreo insuficiente, junto a la falta de respuesta ante incidentes permiten a los atacantes mantener el ataque en el tiempo, pivotear a otros sistemas y manipular, extraer o destruir datos.</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Los estudios muestran que el tiempo de detección de una brecha de seguridad es mayor a 200 días, siendo típicamente detectado por terceros en lugar de por procesos internos.</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Los atacantes dependen de la falta de monitoreo y respuesta oportuna para lograr sus objetivos sin ser detectados.</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Los ataques más exitosos comienzan con la exploración de vulnerabilidades.</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Permitir que el sondeo de vulnerabilidades continúe puede </a:t>
            </a:r>
            <a:br>
              <a:rPr lang="en-GB" sz="1700">
                <a:solidFill>
                  <a:schemeClr val="dk1"/>
                </a:solidFill>
                <a:latin typeface="Helvetica Neue Light"/>
                <a:ea typeface="Helvetica Neue Light"/>
                <a:cs typeface="Helvetica Neue Light"/>
                <a:sym typeface="Helvetica Neue Light"/>
              </a:rPr>
            </a:br>
            <a:r>
              <a:rPr lang="en-GB" sz="1700">
                <a:solidFill>
                  <a:schemeClr val="dk1"/>
                </a:solidFill>
                <a:latin typeface="Helvetica Neue Light"/>
                <a:ea typeface="Helvetica Neue Light"/>
                <a:cs typeface="Helvetica Neue Light"/>
                <a:sym typeface="Helvetica Neue Light"/>
              </a:rPr>
              <a:t>aumentar la probabilidad de una explotación exitosa.</a:t>
            </a:r>
            <a:endParaRPr sz="1700">
              <a:solidFill>
                <a:schemeClr val="dk1"/>
              </a:solidFill>
              <a:latin typeface="Helvetica Neue Light"/>
              <a:ea typeface="Helvetica Neue Light"/>
              <a:cs typeface="Helvetica Neue Light"/>
              <a:sym typeface="Helvetica Neue Light"/>
            </a:endParaRPr>
          </a:p>
        </p:txBody>
      </p:sp>
      <p:pic>
        <p:nvPicPr>
          <p:cNvPr id="383" name="Google Shape;383;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4" name="Google Shape;384;p44"/>
          <p:cNvPicPr preferRelativeResize="0"/>
          <p:nvPr/>
        </p:nvPicPr>
        <p:blipFill>
          <a:blip r:embed="rId4">
            <a:alphaModFix/>
          </a:blip>
          <a:stretch>
            <a:fillRect/>
          </a:stretch>
        </p:blipFill>
        <p:spPr>
          <a:xfrm>
            <a:off x="256724" y="212683"/>
            <a:ext cx="649450" cy="651925"/>
          </a:xfrm>
          <a:prstGeom prst="rect">
            <a:avLst/>
          </a:prstGeom>
          <a:noFill/>
          <a:ln>
            <a:noFill/>
          </a:ln>
        </p:spPr>
      </p:pic>
      <p:sp>
        <p:nvSpPr>
          <p:cNvPr id="385" name="Google Shape;385;p44"/>
          <p:cNvSpPr txBox="1"/>
          <p:nvPr/>
        </p:nvSpPr>
        <p:spPr>
          <a:xfrm>
            <a:off x="1114425" y="214155"/>
            <a:ext cx="75348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3200">
                <a:highlight>
                  <a:schemeClr val="lt1"/>
                </a:highlight>
                <a:latin typeface="Anton"/>
                <a:ea typeface="Anton"/>
                <a:cs typeface="Anton"/>
                <a:sym typeface="Anton"/>
              </a:rPr>
              <a:t> A10:2017 </a:t>
            </a:r>
            <a:r>
              <a:rPr i="1" lang="en-GB" sz="3200">
                <a:latin typeface="Anton"/>
                <a:ea typeface="Anton"/>
                <a:cs typeface="Anton"/>
                <a:sym typeface="Anton"/>
              </a:rPr>
              <a:t> R</a:t>
            </a:r>
            <a:r>
              <a:rPr i="1" lang="en-GB" sz="3200">
                <a:latin typeface="Anton"/>
                <a:ea typeface="Anton"/>
                <a:cs typeface="Anton"/>
                <a:sym typeface="Anton"/>
              </a:rPr>
              <a:t>egistro y monitoreo insuficientes</a:t>
            </a:r>
            <a:endParaRPr i="1" sz="3200">
              <a:latin typeface="Anton"/>
              <a:ea typeface="Anton"/>
              <a:cs typeface="Anton"/>
              <a:sym typeface="Anton"/>
            </a:endParaRPr>
          </a:p>
          <a:p>
            <a:pPr indent="0" lvl="0" marL="0" rtl="0" algn="l">
              <a:spcBef>
                <a:spcPts val="0"/>
              </a:spcBef>
              <a:spcAft>
                <a:spcPts val="0"/>
              </a:spcAft>
              <a:buClr>
                <a:schemeClr val="dk1"/>
              </a:buClr>
              <a:buSzPts val="1100"/>
              <a:buFont typeface="Arial"/>
              <a:buNone/>
            </a:pPr>
            <a:r>
              <a:t/>
            </a:r>
            <a:endParaRPr i="1" sz="3200">
              <a:latin typeface="Anton"/>
              <a:ea typeface="Anton"/>
              <a:cs typeface="Anton"/>
              <a:sym typeface="Anto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5"/>
          <p:cNvSpPr txBox="1"/>
          <p:nvPr/>
        </p:nvSpPr>
        <p:spPr>
          <a:xfrm>
            <a:off x="329525" y="1592900"/>
            <a:ext cx="8292000" cy="32055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Dos diferenciadores clave sobre las versiones anteriores son las </a:t>
            </a:r>
            <a:r>
              <a:rPr i="1" lang="en-GB" sz="1700">
                <a:solidFill>
                  <a:schemeClr val="dk1"/>
                </a:solidFill>
                <a:highlight>
                  <a:schemeClr val="lt1"/>
                </a:highlight>
                <a:latin typeface="Helvetica Neue Light"/>
                <a:ea typeface="Helvetica Neue Light"/>
                <a:cs typeface="Helvetica Neue Light"/>
                <a:sym typeface="Helvetica Neue Light"/>
              </a:rPr>
              <a:t>notables devoluciones de la comunidad</a:t>
            </a:r>
            <a:r>
              <a:rPr lang="en-GB" sz="1700">
                <a:solidFill>
                  <a:schemeClr val="dk1"/>
                </a:solidFill>
                <a:highlight>
                  <a:schemeClr val="lt1"/>
                </a:highlight>
                <a:latin typeface="Helvetica Neue Light"/>
                <a:ea typeface="Helvetica Neue Light"/>
                <a:cs typeface="Helvetica Neue Light"/>
                <a:sym typeface="Helvetica Neue Light"/>
              </a:rPr>
              <a:t> y la </a:t>
            </a:r>
            <a:r>
              <a:rPr i="1" lang="en-GB" sz="1700">
                <a:solidFill>
                  <a:schemeClr val="dk1"/>
                </a:solidFill>
                <a:highlight>
                  <a:schemeClr val="lt1"/>
                </a:highlight>
                <a:latin typeface="Helvetica Neue Light"/>
                <a:ea typeface="Helvetica Neue Light"/>
                <a:cs typeface="Helvetica Neue Light"/>
                <a:sym typeface="Helvetica Neue Light"/>
              </a:rPr>
              <a:t>gran cantidad de datos recopilados</a:t>
            </a:r>
            <a:r>
              <a:rPr lang="en-GB" sz="1700">
                <a:solidFill>
                  <a:schemeClr val="dk1"/>
                </a:solidFill>
                <a:highlight>
                  <a:schemeClr val="lt1"/>
                </a:highlight>
                <a:latin typeface="Helvetica Neue Light"/>
                <a:ea typeface="Helvetica Neue Light"/>
                <a:cs typeface="Helvetica Neue Light"/>
                <a:sym typeface="Helvetica Neue Light"/>
              </a:rPr>
              <a:t> de docenas de organizaciones, siendo posiblemente la mayor cantidad de datos jamás reunidos en la preparación de un estándar de seguridad de aplicaciones.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Esto nos da la confianza de que el nuevo OWASP Top 10 aborda los riesgos de seguridad de aplicaciones más impactantes que enfrentan las organizaciones en la actualidad.</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Se agregaron los nuevos riesgos A8 y A10 que no se </a:t>
            </a:r>
            <a:br>
              <a:rPr lang="en-GB" sz="1700">
                <a:solidFill>
                  <a:schemeClr val="dk1"/>
                </a:solidFill>
                <a:highlight>
                  <a:schemeClr val="lt1"/>
                </a:highlight>
                <a:latin typeface="Helvetica Neue Light"/>
                <a:ea typeface="Helvetica Neue Light"/>
                <a:cs typeface="Helvetica Neue Light"/>
                <a:sym typeface="Helvetica Neue Light"/>
              </a:rPr>
            </a:br>
            <a:r>
              <a:rPr lang="en-GB" sz="1700">
                <a:solidFill>
                  <a:schemeClr val="dk1"/>
                </a:solidFill>
                <a:highlight>
                  <a:schemeClr val="lt1"/>
                </a:highlight>
                <a:latin typeface="Helvetica Neue Light"/>
                <a:ea typeface="Helvetica Neue Light"/>
                <a:cs typeface="Helvetica Neue Light"/>
                <a:sym typeface="Helvetica Neue Light"/>
              </a:rPr>
              <a:t>consideran en las versiones anteriores.</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391" name="Google Shape;391;p45"/>
          <p:cNvSpPr txBox="1"/>
          <p:nvPr/>
        </p:nvSpPr>
        <p:spPr>
          <a:xfrm>
            <a:off x="0" y="91374"/>
            <a:ext cx="9144000" cy="13239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Cambios desde la</a:t>
            </a:r>
            <a:r>
              <a:rPr i="1" lang="en-GB" sz="3600">
                <a:latin typeface="Anton"/>
                <a:ea typeface="Anton"/>
                <a:cs typeface="Anton"/>
                <a:sym typeface="Anton"/>
              </a:rPr>
              <a:t> </a:t>
            </a:r>
            <a:r>
              <a:rPr i="1" lang="en-GB" sz="3600">
                <a:latin typeface="Anton"/>
                <a:ea typeface="Anton"/>
                <a:cs typeface="Anton"/>
                <a:sym typeface="Anton"/>
              </a:rPr>
              <a:t>anterior versión</a:t>
            </a:r>
            <a:endParaRPr i="1" sz="3600">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(2013)</a:t>
            </a:r>
            <a:endParaRPr i="1" sz="3600">
              <a:latin typeface="Anton"/>
              <a:ea typeface="Anton"/>
              <a:cs typeface="Anton"/>
              <a:sym typeface="Anton"/>
            </a:endParaRPr>
          </a:p>
        </p:txBody>
      </p:sp>
      <p:pic>
        <p:nvPicPr>
          <p:cNvPr id="392" name="Google Shape;392;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3" name="Google Shape;393;p45"/>
          <p:cNvPicPr preferRelativeResize="0"/>
          <p:nvPr/>
        </p:nvPicPr>
        <p:blipFill>
          <a:blip r:embed="rId4">
            <a:alphaModFix/>
          </a:blip>
          <a:stretch>
            <a:fillRect/>
          </a:stretch>
        </p:blipFill>
        <p:spPr>
          <a:xfrm>
            <a:off x="8168775" y="371875"/>
            <a:ext cx="762900" cy="762900"/>
          </a:xfrm>
          <a:prstGeom prst="rect">
            <a:avLst/>
          </a:prstGeom>
          <a:noFill/>
          <a:ln>
            <a:noFill/>
          </a:ln>
        </p:spPr>
      </p:pic>
      <p:pic>
        <p:nvPicPr>
          <p:cNvPr id="394" name="Google Shape;394;p45"/>
          <p:cNvPicPr preferRelativeResize="0"/>
          <p:nvPr/>
        </p:nvPicPr>
        <p:blipFill>
          <a:blip r:embed="rId5">
            <a:alphaModFix/>
          </a:blip>
          <a:stretch>
            <a:fillRect/>
          </a:stretch>
        </p:blipFill>
        <p:spPr>
          <a:xfrm>
            <a:off x="256724" y="212683"/>
            <a:ext cx="649450" cy="6519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6"/>
          <p:cNvSpPr txBox="1"/>
          <p:nvPr/>
        </p:nvSpPr>
        <p:spPr>
          <a:xfrm>
            <a:off x="355425" y="1162500"/>
            <a:ext cx="8292000" cy="3681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Se recomienda establecer y utilizar procesos de seguridad repetibles y controles estándar de seguridad.</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Para ayudar a organizaciones y desarrolladores a reducir los riesgos de seguridad de sus aplicaciones de un modo rentable, OWASP ha producido un gran número de recursos gratuitos y abiertos, que los podemos utilizar para gestionar la seguridad de nuestras aplicaciones.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A continuación, en la siguiente diapositiva, se muestran algunos de los muchos recursos que OWASP ha producido para ayudar a los desarrolladores a generar aplicaciones web y APIs seguras.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00" name="Google Shape;400;p46"/>
          <p:cNvSpPr txBox="1"/>
          <p:nvPr/>
        </p:nvSpPr>
        <p:spPr>
          <a:xfrm>
            <a:off x="1170750" y="262985"/>
            <a:ext cx="83889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3000">
                <a:latin typeface="Anton"/>
                <a:ea typeface="Anton"/>
                <a:cs typeface="Anton"/>
                <a:sym typeface="Anton"/>
              </a:rPr>
              <a:t>Recomendaciones </a:t>
            </a:r>
            <a:r>
              <a:rPr i="1" lang="en-GB" sz="2800">
                <a:latin typeface="Anton"/>
                <a:ea typeface="Anton"/>
                <a:cs typeface="Anton"/>
                <a:sym typeface="Anton"/>
              </a:rPr>
              <a:t>para mejorar</a:t>
            </a:r>
            <a:endParaRPr i="1" sz="2800">
              <a:latin typeface="Anton"/>
              <a:ea typeface="Anton"/>
              <a:cs typeface="Anton"/>
              <a:sym typeface="Anton"/>
            </a:endParaRPr>
          </a:p>
          <a:p>
            <a:pPr indent="0" lvl="0" marL="0" rtl="0" algn="l">
              <a:spcBef>
                <a:spcPts val="0"/>
              </a:spcBef>
              <a:spcAft>
                <a:spcPts val="0"/>
              </a:spcAft>
              <a:buClr>
                <a:schemeClr val="dk1"/>
              </a:buClr>
              <a:buSzPts val="1100"/>
              <a:buFont typeface="Arial"/>
              <a:buNone/>
            </a:pPr>
            <a:r>
              <a:rPr i="1" lang="en-GB" sz="2800">
                <a:latin typeface="Anton"/>
                <a:ea typeface="Anton"/>
                <a:cs typeface="Anton"/>
                <a:sym typeface="Anton"/>
              </a:rPr>
              <a:t>la seguridad de nuestra App</a:t>
            </a:r>
            <a:endParaRPr i="1" sz="2800">
              <a:latin typeface="Anton"/>
              <a:ea typeface="Anton"/>
              <a:cs typeface="Anton"/>
              <a:sym typeface="Anton"/>
            </a:endParaRPr>
          </a:p>
        </p:txBody>
      </p:sp>
      <p:pic>
        <p:nvPicPr>
          <p:cNvPr id="401" name="Google Shape;401;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2" name="Google Shape;402;p4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03" name="Google Shape;403;p46"/>
          <p:cNvPicPr preferRelativeResize="0"/>
          <p:nvPr/>
        </p:nvPicPr>
        <p:blipFill>
          <a:blip r:embed="rId5">
            <a:alphaModFix/>
          </a:blip>
          <a:stretch>
            <a:fillRect/>
          </a:stretch>
        </p:blipFill>
        <p:spPr>
          <a:xfrm>
            <a:off x="256724" y="212683"/>
            <a:ext cx="649450" cy="6519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7"/>
          <p:cNvSpPr txBox="1"/>
          <p:nvPr/>
        </p:nvSpPr>
        <p:spPr>
          <a:xfrm>
            <a:off x="177125" y="1382475"/>
            <a:ext cx="8671200" cy="3086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Requisitos de Seguridad en aplicaciones</a:t>
            </a:r>
            <a:r>
              <a:rPr lang="en-GB" sz="1900">
                <a:solidFill>
                  <a:schemeClr val="dk1"/>
                </a:solidFill>
                <a:highlight>
                  <a:schemeClr val="lt1"/>
                </a:highlight>
                <a:latin typeface="Helvetica Neue Light"/>
                <a:ea typeface="Helvetica Neue Light"/>
                <a:cs typeface="Helvetica Neue Light"/>
                <a:sym typeface="Helvetica Neue Light"/>
              </a:rPr>
              <a:t>:</a:t>
            </a:r>
            <a:r>
              <a:rPr lang="en-GB" sz="1900">
                <a:solidFill>
                  <a:schemeClr val="dk1"/>
                </a:solidFill>
                <a:highlight>
                  <a:schemeClr val="lt1"/>
                </a:highlight>
                <a:latin typeface="Helvetica Neue Light"/>
                <a:ea typeface="Helvetica Neue Light"/>
                <a:cs typeface="Helvetica Neue Light"/>
                <a:sym typeface="Helvetica Neue Light"/>
              </a:rPr>
              <a:t> </a:t>
            </a:r>
            <a:r>
              <a:rPr lang="en-GB" sz="1900">
                <a:solidFill>
                  <a:schemeClr val="dk1"/>
                </a:solidFill>
                <a:highlight>
                  <a:schemeClr val="lt1"/>
                </a:highlight>
                <a:latin typeface="Helvetica Neue Light"/>
                <a:ea typeface="Helvetica Neue Light"/>
                <a:cs typeface="Helvetica Neue Light"/>
                <a:sym typeface="Helvetica Neue Light"/>
              </a:rPr>
              <a:t>OWASP recomienda utilizar el </a:t>
            </a:r>
            <a:r>
              <a:rPr lang="en-GB" sz="1900" u="sng">
                <a:solidFill>
                  <a:schemeClr val="hlink"/>
                </a:solidFill>
                <a:highlight>
                  <a:schemeClr val="lt1"/>
                </a:highlight>
                <a:latin typeface="Helvetica Neue Light"/>
                <a:ea typeface="Helvetica Neue Light"/>
                <a:cs typeface="Helvetica Neue Light"/>
                <a:sym typeface="Helvetica Neue Light"/>
                <a:hlinkClick r:id="rId3"/>
              </a:rPr>
              <a:t>Estándar de Verificación de Seguridad en Aplicaciones de OWASP (ASVS)</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Arquitectura de seguridad en aplicaciones</a:t>
            </a:r>
            <a:r>
              <a:rPr lang="en-GB" sz="1900">
                <a:solidFill>
                  <a:schemeClr val="dk1"/>
                </a:solidFill>
                <a:highlight>
                  <a:schemeClr val="lt1"/>
                </a:highlight>
                <a:latin typeface="Helvetica Neue Light"/>
                <a:ea typeface="Helvetica Neue Light"/>
                <a:cs typeface="Helvetica Neue Light"/>
                <a:sym typeface="Helvetica Neue Light"/>
              </a:rPr>
              <a:t>: Es mucho más rentable diseñar la seguridad desde el principio.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Controles de Seguridad Estándar</a:t>
            </a:r>
            <a:r>
              <a:rPr lang="en-GB" sz="1900">
                <a:solidFill>
                  <a:schemeClr val="dk1"/>
                </a:solidFill>
                <a:highlight>
                  <a:schemeClr val="lt1"/>
                </a:highlight>
                <a:latin typeface="Helvetica Neue Light"/>
                <a:ea typeface="Helvetica Neue Light"/>
                <a:cs typeface="Helvetica Neue Light"/>
                <a:sym typeface="Helvetica Neue Light"/>
              </a:rPr>
              <a:t>: Construir controles de seguridad fuertes y usables es difícil. Un conjunto de controles estándar de seguridad simplifican radicalmente el desarrollo de aplicaciones y APIs seguras.</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409" name="Google Shape;409;p47"/>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410" name="Google Shape;410;p47"/>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411" name="Google Shape;411;p47"/>
          <p:cNvPicPr preferRelativeResize="0"/>
          <p:nvPr/>
        </p:nvPicPr>
        <p:blipFill>
          <a:blip r:embed="rId6">
            <a:alphaModFix/>
          </a:blip>
          <a:stretch>
            <a:fillRect/>
          </a:stretch>
        </p:blipFill>
        <p:spPr>
          <a:xfrm>
            <a:off x="256724" y="212683"/>
            <a:ext cx="649450" cy="651925"/>
          </a:xfrm>
          <a:prstGeom prst="rect">
            <a:avLst/>
          </a:prstGeom>
          <a:noFill/>
          <a:ln>
            <a:noFill/>
          </a:ln>
        </p:spPr>
      </p:pic>
      <p:sp>
        <p:nvSpPr>
          <p:cNvPr id="412" name="Google Shape;412;p47"/>
          <p:cNvSpPr txBox="1"/>
          <p:nvPr/>
        </p:nvSpPr>
        <p:spPr>
          <a:xfrm>
            <a:off x="1170750" y="262985"/>
            <a:ext cx="83889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3000">
                <a:latin typeface="Anton"/>
                <a:ea typeface="Anton"/>
                <a:cs typeface="Anton"/>
                <a:sym typeface="Anton"/>
              </a:rPr>
              <a:t>Recomendaciones </a:t>
            </a:r>
            <a:r>
              <a:rPr i="1" lang="en-GB" sz="2800">
                <a:latin typeface="Anton"/>
                <a:ea typeface="Anton"/>
                <a:cs typeface="Anton"/>
                <a:sym typeface="Anton"/>
              </a:rPr>
              <a:t>para mejorar</a:t>
            </a:r>
            <a:endParaRPr i="1" sz="2800">
              <a:latin typeface="Anton"/>
              <a:ea typeface="Anton"/>
              <a:cs typeface="Anton"/>
              <a:sym typeface="Anton"/>
            </a:endParaRPr>
          </a:p>
          <a:p>
            <a:pPr indent="0" lvl="0" marL="0" rtl="0" algn="l">
              <a:spcBef>
                <a:spcPts val="0"/>
              </a:spcBef>
              <a:spcAft>
                <a:spcPts val="0"/>
              </a:spcAft>
              <a:buClr>
                <a:schemeClr val="dk1"/>
              </a:buClr>
              <a:buSzPts val="1100"/>
              <a:buFont typeface="Arial"/>
              <a:buNone/>
            </a:pPr>
            <a:r>
              <a:rPr i="1" lang="en-GB" sz="2800">
                <a:latin typeface="Anton"/>
                <a:ea typeface="Anton"/>
                <a:cs typeface="Anton"/>
                <a:sym typeface="Anton"/>
              </a:rPr>
              <a:t>la seguridad de nuestra App</a:t>
            </a:r>
            <a:endParaRPr i="1" sz="2800">
              <a:latin typeface="Anton"/>
              <a:ea typeface="Anton"/>
              <a:cs typeface="Anton"/>
              <a:sym typeface="Anto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8"/>
          <p:cNvSpPr txBox="1"/>
          <p:nvPr/>
        </p:nvSpPr>
        <p:spPr>
          <a:xfrm>
            <a:off x="100925" y="1382475"/>
            <a:ext cx="8671200" cy="3116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Ciclo de vida de desarrollo seguro</a:t>
            </a:r>
            <a:r>
              <a:rPr lang="en-GB" sz="1900">
                <a:solidFill>
                  <a:schemeClr val="dk1"/>
                </a:solidFill>
                <a:highlight>
                  <a:schemeClr val="lt1"/>
                </a:highlight>
                <a:latin typeface="Helvetica Neue Light"/>
                <a:ea typeface="Helvetica Neue Light"/>
                <a:cs typeface="Helvetica Neue Light"/>
                <a:sym typeface="Helvetica Neue Light"/>
              </a:rPr>
              <a:t>: Para mejorar el proceso que una organización utiliza para crear aplicaciones y APIs, OWASP recomienda el Modelo de Garantía de la Madurez del Software (SAMM). Este modelo ayuda a las organizaciones a formular e implementar estrategias para el software seguro, adaptado a los riesgos específicos para un negocio u organización.</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Educación de la Seguridad en Aplicaciones</a:t>
            </a:r>
            <a:r>
              <a:rPr lang="en-GB" sz="1900">
                <a:solidFill>
                  <a:schemeClr val="dk1"/>
                </a:solidFill>
                <a:highlight>
                  <a:schemeClr val="lt1"/>
                </a:highlight>
                <a:latin typeface="Helvetica Neue Light"/>
                <a:ea typeface="Helvetica Neue Light"/>
                <a:cs typeface="Helvetica Neue Light"/>
                <a:sym typeface="Helvetica Neue Light"/>
              </a:rPr>
              <a:t>: El proyecto educacional de OWASP proporciona material de formación para ayudar a educar a los desarrolladores en seguridad en aplicaciones web.</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418" name="Google Shape;418;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9" name="Google Shape;419;p4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20" name="Google Shape;420;p48"/>
          <p:cNvPicPr preferRelativeResize="0"/>
          <p:nvPr/>
        </p:nvPicPr>
        <p:blipFill>
          <a:blip r:embed="rId5">
            <a:alphaModFix/>
          </a:blip>
          <a:stretch>
            <a:fillRect/>
          </a:stretch>
        </p:blipFill>
        <p:spPr>
          <a:xfrm>
            <a:off x="256724" y="212683"/>
            <a:ext cx="649450" cy="651925"/>
          </a:xfrm>
          <a:prstGeom prst="rect">
            <a:avLst/>
          </a:prstGeom>
          <a:noFill/>
          <a:ln>
            <a:noFill/>
          </a:ln>
        </p:spPr>
      </p:pic>
      <p:sp>
        <p:nvSpPr>
          <p:cNvPr id="421" name="Google Shape;421;p48"/>
          <p:cNvSpPr txBox="1"/>
          <p:nvPr/>
        </p:nvSpPr>
        <p:spPr>
          <a:xfrm>
            <a:off x="1170750" y="262985"/>
            <a:ext cx="83889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3000">
                <a:latin typeface="Anton"/>
                <a:ea typeface="Anton"/>
                <a:cs typeface="Anton"/>
                <a:sym typeface="Anton"/>
              </a:rPr>
              <a:t>Recomendaciones </a:t>
            </a:r>
            <a:r>
              <a:rPr i="1" lang="en-GB" sz="2800">
                <a:latin typeface="Anton"/>
                <a:ea typeface="Anton"/>
                <a:cs typeface="Anton"/>
                <a:sym typeface="Anton"/>
              </a:rPr>
              <a:t>para mejorar</a:t>
            </a:r>
            <a:endParaRPr i="1" sz="2800">
              <a:latin typeface="Anton"/>
              <a:ea typeface="Anton"/>
              <a:cs typeface="Anton"/>
              <a:sym typeface="Anton"/>
            </a:endParaRPr>
          </a:p>
          <a:p>
            <a:pPr indent="0" lvl="0" marL="0" rtl="0" algn="l">
              <a:spcBef>
                <a:spcPts val="0"/>
              </a:spcBef>
              <a:spcAft>
                <a:spcPts val="0"/>
              </a:spcAft>
              <a:buClr>
                <a:schemeClr val="dk1"/>
              </a:buClr>
              <a:buSzPts val="1100"/>
              <a:buFont typeface="Arial"/>
              <a:buNone/>
            </a:pPr>
            <a:r>
              <a:rPr i="1" lang="en-GB" sz="2800">
                <a:latin typeface="Anton"/>
                <a:ea typeface="Anton"/>
                <a:cs typeface="Anton"/>
                <a:sym typeface="Anton"/>
              </a:rPr>
              <a:t>la seguridad de nuestra App</a:t>
            </a:r>
            <a:endParaRPr i="1" sz="2800">
              <a:latin typeface="Anton"/>
              <a:ea typeface="Anton"/>
              <a:cs typeface="Anton"/>
              <a:sym typeface="Anto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9"/>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ENVIAR WHATSAPP A TRAVÉS DE UN FORMULARIO</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427" name="Google Shape;427;p4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28" name="Google Shape;428;p49"/>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5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34" name="Google Shape;434;p50"/>
          <p:cNvSpPr txBox="1"/>
          <p:nvPr/>
        </p:nvSpPr>
        <p:spPr>
          <a:xfrm>
            <a:off x="124175" y="1007400"/>
            <a:ext cx="8769900" cy="389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Realizar un servidor en Node.js que contenga en su carpeta pública un formulario que permita: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Ingresar un número de Whatsapp, un mensaje de texto y en forma opcional una</a:t>
            </a:r>
            <a:r>
              <a:rPr lang="en-GB" sz="1700">
                <a:solidFill>
                  <a:schemeClr val="dk1"/>
                </a:solidFill>
                <a:highlight>
                  <a:schemeClr val="lt1"/>
                </a:highlight>
                <a:latin typeface="Helvetica Neue Light"/>
                <a:ea typeface="Helvetica Neue Light"/>
                <a:cs typeface="Helvetica Neue Light"/>
                <a:sym typeface="Helvetica Neue Light"/>
              </a:rPr>
              <a:t> URL</a:t>
            </a:r>
            <a:r>
              <a:rPr lang="en-GB" sz="1700">
                <a:solidFill>
                  <a:schemeClr val="dk1"/>
                </a:solidFill>
                <a:highlight>
                  <a:schemeClr val="lt1"/>
                </a:highlight>
                <a:latin typeface="Helvetica Neue Light"/>
                <a:ea typeface="Helvetica Neue Light"/>
                <a:cs typeface="Helvetica Neue Light"/>
                <a:sym typeface="Helvetica Neue Light"/>
              </a:rPr>
              <a:t> para enviar un archivo adjunto.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Utilizar la cuenta </a:t>
            </a:r>
            <a:r>
              <a:rPr lang="en-GB" sz="1700" u="sng">
                <a:solidFill>
                  <a:schemeClr val="hlink"/>
                </a:solidFill>
                <a:highlight>
                  <a:schemeClr val="lt1"/>
                </a:highlight>
                <a:latin typeface="Helvetica Neue Light"/>
                <a:ea typeface="Helvetica Neue Light"/>
                <a:cs typeface="Helvetica Neue Light"/>
                <a:sym typeface="Helvetica Neue Light"/>
                <a:hlinkClick r:id="rId4"/>
              </a:rPr>
              <a:t>Twilio Whatsapp SandBox</a:t>
            </a:r>
            <a:r>
              <a:rPr lang="en-GB" sz="1700">
                <a:solidFill>
                  <a:schemeClr val="dk1"/>
                </a:solidFill>
                <a:highlight>
                  <a:schemeClr val="lt1"/>
                </a:highlight>
                <a:latin typeface="Helvetica Neue Light"/>
                <a:ea typeface="Helvetica Neue Light"/>
                <a:cs typeface="Helvetica Neue Light"/>
                <a:sym typeface="Helvetica Neue Light"/>
              </a:rPr>
              <a:t> habilitando el número telefónico del Whatsapp en el que se quieren recibir los mensajes.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El formulario enviará los datos al servidor a través de una ruta post. Al recibir la información, se recuperarán los datos y se enviará el mensaje de Whatsapp.</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Verificar que este mensaje y adjunto (si se incluye) lleguen al número indicado y que la operación se refleje en la consola de Twilio.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35" name="Google Shape;435;p50"/>
          <p:cNvPicPr preferRelativeResize="0"/>
          <p:nvPr/>
        </p:nvPicPr>
        <p:blipFill rotWithShape="1">
          <a:blip r:embed="rId5">
            <a:alphaModFix/>
          </a:blip>
          <a:srcRect b="0" l="0" r="0" t="0"/>
          <a:stretch/>
        </p:blipFill>
        <p:spPr>
          <a:xfrm>
            <a:off x="7509825" y="76200"/>
            <a:ext cx="1634174" cy="639850"/>
          </a:xfrm>
          <a:prstGeom prst="rect">
            <a:avLst/>
          </a:prstGeom>
          <a:noFill/>
          <a:ln>
            <a:noFill/>
          </a:ln>
        </p:spPr>
      </p:pic>
      <p:sp>
        <p:nvSpPr>
          <p:cNvPr id="436" name="Google Shape;436;p50"/>
          <p:cNvSpPr txBox="1"/>
          <p:nvPr/>
        </p:nvSpPr>
        <p:spPr>
          <a:xfrm>
            <a:off x="137700" y="762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Enviar Whatsapp a través de un formulario</a:t>
            </a:r>
            <a:endParaRPr i="1" sz="3200">
              <a:latin typeface="Helvetica Neue Light"/>
              <a:ea typeface="Helvetica Neue Light"/>
              <a:cs typeface="Helvetica Neue Light"/>
              <a:sym typeface="Helvetica Neue Light"/>
            </a:endParaRPr>
          </a:p>
        </p:txBody>
      </p:sp>
      <p:sp>
        <p:nvSpPr>
          <p:cNvPr id="437" name="Google Shape;437;p50"/>
          <p:cNvSpPr txBox="1"/>
          <p:nvPr/>
        </p:nvSpPr>
        <p:spPr>
          <a:xfrm>
            <a:off x="152400" y="5506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5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43" name="Google Shape;443;p51"/>
          <p:cNvSpPr txBox="1"/>
          <p:nvPr/>
        </p:nvSpPr>
        <p:spPr>
          <a:xfrm>
            <a:off x="124175" y="1083600"/>
            <a:ext cx="8769900" cy="99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GB" sz="1700">
                <a:solidFill>
                  <a:schemeClr val="dk1"/>
                </a:solidFill>
                <a:highlight>
                  <a:schemeClr val="lt1"/>
                </a:highlight>
                <a:latin typeface="Helvetica Neue"/>
                <a:ea typeface="Helvetica Neue"/>
                <a:cs typeface="Helvetica Neue"/>
                <a:sym typeface="Helvetica Neue"/>
              </a:rPr>
              <a:t>NOTA:</a:t>
            </a:r>
            <a:r>
              <a:rPr lang="en-GB" sz="1700">
                <a:solidFill>
                  <a:schemeClr val="dk1"/>
                </a:solidFill>
                <a:highlight>
                  <a:schemeClr val="lt1"/>
                </a:highlight>
                <a:latin typeface="Helvetica Neue Light"/>
                <a:ea typeface="Helvetica Neue Light"/>
                <a:cs typeface="Helvetica Neue Light"/>
                <a:sym typeface="Helvetica Neue Light"/>
              </a:rPr>
              <a:t> Recuerda que Twilio nos dá un número gratis para el envío de Whatsapp que viene con un monto en USD. Cada vez que enviemos un mensaje, se descontará el costo de la operación de dicho monto.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44" name="Google Shape;444;p51"/>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pic>
        <p:nvPicPr>
          <p:cNvPr id="445" name="Google Shape;445;p51"/>
          <p:cNvPicPr preferRelativeResize="0"/>
          <p:nvPr/>
        </p:nvPicPr>
        <p:blipFill rotWithShape="1">
          <a:blip r:embed="rId5">
            <a:alphaModFix/>
          </a:blip>
          <a:srcRect b="0" l="0" r="0" t="8062"/>
          <a:stretch/>
        </p:blipFill>
        <p:spPr>
          <a:xfrm>
            <a:off x="1790350" y="2304225"/>
            <a:ext cx="5135300" cy="2534475"/>
          </a:xfrm>
          <a:prstGeom prst="rect">
            <a:avLst/>
          </a:prstGeom>
          <a:noFill/>
          <a:ln cap="flat" cmpd="sng" w="9525">
            <a:solidFill>
              <a:schemeClr val="dk2"/>
            </a:solidFill>
            <a:prstDash val="solid"/>
            <a:round/>
            <a:headEnd len="sm" w="sm" type="none"/>
            <a:tailEnd len="sm" w="sm" type="none"/>
          </a:ln>
        </p:spPr>
      </p:pic>
      <p:sp>
        <p:nvSpPr>
          <p:cNvPr id="446" name="Google Shape;446;p51"/>
          <p:cNvSpPr txBox="1"/>
          <p:nvPr/>
        </p:nvSpPr>
        <p:spPr>
          <a:xfrm>
            <a:off x="137700" y="762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Enviar Whatsapp a través de un formulario</a:t>
            </a:r>
            <a:endParaRPr i="1" sz="3200">
              <a:latin typeface="Helvetica Neue Light"/>
              <a:ea typeface="Helvetica Neue Light"/>
              <a:cs typeface="Helvetica Neue Light"/>
              <a:sym typeface="Helvetica Neue Light"/>
            </a:endParaRPr>
          </a:p>
        </p:txBody>
      </p:sp>
      <p:sp>
        <p:nvSpPr>
          <p:cNvPr id="447" name="Google Shape;447;p51"/>
          <p:cNvSpPr txBox="1"/>
          <p:nvPr/>
        </p:nvSpPr>
        <p:spPr>
          <a:xfrm>
            <a:off x="152400" y="5506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16"/>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TWILIO WHATSAPP</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id="452" name="Google Shape;452;p5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53" name="Google Shape;453;p52"/>
          <p:cNvSpPr txBox="1"/>
          <p:nvPr/>
        </p:nvSpPr>
        <p:spPr>
          <a:xfrm>
            <a:off x="218425" y="2077200"/>
            <a:ext cx="87072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TERCERA</a:t>
            </a:r>
            <a:r>
              <a:rPr i="1" lang="en-GB" sz="4000">
                <a:latin typeface="Anton"/>
                <a:ea typeface="Anton"/>
                <a:cs typeface="Anton"/>
                <a:sym typeface="Anton"/>
              </a:rPr>
              <a:t> </a:t>
            </a:r>
            <a:r>
              <a:rPr i="1" lang="en-GB" sz="4000">
                <a:solidFill>
                  <a:srgbClr val="000000"/>
                </a:solidFill>
                <a:latin typeface="Anton"/>
                <a:ea typeface="Anton"/>
                <a:cs typeface="Anton"/>
                <a:sym typeface="Anton"/>
              </a:rPr>
              <a:t>ENTREGA DEL PROYECTO FINAL </a:t>
            </a:r>
            <a:endParaRPr i="1" sz="4000">
              <a:latin typeface="Anton"/>
              <a:ea typeface="Anton"/>
              <a:cs typeface="Anton"/>
              <a:sym typeface="Anton"/>
            </a:endParaRPr>
          </a:p>
        </p:txBody>
      </p:sp>
      <p:sp>
        <p:nvSpPr>
          <p:cNvPr id="454" name="Google Shape;454;p52"/>
          <p:cNvSpPr txBox="1"/>
          <p:nvPr/>
        </p:nvSpPr>
        <p:spPr>
          <a:xfrm>
            <a:off x="938125" y="3076800"/>
            <a:ext cx="7267800" cy="1253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lang="en-GB" sz="1800">
                <a:solidFill>
                  <a:srgbClr val="000000"/>
                </a:solidFill>
                <a:latin typeface="Helvetica Neue Light"/>
                <a:ea typeface="Helvetica Neue Light"/>
                <a:cs typeface="Helvetica Neue Light"/>
                <a:sym typeface="Helvetica Neue Light"/>
              </a:rPr>
              <a:t>Deberás entregar</a:t>
            </a:r>
            <a:r>
              <a:rPr lang="en-GB" sz="1800">
                <a:latin typeface="Helvetica Neue Light"/>
                <a:ea typeface="Helvetica Neue Light"/>
                <a:cs typeface="Helvetica Neue Light"/>
                <a:sym typeface="Helvetica Neue Light"/>
              </a:rPr>
              <a:t> el avance de tu aplicación eCommerce Backend </a:t>
            </a:r>
            <a:r>
              <a:rPr lang="en-GB" sz="1800">
                <a:solidFill>
                  <a:srgbClr val="000000"/>
                </a:solidFill>
                <a:latin typeface="Helvetica Neue Light"/>
                <a:ea typeface="Helvetica Neue Light"/>
                <a:cs typeface="Helvetica Neue Light"/>
                <a:sym typeface="Helvetica Neue Light"/>
              </a:rPr>
              <a:t>correspondiente a la </a:t>
            </a:r>
            <a:r>
              <a:rPr lang="en-GB" sz="1800">
                <a:latin typeface="Helvetica Neue Light"/>
                <a:ea typeface="Helvetica Neue Light"/>
                <a:cs typeface="Helvetica Neue Light"/>
                <a:sym typeface="Helvetica Neue Light"/>
              </a:rPr>
              <a:t>tercera </a:t>
            </a:r>
            <a:r>
              <a:rPr lang="en-GB" sz="1800">
                <a:solidFill>
                  <a:srgbClr val="000000"/>
                </a:solidFill>
                <a:latin typeface="Helvetica Neue Light"/>
                <a:ea typeface="Helvetica Neue Light"/>
                <a:cs typeface="Helvetica Neue Light"/>
                <a:sym typeface="Helvetica Neue Light"/>
              </a:rPr>
              <a:t>entrega de tu proyecto final.</a:t>
            </a:r>
            <a:endParaRPr sz="1800">
              <a:solidFill>
                <a:srgbClr val="000000"/>
              </a:solidFill>
              <a:latin typeface="Helvetica Neue Light"/>
              <a:ea typeface="Helvetica Neue Light"/>
              <a:cs typeface="Helvetica Neue Light"/>
              <a:sym typeface="Helvetica Neue Light"/>
            </a:endParaRPr>
          </a:p>
        </p:txBody>
      </p:sp>
      <p:grpSp>
        <p:nvGrpSpPr>
          <p:cNvPr id="455" name="Google Shape;455;p52"/>
          <p:cNvGrpSpPr/>
          <p:nvPr/>
        </p:nvGrpSpPr>
        <p:grpSpPr>
          <a:xfrm>
            <a:off x="3882275" y="708249"/>
            <a:ext cx="1379450" cy="1379450"/>
            <a:chOff x="3882275" y="708249"/>
            <a:chExt cx="1379450" cy="1379450"/>
          </a:xfrm>
        </p:grpSpPr>
        <p:pic>
          <p:nvPicPr>
            <p:cNvPr id="456" name="Google Shape;456;p52"/>
            <p:cNvPicPr preferRelativeResize="0"/>
            <p:nvPr/>
          </p:nvPicPr>
          <p:blipFill rotWithShape="1">
            <a:blip r:embed="rId4">
              <a:alphaModFix/>
            </a:blip>
            <a:srcRect b="0" l="0" r="0" t="0"/>
            <a:stretch/>
          </p:blipFill>
          <p:spPr>
            <a:xfrm>
              <a:off x="3882275" y="708249"/>
              <a:ext cx="1379450" cy="1379450"/>
            </a:xfrm>
            <a:prstGeom prst="rect">
              <a:avLst/>
            </a:prstGeom>
            <a:noFill/>
            <a:ln>
              <a:noFill/>
            </a:ln>
          </p:spPr>
        </p:pic>
        <p:sp>
          <p:nvSpPr>
            <p:cNvPr id="457" name="Google Shape;457;p52"/>
            <p:cNvSpPr/>
            <p:nvPr/>
          </p:nvSpPr>
          <p:spPr>
            <a:xfrm>
              <a:off x="4823975" y="79947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3</a:t>
              </a:r>
              <a:endParaRPr b="1">
                <a:solidFill>
                  <a:srgbClr val="FFFFFF"/>
                </a:solidFill>
                <a:latin typeface="Helvetica Neue"/>
                <a:ea typeface="Helvetica Neue"/>
                <a:cs typeface="Helvetica Neue"/>
                <a:sym typeface="Helvetica Neue"/>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53"/>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463" name="Google Shape;463;p53"/>
          <p:cNvGraphicFramePr/>
          <p:nvPr/>
        </p:nvGraphicFramePr>
        <p:xfrm>
          <a:off x="153250" y="107013"/>
          <a:ext cx="3000000" cy="3000000"/>
        </p:xfrm>
        <a:graphic>
          <a:graphicData uri="http://schemas.openxmlformats.org/drawingml/2006/table">
            <a:tbl>
              <a:tblPr>
                <a:noFill/>
                <a:tableStyleId>{069C57D3-34E6-49B5-A61D-7CC548954422}</a:tableStyleId>
              </a:tblPr>
              <a:tblGrid>
                <a:gridCol w="2945825"/>
                <a:gridCol w="3822275"/>
                <a:gridCol w="2069375"/>
              </a:tblGrid>
              <a:tr h="543025">
                <a:tc gridSpan="3">
                  <a:txBody>
                    <a:bodyPr/>
                    <a:lstStyle/>
                    <a:p>
                      <a:pPr indent="0" lvl="0" marL="0" rtl="0" algn="l">
                        <a:spcBef>
                          <a:spcPts val="0"/>
                        </a:spcBef>
                        <a:spcAft>
                          <a:spcPts val="0"/>
                        </a:spcAft>
                        <a:buNone/>
                      </a:pPr>
                      <a:r>
                        <a:rPr i="1" lang="en-GB" sz="2200">
                          <a:solidFill>
                            <a:schemeClr val="dk1"/>
                          </a:solidFill>
                          <a:latin typeface="Anton"/>
                          <a:ea typeface="Anton"/>
                          <a:cs typeface="Anton"/>
                          <a:sym typeface="Anton"/>
                        </a:rPr>
                        <a:t>TERCERA </a:t>
                      </a:r>
                      <a:r>
                        <a:rPr i="1" lang="en-GB" sz="2200">
                          <a:solidFill>
                            <a:schemeClr val="dk1"/>
                          </a:solidFill>
                          <a:latin typeface="Anton"/>
                          <a:ea typeface="Anton"/>
                          <a:cs typeface="Anton"/>
                          <a:sym typeface="Anton"/>
                        </a:rPr>
                        <a:t>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953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577350">
                <a:tc gridSpan="3">
                  <a:txBody>
                    <a:bodyPr/>
                    <a:lstStyle/>
                    <a:p>
                      <a:pPr indent="0" lvl="0" marL="0" rtl="0" algn="l">
                        <a:spcBef>
                          <a:spcPts val="0"/>
                        </a:spcBef>
                        <a:spcAft>
                          <a:spcPts val="0"/>
                        </a:spcAft>
                        <a:buClr>
                          <a:schemeClr val="dk1"/>
                        </a:buClr>
                        <a:buSzPts val="1100"/>
                        <a:buFont typeface="Arial"/>
                        <a:buNone/>
                      </a:pPr>
                      <a:r>
                        <a:rPr b="1" lang="en-GB" sz="1700">
                          <a:solidFill>
                            <a:schemeClr val="dk1"/>
                          </a:solidFill>
                        </a:rPr>
                        <a:t>&gt;&gt;</a:t>
                      </a:r>
                      <a:r>
                        <a:rPr b="1" lang="en-GB" sz="1600">
                          <a:solidFill>
                            <a:schemeClr val="dk1"/>
                          </a:solidFill>
                          <a:latin typeface="Helvetica Neue"/>
                          <a:ea typeface="Helvetica Neue"/>
                          <a:cs typeface="Helvetica Neue"/>
                          <a:sym typeface="Helvetica Neue"/>
                        </a:rPr>
                        <a:t>Se debe entregar:</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Un menú de registro y autenticación de usuarios basado en passport local, guardando en la base de datos las credenciales y el resto de los datos ingresados al momento del registro. </a:t>
                      </a:r>
                      <a:endParaRPr sz="16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17500" lvl="0" marL="914400" rtl="0" algn="l">
                        <a:spcBef>
                          <a:spcPts val="0"/>
                        </a:spcBef>
                        <a:spcAft>
                          <a:spcPts val="0"/>
                        </a:spcAft>
                        <a:buClr>
                          <a:srgbClr val="E0FF00"/>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El registro de usuario consiste en crear una cuenta en el servidor almacenada en la base de datos, que contenga el email y password de usuario, además de su nombre, dirección, edad, número de teléfono (debe contener todos los prefijos internacionales) y foto ó avatar. La contraseña se almacenará encriptada en la base de datos.</a:t>
                      </a:r>
                      <a:endParaRPr>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317500" lvl="0" marL="914400" rtl="0" algn="l">
                        <a:spcBef>
                          <a:spcPts val="0"/>
                        </a:spcBef>
                        <a:spcAft>
                          <a:spcPts val="0"/>
                        </a:spcAft>
                        <a:buClr>
                          <a:srgbClr val="E0FF00"/>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La imagen se podrá subir al servidor y se guardará en una carpeta pública del mismo a la cual se tenga acceso por url.</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600">
                        <a:solidFill>
                          <a:schemeClr val="dk1"/>
                        </a:solidFill>
                        <a:latin typeface="Helvetica Neue Light"/>
                        <a:ea typeface="Helvetica Neue Light"/>
                        <a:cs typeface="Helvetica Neue Light"/>
                        <a:sym typeface="Helvetica Neue Light"/>
                      </a:endParaRPr>
                    </a:p>
                  </a:txBody>
                  <a:tcPr marT="91425" marB="91425" marR="46907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64" name="Google Shape;464;p53"/>
          <p:cNvPicPr preferRelativeResize="0"/>
          <p:nvPr/>
        </p:nvPicPr>
        <p:blipFill rotWithShape="1">
          <a:blip r:embed="rId4">
            <a:alphaModFix/>
          </a:blip>
          <a:srcRect b="0" l="0" r="0" t="0"/>
          <a:stretch/>
        </p:blipFill>
        <p:spPr>
          <a:xfrm>
            <a:off x="7120275" y="696900"/>
            <a:ext cx="1634174" cy="639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54"/>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470" name="Google Shape;470;p54"/>
          <p:cNvGraphicFramePr/>
          <p:nvPr/>
        </p:nvGraphicFramePr>
        <p:xfrm>
          <a:off x="153250" y="107013"/>
          <a:ext cx="3000000" cy="3000000"/>
        </p:xfrm>
        <a:graphic>
          <a:graphicData uri="http://schemas.openxmlformats.org/drawingml/2006/table">
            <a:tbl>
              <a:tblPr>
                <a:noFill/>
                <a:tableStyleId>{069C57D3-34E6-49B5-A61D-7CC548954422}</a:tableStyleId>
              </a:tblPr>
              <a:tblGrid>
                <a:gridCol w="2945825"/>
                <a:gridCol w="3822275"/>
                <a:gridCol w="2069375"/>
              </a:tblGrid>
              <a:tr h="543025">
                <a:tc gridSpan="3">
                  <a:txBody>
                    <a:bodyPr/>
                    <a:lstStyle/>
                    <a:p>
                      <a:pPr indent="0" lvl="0" marL="0" rtl="0" algn="l">
                        <a:spcBef>
                          <a:spcPts val="0"/>
                        </a:spcBef>
                        <a:spcAft>
                          <a:spcPts val="0"/>
                        </a:spcAft>
                        <a:buNone/>
                      </a:pPr>
                      <a:r>
                        <a:rPr i="1" lang="en-GB" sz="2200">
                          <a:solidFill>
                            <a:schemeClr val="dk1"/>
                          </a:solidFill>
                          <a:latin typeface="Anton"/>
                          <a:ea typeface="Anton"/>
                          <a:cs typeface="Anton"/>
                          <a:sym typeface="Anton"/>
                        </a:rPr>
                        <a:t>TERCERA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953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577350">
                <a:tc gridSpan="3">
                  <a:txBody>
                    <a:bodyPr/>
                    <a:lstStyle/>
                    <a:p>
                      <a:pPr indent="0" lvl="0" marL="0" rtl="0" algn="l">
                        <a:spcBef>
                          <a:spcPts val="0"/>
                        </a:spcBef>
                        <a:spcAft>
                          <a:spcPts val="0"/>
                        </a:spcAft>
                        <a:buClr>
                          <a:schemeClr val="dk1"/>
                        </a:buClr>
                        <a:buSzPts val="1100"/>
                        <a:buFont typeface="Arial"/>
                        <a:buNone/>
                      </a:pPr>
                      <a:r>
                        <a:t/>
                      </a:r>
                      <a:endParaRPr b="1" sz="1700">
                        <a:solidFill>
                          <a:schemeClr val="dk1"/>
                        </a:solidFill>
                      </a:endParaRPr>
                    </a:p>
                    <a:p>
                      <a:pPr indent="0" lvl="0" marL="0" rtl="0" algn="l">
                        <a:spcBef>
                          <a:spcPts val="0"/>
                        </a:spcBef>
                        <a:spcAft>
                          <a:spcPts val="0"/>
                        </a:spcAft>
                        <a:buClr>
                          <a:schemeClr val="dk1"/>
                        </a:buClr>
                        <a:buSzPts val="1100"/>
                        <a:buFont typeface="Arial"/>
                        <a:buNone/>
                      </a:pPr>
                      <a:r>
                        <a:t/>
                      </a:r>
                      <a:endParaRPr b="1" sz="1700">
                        <a:solidFill>
                          <a:schemeClr val="dk1"/>
                        </a:solidFill>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Un formulario post de registro y uno de login. De modo que, luego de concretarse cualquiera de estas operaciones en forma exitosa, el usuario accederá a su home.</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600">
                        <a:solidFill>
                          <a:schemeClr val="dk1"/>
                        </a:solidFill>
                        <a:latin typeface="Helvetica Neue Light"/>
                        <a:ea typeface="Helvetica Neue Light"/>
                        <a:cs typeface="Helvetica Neue Light"/>
                        <a:sym typeface="Helvetica Neue Light"/>
                      </a:endParaRPr>
                    </a:p>
                    <a:p>
                      <a:pPr indent="-317500" lvl="0" marL="914400" marR="285924" rtl="0" algn="l">
                        <a:spcBef>
                          <a:spcPts val="0"/>
                        </a:spcBef>
                        <a:spcAft>
                          <a:spcPts val="0"/>
                        </a:spcAft>
                        <a:buClr>
                          <a:srgbClr val="E0FF00"/>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El usuario se logueará al sistema con email y password y tendrá acceso a un menú en su vista, a modo de barra de navegación. Esto le permitirá ver los productos totales con los filtros que se hayan implementado y su propio carrito de compras e información propia (datos de registro con la foto). Además, dispondrá de una opción para desloguearse del sistema.</a:t>
                      </a:r>
                      <a:endParaRPr>
                        <a:solidFill>
                          <a:schemeClr val="dk1"/>
                        </a:solidFill>
                        <a:latin typeface="Helvetica Neue Light"/>
                        <a:ea typeface="Helvetica Neue Light"/>
                        <a:cs typeface="Helvetica Neue Light"/>
                        <a:sym typeface="Helvetica Neue Light"/>
                      </a:endParaRPr>
                    </a:p>
                    <a:p>
                      <a:pPr indent="0" lvl="0" marL="914400" marR="285924"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317500" lvl="0" marL="914400" marR="375923" rtl="0" algn="l">
                        <a:spcBef>
                          <a:spcPts val="0"/>
                        </a:spcBef>
                        <a:spcAft>
                          <a:spcPts val="0"/>
                        </a:spcAft>
                        <a:buClr>
                          <a:srgbClr val="E0FF00"/>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Ante la incorporación de un usuario, el servidor enviará un email al administrador con todos los datos de registro y asunto 'nuevo registro', a una dirección que se encuentre por el momento almacenada en una constante global.</a:t>
                      </a:r>
                      <a:endParaRPr>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71" name="Google Shape;471;p54"/>
          <p:cNvPicPr preferRelativeResize="0"/>
          <p:nvPr/>
        </p:nvPicPr>
        <p:blipFill rotWithShape="1">
          <a:blip r:embed="rId4">
            <a:alphaModFix/>
          </a:blip>
          <a:srcRect b="0" l="0" r="0" t="0"/>
          <a:stretch/>
        </p:blipFill>
        <p:spPr>
          <a:xfrm>
            <a:off x="7120275" y="696900"/>
            <a:ext cx="1634174" cy="639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pic>
        <p:nvPicPr>
          <p:cNvPr id="476" name="Google Shape;476;p55"/>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477" name="Google Shape;477;p55"/>
          <p:cNvGraphicFramePr/>
          <p:nvPr/>
        </p:nvGraphicFramePr>
        <p:xfrm>
          <a:off x="153250" y="107013"/>
          <a:ext cx="3000000" cy="3000000"/>
        </p:xfrm>
        <a:graphic>
          <a:graphicData uri="http://schemas.openxmlformats.org/drawingml/2006/table">
            <a:tbl>
              <a:tblPr>
                <a:noFill/>
                <a:tableStyleId>{069C57D3-34E6-49B5-A61D-7CC548954422}</a:tableStyleId>
              </a:tblPr>
              <a:tblGrid>
                <a:gridCol w="2945825"/>
                <a:gridCol w="3822275"/>
                <a:gridCol w="2069375"/>
              </a:tblGrid>
              <a:tr h="543025">
                <a:tc gridSpan="3">
                  <a:txBody>
                    <a:bodyPr/>
                    <a:lstStyle/>
                    <a:p>
                      <a:pPr indent="0" lvl="0" marL="0" rtl="0" algn="l">
                        <a:spcBef>
                          <a:spcPts val="0"/>
                        </a:spcBef>
                        <a:spcAft>
                          <a:spcPts val="0"/>
                        </a:spcAft>
                        <a:buNone/>
                      </a:pPr>
                      <a:r>
                        <a:rPr i="1" lang="en-GB" sz="2200">
                          <a:solidFill>
                            <a:schemeClr val="dk1"/>
                          </a:solidFill>
                          <a:latin typeface="Anton"/>
                          <a:ea typeface="Anton"/>
                          <a:cs typeface="Anton"/>
                          <a:sym typeface="Anton"/>
                        </a:rPr>
                        <a:t>TERCERA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953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577350">
                <a:tc gridSpan="3">
                  <a:txBody>
                    <a:bodyPr/>
                    <a:lstStyle/>
                    <a:p>
                      <a:pPr indent="0" lvl="0" marL="0" marR="375923" rtl="0" algn="l">
                        <a:spcBef>
                          <a:spcPts val="0"/>
                        </a:spcBef>
                        <a:spcAft>
                          <a:spcPts val="0"/>
                        </a:spcAft>
                        <a:buClr>
                          <a:schemeClr val="dk1"/>
                        </a:buClr>
                        <a:buSzPts val="1100"/>
                        <a:buFont typeface="Arial"/>
                        <a:buNone/>
                      </a:pPr>
                      <a:r>
                        <a:t/>
                      </a:r>
                      <a:endParaRPr sz="1600">
                        <a:solidFill>
                          <a:schemeClr val="dk1"/>
                        </a:solidFill>
                        <a:latin typeface="Helvetica Neue Light"/>
                        <a:ea typeface="Helvetica Neue Light"/>
                        <a:cs typeface="Helvetica Neue Light"/>
                        <a:sym typeface="Helvetica Neue Light"/>
                      </a:endParaRPr>
                    </a:p>
                    <a:p>
                      <a:pPr indent="-330200" lvl="0" marL="457200" marR="375923" rtl="0" algn="l">
                        <a:spcBef>
                          <a:spcPts val="0"/>
                        </a:spcBef>
                        <a:spcAft>
                          <a:spcPts val="0"/>
                        </a:spcAft>
                        <a:buClr>
                          <a:schemeClr val="dk1"/>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Envío de un email y un mensaje de whatsapp al administrador desde el servidor, a un número de contacto almacenado en una constante global.</a:t>
                      </a:r>
                      <a:endParaRPr sz="1600">
                        <a:solidFill>
                          <a:schemeClr val="dk1"/>
                        </a:solidFill>
                        <a:latin typeface="Helvetica Neue Light"/>
                        <a:ea typeface="Helvetica Neue Light"/>
                        <a:cs typeface="Helvetica Neue Light"/>
                        <a:sym typeface="Helvetica Neue Light"/>
                      </a:endParaRPr>
                    </a:p>
                    <a:p>
                      <a:pPr indent="0" lvl="0" marL="457200" marR="375923"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17500" lvl="0" marL="914400" marR="375923" rtl="0" algn="l">
                        <a:spcBef>
                          <a:spcPts val="0"/>
                        </a:spcBef>
                        <a:spcAft>
                          <a:spcPts val="0"/>
                        </a:spcAft>
                        <a:buClr>
                          <a:srgbClr val="E0FF00"/>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El usuario iniciará la acción de pedido en la vista del carrito.</a:t>
                      </a:r>
                      <a:endParaRPr>
                        <a:solidFill>
                          <a:schemeClr val="dk1"/>
                        </a:solidFill>
                        <a:latin typeface="Helvetica Neue Light"/>
                        <a:ea typeface="Helvetica Neue Light"/>
                        <a:cs typeface="Helvetica Neue Light"/>
                        <a:sym typeface="Helvetica Neue Light"/>
                      </a:endParaRPr>
                    </a:p>
                    <a:p>
                      <a:pPr indent="0" lvl="0" marL="457200" marR="375923"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317500" lvl="0" marL="914400" marR="375923" rtl="0" algn="l">
                        <a:spcBef>
                          <a:spcPts val="0"/>
                        </a:spcBef>
                        <a:spcAft>
                          <a:spcPts val="0"/>
                        </a:spcAft>
                        <a:buClr>
                          <a:srgbClr val="E0FF00"/>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Será enviado una vez finalizada la elección para la realizar la compra de productos.</a:t>
                      </a:r>
                      <a:endParaRPr>
                        <a:solidFill>
                          <a:schemeClr val="dk1"/>
                        </a:solidFill>
                        <a:latin typeface="Helvetica Neue Light"/>
                        <a:ea typeface="Helvetica Neue Light"/>
                        <a:cs typeface="Helvetica Neue Light"/>
                        <a:sym typeface="Helvetica Neue Light"/>
                      </a:endParaRPr>
                    </a:p>
                    <a:p>
                      <a:pPr indent="0" lvl="0" marL="914400" marR="375923"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317500" lvl="0" marL="914400" marR="375923" rtl="0" algn="l">
                        <a:spcBef>
                          <a:spcPts val="0"/>
                        </a:spcBef>
                        <a:spcAft>
                          <a:spcPts val="0"/>
                        </a:spcAft>
                        <a:buClr>
                          <a:srgbClr val="E0FF00"/>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El email contendrá en su cuerpo la lista completa de productos a comprar y en el asunto la frase 'nuevo pedido de ' y el nombre y email del usuario que los solicitó. En el mensaje de whatsapp se debe enviar la misma información del asunto del email.</a:t>
                      </a:r>
                      <a:endParaRPr>
                        <a:solidFill>
                          <a:schemeClr val="dk1"/>
                        </a:solidFill>
                        <a:latin typeface="Helvetica Neue Light"/>
                        <a:ea typeface="Helvetica Neue Light"/>
                        <a:cs typeface="Helvetica Neue Light"/>
                        <a:sym typeface="Helvetica Neue Light"/>
                      </a:endParaRPr>
                    </a:p>
                    <a:p>
                      <a:pPr indent="0" lvl="0" marL="914400" marR="375923"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317500" lvl="0" marL="914400" marR="375923" rtl="0" algn="l">
                        <a:spcBef>
                          <a:spcPts val="0"/>
                        </a:spcBef>
                        <a:spcAft>
                          <a:spcPts val="0"/>
                        </a:spcAft>
                        <a:buClr>
                          <a:srgbClr val="E0FF00"/>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El usuario recibirá un mensaje de texto al número que haya registrado, indicando que su pedido ha sido recibido y se encuentra en proceso.</a:t>
                      </a:r>
                      <a:endParaRPr>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78" name="Google Shape;478;p55"/>
          <p:cNvPicPr preferRelativeResize="0"/>
          <p:nvPr/>
        </p:nvPicPr>
        <p:blipFill rotWithShape="1">
          <a:blip r:embed="rId4">
            <a:alphaModFix/>
          </a:blip>
          <a:srcRect b="0" l="0" r="0" t="0"/>
          <a:stretch/>
        </p:blipFill>
        <p:spPr>
          <a:xfrm>
            <a:off x="7120275" y="696900"/>
            <a:ext cx="1634174" cy="639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id="483" name="Google Shape;483;p56"/>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484" name="Google Shape;484;p56"/>
          <p:cNvGraphicFramePr/>
          <p:nvPr/>
        </p:nvGraphicFramePr>
        <p:xfrm>
          <a:off x="153250" y="107013"/>
          <a:ext cx="3000000" cy="3000000"/>
        </p:xfrm>
        <a:graphic>
          <a:graphicData uri="http://schemas.openxmlformats.org/drawingml/2006/table">
            <a:tbl>
              <a:tblPr>
                <a:noFill/>
                <a:tableStyleId>{069C57D3-34E6-49B5-A61D-7CC548954422}</a:tableStyleId>
              </a:tblPr>
              <a:tblGrid>
                <a:gridCol w="2945825"/>
                <a:gridCol w="3822275"/>
                <a:gridCol w="2069375"/>
              </a:tblGrid>
              <a:tr h="569225">
                <a:tc gridSpan="3">
                  <a:txBody>
                    <a:bodyPr/>
                    <a:lstStyle/>
                    <a:p>
                      <a:pPr indent="0" lvl="0" marL="0" rtl="0" algn="l">
                        <a:spcBef>
                          <a:spcPts val="0"/>
                        </a:spcBef>
                        <a:spcAft>
                          <a:spcPts val="0"/>
                        </a:spcAft>
                        <a:buNone/>
                      </a:pPr>
                      <a:r>
                        <a:rPr i="1" lang="en-GB" sz="2200">
                          <a:solidFill>
                            <a:schemeClr val="dk1"/>
                          </a:solidFill>
                          <a:latin typeface="Anton"/>
                          <a:ea typeface="Anton"/>
                          <a:cs typeface="Anton"/>
                          <a:sym typeface="Anton"/>
                        </a:rPr>
                        <a:t>TERCERA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71500">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601175">
                <a:tc gridSpan="3">
                  <a:txBody>
                    <a:bodyPr/>
                    <a:lstStyle/>
                    <a:p>
                      <a:pPr indent="0" lvl="0" marL="0" rtl="0" algn="l">
                        <a:spcBef>
                          <a:spcPts val="0"/>
                        </a:spcBef>
                        <a:spcAft>
                          <a:spcPts val="0"/>
                        </a:spcAft>
                        <a:buClr>
                          <a:schemeClr val="dk1"/>
                        </a:buClr>
                        <a:buSzPts val="1100"/>
                        <a:buFont typeface="Arial"/>
                        <a:buNone/>
                      </a:pPr>
                      <a:r>
                        <a:rPr b="1" lang="en-GB" sz="1700">
                          <a:solidFill>
                            <a:schemeClr val="dk1"/>
                          </a:solidFill>
                        </a:rPr>
                        <a:t>&gt;&gt;</a:t>
                      </a:r>
                      <a:r>
                        <a:rPr b="1" lang="en-GB" sz="1600">
                          <a:solidFill>
                            <a:schemeClr val="dk1"/>
                          </a:solidFill>
                          <a:latin typeface="Helvetica Neue"/>
                          <a:ea typeface="Helvetica Neue"/>
                          <a:cs typeface="Helvetica Neue"/>
                          <a:sym typeface="Helvetica Neue"/>
                        </a:rPr>
                        <a:t>Aspectos a incluir:</a:t>
                      </a:r>
                      <a:endParaRPr b="1" sz="1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b="1" sz="1600">
                        <a:solidFill>
                          <a:schemeClr val="dk1"/>
                        </a:solidFill>
                        <a:latin typeface="Helvetica Neue"/>
                        <a:ea typeface="Helvetica Neue"/>
                        <a:cs typeface="Helvetica Neue"/>
                        <a:sym typeface="Helvetica Neue"/>
                      </a:endParaRPr>
                    </a:p>
                    <a:p>
                      <a:pPr indent="-323850" lvl="0" marL="457200" marR="375923"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El servidor trabajará con una base de datos DBaaS (Ej. MongoDB Atlas) y estará preparado para trabajar en forma local o en la nube a través de la plataforma PAAS Heroku.</a:t>
                      </a:r>
                      <a:endParaRPr sz="1500">
                        <a:solidFill>
                          <a:schemeClr val="dk1"/>
                        </a:solidFill>
                        <a:latin typeface="Helvetica Neue Light"/>
                        <a:ea typeface="Helvetica Neue Light"/>
                        <a:cs typeface="Helvetica Neue Light"/>
                        <a:sym typeface="Helvetica Neue Light"/>
                      </a:endParaRPr>
                    </a:p>
                    <a:p>
                      <a:pPr indent="-323850" lvl="0" marL="457200" marR="375923" rtl="0" algn="l">
                        <a:spcBef>
                          <a:spcPts val="100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Habilitar el modo cluster para el servidor, como opcional a través de una constante global.</a:t>
                      </a:r>
                      <a:endParaRPr sz="1500">
                        <a:solidFill>
                          <a:schemeClr val="dk1"/>
                        </a:solidFill>
                        <a:latin typeface="Helvetica Neue Light"/>
                        <a:ea typeface="Helvetica Neue Light"/>
                        <a:cs typeface="Helvetica Neue Light"/>
                        <a:sym typeface="Helvetica Neue Light"/>
                      </a:endParaRPr>
                    </a:p>
                    <a:p>
                      <a:pPr indent="-323850" lvl="0" marL="457200" marR="375923" rtl="0" algn="l">
                        <a:spcBef>
                          <a:spcPts val="100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Utilizar alguno de los loggers ya vistos y así reemplazar todos los mensajes a consola por logs eficientes hacia la misma consola. En el caso de errores moderados ó graves el log tendrá además como destino un archivo elegido.</a:t>
                      </a:r>
                      <a:endParaRPr sz="1500">
                        <a:solidFill>
                          <a:schemeClr val="dk1"/>
                        </a:solidFill>
                        <a:latin typeface="Helvetica Neue Light"/>
                        <a:ea typeface="Helvetica Neue Light"/>
                        <a:cs typeface="Helvetica Neue Light"/>
                        <a:sym typeface="Helvetica Neue Light"/>
                      </a:endParaRPr>
                    </a:p>
                    <a:p>
                      <a:pPr indent="-323850" lvl="0" marL="457200" marR="375923" rtl="0" algn="l">
                        <a:spcBef>
                          <a:spcPts val="1000"/>
                        </a:spcBef>
                        <a:spcAft>
                          <a:spcPts val="100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Realizar una prueba de performance en modo local, con y sin cluster, utilizando Artillery en el endpoint del listado de productos (con el usuario vez logueado). Verificar los resultados.</a:t>
                      </a:r>
                      <a:endParaRPr sz="15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85" name="Google Shape;485;p56"/>
          <p:cNvPicPr preferRelativeResize="0"/>
          <p:nvPr/>
        </p:nvPicPr>
        <p:blipFill rotWithShape="1">
          <a:blip r:embed="rId4">
            <a:alphaModFix/>
          </a:blip>
          <a:srcRect b="0" l="0" r="0" t="0"/>
          <a:stretch/>
        </p:blipFill>
        <p:spPr>
          <a:xfrm>
            <a:off x="7120275" y="696900"/>
            <a:ext cx="1634174" cy="639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9" name="Shape 489"/>
        <p:cNvGrpSpPr/>
        <p:nvPr/>
      </p:nvGrpSpPr>
      <p:grpSpPr>
        <a:xfrm>
          <a:off x="0" y="0"/>
          <a:ext cx="0" cy="0"/>
          <a:chOff x="0" y="0"/>
          <a:chExt cx="0" cy="0"/>
        </a:xfrm>
      </p:grpSpPr>
      <p:sp>
        <p:nvSpPr>
          <p:cNvPr id="490" name="Google Shape;490;p57"/>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91" name="Google Shape;491;p57"/>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5" name="Shape 495"/>
        <p:cNvGrpSpPr/>
        <p:nvPr/>
      </p:nvGrpSpPr>
      <p:grpSpPr>
        <a:xfrm>
          <a:off x="0" y="0"/>
          <a:ext cx="0" cy="0"/>
          <a:chOff x="0" y="0"/>
          <a:chExt cx="0" cy="0"/>
        </a:xfrm>
      </p:grpSpPr>
      <p:sp>
        <p:nvSpPr>
          <p:cNvPr id="496" name="Google Shape;496;p58"/>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97" name="Google Shape;497;p58"/>
          <p:cNvSpPr txBox="1"/>
          <p:nvPr/>
        </p:nvSpPr>
        <p:spPr>
          <a:xfrm>
            <a:off x="2104200" y="2546975"/>
            <a:ext cx="55494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GB" sz="1700">
                <a:solidFill>
                  <a:srgbClr val="E0FF00"/>
                </a:solidFill>
                <a:latin typeface="Helvetica Neue Light"/>
                <a:ea typeface="Helvetica Neue Light"/>
                <a:cs typeface="Helvetica Neue Light"/>
                <a:sym typeface="Helvetica Neue Light"/>
              </a:rPr>
              <a:t>Envío de mensajes de Whatsapp desde Node con Twilio</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GB" sz="1700">
                <a:solidFill>
                  <a:srgbClr val="E0FF00"/>
                </a:solidFill>
                <a:latin typeface="Helvetica Neue Light"/>
                <a:ea typeface="Helvetica Neue Light"/>
                <a:cs typeface="Helvetica Neue Light"/>
                <a:sym typeface="Helvetica Neue Light"/>
              </a:rPr>
              <a:t>OWASP, riesgos de seguridad y las OWASP Top 10.</a:t>
            </a:r>
            <a:endParaRPr sz="17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1" name="Shape 501"/>
        <p:cNvGrpSpPr/>
        <p:nvPr/>
      </p:nvGrpSpPr>
      <p:grpSpPr>
        <a:xfrm>
          <a:off x="0" y="0"/>
          <a:ext cx="0" cy="0"/>
          <a:chOff x="0" y="0"/>
          <a:chExt cx="0" cy="0"/>
        </a:xfrm>
      </p:grpSpPr>
      <p:sp>
        <p:nvSpPr>
          <p:cNvPr id="502" name="Google Shape;502;p59"/>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503" name="Google Shape;503;p59"/>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07" name="Shape 507"/>
        <p:cNvGrpSpPr/>
        <p:nvPr/>
      </p:nvGrpSpPr>
      <p:grpSpPr>
        <a:xfrm>
          <a:off x="0" y="0"/>
          <a:ext cx="0" cy="0"/>
          <a:chOff x="0" y="0"/>
          <a:chExt cx="0" cy="0"/>
        </a:xfrm>
      </p:grpSpPr>
      <p:sp>
        <p:nvSpPr>
          <p:cNvPr id="508" name="Google Shape;508;p6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509" name="Google Shape;509;p6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nvSpPr>
        <p:spPr>
          <a:xfrm>
            <a:off x="329525" y="1153875"/>
            <a:ext cx="8292000" cy="29535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De forma similar a como vimos el envío de SMS a través de Twilio en la clase pasada, se puede enviar y recibir mensajes de Whatsapp también mediante Twilio.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Funciona como intermediario entre la cuenta de Whatsapp y nosotros.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Podemos enviar los mensajes desde nuestra app de Node con el módulo de Twilio para Node que utilizamos la clase pasada. Pero esta vez lo vamos a configurar para que envíe mensajes de Whatsapp.</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122" name="Google Shape;122;p17"/>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123" name="Google Shape;123;p1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24" name="Google Shape;124;p17"/>
          <p:cNvPicPr preferRelativeResize="0"/>
          <p:nvPr/>
        </p:nvPicPr>
        <p:blipFill>
          <a:blip r:embed="rId4">
            <a:alphaModFix/>
          </a:blip>
          <a:stretch>
            <a:fillRect/>
          </a:stretch>
        </p:blipFill>
        <p:spPr>
          <a:xfrm>
            <a:off x="8237825" y="91375"/>
            <a:ext cx="762900" cy="762900"/>
          </a:xfrm>
          <a:prstGeom prst="rect">
            <a:avLst/>
          </a:prstGeom>
          <a:noFill/>
          <a:ln>
            <a:noFill/>
          </a:ln>
        </p:spPr>
      </p:pic>
      <p:grpSp>
        <p:nvGrpSpPr>
          <p:cNvPr id="125" name="Google Shape;125;p17"/>
          <p:cNvGrpSpPr/>
          <p:nvPr/>
        </p:nvGrpSpPr>
        <p:grpSpPr>
          <a:xfrm>
            <a:off x="148300" y="172588"/>
            <a:ext cx="1076801" cy="681687"/>
            <a:chOff x="224500" y="172588"/>
            <a:chExt cx="1076801" cy="681687"/>
          </a:xfrm>
        </p:grpSpPr>
        <p:pic>
          <p:nvPicPr>
            <p:cNvPr id="126" name="Google Shape;126;p17"/>
            <p:cNvPicPr preferRelativeResize="0"/>
            <p:nvPr/>
          </p:nvPicPr>
          <p:blipFill rotWithShape="1">
            <a:blip r:embed="rId5">
              <a:alphaModFix/>
            </a:blip>
            <a:srcRect b="20454" l="22363" r="20454" t="22363"/>
            <a:stretch/>
          </p:blipFill>
          <p:spPr>
            <a:xfrm>
              <a:off x="224500" y="172600"/>
              <a:ext cx="681675" cy="681675"/>
            </a:xfrm>
            <a:prstGeom prst="rect">
              <a:avLst/>
            </a:prstGeom>
            <a:noFill/>
            <a:ln>
              <a:noFill/>
            </a:ln>
          </p:spPr>
        </p:pic>
        <p:pic>
          <p:nvPicPr>
            <p:cNvPr id="127" name="Google Shape;127;p17"/>
            <p:cNvPicPr preferRelativeResize="0"/>
            <p:nvPr/>
          </p:nvPicPr>
          <p:blipFill>
            <a:blip r:embed="rId6">
              <a:alphaModFix/>
            </a:blip>
            <a:stretch>
              <a:fillRect/>
            </a:stretch>
          </p:blipFill>
          <p:spPr>
            <a:xfrm>
              <a:off x="619626" y="172588"/>
              <a:ext cx="681675" cy="681675"/>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18"/>
          <p:cNvPicPr preferRelativeResize="0"/>
          <p:nvPr/>
        </p:nvPicPr>
        <p:blipFill rotWithShape="1">
          <a:blip r:embed="rId3">
            <a:alphaModFix/>
          </a:blip>
          <a:srcRect b="0" l="0" r="0" t="8273"/>
          <a:stretch/>
        </p:blipFill>
        <p:spPr>
          <a:xfrm>
            <a:off x="3202825" y="2036700"/>
            <a:ext cx="5716624" cy="2818424"/>
          </a:xfrm>
          <a:prstGeom prst="rect">
            <a:avLst/>
          </a:prstGeom>
          <a:noFill/>
          <a:ln cap="flat" cmpd="sng" w="9525">
            <a:solidFill>
              <a:schemeClr val="dk2"/>
            </a:solidFill>
            <a:prstDash val="solid"/>
            <a:round/>
            <a:headEnd len="sm" w="sm" type="none"/>
            <a:tailEnd len="sm" w="sm" type="none"/>
          </a:ln>
        </p:spPr>
      </p:pic>
      <p:sp>
        <p:nvSpPr>
          <p:cNvPr id="133" name="Google Shape;133;p18"/>
          <p:cNvSpPr txBox="1"/>
          <p:nvPr/>
        </p:nvSpPr>
        <p:spPr>
          <a:xfrm>
            <a:off x="329525" y="1153875"/>
            <a:ext cx="8292000" cy="103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chemeClr val="lt1"/>
                </a:highlight>
                <a:latin typeface="Helvetica Neue Light"/>
                <a:ea typeface="Helvetica Neue Light"/>
                <a:cs typeface="Helvetica Neue Light"/>
                <a:sym typeface="Helvetica Neue Light"/>
              </a:rPr>
              <a:t>Entrando a </a:t>
            </a:r>
            <a:r>
              <a:rPr lang="en-GB" sz="1800" u="sng">
                <a:solidFill>
                  <a:schemeClr val="hlink"/>
                </a:solidFill>
                <a:highlight>
                  <a:schemeClr val="lt1"/>
                </a:highlight>
                <a:latin typeface="Helvetica Neue Light"/>
                <a:ea typeface="Helvetica Neue Light"/>
                <a:cs typeface="Helvetica Neue Light"/>
                <a:sym typeface="Helvetica Neue Light"/>
                <a:hlinkClick r:id="rId4"/>
              </a:rPr>
              <a:t>Twilio para Whatsapp</a:t>
            </a:r>
            <a:r>
              <a:rPr lang="en-GB" sz="1800">
                <a:solidFill>
                  <a:schemeClr val="dk1"/>
                </a:solidFill>
                <a:highlight>
                  <a:schemeClr val="lt1"/>
                </a:highlight>
                <a:latin typeface="Helvetica Neue Light"/>
                <a:ea typeface="Helvetica Neue Light"/>
                <a:cs typeface="Helvetica Neue Light"/>
                <a:sym typeface="Helvetica Neue Light"/>
              </a:rPr>
              <a:t> podremos ver la documentación que nos </a:t>
            </a:r>
            <a:r>
              <a:rPr lang="en-GB" sz="1800">
                <a:solidFill>
                  <a:schemeClr val="dk1"/>
                </a:solidFill>
                <a:highlight>
                  <a:schemeClr val="lt1"/>
                </a:highlight>
                <a:latin typeface="Helvetica Neue Light"/>
                <a:ea typeface="Helvetica Neue Light"/>
                <a:cs typeface="Helvetica Neue Light"/>
                <a:sym typeface="Helvetica Neue Light"/>
              </a:rPr>
              <a:t>permitirá</a:t>
            </a:r>
            <a:r>
              <a:rPr lang="en-GB" sz="1800">
                <a:solidFill>
                  <a:schemeClr val="dk1"/>
                </a:solidFill>
                <a:highlight>
                  <a:schemeClr val="lt1"/>
                </a:highlight>
                <a:latin typeface="Helvetica Neue Light"/>
                <a:ea typeface="Helvetica Neue Light"/>
                <a:cs typeface="Helvetica Neue Light"/>
                <a:sym typeface="Helvetica Neue Light"/>
              </a:rPr>
              <a:t> empezar a usarlo.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34" name="Google Shape;134;p18"/>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135" name="Google Shape;135;p18"/>
          <p:cNvPicPr preferRelativeResize="0"/>
          <p:nvPr/>
        </p:nvPicPr>
        <p:blipFill>
          <a:blip r:embed="rId5">
            <a:alphaModFix/>
          </a:blip>
          <a:stretch>
            <a:fillRect/>
          </a:stretch>
        </p:blipFill>
        <p:spPr>
          <a:xfrm>
            <a:off x="7567925" y="4659625"/>
            <a:ext cx="1186526" cy="330675"/>
          </a:xfrm>
          <a:prstGeom prst="rect">
            <a:avLst/>
          </a:prstGeom>
          <a:noFill/>
          <a:ln>
            <a:noFill/>
          </a:ln>
        </p:spPr>
      </p:pic>
      <p:grpSp>
        <p:nvGrpSpPr>
          <p:cNvPr id="136" name="Google Shape;136;p18"/>
          <p:cNvGrpSpPr/>
          <p:nvPr/>
        </p:nvGrpSpPr>
        <p:grpSpPr>
          <a:xfrm>
            <a:off x="148300" y="172588"/>
            <a:ext cx="1076801" cy="681687"/>
            <a:chOff x="224500" y="172588"/>
            <a:chExt cx="1076801" cy="681687"/>
          </a:xfrm>
        </p:grpSpPr>
        <p:pic>
          <p:nvPicPr>
            <p:cNvPr id="137" name="Google Shape;137;p18"/>
            <p:cNvPicPr preferRelativeResize="0"/>
            <p:nvPr/>
          </p:nvPicPr>
          <p:blipFill rotWithShape="1">
            <a:blip r:embed="rId6">
              <a:alphaModFix/>
            </a:blip>
            <a:srcRect b="20454" l="22363" r="20454" t="22363"/>
            <a:stretch/>
          </p:blipFill>
          <p:spPr>
            <a:xfrm>
              <a:off x="224500" y="172600"/>
              <a:ext cx="681675" cy="681675"/>
            </a:xfrm>
            <a:prstGeom prst="rect">
              <a:avLst/>
            </a:prstGeom>
            <a:noFill/>
            <a:ln>
              <a:noFill/>
            </a:ln>
          </p:spPr>
        </p:pic>
        <p:pic>
          <p:nvPicPr>
            <p:cNvPr id="138" name="Google Shape;138;p18"/>
            <p:cNvPicPr preferRelativeResize="0"/>
            <p:nvPr/>
          </p:nvPicPr>
          <p:blipFill>
            <a:blip r:embed="rId7">
              <a:alphaModFix/>
            </a:blip>
            <a:stretch>
              <a:fillRect/>
            </a:stretch>
          </p:blipFill>
          <p:spPr>
            <a:xfrm>
              <a:off x="619626" y="172588"/>
              <a:ext cx="681675" cy="681675"/>
            </a:xfrm>
            <a:prstGeom prst="rect">
              <a:avLst/>
            </a:prstGeom>
            <a:noFill/>
            <a:ln>
              <a:noFill/>
            </a:ln>
          </p:spPr>
        </p:pic>
      </p:grpSp>
      <p:pic>
        <p:nvPicPr>
          <p:cNvPr id="139" name="Google Shape;139;p18"/>
          <p:cNvPicPr preferRelativeResize="0"/>
          <p:nvPr/>
        </p:nvPicPr>
        <p:blipFill>
          <a:blip r:embed="rId8">
            <a:alphaModFix/>
          </a:blip>
          <a:stretch>
            <a:fillRect/>
          </a:stretch>
        </p:blipFill>
        <p:spPr>
          <a:xfrm>
            <a:off x="8237825" y="91375"/>
            <a:ext cx="762900" cy="76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19"/>
          <p:cNvPicPr preferRelativeResize="0"/>
          <p:nvPr/>
        </p:nvPicPr>
        <p:blipFill rotWithShape="1">
          <a:blip r:embed="rId3">
            <a:alphaModFix/>
          </a:blip>
          <a:srcRect b="0" l="0" r="0" t="8282"/>
          <a:stretch/>
        </p:blipFill>
        <p:spPr>
          <a:xfrm>
            <a:off x="228600" y="2088475"/>
            <a:ext cx="4842944" cy="2387412"/>
          </a:xfrm>
          <a:prstGeom prst="rect">
            <a:avLst/>
          </a:prstGeom>
          <a:noFill/>
          <a:ln cap="flat" cmpd="sng" w="9525">
            <a:solidFill>
              <a:schemeClr val="dk2"/>
            </a:solidFill>
            <a:prstDash val="solid"/>
            <a:round/>
            <a:headEnd len="sm" w="sm" type="none"/>
            <a:tailEnd len="sm" w="sm" type="none"/>
          </a:ln>
        </p:spPr>
      </p:pic>
      <p:grpSp>
        <p:nvGrpSpPr>
          <p:cNvPr id="145" name="Google Shape;145;p19"/>
          <p:cNvGrpSpPr/>
          <p:nvPr/>
        </p:nvGrpSpPr>
        <p:grpSpPr>
          <a:xfrm>
            <a:off x="4200528" y="2407864"/>
            <a:ext cx="4843121" cy="2387498"/>
            <a:chOff x="4804200" y="2088475"/>
            <a:chExt cx="4120052" cy="2031049"/>
          </a:xfrm>
        </p:grpSpPr>
        <p:pic>
          <p:nvPicPr>
            <p:cNvPr id="146" name="Google Shape;146;p19"/>
            <p:cNvPicPr preferRelativeResize="0"/>
            <p:nvPr/>
          </p:nvPicPr>
          <p:blipFill rotWithShape="1">
            <a:blip r:embed="rId4">
              <a:alphaModFix/>
            </a:blip>
            <a:srcRect b="0" l="0" r="0" t="8282"/>
            <a:stretch/>
          </p:blipFill>
          <p:spPr>
            <a:xfrm>
              <a:off x="4804200" y="2088475"/>
              <a:ext cx="4120052" cy="2031049"/>
            </a:xfrm>
            <a:prstGeom prst="rect">
              <a:avLst/>
            </a:prstGeom>
            <a:noFill/>
            <a:ln cap="flat" cmpd="sng" w="9525">
              <a:solidFill>
                <a:schemeClr val="dk2"/>
              </a:solidFill>
              <a:prstDash val="solid"/>
              <a:round/>
              <a:headEnd len="sm" w="sm" type="none"/>
              <a:tailEnd len="sm" w="sm" type="none"/>
            </a:ln>
          </p:spPr>
        </p:pic>
        <p:sp>
          <p:nvSpPr>
            <p:cNvPr id="147" name="Google Shape;147;p19"/>
            <p:cNvSpPr/>
            <p:nvPr/>
          </p:nvSpPr>
          <p:spPr>
            <a:xfrm>
              <a:off x="4876800" y="2409552"/>
              <a:ext cx="693600" cy="891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9"/>
          <p:cNvSpPr txBox="1"/>
          <p:nvPr/>
        </p:nvSpPr>
        <p:spPr>
          <a:xfrm>
            <a:off x="329525" y="849075"/>
            <a:ext cx="8292000" cy="103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1000"/>
              </a:spcAft>
              <a:buClr>
                <a:srgbClr val="3CEFAB"/>
              </a:buClr>
              <a:buSzPts val="1800"/>
              <a:buFont typeface="Helvetica Neue"/>
              <a:buAutoNum type="arabicPeriod"/>
            </a:pPr>
            <a:r>
              <a:rPr lang="en-GB" sz="1800">
                <a:solidFill>
                  <a:schemeClr val="dk1"/>
                </a:solidFill>
                <a:highlight>
                  <a:schemeClr val="lt1"/>
                </a:highlight>
                <a:latin typeface="Helvetica Neue Light"/>
                <a:ea typeface="Helvetica Neue Light"/>
                <a:cs typeface="Helvetica Neue Light"/>
                <a:sym typeface="Helvetica Neue Light"/>
              </a:rPr>
              <a:t>Ingresamos de nuevo a la cuenta de Twilio que nos creamos la clase pasada. Y vamos al menú a </a:t>
            </a:r>
            <a:r>
              <a:rPr i="1" lang="en-GB" sz="1800">
                <a:solidFill>
                  <a:schemeClr val="dk1"/>
                </a:solidFill>
                <a:highlight>
                  <a:schemeClr val="lt1"/>
                </a:highlight>
                <a:latin typeface="Helvetica Neue Light"/>
                <a:ea typeface="Helvetica Neue Light"/>
                <a:cs typeface="Helvetica Neue Light"/>
                <a:sym typeface="Helvetica Neue Light"/>
              </a:rPr>
              <a:t>programmable messaging</a:t>
            </a:r>
            <a:r>
              <a:rPr lang="en-GB"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49" name="Google Shape;149;p19"/>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3000">
                <a:latin typeface="Anton"/>
                <a:ea typeface="Anton"/>
                <a:cs typeface="Anton"/>
                <a:sym typeface="Anton"/>
              </a:rPr>
              <a:t>Comenzar a utilizar a Twilio-Whatsapp</a:t>
            </a:r>
            <a:endParaRPr i="1" sz="3000">
              <a:latin typeface="Anton"/>
              <a:ea typeface="Anton"/>
              <a:cs typeface="Anton"/>
              <a:sym typeface="Anton"/>
            </a:endParaRPr>
          </a:p>
        </p:txBody>
      </p:sp>
      <p:pic>
        <p:nvPicPr>
          <p:cNvPr id="150" name="Google Shape;150;p19"/>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151" name="Google Shape;151;p19"/>
          <p:cNvPicPr preferRelativeResize="0"/>
          <p:nvPr/>
        </p:nvPicPr>
        <p:blipFill rotWithShape="1">
          <a:blip r:embed="rId6">
            <a:alphaModFix/>
          </a:blip>
          <a:srcRect b="0" l="0" r="0" t="0"/>
          <a:stretch/>
        </p:blipFill>
        <p:spPr>
          <a:xfrm>
            <a:off x="7532150" y="26371"/>
            <a:ext cx="1634174" cy="639850"/>
          </a:xfrm>
          <a:prstGeom prst="rect">
            <a:avLst/>
          </a:prstGeom>
          <a:noFill/>
          <a:ln>
            <a:noFill/>
          </a:ln>
        </p:spPr>
      </p:pic>
      <p:grpSp>
        <p:nvGrpSpPr>
          <p:cNvPr id="152" name="Google Shape;152;p19"/>
          <p:cNvGrpSpPr/>
          <p:nvPr/>
        </p:nvGrpSpPr>
        <p:grpSpPr>
          <a:xfrm>
            <a:off x="148300" y="172588"/>
            <a:ext cx="1076801" cy="681687"/>
            <a:chOff x="224500" y="172588"/>
            <a:chExt cx="1076801" cy="681687"/>
          </a:xfrm>
        </p:grpSpPr>
        <p:pic>
          <p:nvPicPr>
            <p:cNvPr id="153" name="Google Shape;153;p19"/>
            <p:cNvPicPr preferRelativeResize="0"/>
            <p:nvPr/>
          </p:nvPicPr>
          <p:blipFill rotWithShape="1">
            <a:blip r:embed="rId7">
              <a:alphaModFix/>
            </a:blip>
            <a:srcRect b="20454" l="22363" r="20454" t="22363"/>
            <a:stretch/>
          </p:blipFill>
          <p:spPr>
            <a:xfrm>
              <a:off x="224500" y="172600"/>
              <a:ext cx="681675" cy="681675"/>
            </a:xfrm>
            <a:prstGeom prst="rect">
              <a:avLst/>
            </a:prstGeom>
            <a:noFill/>
            <a:ln>
              <a:noFill/>
            </a:ln>
          </p:spPr>
        </p:pic>
        <p:pic>
          <p:nvPicPr>
            <p:cNvPr id="154" name="Google Shape;154;p19"/>
            <p:cNvPicPr preferRelativeResize="0"/>
            <p:nvPr/>
          </p:nvPicPr>
          <p:blipFill>
            <a:blip r:embed="rId8">
              <a:alphaModFix/>
            </a:blip>
            <a:stretch>
              <a:fillRect/>
            </a:stretch>
          </p:blipFill>
          <p:spPr>
            <a:xfrm>
              <a:off x="619626" y="172588"/>
              <a:ext cx="681675" cy="681675"/>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nvSpPr>
        <p:spPr>
          <a:xfrm>
            <a:off x="329525" y="925275"/>
            <a:ext cx="8292000" cy="1523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a:buAutoNum type="arabicPeriod" startAt="2"/>
            </a:pPr>
            <a:r>
              <a:rPr lang="en-GB" sz="1800">
                <a:solidFill>
                  <a:schemeClr val="dk1"/>
                </a:solidFill>
                <a:highlight>
                  <a:schemeClr val="lt1"/>
                </a:highlight>
                <a:latin typeface="Helvetica Neue Light"/>
                <a:ea typeface="Helvetica Neue Light"/>
                <a:cs typeface="Helvetica Neue Light"/>
                <a:sym typeface="Helvetica Neue Light"/>
              </a:rPr>
              <a:t>Allí, vamos a la opción de </a:t>
            </a:r>
            <a:r>
              <a:rPr i="1" lang="en-GB" sz="1800">
                <a:solidFill>
                  <a:schemeClr val="dk1"/>
                </a:solidFill>
                <a:highlight>
                  <a:schemeClr val="lt1"/>
                </a:highlight>
                <a:latin typeface="Helvetica Neue Light"/>
                <a:ea typeface="Helvetica Neue Light"/>
                <a:cs typeface="Helvetica Neue Light"/>
                <a:sym typeface="Helvetica Neue Light"/>
              </a:rPr>
              <a:t>Whastapp Sandbox settings</a:t>
            </a:r>
            <a:r>
              <a:rPr lang="en-GB"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60" name="Google Shape;160;p20"/>
          <p:cNvPicPr preferRelativeResize="0"/>
          <p:nvPr/>
        </p:nvPicPr>
        <p:blipFill>
          <a:blip r:embed="rId3">
            <a:alphaModFix/>
          </a:blip>
          <a:stretch>
            <a:fillRect/>
          </a:stretch>
        </p:blipFill>
        <p:spPr>
          <a:xfrm>
            <a:off x="7567925" y="4659625"/>
            <a:ext cx="1186526" cy="330675"/>
          </a:xfrm>
          <a:prstGeom prst="rect">
            <a:avLst/>
          </a:prstGeom>
          <a:noFill/>
          <a:ln>
            <a:noFill/>
          </a:ln>
        </p:spPr>
      </p:pic>
      <p:grpSp>
        <p:nvGrpSpPr>
          <p:cNvPr id="161" name="Google Shape;161;p20"/>
          <p:cNvGrpSpPr/>
          <p:nvPr/>
        </p:nvGrpSpPr>
        <p:grpSpPr>
          <a:xfrm>
            <a:off x="1672698" y="2013717"/>
            <a:ext cx="5798986" cy="2867981"/>
            <a:chOff x="1698500" y="2658050"/>
            <a:chExt cx="4869824" cy="2408449"/>
          </a:xfrm>
        </p:grpSpPr>
        <p:pic>
          <p:nvPicPr>
            <p:cNvPr id="162" name="Google Shape;162;p20"/>
            <p:cNvPicPr preferRelativeResize="0"/>
            <p:nvPr/>
          </p:nvPicPr>
          <p:blipFill rotWithShape="1">
            <a:blip r:embed="rId4">
              <a:alphaModFix/>
            </a:blip>
            <a:srcRect b="0" l="0" r="0" t="7986"/>
            <a:stretch/>
          </p:blipFill>
          <p:spPr>
            <a:xfrm>
              <a:off x="1698500" y="2658050"/>
              <a:ext cx="4869824" cy="2408449"/>
            </a:xfrm>
            <a:prstGeom prst="rect">
              <a:avLst/>
            </a:prstGeom>
            <a:noFill/>
            <a:ln cap="flat" cmpd="sng" w="9525">
              <a:solidFill>
                <a:schemeClr val="dk2"/>
              </a:solidFill>
              <a:prstDash val="solid"/>
              <a:round/>
              <a:headEnd len="sm" w="sm" type="none"/>
              <a:tailEnd len="sm" w="sm" type="none"/>
            </a:ln>
          </p:spPr>
        </p:pic>
        <p:sp>
          <p:nvSpPr>
            <p:cNvPr id="163" name="Google Shape;163;p20"/>
            <p:cNvSpPr/>
            <p:nvPr/>
          </p:nvSpPr>
          <p:spPr>
            <a:xfrm>
              <a:off x="2351685" y="4068046"/>
              <a:ext cx="2857200" cy="576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4" name="Google Shape;164;p20"/>
          <p:cNvPicPr preferRelativeResize="0"/>
          <p:nvPr/>
        </p:nvPicPr>
        <p:blipFill rotWithShape="1">
          <a:blip r:embed="rId5">
            <a:alphaModFix/>
          </a:blip>
          <a:srcRect b="0" l="0" r="0" t="0"/>
          <a:stretch/>
        </p:blipFill>
        <p:spPr>
          <a:xfrm>
            <a:off x="7532150" y="26371"/>
            <a:ext cx="1634174" cy="639850"/>
          </a:xfrm>
          <a:prstGeom prst="rect">
            <a:avLst/>
          </a:prstGeom>
          <a:noFill/>
          <a:ln>
            <a:noFill/>
          </a:ln>
        </p:spPr>
      </p:pic>
      <p:grpSp>
        <p:nvGrpSpPr>
          <p:cNvPr id="165" name="Google Shape;165;p20"/>
          <p:cNvGrpSpPr/>
          <p:nvPr/>
        </p:nvGrpSpPr>
        <p:grpSpPr>
          <a:xfrm>
            <a:off x="148300" y="172588"/>
            <a:ext cx="1076801" cy="681687"/>
            <a:chOff x="224500" y="172588"/>
            <a:chExt cx="1076801" cy="681687"/>
          </a:xfrm>
        </p:grpSpPr>
        <p:pic>
          <p:nvPicPr>
            <p:cNvPr id="166" name="Google Shape;166;p20"/>
            <p:cNvPicPr preferRelativeResize="0"/>
            <p:nvPr/>
          </p:nvPicPr>
          <p:blipFill rotWithShape="1">
            <a:blip r:embed="rId6">
              <a:alphaModFix/>
            </a:blip>
            <a:srcRect b="20454" l="22363" r="20454" t="22363"/>
            <a:stretch/>
          </p:blipFill>
          <p:spPr>
            <a:xfrm>
              <a:off x="224500" y="172600"/>
              <a:ext cx="681675" cy="681675"/>
            </a:xfrm>
            <a:prstGeom prst="rect">
              <a:avLst/>
            </a:prstGeom>
            <a:noFill/>
            <a:ln>
              <a:noFill/>
            </a:ln>
          </p:spPr>
        </p:pic>
        <p:pic>
          <p:nvPicPr>
            <p:cNvPr id="167" name="Google Shape;167;p20"/>
            <p:cNvPicPr preferRelativeResize="0"/>
            <p:nvPr/>
          </p:nvPicPr>
          <p:blipFill>
            <a:blip r:embed="rId7">
              <a:alphaModFix/>
            </a:blip>
            <a:stretch>
              <a:fillRect/>
            </a:stretch>
          </p:blipFill>
          <p:spPr>
            <a:xfrm>
              <a:off x="619626" y="172588"/>
              <a:ext cx="681675" cy="681675"/>
            </a:xfrm>
            <a:prstGeom prst="rect">
              <a:avLst/>
            </a:prstGeom>
            <a:noFill/>
            <a:ln>
              <a:noFill/>
            </a:ln>
          </p:spPr>
        </p:pic>
      </p:grpSp>
      <p:sp>
        <p:nvSpPr>
          <p:cNvPr id="168" name="Google Shape;168;p20"/>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3000">
                <a:latin typeface="Anton"/>
                <a:ea typeface="Anton"/>
                <a:cs typeface="Anton"/>
                <a:sym typeface="Anton"/>
              </a:rPr>
              <a:t>Comenzar a utilizar a Twilio-Whatsapp</a:t>
            </a:r>
            <a:endParaRPr i="1" sz="3000">
              <a:latin typeface="Anton"/>
              <a:ea typeface="Anton"/>
              <a:cs typeface="Anton"/>
              <a:sym typeface="Anton"/>
            </a:endParaRPr>
          </a:p>
        </p:txBody>
      </p:sp>
      <p:sp>
        <p:nvSpPr>
          <p:cNvPr id="169" name="Google Shape;169;p20"/>
          <p:cNvSpPr txBox="1"/>
          <p:nvPr/>
        </p:nvSpPr>
        <p:spPr>
          <a:xfrm>
            <a:off x="329513" y="1303425"/>
            <a:ext cx="83625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chemeClr val="dk1"/>
                </a:solidFill>
                <a:highlight>
                  <a:schemeClr val="lt1"/>
                </a:highlight>
                <a:latin typeface="Helvetica Neue Light"/>
                <a:ea typeface="Helvetica Neue Light"/>
                <a:cs typeface="Helvetica Neue Light"/>
                <a:sym typeface="Helvetica Neue Light"/>
              </a:rPr>
              <a:t>Vemos que la cuenta de Whatsapp de Twilio utiliza Sandbox. Esto implica que el cliente para realizar la prueba va a tener que enviar un mensaje con un código que suele ser </a:t>
            </a:r>
            <a:r>
              <a:rPr b="1" i="1" lang="en-GB" sz="1300">
                <a:solidFill>
                  <a:schemeClr val="dk1"/>
                </a:solidFill>
                <a:highlight>
                  <a:schemeClr val="lt1"/>
                </a:highlight>
                <a:latin typeface="Helvetica Neue"/>
                <a:ea typeface="Helvetica Neue"/>
                <a:cs typeface="Helvetica Neue"/>
                <a:sym typeface="Helvetica Neue"/>
              </a:rPr>
              <a:t>join-algo-algo</a:t>
            </a:r>
            <a:r>
              <a:rPr lang="en-GB" sz="1300">
                <a:solidFill>
                  <a:schemeClr val="dk1"/>
                </a:solidFill>
                <a:highlight>
                  <a:schemeClr val="lt1"/>
                </a:highlight>
                <a:latin typeface="Helvetica Neue Light"/>
                <a:ea typeface="Helvetica Neue Light"/>
                <a:cs typeface="Helvetica Neue Light"/>
                <a:sym typeface="Helvetica Neue Light"/>
              </a:rPr>
              <a:t> al número que nos ofrece Twilio.</a:t>
            </a:r>
            <a:endParaRPr sz="13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nvSpPr>
        <p:spPr>
          <a:xfrm>
            <a:off x="329525" y="772875"/>
            <a:ext cx="8292000" cy="1523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1000"/>
              </a:spcAft>
              <a:buClr>
                <a:srgbClr val="3CEFAB"/>
              </a:buClr>
              <a:buSzPts val="1800"/>
              <a:buFont typeface="Helvetica Neue"/>
              <a:buAutoNum type="arabicPeriod" startAt="3"/>
            </a:pPr>
            <a:r>
              <a:rPr lang="en-GB" sz="1800">
                <a:solidFill>
                  <a:schemeClr val="dk1"/>
                </a:solidFill>
                <a:highlight>
                  <a:schemeClr val="lt1"/>
                </a:highlight>
                <a:latin typeface="Helvetica Neue Light"/>
                <a:ea typeface="Helvetica Neue Light"/>
                <a:cs typeface="Helvetica Neue Light"/>
                <a:sym typeface="Helvetica Neue Light"/>
              </a:rPr>
              <a:t>Vamos entonces a nuestro Whatsapp y enviamos el mensaje.</a:t>
            </a:r>
            <a:br>
              <a:rPr lang="en-GB" sz="1800">
                <a:solidFill>
                  <a:schemeClr val="dk1"/>
                </a:solidFill>
                <a:highlight>
                  <a:schemeClr val="lt1"/>
                </a:highlight>
                <a:latin typeface="Helvetica Neue Light"/>
                <a:ea typeface="Helvetica Neue Light"/>
                <a:cs typeface="Helvetica Neue Light"/>
                <a:sym typeface="Helvetica Neue Light"/>
              </a:rPr>
            </a:br>
            <a:r>
              <a:rPr lang="en-GB">
                <a:solidFill>
                  <a:schemeClr val="dk1"/>
                </a:solidFill>
                <a:highlight>
                  <a:schemeClr val="lt1"/>
                </a:highlight>
                <a:latin typeface="Helvetica Neue Light"/>
                <a:ea typeface="Helvetica Neue Light"/>
                <a:cs typeface="Helvetica Neue Light"/>
                <a:sym typeface="Helvetica Neue Light"/>
              </a:rPr>
              <a:t>De esta forma ya nos queda configurado para recibir los mensajes que enviemos desde nuestro proyecto.</a:t>
            </a:r>
            <a:endParaRPr>
              <a:solidFill>
                <a:schemeClr val="dk1"/>
              </a:solidFill>
              <a:highlight>
                <a:schemeClr val="lt1"/>
              </a:highlight>
              <a:latin typeface="Helvetica Neue Light"/>
              <a:ea typeface="Helvetica Neue Light"/>
              <a:cs typeface="Helvetica Neue Light"/>
              <a:sym typeface="Helvetica Neue Light"/>
            </a:endParaRPr>
          </a:p>
        </p:txBody>
      </p:sp>
      <p:pic>
        <p:nvPicPr>
          <p:cNvPr id="175" name="Google Shape;175;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6" name="Google Shape;176;p21"/>
          <p:cNvPicPr preferRelativeResize="0"/>
          <p:nvPr/>
        </p:nvPicPr>
        <p:blipFill>
          <a:blip r:embed="rId4">
            <a:alphaModFix/>
          </a:blip>
          <a:stretch>
            <a:fillRect/>
          </a:stretch>
        </p:blipFill>
        <p:spPr>
          <a:xfrm>
            <a:off x="1824401" y="1913050"/>
            <a:ext cx="1805150" cy="3001051"/>
          </a:xfrm>
          <a:prstGeom prst="rect">
            <a:avLst/>
          </a:prstGeom>
          <a:noFill/>
          <a:ln cap="flat" cmpd="sng" w="19050">
            <a:solidFill>
              <a:schemeClr val="dk2"/>
            </a:solidFill>
            <a:prstDash val="solid"/>
            <a:round/>
            <a:headEnd len="sm" w="sm" type="none"/>
            <a:tailEnd len="sm" w="sm" type="none"/>
          </a:ln>
        </p:spPr>
      </p:pic>
      <p:pic>
        <p:nvPicPr>
          <p:cNvPr id="177" name="Google Shape;177;p21"/>
          <p:cNvPicPr preferRelativeResize="0"/>
          <p:nvPr/>
        </p:nvPicPr>
        <p:blipFill>
          <a:blip r:embed="rId5">
            <a:alphaModFix/>
          </a:blip>
          <a:stretch>
            <a:fillRect/>
          </a:stretch>
        </p:blipFill>
        <p:spPr>
          <a:xfrm>
            <a:off x="4208350" y="1913050"/>
            <a:ext cx="3111240" cy="3001050"/>
          </a:xfrm>
          <a:prstGeom prst="rect">
            <a:avLst/>
          </a:prstGeom>
          <a:noFill/>
          <a:ln cap="flat" cmpd="sng" w="19050">
            <a:solidFill>
              <a:schemeClr val="dk2"/>
            </a:solidFill>
            <a:prstDash val="solid"/>
            <a:round/>
            <a:headEnd len="sm" w="sm" type="none"/>
            <a:tailEnd len="sm" w="sm" type="none"/>
          </a:ln>
        </p:spPr>
      </p:pic>
      <p:pic>
        <p:nvPicPr>
          <p:cNvPr id="178" name="Google Shape;178;p21"/>
          <p:cNvPicPr preferRelativeResize="0"/>
          <p:nvPr/>
        </p:nvPicPr>
        <p:blipFill rotWithShape="1">
          <a:blip r:embed="rId6">
            <a:alphaModFix/>
          </a:blip>
          <a:srcRect b="0" l="0" r="0" t="0"/>
          <a:stretch/>
        </p:blipFill>
        <p:spPr>
          <a:xfrm>
            <a:off x="7532150" y="26371"/>
            <a:ext cx="1634174" cy="639850"/>
          </a:xfrm>
          <a:prstGeom prst="rect">
            <a:avLst/>
          </a:prstGeom>
          <a:noFill/>
          <a:ln>
            <a:noFill/>
          </a:ln>
        </p:spPr>
      </p:pic>
      <p:grpSp>
        <p:nvGrpSpPr>
          <p:cNvPr id="179" name="Google Shape;179;p21"/>
          <p:cNvGrpSpPr/>
          <p:nvPr/>
        </p:nvGrpSpPr>
        <p:grpSpPr>
          <a:xfrm>
            <a:off x="148300" y="172588"/>
            <a:ext cx="1076801" cy="681687"/>
            <a:chOff x="224500" y="172588"/>
            <a:chExt cx="1076801" cy="681687"/>
          </a:xfrm>
        </p:grpSpPr>
        <p:pic>
          <p:nvPicPr>
            <p:cNvPr id="180" name="Google Shape;180;p21"/>
            <p:cNvPicPr preferRelativeResize="0"/>
            <p:nvPr/>
          </p:nvPicPr>
          <p:blipFill rotWithShape="1">
            <a:blip r:embed="rId7">
              <a:alphaModFix/>
            </a:blip>
            <a:srcRect b="20454" l="22363" r="20454" t="22363"/>
            <a:stretch/>
          </p:blipFill>
          <p:spPr>
            <a:xfrm>
              <a:off x="224500" y="172600"/>
              <a:ext cx="681675" cy="681675"/>
            </a:xfrm>
            <a:prstGeom prst="rect">
              <a:avLst/>
            </a:prstGeom>
            <a:noFill/>
            <a:ln>
              <a:noFill/>
            </a:ln>
          </p:spPr>
        </p:pic>
        <p:pic>
          <p:nvPicPr>
            <p:cNvPr id="181" name="Google Shape;181;p21"/>
            <p:cNvPicPr preferRelativeResize="0"/>
            <p:nvPr/>
          </p:nvPicPr>
          <p:blipFill>
            <a:blip r:embed="rId8">
              <a:alphaModFix/>
            </a:blip>
            <a:stretch>
              <a:fillRect/>
            </a:stretch>
          </p:blipFill>
          <p:spPr>
            <a:xfrm>
              <a:off x="619626" y="172588"/>
              <a:ext cx="681675" cy="681675"/>
            </a:xfrm>
            <a:prstGeom prst="rect">
              <a:avLst/>
            </a:prstGeom>
            <a:noFill/>
            <a:ln>
              <a:noFill/>
            </a:ln>
          </p:spPr>
        </p:pic>
      </p:grpSp>
      <p:sp>
        <p:nvSpPr>
          <p:cNvPr id="182" name="Google Shape;182;p21"/>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3000">
                <a:latin typeface="Anton"/>
                <a:ea typeface="Anton"/>
                <a:cs typeface="Anton"/>
                <a:sym typeface="Anton"/>
              </a:rPr>
              <a:t>Comenzar a utilizar a Twilio-Whatsapp</a:t>
            </a:r>
            <a:endParaRPr i="1" sz="3000">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