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y="5143500" cx="9144000"/>
  <p:notesSz cx="6858000" cy="9144000"/>
  <p:embeddedFontLst>
    <p:embeddedFont>
      <p:font typeface="Anton"/>
      <p:regular r:id="rId66"/>
    </p:embeddedFont>
    <p:embeddedFont>
      <p:font typeface="Lato"/>
      <p:regular r:id="rId67"/>
      <p:bold r:id="rId68"/>
      <p:italic r:id="rId69"/>
      <p:boldItalic r:id="rId70"/>
    </p:embeddedFont>
    <p:embeddedFont>
      <p:font typeface="Helvetica Neue"/>
      <p:regular r:id="rId71"/>
      <p:bold r:id="rId72"/>
      <p:italic r:id="rId73"/>
      <p:boldItalic r:id="rId74"/>
    </p:embeddedFont>
    <p:embeddedFont>
      <p:font typeface="Helvetica Neue Light"/>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C17037-CB96-40AF-8D1A-B6E27D3BFB59}">
  <a:tblStyle styleId="{7DC17037-CB96-40AF-8D1A-B6E27D3BFB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HelveticaNeue-italic.fntdata"/><Relationship Id="rId72" Type="http://schemas.openxmlformats.org/officeDocument/2006/relationships/font" Target="fonts/HelveticaNeue-bold.fntdata"/><Relationship Id="rId31" Type="http://schemas.openxmlformats.org/officeDocument/2006/relationships/slide" Target="slides/slide24.xml"/><Relationship Id="rId75" Type="http://schemas.openxmlformats.org/officeDocument/2006/relationships/font" Target="fonts/HelveticaNeueLight-regular.fntdata"/><Relationship Id="rId30" Type="http://schemas.openxmlformats.org/officeDocument/2006/relationships/slide" Target="slides/slide23.xml"/><Relationship Id="rId74" Type="http://schemas.openxmlformats.org/officeDocument/2006/relationships/font" Target="fonts/HelveticaNeue-boldItalic.fntdata"/><Relationship Id="rId33" Type="http://schemas.openxmlformats.org/officeDocument/2006/relationships/slide" Target="slides/slide26.xml"/><Relationship Id="rId77" Type="http://schemas.openxmlformats.org/officeDocument/2006/relationships/font" Target="fonts/HelveticaNeueLight-italic.fntdata"/><Relationship Id="rId32" Type="http://schemas.openxmlformats.org/officeDocument/2006/relationships/slide" Target="slides/slide25.xml"/><Relationship Id="rId76" Type="http://schemas.openxmlformats.org/officeDocument/2006/relationships/font" Target="fonts/HelveticaNeueLight-bold.fntdata"/><Relationship Id="rId35" Type="http://schemas.openxmlformats.org/officeDocument/2006/relationships/slide" Target="slides/slide28.xml"/><Relationship Id="rId34" Type="http://schemas.openxmlformats.org/officeDocument/2006/relationships/slide" Target="slides/slide27.xml"/><Relationship Id="rId78" Type="http://schemas.openxmlformats.org/officeDocument/2006/relationships/font" Target="fonts/HelveticaNeueLight-boldItalic.fntdata"/><Relationship Id="rId71" Type="http://schemas.openxmlformats.org/officeDocument/2006/relationships/font" Target="fonts/HelveticaNeue-regular.fntdata"/><Relationship Id="rId70" Type="http://schemas.openxmlformats.org/officeDocument/2006/relationships/font" Target="fonts/Lato-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Anton-regular.fntdata"/><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Lato-bold.fntdata"/><Relationship Id="rId23" Type="http://schemas.openxmlformats.org/officeDocument/2006/relationships/slide" Target="slides/slide16.xml"/><Relationship Id="rId67" Type="http://schemas.openxmlformats.org/officeDocument/2006/relationships/font" Target="fonts/Lato-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da0dfb4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da0dfb4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dbdafccc1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ddbdafccc1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texto con gráfico de etapas/pasos.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fb9d962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fb9d962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fb9d962e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fb9d962e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fb9d962e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fb9d962e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fb9d962e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fb9d962e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fb9d962e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fb9d962e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fb9d962e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fb9d962e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fb9d962e8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fb9d962e8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fb9d962e8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fb9d962e8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fcf53250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dfcf53250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fcf5325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fcf5325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fb9d962e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fb9d962e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fb9d962e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fb9d962e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fb9d962e8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fb9d962e8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fb9d962e8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fb9d962e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fb9d962e8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fb9d962e8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fb9d962e8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fb9d962e8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fb9d962e8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fb9d962e8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dfcf532503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dfcf532503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fcf5325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fcf5325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8a1e4ef4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8a1e4ef4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fb9d962e8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fb9d962e8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dfb9d962e8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dfb9d962e8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dfb9d962e8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dfb9d962e8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dfb9d962e8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dfb9d962e8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fb9d962e8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fb9d962e8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fb9d962e8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fb9d962e8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dfb9d962e8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dfb9d962e8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dfcf532503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dfcf53250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5ea08646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5ea08646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dfcf53250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dfcf53250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dfb9d962e8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dfb9d962e8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dfb9d962e8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dfb9d962e8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fb9d962e8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fb9d962e8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dfb9d962e8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dfb9d962e8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dfb9d962e8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dfb9d962e8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dfb9d962e8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dfb9d962e8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dfb9d962e8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dfb9d962e8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dfb9d962e8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dfb9d962e8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dfcf532503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dfcf532503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d2c9327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d2c9327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dfcf53250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dfcf53250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fcf532503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dfcf53250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dfcf53250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dfcf53250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dcc9fd093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dcc9fd093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dcc9fd093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dcc9fd093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ed2c932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ed2c932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da0dfb4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da0dfb4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da0dfb4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da0dfb4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fb9d962e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fb9d962e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31.png"/><Relationship Id="rId6" Type="http://schemas.openxmlformats.org/officeDocument/2006/relationships/image" Target="../media/image30.png"/><Relationship Id="rId7"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7.png"/><Relationship Id="rId6"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3.png"/><Relationship Id="rId6" Type="http://schemas.openxmlformats.org/officeDocument/2006/relationships/image" Target="../media/image34.png"/><Relationship Id="rId7"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32.png"/><Relationship Id="rId6" Type="http://schemas.openxmlformats.org/officeDocument/2006/relationships/image" Target="../media/image35.png"/><Relationship Id="rId7"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6.png"/><Relationship Id="rId6" Type="http://schemas.openxmlformats.org/officeDocument/2006/relationships/image" Target="../media/image36.png"/><Relationship Id="rId7"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2.png"/><Relationship Id="rId6"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5.png"/><Relationship Id="rId6" Type="http://schemas.openxmlformats.org/officeDocument/2006/relationships/image" Target="../media/image50.png"/><Relationship Id="rId7"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38.png"/><Relationship Id="rId6"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6.png"/><Relationship Id="rId6"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0.png"/><Relationship Id="rId6" Type="http://schemas.openxmlformats.org/officeDocument/2006/relationships/image" Target="../media/image44.png"/><Relationship Id="rId7"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3.png"/><Relationship Id="rId6"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39.png"/><Relationship Id="rId6"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9.png"/><Relationship Id="rId6"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51.png"/><Relationship Id="rId6" Type="http://schemas.openxmlformats.org/officeDocument/2006/relationships/image" Target="../media/image65.png"/><Relationship Id="rId7"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53.png"/><Relationship Id="rId6"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53.png"/><Relationship Id="rId6" Type="http://schemas.openxmlformats.org/officeDocument/2006/relationships/image" Target="../media/image64.png"/><Relationship Id="rId7"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52.png"/><Relationship Id="rId6" Type="http://schemas.openxmlformats.org/officeDocument/2006/relationships/image" Target="../media/image63.png"/><Relationship Id="rId7" Type="http://schemas.openxmlformats.org/officeDocument/2006/relationships/image" Target="../media/image4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58.png"/><Relationship Id="rId6"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61.png"/><Relationship Id="rId6" Type="http://schemas.openxmlformats.org/officeDocument/2006/relationships/image" Target="../media/image57.png"/><Relationship Id="rId7"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1.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4.png"/><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1.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4.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2.png"/><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5.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6.png"/><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9.png"/><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Configuración del servidor web</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42.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nvSpPr>
        <p:spPr>
          <a:xfrm>
            <a:off x="542925" y="1467900"/>
            <a:ext cx="7896300" cy="220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forma más sencilla de recuperar argumentos en Node es a través del </a:t>
            </a:r>
            <a:r>
              <a:rPr b="1" i="1" lang="en-GB" sz="1800">
                <a:solidFill>
                  <a:schemeClr val="dk1"/>
                </a:solidFill>
                <a:highlight>
                  <a:schemeClr val="lt1"/>
                </a:highlight>
                <a:latin typeface="Helvetica Neue"/>
                <a:ea typeface="Helvetica Neue"/>
                <a:cs typeface="Helvetica Neue"/>
                <a:sym typeface="Helvetica Neue"/>
              </a:rPr>
              <a:t>process.argv</a:t>
            </a:r>
            <a:r>
              <a:rPr lang="en-GB" sz="1800">
                <a:solidFill>
                  <a:schemeClr val="dk1"/>
                </a:solidFill>
                <a:highlight>
                  <a:schemeClr val="lt1"/>
                </a:highlight>
                <a:latin typeface="Helvetica Neue Light"/>
                <a:ea typeface="Helvetica Neue Light"/>
                <a:cs typeface="Helvetica Neue Light"/>
                <a:sym typeface="Helvetica Neue Light"/>
              </a:rPr>
              <a:t>. Este es un objeto global que podemos usar sin importar bibliotecas adicionales.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 Simplemente necesitamos pasar argumentos a una aplicación Node, tal como mostramos anteriormente, y se puede acceder a estos argumentos dentro de la aplicación a través del process.argv.</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19" name="Google Shape;219;p34"/>
          <p:cNvSpPr txBox="1"/>
          <p:nvPr/>
        </p:nvSpPr>
        <p:spPr>
          <a:xfrm>
            <a:off x="13329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Uso de process.argv</a:t>
            </a:r>
            <a:endParaRPr i="1" sz="3600">
              <a:latin typeface="Anton"/>
              <a:ea typeface="Anton"/>
              <a:cs typeface="Anton"/>
              <a:sym typeface="Anton"/>
            </a:endParaRPr>
          </a:p>
        </p:txBody>
      </p:sp>
      <p:pic>
        <p:nvPicPr>
          <p:cNvPr id="220" name="Google Shape;220;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1" name="Google Shape;221;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2" name="Google Shape;222;p34"/>
          <p:cNvPicPr preferRelativeResize="0"/>
          <p:nvPr/>
        </p:nvPicPr>
        <p:blipFill>
          <a:blip r:embed="rId5">
            <a:alphaModFix/>
          </a:blip>
          <a:stretch>
            <a:fillRect/>
          </a:stretch>
        </p:blipFill>
        <p:spPr>
          <a:xfrm>
            <a:off x="177125" y="162375"/>
            <a:ext cx="1450175" cy="55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cxnSp>
        <p:nvCxnSpPr>
          <p:cNvPr id="227" name="Google Shape;227;p35"/>
          <p:cNvCxnSpPr>
            <a:stCxn id="228" idx="6"/>
            <a:endCxn id="229" idx="2"/>
          </p:cNvCxnSpPr>
          <p:nvPr/>
        </p:nvCxnSpPr>
        <p:spPr>
          <a:xfrm>
            <a:off x="2106475" y="2477963"/>
            <a:ext cx="4806900" cy="0"/>
          </a:xfrm>
          <a:prstGeom prst="straightConnector1">
            <a:avLst/>
          </a:prstGeom>
          <a:noFill/>
          <a:ln cap="flat" cmpd="sng" w="9525">
            <a:solidFill>
              <a:srgbClr val="3CEFAB"/>
            </a:solidFill>
            <a:prstDash val="solid"/>
            <a:round/>
            <a:headEnd len="sm" w="sm" type="none"/>
            <a:tailEnd len="sm" w="sm" type="none"/>
          </a:ln>
        </p:spPr>
      </p:cxnSp>
      <p:sp>
        <p:nvSpPr>
          <p:cNvPr id="228" name="Google Shape;228;p35"/>
          <p:cNvSpPr/>
          <p:nvPr/>
        </p:nvSpPr>
        <p:spPr>
          <a:xfrm>
            <a:off x="1492375" y="2170913"/>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5"/>
          <p:cNvSpPr/>
          <p:nvPr/>
        </p:nvSpPr>
        <p:spPr>
          <a:xfrm>
            <a:off x="4264955" y="2170913"/>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29" name="Google Shape;229;p35"/>
          <p:cNvSpPr/>
          <p:nvPr/>
        </p:nvSpPr>
        <p:spPr>
          <a:xfrm>
            <a:off x="6913434" y="2170913"/>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31" name="Google Shape;231;p35"/>
          <p:cNvSpPr txBox="1"/>
          <p:nvPr/>
        </p:nvSpPr>
        <p:spPr>
          <a:xfrm>
            <a:off x="1596786" y="2206987"/>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232" name="Google Shape;232;p35"/>
          <p:cNvSpPr txBox="1"/>
          <p:nvPr/>
        </p:nvSpPr>
        <p:spPr>
          <a:xfrm>
            <a:off x="4403387" y="2197852"/>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233" name="Google Shape;233;p35"/>
          <p:cNvSpPr txBox="1"/>
          <p:nvPr/>
        </p:nvSpPr>
        <p:spPr>
          <a:xfrm>
            <a:off x="7036657" y="2225607"/>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pic>
        <p:nvPicPr>
          <p:cNvPr id="234" name="Google Shape;234;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5" name="Google Shape;235;p35"/>
          <p:cNvSpPr txBox="1"/>
          <p:nvPr/>
        </p:nvSpPr>
        <p:spPr>
          <a:xfrm>
            <a:off x="1028100" y="848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¿Cómo se usa process.argv?</a:t>
            </a:r>
            <a:endParaRPr i="1" sz="3600">
              <a:latin typeface="Anton"/>
              <a:ea typeface="Anton"/>
              <a:cs typeface="Anton"/>
              <a:sym typeface="Anton"/>
            </a:endParaRPr>
          </a:p>
        </p:txBody>
      </p:sp>
      <p:pic>
        <p:nvPicPr>
          <p:cNvPr id="236" name="Google Shape;236;p35"/>
          <p:cNvPicPr preferRelativeResize="0"/>
          <p:nvPr/>
        </p:nvPicPr>
        <p:blipFill>
          <a:blip r:embed="rId4">
            <a:alphaModFix/>
          </a:blip>
          <a:stretch>
            <a:fillRect/>
          </a:stretch>
        </p:blipFill>
        <p:spPr>
          <a:xfrm>
            <a:off x="177125" y="162375"/>
            <a:ext cx="1450175" cy="552450"/>
          </a:xfrm>
          <a:prstGeom prst="rect">
            <a:avLst/>
          </a:prstGeom>
          <a:noFill/>
          <a:ln>
            <a:noFill/>
          </a:ln>
        </p:spPr>
      </p:pic>
      <p:pic>
        <p:nvPicPr>
          <p:cNvPr id="237" name="Google Shape;237;p35"/>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238" name="Google Shape;238;p35"/>
          <p:cNvSpPr txBox="1"/>
          <p:nvPr/>
        </p:nvSpPr>
        <p:spPr>
          <a:xfrm>
            <a:off x="619125" y="3038888"/>
            <a:ext cx="2508900" cy="130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GB" sz="1300">
                <a:solidFill>
                  <a:schemeClr val="dk1"/>
                </a:solidFill>
                <a:highlight>
                  <a:schemeClr val="lt1"/>
                </a:highlight>
                <a:latin typeface="Helvetica Neue Light"/>
                <a:ea typeface="Helvetica Neue Light"/>
                <a:cs typeface="Helvetica Neue Light"/>
                <a:sym typeface="Helvetica Neue Light"/>
              </a:rPr>
              <a:t>El primer elemento del process.argv, el array, siempre será una ruta del sistema de archivos que apunta al Node ejecutable. </a:t>
            </a:r>
            <a:endParaRPr sz="1300">
              <a:latin typeface="Helvetica Neue"/>
              <a:ea typeface="Helvetica Neue"/>
              <a:cs typeface="Helvetica Neue"/>
              <a:sym typeface="Helvetica Neue"/>
            </a:endParaRPr>
          </a:p>
        </p:txBody>
      </p:sp>
      <p:sp>
        <p:nvSpPr>
          <p:cNvPr id="239" name="Google Shape;239;p35"/>
          <p:cNvSpPr txBox="1"/>
          <p:nvPr/>
        </p:nvSpPr>
        <p:spPr>
          <a:xfrm>
            <a:off x="3467100" y="3113638"/>
            <a:ext cx="2314500" cy="1075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GB" sz="1300">
                <a:solidFill>
                  <a:schemeClr val="dk1"/>
                </a:solidFill>
                <a:highlight>
                  <a:schemeClr val="lt1"/>
                </a:highlight>
                <a:latin typeface="Helvetica Neue Light"/>
                <a:ea typeface="Helvetica Neue Light"/>
                <a:cs typeface="Helvetica Neue Light"/>
                <a:sym typeface="Helvetica Neue Light"/>
              </a:rPr>
              <a:t>El segundo elemento es el nombre del archivo JavaScript que se está ejecutando.</a:t>
            </a:r>
            <a:endParaRPr sz="1300"/>
          </a:p>
        </p:txBody>
      </p:sp>
      <p:sp>
        <p:nvSpPr>
          <p:cNvPr id="240" name="Google Shape;240;p35"/>
          <p:cNvSpPr txBox="1"/>
          <p:nvPr/>
        </p:nvSpPr>
        <p:spPr>
          <a:xfrm>
            <a:off x="6120675" y="3113638"/>
            <a:ext cx="2262600" cy="84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GB" sz="1300">
                <a:solidFill>
                  <a:schemeClr val="dk1"/>
                </a:solidFill>
                <a:highlight>
                  <a:schemeClr val="lt1"/>
                </a:highlight>
                <a:latin typeface="Helvetica Neue Light"/>
                <a:ea typeface="Helvetica Neue Light"/>
                <a:cs typeface="Helvetica Neue Light"/>
                <a:sym typeface="Helvetica Neue Light"/>
              </a:rPr>
              <a:t>el tercer elemento es el primer argumento que realmente pasó el usuario.</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nvSpPr>
        <p:spPr>
          <a:xfrm>
            <a:off x="339050" y="982538"/>
            <a:ext cx="8292000" cy="1941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Vemos un script de Node simple que imprima todos los argumentos de la línea de comando pasados ​​a la aplicación, junto con su índice. En el archivo </a:t>
            </a:r>
            <a:r>
              <a:rPr lang="en-GB" sz="1700">
                <a:solidFill>
                  <a:schemeClr val="dk1"/>
                </a:solidFill>
                <a:highlight>
                  <a:schemeClr val="lt1"/>
                </a:highlight>
                <a:latin typeface="Helvetica Neue Light"/>
                <a:ea typeface="Helvetica Neue Light"/>
                <a:cs typeface="Helvetica Neue Light"/>
                <a:sym typeface="Helvetica Neue Light"/>
              </a:rPr>
              <a:t>“processargv.js”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t>
            </a:r>
            <a:r>
              <a:rPr lang="en-GB" sz="1700">
                <a:solidFill>
                  <a:schemeClr val="dk1"/>
                </a:solidFill>
                <a:highlight>
                  <a:schemeClr val="lt1"/>
                </a:highlight>
                <a:latin typeface="Helvetica Neue Light"/>
                <a:ea typeface="Helvetica Neue Light"/>
                <a:cs typeface="Helvetica Neue Light"/>
                <a:sym typeface="Helvetica Neue Light"/>
              </a:rPr>
              <a:t>o que hace este script es recorrer el process.argv array e imprime los índices, junto con los elementos almacenados en esos índices. Es muy útil para depurar si alguna vez nos preguntamos qué argumentos estamos recibiendo y en qué orden.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46" name="Google Shape;246;p3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process.argv</a:t>
            </a:r>
            <a:endParaRPr i="1" sz="3600">
              <a:latin typeface="Anton"/>
              <a:ea typeface="Anton"/>
              <a:cs typeface="Anton"/>
              <a:sym typeface="Anton"/>
            </a:endParaRPr>
          </a:p>
        </p:txBody>
      </p:sp>
      <p:pic>
        <p:nvPicPr>
          <p:cNvPr id="247" name="Google Shape;247;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8" name="Google Shape;248;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9" name="Google Shape;249;p36"/>
          <p:cNvPicPr preferRelativeResize="0"/>
          <p:nvPr/>
        </p:nvPicPr>
        <p:blipFill>
          <a:blip r:embed="rId5">
            <a:alphaModFix/>
          </a:blip>
          <a:stretch>
            <a:fillRect/>
          </a:stretch>
        </p:blipFill>
        <p:spPr>
          <a:xfrm>
            <a:off x="2726921" y="3490850"/>
            <a:ext cx="4028700" cy="1390050"/>
          </a:xfrm>
          <a:prstGeom prst="rect">
            <a:avLst/>
          </a:prstGeom>
          <a:noFill/>
          <a:ln cap="flat" cmpd="sng" w="9525">
            <a:solidFill>
              <a:schemeClr val="dk2"/>
            </a:solidFill>
            <a:prstDash val="solid"/>
            <a:round/>
            <a:headEnd len="sm" w="sm" type="none"/>
            <a:tailEnd len="sm" w="sm" type="none"/>
          </a:ln>
        </p:spPr>
      </p:pic>
      <p:pic>
        <p:nvPicPr>
          <p:cNvPr id="250" name="Google Shape;250;p36"/>
          <p:cNvPicPr preferRelativeResize="0"/>
          <p:nvPr/>
        </p:nvPicPr>
        <p:blipFill>
          <a:blip r:embed="rId6">
            <a:alphaModFix/>
          </a:blip>
          <a:stretch>
            <a:fillRect/>
          </a:stretch>
        </p:blipFill>
        <p:spPr>
          <a:xfrm>
            <a:off x="177125" y="162375"/>
            <a:ext cx="1450175" cy="55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nvSpPr>
        <p:spPr>
          <a:xfrm>
            <a:off x="300550" y="854275"/>
            <a:ext cx="4443000" cy="855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Para ejecutar el script, en la terminal nos posicionamos sobre el directorio de ese archivo y ejecutamos el comando:</a:t>
            </a:r>
            <a:br>
              <a:rPr lang="en-GB" sz="1600">
                <a:solidFill>
                  <a:schemeClr val="dk1"/>
                </a:solidFill>
                <a:highlight>
                  <a:schemeClr val="lt1"/>
                </a:highlight>
                <a:latin typeface="Helvetica Neue Light"/>
                <a:ea typeface="Helvetica Neue Light"/>
                <a:cs typeface="Helvetica Neue Light"/>
                <a:sym typeface="Helvetica Neue Light"/>
              </a:rPr>
            </a:b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56" name="Google Shape;256;p3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process.argv</a:t>
            </a:r>
            <a:endParaRPr i="1" sz="3600">
              <a:latin typeface="Anton"/>
              <a:ea typeface="Anton"/>
              <a:cs typeface="Anton"/>
              <a:sym typeface="Anton"/>
            </a:endParaRPr>
          </a:p>
        </p:txBody>
      </p:sp>
      <p:pic>
        <p:nvPicPr>
          <p:cNvPr id="257" name="Google Shape;257;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8" name="Google Shape;258;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59" name="Google Shape;259;p37"/>
          <p:cNvPicPr preferRelativeResize="0"/>
          <p:nvPr/>
        </p:nvPicPr>
        <p:blipFill>
          <a:blip r:embed="rId5">
            <a:alphaModFix/>
          </a:blip>
          <a:stretch>
            <a:fillRect/>
          </a:stretch>
        </p:blipFill>
        <p:spPr>
          <a:xfrm>
            <a:off x="5295900" y="1269525"/>
            <a:ext cx="3127634" cy="330675"/>
          </a:xfrm>
          <a:prstGeom prst="rect">
            <a:avLst/>
          </a:prstGeom>
          <a:noFill/>
          <a:ln cap="flat" cmpd="sng" w="9525">
            <a:solidFill>
              <a:schemeClr val="dk2"/>
            </a:solidFill>
            <a:prstDash val="solid"/>
            <a:round/>
            <a:headEnd len="sm" w="sm" type="none"/>
            <a:tailEnd len="sm" w="sm" type="none"/>
          </a:ln>
        </p:spPr>
      </p:pic>
      <p:pic>
        <p:nvPicPr>
          <p:cNvPr id="260" name="Google Shape;260;p37"/>
          <p:cNvPicPr preferRelativeResize="0"/>
          <p:nvPr/>
        </p:nvPicPr>
        <p:blipFill>
          <a:blip r:embed="rId6">
            <a:alphaModFix/>
          </a:blip>
          <a:stretch>
            <a:fillRect/>
          </a:stretch>
        </p:blipFill>
        <p:spPr>
          <a:xfrm>
            <a:off x="5295900" y="2223113"/>
            <a:ext cx="3296950" cy="1270575"/>
          </a:xfrm>
          <a:prstGeom prst="rect">
            <a:avLst/>
          </a:prstGeom>
          <a:noFill/>
          <a:ln cap="flat" cmpd="sng" w="9525">
            <a:solidFill>
              <a:schemeClr val="dk2"/>
            </a:solidFill>
            <a:prstDash val="solid"/>
            <a:round/>
            <a:headEnd len="sm" w="sm" type="none"/>
            <a:tailEnd len="sm" w="sm" type="none"/>
          </a:ln>
        </p:spPr>
      </p:pic>
      <p:sp>
        <p:nvSpPr>
          <p:cNvPr id="261" name="Google Shape;261;p37"/>
          <p:cNvSpPr txBox="1"/>
          <p:nvPr/>
        </p:nvSpPr>
        <p:spPr>
          <a:xfrm>
            <a:off x="1216650" y="3792838"/>
            <a:ext cx="67107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GB" sz="1600">
                <a:solidFill>
                  <a:schemeClr val="dk1"/>
                </a:solidFill>
                <a:highlight>
                  <a:schemeClr val="lt1"/>
                </a:highlight>
                <a:latin typeface="Helvetica Neue Light"/>
                <a:ea typeface="Helvetica Neue Light"/>
                <a:cs typeface="Helvetica Neue Light"/>
                <a:sym typeface="Helvetica Neue Light"/>
              </a:rPr>
              <a:t>El primer índice contiene la ruta a nuestro node ejecutable y </a:t>
            </a:r>
            <a:br>
              <a:rPr lang="en-GB" sz="1600">
                <a:solidFill>
                  <a:schemeClr val="dk1"/>
                </a:solidFill>
                <a:highlight>
                  <a:schemeClr val="lt1"/>
                </a:highlight>
                <a:latin typeface="Helvetica Neue Light"/>
                <a:ea typeface="Helvetica Neue Light"/>
                <a:cs typeface="Helvetica Neue Light"/>
                <a:sym typeface="Helvetica Neue Light"/>
              </a:rPr>
            </a:br>
            <a:r>
              <a:rPr lang="en-GB" sz="1600">
                <a:solidFill>
                  <a:schemeClr val="dk1"/>
                </a:solidFill>
                <a:highlight>
                  <a:schemeClr val="lt1"/>
                </a:highlight>
                <a:latin typeface="Helvetica Neue Light"/>
                <a:ea typeface="Helvetica Neue Light"/>
                <a:cs typeface="Helvetica Neue Light"/>
                <a:sym typeface="Helvetica Neue Light"/>
              </a:rPr>
              <a:t>el segundo índice contiene la ruta al archivo de script.</a:t>
            </a:r>
            <a:endParaRPr sz="1200"/>
          </a:p>
        </p:txBody>
      </p:sp>
      <p:sp>
        <p:nvSpPr>
          <p:cNvPr id="262" name="Google Shape;262;p37"/>
          <p:cNvSpPr txBox="1"/>
          <p:nvPr/>
        </p:nvSpPr>
        <p:spPr>
          <a:xfrm>
            <a:off x="300550" y="2076450"/>
            <a:ext cx="4791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Acá estamos pasando tres argumentos al programa “processargv.js”. El argumento “tom” se almacenará en el segundo índice, mientras que “jack” y “43” se almacenarán en el tercer y cuarto índice, respectivamente. La salida será:</a:t>
            </a:r>
            <a:endParaRPr sz="1200"/>
          </a:p>
        </p:txBody>
      </p:sp>
      <p:pic>
        <p:nvPicPr>
          <p:cNvPr id="263" name="Google Shape;263;p37"/>
          <p:cNvPicPr preferRelativeResize="0"/>
          <p:nvPr/>
        </p:nvPicPr>
        <p:blipFill>
          <a:blip r:embed="rId7">
            <a:alphaModFix/>
          </a:blip>
          <a:stretch>
            <a:fillRect/>
          </a:stretch>
        </p:blipFill>
        <p:spPr>
          <a:xfrm>
            <a:off x="177125" y="162375"/>
            <a:ext cx="1450175" cy="55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67" name="Shape 267"/>
        <p:cNvGrpSpPr/>
        <p:nvPr/>
      </p:nvGrpSpPr>
      <p:grpSpPr>
        <a:xfrm>
          <a:off x="0" y="0"/>
          <a:ext cx="0" cy="0"/>
          <a:chOff x="0" y="0"/>
          <a:chExt cx="0" cy="0"/>
        </a:xfrm>
      </p:grpSpPr>
      <p:sp>
        <p:nvSpPr>
          <p:cNvPr id="268" name="Google Shape;268;p38"/>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MINIMIST</a:t>
            </a:r>
            <a:endParaRPr i="1" sz="3600">
              <a:latin typeface="Anton"/>
              <a:ea typeface="Anton"/>
              <a:cs typeface="Anton"/>
              <a:sym typeface="Anton"/>
            </a:endParaRPr>
          </a:p>
        </p:txBody>
      </p:sp>
      <p:pic>
        <p:nvPicPr>
          <p:cNvPr id="269" name="Google Shape;269;p3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nvSpPr>
        <p:spPr>
          <a:xfrm>
            <a:off x="476250" y="1153875"/>
            <a:ext cx="8039100" cy="3359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Otra forma de recuperar argumentos de línea de comando en una aplicación Node es usando el módulo </a:t>
            </a:r>
            <a:r>
              <a:rPr b="1" i="1" lang="en-GB" sz="1700">
                <a:solidFill>
                  <a:schemeClr val="dk1"/>
                </a:solidFill>
                <a:highlight>
                  <a:schemeClr val="lt1"/>
                </a:highlight>
                <a:latin typeface="Helvetica Neue"/>
                <a:ea typeface="Helvetica Neue"/>
                <a:cs typeface="Helvetica Neue"/>
                <a:sym typeface="Helvetica Neue"/>
              </a:rPr>
              <a:t>minimist</a:t>
            </a:r>
            <a:r>
              <a:rPr lang="en-GB" sz="1700">
                <a:solidFill>
                  <a:schemeClr val="dk1"/>
                </a:solidFill>
                <a:highlight>
                  <a:schemeClr val="lt1"/>
                </a:highlight>
                <a:latin typeface="Helvetica Neue Light"/>
                <a:ea typeface="Helvetica Neue Light"/>
                <a:cs typeface="Helvetica Neue Light"/>
                <a:sym typeface="Helvetica Neue Light"/>
              </a:rPr>
              <a:t>.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Este analizará los argumentos del </a:t>
            </a:r>
            <a:r>
              <a:rPr i="1" lang="en-GB" sz="1700">
                <a:solidFill>
                  <a:schemeClr val="dk1"/>
                </a:solidFill>
                <a:highlight>
                  <a:schemeClr val="lt1"/>
                </a:highlight>
                <a:latin typeface="Helvetica Neue Light"/>
                <a:ea typeface="Helvetica Neue Light"/>
                <a:cs typeface="Helvetica Neue Light"/>
                <a:sym typeface="Helvetica Neue Light"/>
              </a:rPr>
              <a:t>process.argv array</a:t>
            </a:r>
            <a:r>
              <a:rPr lang="en-GB" sz="1700">
                <a:solidFill>
                  <a:schemeClr val="dk1"/>
                </a:solidFill>
                <a:highlight>
                  <a:schemeClr val="lt1"/>
                </a:highlight>
                <a:latin typeface="Helvetica Neue Light"/>
                <a:ea typeface="Helvetica Neue Light"/>
                <a:cs typeface="Helvetica Neue Light"/>
                <a:sym typeface="Helvetica Neue Light"/>
              </a:rPr>
              <a:t> y lo transformará en un array asociativo más fácil de usar. El array asociativo puede acceder a los elementos mediante nombres de índice además de los números de índice.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 instalamos como: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 podemos requerir en nuestros archivos como: </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75" name="Google Shape;275;p39"/>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minimist</a:t>
            </a:r>
            <a:endParaRPr i="1" sz="3600">
              <a:latin typeface="Anton"/>
              <a:ea typeface="Anton"/>
              <a:cs typeface="Anton"/>
              <a:sym typeface="Anton"/>
            </a:endParaRPr>
          </a:p>
        </p:txBody>
      </p:sp>
      <p:pic>
        <p:nvPicPr>
          <p:cNvPr id="276" name="Google Shape;276;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7" name="Google Shape;277;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8" name="Google Shape;278;p39"/>
          <p:cNvPicPr preferRelativeResize="0"/>
          <p:nvPr/>
        </p:nvPicPr>
        <p:blipFill>
          <a:blip r:embed="rId5">
            <a:alphaModFix/>
          </a:blip>
          <a:stretch>
            <a:fillRect/>
          </a:stretch>
        </p:blipFill>
        <p:spPr>
          <a:xfrm>
            <a:off x="3271175" y="3235225"/>
            <a:ext cx="1559675" cy="216100"/>
          </a:xfrm>
          <a:prstGeom prst="rect">
            <a:avLst/>
          </a:prstGeom>
          <a:noFill/>
          <a:ln cap="flat" cmpd="sng" w="9525">
            <a:solidFill>
              <a:schemeClr val="dk2"/>
            </a:solidFill>
            <a:prstDash val="solid"/>
            <a:round/>
            <a:headEnd len="sm" w="sm" type="none"/>
            <a:tailEnd len="sm" w="sm" type="none"/>
          </a:ln>
        </p:spPr>
      </p:pic>
      <p:pic>
        <p:nvPicPr>
          <p:cNvPr id="279" name="Google Shape;279;p39"/>
          <p:cNvPicPr preferRelativeResize="0"/>
          <p:nvPr/>
        </p:nvPicPr>
        <p:blipFill>
          <a:blip r:embed="rId6">
            <a:alphaModFix/>
          </a:blip>
          <a:stretch>
            <a:fillRect/>
          </a:stretch>
        </p:blipFill>
        <p:spPr>
          <a:xfrm>
            <a:off x="5885250" y="3732925"/>
            <a:ext cx="2630107" cy="216100"/>
          </a:xfrm>
          <a:prstGeom prst="rect">
            <a:avLst/>
          </a:prstGeom>
          <a:noFill/>
          <a:ln cap="flat" cmpd="sng" w="9525">
            <a:solidFill>
              <a:schemeClr val="dk2"/>
            </a:solidFill>
            <a:prstDash val="solid"/>
            <a:round/>
            <a:headEnd len="sm" w="sm" type="none"/>
            <a:tailEnd len="sm" w="sm" type="none"/>
          </a:ln>
        </p:spPr>
      </p:pic>
      <p:pic>
        <p:nvPicPr>
          <p:cNvPr id="280" name="Google Shape;280;p39"/>
          <p:cNvPicPr preferRelativeResize="0"/>
          <p:nvPr/>
        </p:nvPicPr>
        <p:blipFill>
          <a:blip r:embed="rId7">
            <a:alphaModFix/>
          </a:blip>
          <a:stretch>
            <a:fillRect/>
          </a:stretch>
        </p:blipFill>
        <p:spPr>
          <a:xfrm>
            <a:off x="370900" y="233566"/>
            <a:ext cx="620525" cy="62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nvSpPr>
        <p:spPr>
          <a:xfrm>
            <a:off x="209550" y="1162800"/>
            <a:ext cx="5095800" cy="894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300"/>
              </a:spcBef>
              <a:spcAft>
                <a:spcPts val="100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Creamos un archivo llamado </a:t>
            </a:r>
            <a:r>
              <a:rPr b="1" lang="en-GB" sz="1500">
                <a:solidFill>
                  <a:schemeClr val="dk1"/>
                </a:solidFill>
                <a:highlight>
                  <a:schemeClr val="lt1"/>
                </a:highlight>
                <a:latin typeface="Helvetica Neue"/>
                <a:ea typeface="Helvetica Neue"/>
                <a:cs typeface="Helvetica Neue"/>
                <a:sym typeface="Helvetica Neue"/>
              </a:rPr>
              <a:t>minimist.js</a:t>
            </a:r>
            <a:r>
              <a:rPr lang="en-GB" sz="1500">
                <a:solidFill>
                  <a:schemeClr val="dk1"/>
                </a:solidFill>
                <a:highlight>
                  <a:schemeClr val="lt1"/>
                </a:highlight>
                <a:latin typeface="Helvetica Neue Light"/>
                <a:ea typeface="Helvetica Neue Light"/>
                <a:cs typeface="Helvetica Neue Light"/>
                <a:sym typeface="Helvetica Neue Light"/>
              </a:rPr>
              <a:t> con el código que vemos a continuación.</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86" name="Google Shape;286;p4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minimist</a:t>
            </a:r>
            <a:endParaRPr i="1" sz="3600">
              <a:latin typeface="Anton"/>
              <a:ea typeface="Anton"/>
              <a:cs typeface="Anton"/>
              <a:sym typeface="Anton"/>
            </a:endParaRPr>
          </a:p>
        </p:txBody>
      </p:sp>
      <p:pic>
        <p:nvPicPr>
          <p:cNvPr id="287" name="Google Shape;287;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8" name="Google Shape;288;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9" name="Google Shape;289;p40"/>
          <p:cNvPicPr preferRelativeResize="0"/>
          <p:nvPr/>
        </p:nvPicPr>
        <p:blipFill>
          <a:blip r:embed="rId5">
            <a:alphaModFix/>
          </a:blip>
          <a:stretch>
            <a:fillRect/>
          </a:stretch>
        </p:blipFill>
        <p:spPr>
          <a:xfrm>
            <a:off x="4972125" y="1082275"/>
            <a:ext cx="3846575" cy="1356125"/>
          </a:xfrm>
          <a:prstGeom prst="rect">
            <a:avLst/>
          </a:prstGeom>
          <a:noFill/>
          <a:ln cap="flat" cmpd="sng" w="9525">
            <a:solidFill>
              <a:schemeClr val="dk2"/>
            </a:solidFill>
            <a:prstDash val="solid"/>
            <a:round/>
            <a:headEnd len="sm" w="sm" type="none"/>
            <a:tailEnd len="sm" w="sm" type="none"/>
          </a:ln>
        </p:spPr>
      </p:pic>
      <p:sp>
        <p:nvSpPr>
          <p:cNvPr id="290" name="Google Shape;290;p40"/>
          <p:cNvSpPr txBox="1"/>
          <p:nvPr/>
        </p:nvSpPr>
        <p:spPr>
          <a:xfrm>
            <a:off x="152400" y="2632200"/>
            <a:ext cx="8544000" cy="190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300"/>
              </a:spcBef>
              <a:spcAft>
                <a:spcPts val="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Usamos el método</a:t>
            </a:r>
            <a:r>
              <a:rPr b="1" lang="en-GB" sz="1500">
                <a:solidFill>
                  <a:schemeClr val="dk1"/>
                </a:solidFill>
                <a:highlight>
                  <a:schemeClr val="lt1"/>
                </a:highlight>
                <a:latin typeface="Helvetica Neue"/>
                <a:ea typeface="Helvetica Neue"/>
                <a:cs typeface="Helvetica Neue"/>
                <a:sym typeface="Helvetica Neue"/>
              </a:rPr>
              <a:t> slice</a:t>
            </a:r>
            <a:r>
              <a:rPr lang="en-GB" sz="1500">
                <a:solidFill>
                  <a:schemeClr val="dk1"/>
                </a:solidFill>
                <a:highlight>
                  <a:schemeClr val="lt1"/>
                </a:highlight>
                <a:latin typeface="Helvetica Neue Light"/>
                <a:ea typeface="Helvetica Neue Light"/>
                <a:cs typeface="Helvetica Neue Light"/>
                <a:sym typeface="Helvetica Neue Light"/>
              </a:rPr>
              <a:t> del objeto global process.argv. En este caso, el método elimina todos los elementos del array anteriores a partir del índice que se le pasa como parámetro. Aquí sabemos que los argumentos que pasamos manualmente se almacenan a partir del segundo índice, pasamos 2 a la función slice. </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300"/>
              </a:spcBef>
              <a:spcAft>
                <a:spcPts val="100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Luego imprimimos el objeto args. También imprimimos un solo elemento del array usando el índice nombrado, es decir, “i”, en lugar del número de índice.</a:t>
            </a:r>
            <a:endParaRPr/>
          </a:p>
        </p:txBody>
      </p:sp>
      <p:pic>
        <p:nvPicPr>
          <p:cNvPr id="291" name="Google Shape;291;p40"/>
          <p:cNvPicPr preferRelativeResize="0"/>
          <p:nvPr/>
        </p:nvPicPr>
        <p:blipFill>
          <a:blip r:embed="rId6">
            <a:alphaModFix/>
          </a:blip>
          <a:stretch>
            <a:fillRect/>
          </a:stretch>
        </p:blipFill>
        <p:spPr>
          <a:xfrm>
            <a:off x="370900" y="233566"/>
            <a:ext cx="620525" cy="620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nvSpPr>
        <p:spPr>
          <a:xfrm>
            <a:off x="160200" y="810975"/>
            <a:ext cx="8823600" cy="1703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Ahora, cuando pasamos un argumento a este programa, también podemos especificar el carácter por el cual queremos acceder al elemento.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Dado que en el script usamos el nombre del índice “i” para acceder al elemento, tenemos que especificar el elemento almacenado en este índice.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br>
              <a:rPr lang="en-GB" sz="1600">
                <a:solidFill>
                  <a:schemeClr val="dk1"/>
                </a:solidFill>
                <a:highlight>
                  <a:schemeClr val="lt1"/>
                </a:highlight>
                <a:latin typeface="Helvetica Neue Light"/>
                <a:ea typeface="Helvetica Neue Light"/>
                <a:cs typeface="Helvetica Neue Light"/>
                <a:sym typeface="Helvetica Neue Light"/>
              </a:rPr>
            </a:b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97" name="Google Shape;297;p4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minimist</a:t>
            </a:r>
            <a:endParaRPr i="1" sz="3600">
              <a:latin typeface="Anton"/>
              <a:ea typeface="Anton"/>
              <a:cs typeface="Anton"/>
              <a:sym typeface="Anton"/>
            </a:endParaRPr>
          </a:p>
        </p:txBody>
      </p:sp>
      <p:pic>
        <p:nvPicPr>
          <p:cNvPr id="298" name="Google Shape;298;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9" name="Google Shape;299;p4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0" name="Google Shape;300;p41"/>
          <p:cNvPicPr preferRelativeResize="0"/>
          <p:nvPr/>
        </p:nvPicPr>
        <p:blipFill>
          <a:blip r:embed="rId5">
            <a:alphaModFix/>
          </a:blip>
          <a:stretch>
            <a:fillRect/>
          </a:stretch>
        </p:blipFill>
        <p:spPr>
          <a:xfrm>
            <a:off x="4827200" y="2894475"/>
            <a:ext cx="3411975" cy="330675"/>
          </a:xfrm>
          <a:prstGeom prst="rect">
            <a:avLst/>
          </a:prstGeom>
          <a:noFill/>
          <a:ln cap="flat" cmpd="sng" w="9525">
            <a:solidFill>
              <a:schemeClr val="dk2"/>
            </a:solidFill>
            <a:prstDash val="solid"/>
            <a:round/>
            <a:headEnd len="sm" w="sm" type="none"/>
            <a:tailEnd len="sm" w="sm" type="none"/>
          </a:ln>
        </p:spPr>
      </p:pic>
      <p:pic>
        <p:nvPicPr>
          <p:cNvPr id="301" name="Google Shape;301;p41"/>
          <p:cNvPicPr preferRelativeResize="0"/>
          <p:nvPr/>
        </p:nvPicPr>
        <p:blipFill>
          <a:blip r:embed="rId6">
            <a:alphaModFix/>
          </a:blip>
          <a:stretch>
            <a:fillRect/>
          </a:stretch>
        </p:blipFill>
        <p:spPr>
          <a:xfrm>
            <a:off x="4827200" y="3757350"/>
            <a:ext cx="2794375" cy="646513"/>
          </a:xfrm>
          <a:prstGeom prst="rect">
            <a:avLst/>
          </a:prstGeom>
          <a:noFill/>
          <a:ln cap="flat" cmpd="sng" w="9525">
            <a:solidFill>
              <a:schemeClr val="dk2"/>
            </a:solidFill>
            <a:prstDash val="solid"/>
            <a:round/>
            <a:headEnd len="sm" w="sm" type="none"/>
            <a:tailEnd len="sm" w="sm" type="none"/>
          </a:ln>
        </p:spPr>
      </p:pic>
      <p:sp>
        <p:nvSpPr>
          <p:cNvPr id="302" name="Google Shape;302;p41"/>
          <p:cNvSpPr txBox="1"/>
          <p:nvPr/>
        </p:nvSpPr>
        <p:spPr>
          <a:xfrm>
            <a:off x="160200" y="2695113"/>
            <a:ext cx="4392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Para ejecutar el código anterior podemos usar el comando:</a:t>
            </a:r>
            <a:endParaRPr/>
          </a:p>
        </p:txBody>
      </p:sp>
      <p:sp>
        <p:nvSpPr>
          <p:cNvPr id="303" name="Google Shape;303;p41"/>
          <p:cNvSpPr txBox="1"/>
          <p:nvPr/>
        </p:nvSpPr>
        <p:spPr>
          <a:xfrm>
            <a:off x="160200" y="3589875"/>
            <a:ext cx="45054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300"/>
              </a:spcBef>
              <a:spcAft>
                <a:spcPts val="1000"/>
              </a:spcAft>
              <a:buClr>
                <a:srgbClr val="3CEFAB"/>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Especificamos “i” como el nombre del segundo índice, cuyo valor almacenado es “jacob”. El tercer índice se denomina “j” y el valor en este índice es 45. La salida será:</a:t>
            </a:r>
            <a:endParaRPr sz="1300"/>
          </a:p>
        </p:txBody>
      </p:sp>
      <p:pic>
        <p:nvPicPr>
          <p:cNvPr id="304" name="Google Shape;304;p41"/>
          <p:cNvPicPr preferRelativeResize="0"/>
          <p:nvPr/>
        </p:nvPicPr>
        <p:blipFill>
          <a:blip r:embed="rId7">
            <a:alphaModFix/>
          </a:blip>
          <a:stretch>
            <a:fillRect/>
          </a:stretch>
        </p:blipFill>
        <p:spPr>
          <a:xfrm>
            <a:off x="370900" y="233566"/>
            <a:ext cx="620525" cy="62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nvSpPr>
        <p:spPr>
          <a:xfrm>
            <a:off x="191800" y="858600"/>
            <a:ext cx="8562600" cy="120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Si bien no es tan rico en funciones como algunos de los otros módulos de análisis de argumentos, minimist tiene algunas características útiles como aliasing y valores predeterminados.</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10" name="Google Shape;310;p4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minimist</a:t>
            </a:r>
            <a:endParaRPr i="1" sz="3600">
              <a:latin typeface="Anton"/>
              <a:ea typeface="Anton"/>
              <a:cs typeface="Anton"/>
              <a:sym typeface="Anton"/>
            </a:endParaRPr>
          </a:p>
        </p:txBody>
      </p:sp>
      <p:pic>
        <p:nvPicPr>
          <p:cNvPr id="311" name="Google Shape;311;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2" name="Google Shape;312;p4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3" name="Google Shape;313;p42"/>
          <p:cNvPicPr preferRelativeResize="0"/>
          <p:nvPr/>
        </p:nvPicPr>
        <p:blipFill>
          <a:blip r:embed="rId5">
            <a:alphaModFix/>
          </a:blip>
          <a:stretch>
            <a:fillRect/>
          </a:stretch>
        </p:blipFill>
        <p:spPr>
          <a:xfrm>
            <a:off x="4989075" y="1759225"/>
            <a:ext cx="2688076" cy="2254750"/>
          </a:xfrm>
          <a:prstGeom prst="rect">
            <a:avLst/>
          </a:prstGeom>
          <a:noFill/>
          <a:ln cap="flat" cmpd="sng" w="9525">
            <a:solidFill>
              <a:schemeClr val="dk2"/>
            </a:solidFill>
            <a:prstDash val="solid"/>
            <a:round/>
            <a:headEnd len="sm" w="sm" type="none"/>
            <a:tailEnd len="sm" w="sm" type="none"/>
          </a:ln>
        </p:spPr>
      </p:pic>
      <p:pic>
        <p:nvPicPr>
          <p:cNvPr id="314" name="Google Shape;314;p42"/>
          <p:cNvPicPr preferRelativeResize="0"/>
          <p:nvPr/>
        </p:nvPicPr>
        <p:blipFill>
          <a:blip r:embed="rId6">
            <a:alphaModFix/>
          </a:blip>
          <a:stretch>
            <a:fillRect/>
          </a:stretch>
        </p:blipFill>
        <p:spPr>
          <a:xfrm>
            <a:off x="4989075" y="4151500"/>
            <a:ext cx="2735699" cy="472250"/>
          </a:xfrm>
          <a:prstGeom prst="rect">
            <a:avLst/>
          </a:prstGeom>
          <a:noFill/>
          <a:ln cap="flat" cmpd="sng" w="9525">
            <a:solidFill>
              <a:schemeClr val="dk2"/>
            </a:solidFill>
            <a:prstDash val="solid"/>
            <a:round/>
            <a:headEnd len="sm" w="sm" type="none"/>
            <a:tailEnd len="sm" w="sm" type="none"/>
          </a:ln>
        </p:spPr>
      </p:pic>
      <p:sp>
        <p:nvSpPr>
          <p:cNvPr id="315" name="Google Shape;315;p42"/>
          <p:cNvSpPr txBox="1"/>
          <p:nvPr/>
        </p:nvSpPr>
        <p:spPr>
          <a:xfrm>
            <a:off x="191800" y="4013963"/>
            <a:ext cx="50553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Usamos el siguiente comando y obtenemos esta salida:</a:t>
            </a:r>
            <a:endParaRPr sz="1200"/>
          </a:p>
        </p:txBody>
      </p:sp>
      <p:sp>
        <p:nvSpPr>
          <p:cNvPr id="316" name="Google Shape;316;p42"/>
          <p:cNvSpPr txBox="1"/>
          <p:nvPr/>
        </p:nvSpPr>
        <p:spPr>
          <a:xfrm>
            <a:off x="144175" y="2258475"/>
            <a:ext cx="4362600" cy="1048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Podemos establecer la opción de </a:t>
            </a:r>
            <a:r>
              <a:rPr b="1" i="1" lang="en-GB" sz="1700">
                <a:solidFill>
                  <a:schemeClr val="dk1"/>
                </a:solidFill>
                <a:highlight>
                  <a:schemeClr val="lt1"/>
                </a:highlight>
                <a:latin typeface="Helvetica Neue"/>
                <a:ea typeface="Helvetica Neue"/>
                <a:cs typeface="Helvetica Neue"/>
                <a:sym typeface="Helvetica Neue"/>
              </a:rPr>
              <a:t>alias </a:t>
            </a:r>
            <a:r>
              <a:rPr lang="en-GB" sz="1700">
                <a:solidFill>
                  <a:schemeClr val="dk1"/>
                </a:solidFill>
                <a:highlight>
                  <a:schemeClr val="lt1"/>
                </a:highlight>
                <a:latin typeface="Helvetica Neue Light"/>
                <a:ea typeface="Helvetica Neue Light"/>
                <a:cs typeface="Helvetica Neue Light"/>
                <a:sym typeface="Helvetica Neue Light"/>
              </a:rPr>
              <a:t>si deseamos tener una notación abreviada para nuestras. opciones.</a:t>
            </a:r>
            <a:endParaRPr/>
          </a:p>
        </p:txBody>
      </p:sp>
      <p:pic>
        <p:nvPicPr>
          <p:cNvPr id="317" name="Google Shape;317;p42"/>
          <p:cNvPicPr preferRelativeResize="0"/>
          <p:nvPr/>
        </p:nvPicPr>
        <p:blipFill>
          <a:blip r:embed="rId7">
            <a:alphaModFix/>
          </a:blip>
          <a:stretch>
            <a:fillRect/>
          </a:stretch>
        </p:blipFill>
        <p:spPr>
          <a:xfrm>
            <a:off x="370900" y="233566"/>
            <a:ext cx="620525" cy="62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nvSpPr>
        <p:spPr>
          <a:xfrm>
            <a:off x="314325" y="925275"/>
            <a:ext cx="4594800" cy="1298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cuanto a la función de </a:t>
            </a:r>
            <a:r>
              <a:rPr b="1" i="1" lang="en-GB" sz="1600">
                <a:solidFill>
                  <a:schemeClr val="dk1"/>
                </a:solidFill>
                <a:highlight>
                  <a:schemeClr val="lt1"/>
                </a:highlight>
                <a:latin typeface="Helvetica Neue"/>
                <a:ea typeface="Helvetica Neue"/>
                <a:cs typeface="Helvetica Neue"/>
                <a:sym typeface="Helvetica Neue"/>
              </a:rPr>
              <a:t>default</a:t>
            </a:r>
            <a:r>
              <a:rPr lang="en-GB" sz="1600">
                <a:solidFill>
                  <a:schemeClr val="dk1"/>
                </a:solidFill>
                <a:highlight>
                  <a:schemeClr val="lt1"/>
                </a:highlight>
                <a:latin typeface="Helvetica Neue Light"/>
                <a:ea typeface="Helvetica Neue Light"/>
                <a:cs typeface="Helvetica Neue Light"/>
                <a:sym typeface="Helvetica Neue Light"/>
              </a:rPr>
              <a:t> (valores predeterminados) de minimist, si no se pasa ningún valor para una opción, el valor predeterminado que establezcamos en nuestro programa se utilizará automáticamente.</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23" name="Google Shape;323;p43"/>
          <p:cNvSpPr txBox="1"/>
          <p:nvPr/>
        </p:nvSpPr>
        <p:spPr>
          <a:xfrm>
            <a:off x="1180500" y="162388"/>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minimist</a:t>
            </a:r>
            <a:endParaRPr i="1" sz="3600">
              <a:latin typeface="Anton"/>
              <a:ea typeface="Anton"/>
              <a:cs typeface="Anton"/>
              <a:sym typeface="Anton"/>
            </a:endParaRPr>
          </a:p>
        </p:txBody>
      </p:sp>
      <p:pic>
        <p:nvPicPr>
          <p:cNvPr id="324" name="Google Shape;324;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5" name="Google Shape;325;p4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6" name="Google Shape;326;p43"/>
          <p:cNvPicPr preferRelativeResize="0"/>
          <p:nvPr/>
        </p:nvPicPr>
        <p:blipFill>
          <a:blip r:embed="rId5">
            <a:alphaModFix/>
          </a:blip>
          <a:stretch>
            <a:fillRect/>
          </a:stretch>
        </p:blipFill>
        <p:spPr>
          <a:xfrm>
            <a:off x="5229225" y="1147425"/>
            <a:ext cx="3381375" cy="2774175"/>
          </a:xfrm>
          <a:prstGeom prst="rect">
            <a:avLst/>
          </a:prstGeom>
          <a:noFill/>
          <a:ln cap="flat" cmpd="sng" w="9525">
            <a:solidFill>
              <a:schemeClr val="dk2"/>
            </a:solidFill>
            <a:prstDash val="solid"/>
            <a:round/>
            <a:headEnd len="sm" w="sm" type="none"/>
            <a:tailEnd len="sm" w="sm" type="none"/>
          </a:ln>
        </p:spPr>
      </p:pic>
      <p:sp>
        <p:nvSpPr>
          <p:cNvPr id="327" name="Google Shape;327;p43"/>
          <p:cNvSpPr txBox="1"/>
          <p:nvPr/>
        </p:nvSpPr>
        <p:spPr>
          <a:xfrm>
            <a:off x="314325" y="3912415"/>
            <a:ext cx="4379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Si en el comando no especificamos el puerto, nos va a dar el 8080 por default:</a:t>
            </a:r>
            <a:endParaRPr sz="1100"/>
          </a:p>
        </p:txBody>
      </p:sp>
      <p:pic>
        <p:nvPicPr>
          <p:cNvPr id="328" name="Google Shape;328;p43"/>
          <p:cNvPicPr preferRelativeResize="0"/>
          <p:nvPr/>
        </p:nvPicPr>
        <p:blipFill>
          <a:blip r:embed="rId6">
            <a:alphaModFix/>
          </a:blip>
          <a:stretch>
            <a:fillRect/>
          </a:stretch>
        </p:blipFill>
        <p:spPr>
          <a:xfrm>
            <a:off x="5229225" y="4013350"/>
            <a:ext cx="2455432" cy="547063"/>
          </a:xfrm>
          <a:prstGeom prst="rect">
            <a:avLst/>
          </a:prstGeom>
          <a:noFill/>
          <a:ln cap="flat" cmpd="sng" w="9525">
            <a:solidFill>
              <a:schemeClr val="dk2"/>
            </a:solidFill>
            <a:prstDash val="solid"/>
            <a:round/>
            <a:headEnd len="sm" w="sm" type="none"/>
            <a:tailEnd len="sm" w="sm" type="none"/>
          </a:ln>
        </p:spPr>
      </p:pic>
      <p:pic>
        <p:nvPicPr>
          <p:cNvPr id="329" name="Google Shape;329;p43"/>
          <p:cNvPicPr preferRelativeResize="0"/>
          <p:nvPr/>
        </p:nvPicPr>
        <p:blipFill>
          <a:blip r:embed="rId7">
            <a:alphaModFix/>
          </a:blip>
          <a:stretch>
            <a:fillRect/>
          </a:stretch>
        </p:blipFill>
        <p:spPr>
          <a:xfrm>
            <a:off x="370900" y="233566"/>
            <a:ext cx="620525" cy="62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06550" y="1001825"/>
            <a:ext cx="4771500" cy="3342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el pasaje de parámetros al servidor y sus funciones.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Pasar argumentos en la línea de comandos en Node mediante las librerías Minimist y Yargs.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Presentar las variables de entorno y su uso.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Aplicar la librería Dotenv.</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ARGUMENTOS POR LÍNEA DE COMANDOS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335" name="Google Shape;335;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6" name="Google Shape;336;p4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2" name="Google Shape;342;p45"/>
          <p:cNvSpPr txBox="1"/>
          <p:nvPr/>
        </p:nvSpPr>
        <p:spPr>
          <a:xfrm>
            <a:off x="433900" y="1303625"/>
            <a:ext cx="8349000" cy="288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Realizar una aplicación en Javascript ejecutada a través de Node.JS que reciba por línea de comandos la operación a realizar entre dos números (+ - * /) que se pasarán a continuación. Ej: node operacion.js + 5 6</a:t>
            </a:r>
            <a:endParaRPr sz="1700">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50000"/>
              </a:lnSpc>
              <a:spcBef>
                <a:spcPts val="1000"/>
              </a:spcBef>
              <a:spcAft>
                <a:spcPts val="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Mostrar el resultado por consola.</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Comprobar que sucederá si cambiamos el orden de los parámetros, dejando el código sin modificar. Ej: node operacion.js 5 6 +.</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Incorporar la utilización de la dependencia minimist para realizar la misma operación anterior. Un ejemplo de llamada podría ser: node operacion.js --op + --n1 5 --n2 6</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50000"/>
              </a:lnSpc>
              <a:spcBef>
                <a:spcPts val="0"/>
              </a:spcBef>
              <a:spcAft>
                <a:spcPts val="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Verificar que en este caso el cambio del orden de los parámetros en la línea de comandos no arroja errores.</a:t>
            </a:r>
            <a:endParaRPr>
              <a:solidFill>
                <a:schemeClr val="dk1"/>
              </a:solidFill>
              <a:highlight>
                <a:schemeClr val="lt1"/>
              </a:highlight>
              <a:latin typeface="Helvetica Neue Light"/>
              <a:ea typeface="Helvetica Neue Light"/>
              <a:cs typeface="Helvetica Neue Light"/>
              <a:sym typeface="Helvetica Neue Light"/>
            </a:endParaRPr>
          </a:p>
        </p:txBody>
      </p:sp>
      <p:pic>
        <p:nvPicPr>
          <p:cNvPr id="343" name="Google Shape;343;p45"/>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44" name="Google Shape;344;p45"/>
          <p:cNvSpPr txBox="1"/>
          <p:nvPr/>
        </p:nvSpPr>
        <p:spPr>
          <a:xfrm>
            <a:off x="433900" y="27182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ARGUMENTOS POR LÍNEA DE COMANDOS</a:t>
            </a:r>
            <a:endParaRPr i="1" sz="3200">
              <a:latin typeface="Helvetica Neue Light"/>
              <a:ea typeface="Helvetica Neue Light"/>
              <a:cs typeface="Helvetica Neue Light"/>
              <a:sym typeface="Helvetica Neue Light"/>
            </a:endParaRPr>
          </a:p>
        </p:txBody>
      </p:sp>
      <p:sp>
        <p:nvSpPr>
          <p:cNvPr id="345" name="Google Shape;345;p45"/>
          <p:cNvSpPr txBox="1"/>
          <p:nvPr/>
        </p:nvSpPr>
        <p:spPr>
          <a:xfrm>
            <a:off x="389775" y="8044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49" name="Shape 349"/>
        <p:cNvGrpSpPr/>
        <p:nvPr/>
      </p:nvGrpSpPr>
      <p:grpSpPr>
        <a:xfrm>
          <a:off x="0" y="0"/>
          <a:ext cx="0" cy="0"/>
          <a:chOff x="0" y="0"/>
          <a:chExt cx="0" cy="0"/>
        </a:xfrm>
      </p:grpSpPr>
      <p:sp>
        <p:nvSpPr>
          <p:cNvPr id="350" name="Google Shape;350;p46"/>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YARGS</a:t>
            </a:r>
            <a:endParaRPr i="1" sz="3600">
              <a:latin typeface="Anton"/>
              <a:ea typeface="Anton"/>
              <a:cs typeface="Anton"/>
              <a:sym typeface="Anton"/>
            </a:endParaRPr>
          </a:p>
        </p:txBody>
      </p:sp>
      <p:pic>
        <p:nvPicPr>
          <p:cNvPr id="351" name="Google Shape;351;p4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nvSpPr>
        <p:spPr>
          <a:xfrm>
            <a:off x="160200" y="1105550"/>
            <a:ext cx="8823600" cy="1971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Otro módulo que nos ayudará a analizar los argumentos de la línea de comandos pasados ​​a los programas de Node es el módulo </a:t>
            </a:r>
            <a:r>
              <a:rPr b="1" i="1" lang="en-GB" sz="1700">
                <a:solidFill>
                  <a:schemeClr val="dk1"/>
                </a:solidFill>
                <a:highlight>
                  <a:schemeClr val="lt1"/>
                </a:highlight>
                <a:latin typeface="Helvetica Neue"/>
                <a:ea typeface="Helvetica Neue"/>
                <a:cs typeface="Helvetica Neue"/>
                <a:sym typeface="Helvetica Neue"/>
              </a:rPr>
              <a:t>yargs</a:t>
            </a:r>
            <a:r>
              <a:rPr lang="en-GB" sz="1700">
                <a:solidFill>
                  <a:schemeClr val="dk1"/>
                </a:solidFill>
                <a:highlight>
                  <a:schemeClr val="lt1"/>
                </a:highlight>
                <a:latin typeface="Helvetica Neue Light"/>
                <a:ea typeface="Helvetica Neue Light"/>
                <a:cs typeface="Helvetica Neue Light"/>
                <a:sym typeface="Helvetica Neue Light"/>
              </a:rPr>
              <a:t>. Con este módulo, podemos pasar argumentos en forma de pares clave-valor y luego acceder a los valores de los argumentos en nuestro programa usando las claves correspondientes.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 instalamos con el comando: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57" name="Google Shape;357;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8" name="Google Shape;358;p4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59" name="Google Shape;359;p47"/>
          <p:cNvPicPr preferRelativeResize="0"/>
          <p:nvPr/>
        </p:nvPicPr>
        <p:blipFill>
          <a:blip r:embed="rId5">
            <a:alphaModFix/>
          </a:blip>
          <a:stretch>
            <a:fillRect/>
          </a:stretch>
        </p:blipFill>
        <p:spPr>
          <a:xfrm>
            <a:off x="4207350" y="2704375"/>
            <a:ext cx="1726350" cy="262150"/>
          </a:xfrm>
          <a:prstGeom prst="rect">
            <a:avLst/>
          </a:prstGeom>
          <a:noFill/>
          <a:ln cap="flat" cmpd="sng" w="9525">
            <a:solidFill>
              <a:schemeClr val="dk2"/>
            </a:solidFill>
            <a:prstDash val="solid"/>
            <a:round/>
            <a:headEnd len="sm" w="sm" type="none"/>
            <a:tailEnd len="sm" w="sm" type="none"/>
          </a:ln>
        </p:spPr>
      </p:pic>
      <p:pic>
        <p:nvPicPr>
          <p:cNvPr id="360" name="Google Shape;360;p47"/>
          <p:cNvPicPr preferRelativeResize="0"/>
          <p:nvPr/>
        </p:nvPicPr>
        <p:blipFill>
          <a:blip r:embed="rId6">
            <a:alphaModFix/>
          </a:blip>
          <a:stretch>
            <a:fillRect/>
          </a:stretch>
        </p:blipFill>
        <p:spPr>
          <a:xfrm>
            <a:off x="4207338" y="3707075"/>
            <a:ext cx="2588736" cy="262150"/>
          </a:xfrm>
          <a:prstGeom prst="rect">
            <a:avLst/>
          </a:prstGeom>
          <a:noFill/>
          <a:ln cap="flat" cmpd="sng" w="9525">
            <a:solidFill>
              <a:schemeClr val="dk2"/>
            </a:solidFill>
            <a:prstDash val="solid"/>
            <a:round/>
            <a:headEnd len="sm" w="sm" type="none"/>
            <a:tailEnd len="sm" w="sm" type="none"/>
          </a:ln>
        </p:spPr>
      </p:pic>
      <p:sp>
        <p:nvSpPr>
          <p:cNvPr id="361" name="Google Shape;361;p47"/>
          <p:cNvSpPr txBox="1"/>
          <p:nvPr/>
        </p:nvSpPr>
        <p:spPr>
          <a:xfrm>
            <a:off x="160200" y="3256825"/>
            <a:ext cx="3735600" cy="1048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 podemos requerir en los archivos en que lo vamos a usar con el comando:</a:t>
            </a:r>
            <a:endParaRPr/>
          </a:p>
        </p:txBody>
      </p:sp>
      <p:pic>
        <p:nvPicPr>
          <p:cNvPr id="362" name="Google Shape;362;p47"/>
          <p:cNvPicPr preferRelativeResize="0"/>
          <p:nvPr/>
        </p:nvPicPr>
        <p:blipFill>
          <a:blip r:embed="rId7">
            <a:alphaModFix/>
          </a:blip>
          <a:stretch>
            <a:fillRect/>
          </a:stretch>
        </p:blipFill>
        <p:spPr>
          <a:xfrm>
            <a:off x="457200" y="292377"/>
            <a:ext cx="632932" cy="632900"/>
          </a:xfrm>
          <a:prstGeom prst="rect">
            <a:avLst/>
          </a:prstGeom>
          <a:noFill/>
          <a:ln>
            <a:noFill/>
          </a:ln>
        </p:spPr>
      </p:pic>
      <p:sp>
        <p:nvSpPr>
          <p:cNvPr id="363" name="Google Shape;363;p47"/>
          <p:cNvSpPr txBox="1"/>
          <p:nvPr/>
        </p:nvSpPr>
        <p:spPr>
          <a:xfrm>
            <a:off x="1180500" y="265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yargs</a:t>
            </a:r>
            <a:endParaRPr i="1" sz="3600">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nvSpPr>
        <p:spPr>
          <a:xfrm>
            <a:off x="320400" y="1181100"/>
            <a:ext cx="3575400" cy="1562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Creamos un archivo llamado yargs.js con el código que vemos a continuación.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el script mostramos los valores proporcionados para los argumentos ‘nombre’ y ‘edad’, que se pasaron a través de la línea de comando.</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69" name="Google Shape;369;p48"/>
          <p:cNvSpPr txBox="1"/>
          <p:nvPr/>
        </p:nvSpPr>
        <p:spPr>
          <a:xfrm>
            <a:off x="1180500" y="265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yargs</a:t>
            </a:r>
            <a:endParaRPr i="1" sz="3600">
              <a:latin typeface="Anton"/>
              <a:ea typeface="Anton"/>
              <a:cs typeface="Anton"/>
              <a:sym typeface="Anton"/>
            </a:endParaRPr>
          </a:p>
        </p:txBody>
      </p:sp>
      <p:pic>
        <p:nvPicPr>
          <p:cNvPr id="370" name="Google Shape;370;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1" name="Google Shape;371;p4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72" name="Google Shape;372;p48"/>
          <p:cNvPicPr preferRelativeResize="0"/>
          <p:nvPr/>
        </p:nvPicPr>
        <p:blipFill>
          <a:blip r:embed="rId5">
            <a:alphaModFix/>
          </a:blip>
          <a:stretch>
            <a:fillRect/>
          </a:stretch>
        </p:blipFill>
        <p:spPr>
          <a:xfrm>
            <a:off x="4435688" y="1548488"/>
            <a:ext cx="4211714" cy="2351325"/>
          </a:xfrm>
          <a:prstGeom prst="rect">
            <a:avLst/>
          </a:prstGeom>
          <a:noFill/>
          <a:ln cap="flat" cmpd="sng" w="9525">
            <a:solidFill>
              <a:schemeClr val="dk2"/>
            </a:solidFill>
            <a:prstDash val="solid"/>
            <a:round/>
            <a:headEnd len="sm" w="sm" type="none"/>
            <a:tailEnd len="sm" w="sm" type="none"/>
          </a:ln>
        </p:spPr>
      </p:pic>
      <p:pic>
        <p:nvPicPr>
          <p:cNvPr id="373" name="Google Shape;373;p48"/>
          <p:cNvPicPr preferRelativeResize="0"/>
          <p:nvPr/>
        </p:nvPicPr>
        <p:blipFill>
          <a:blip r:embed="rId6">
            <a:alphaModFix/>
          </a:blip>
          <a:stretch>
            <a:fillRect/>
          </a:stretch>
        </p:blipFill>
        <p:spPr>
          <a:xfrm>
            <a:off x="457200" y="292377"/>
            <a:ext cx="632932" cy="63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nvSpPr>
        <p:spPr>
          <a:xfrm>
            <a:off x="236400" y="1368175"/>
            <a:ext cx="8823600" cy="1562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Cuando ejecutamos el programa, debemos pasar valores para los argumentos ‘nombre’ y ‘edad’, de lo contrario se proporcionará </a:t>
            </a:r>
            <a:r>
              <a:rPr lang="en-GB" sz="1700">
                <a:solidFill>
                  <a:schemeClr val="dk1"/>
                </a:solidFill>
                <a:highlight>
                  <a:schemeClr val="lt1"/>
                </a:highlight>
                <a:latin typeface="Helvetica Neue Light"/>
                <a:ea typeface="Helvetica Neue Light"/>
                <a:cs typeface="Helvetica Neue Light"/>
                <a:sym typeface="Helvetica Neue Light"/>
              </a:rPr>
              <a:t>undefined</a:t>
            </a:r>
            <a:r>
              <a:rPr lang="en-GB" sz="1700">
                <a:solidFill>
                  <a:schemeClr val="dk1"/>
                </a:solidFill>
                <a:highlight>
                  <a:schemeClr val="lt1"/>
                </a:highlight>
                <a:latin typeface="Helvetica Neue Light"/>
                <a:ea typeface="Helvetica Neue Light"/>
                <a:cs typeface="Helvetica Neue Light"/>
                <a:sym typeface="Helvetica Neue Light"/>
              </a:rPr>
              <a:t> para los argumentos de forma predeterminada y veremos undefined escrito en la consola.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 ejecutamos con el comando: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Obtenemos en la salida: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79" name="Google Shape;379;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0" name="Google Shape;380;p4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81" name="Google Shape;381;p49"/>
          <p:cNvPicPr preferRelativeResize="0"/>
          <p:nvPr/>
        </p:nvPicPr>
        <p:blipFill>
          <a:blip r:embed="rId5">
            <a:alphaModFix/>
          </a:blip>
          <a:stretch>
            <a:fillRect/>
          </a:stretch>
        </p:blipFill>
        <p:spPr>
          <a:xfrm>
            <a:off x="4419600" y="2687400"/>
            <a:ext cx="3644614" cy="330675"/>
          </a:xfrm>
          <a:prstGeom prst="rect">
            <a:avLst/>
          </a:prstGeom>
          <a:noFill/>
          <a:ln cap="flat" cmpd="sng" w="9525">
            <a:solidFill>
              <a:schemeClr val="dk2"/>
            </a:solidFill>
            <a:prstDash val="solid"/>
            <a:round/>
            <a:headEnd len="sm" w="sm" type="none"/>
            <a:tailEnd len="sm" w="sm" type="none"/>
          </a:ln>
        </p:spPr>
      </p:pic>
      <p:pic>
        <p:nvPicPr>
          <p:cNvPr id="382" name="Google Shape;382;p49"/>
          <p:cNvPicPr preferRelativeResize="0"/>
          <p:nvPr/>
        </p:nvPicPr>
        <p:blipFill>
          <a:blip r:embed="rId6">
            <a:alphaModFix/>
          </a:blip>
          <a:stretch>
            <a:fillRect/>
          </a:stretch>
        </p:blipFill>
        <p:spPr>
          <a:xfrm>
            <a:off x="4419600" y="3189525"/>
            <a:ext cx="1866900" cy="857250"/>
          </a:xfrm>
          <a:prstGeom prst="rect">
            <a:avLst/>
          </a:prstGeom>
          <a:noFill/>
          <a:ln cap="flat" cmpd="sng" w="9525">
            <a:solidFill>
              <a:schemeClr val="dk2"/>
            </a:solidFill>
            <a:prstDash val="solid"/>
            <a:round/>
            <a:headEnd len="sm" w="sm" type="none"/>
            <a:tailEnd len="sm" w="sm" type="none"/>
          </a:ln>
        </p:spPr>
      </p:pic>
      <p:pic>
        <p:nvPicPr>
          <p:cNvPr id="383" name="Google Shape;383;p49"/>
          <p:cNvPicPr preferRelativeResize="0"/>
          <p:nvPr/>
        </p:nvPicPr>
        <p:blipFill>
          <a:blip r:embed="rId7">
            <a:alphaModFix/>
          </a:blip>
          <a:stretch>
            <a:fillRect/>
          </a:stretch>
        </p:blipFill>
        <p:spPr>
          <a:xfrm>
            <a:off x="457200" y="292377"/>
            <a:ext cx="632932" cy="632900"/>
          </a:xfrm>
          <a:prstGeom prst="rect">
            <a:avLst/>
          </a:prstGeom>
          <a:noFill/>
          <a:ln>
            <a:noFill/>
          </a:ln>
        </p:spPr>
      </p:pic>
      <p:sp>
        <p:nvSpPr>
          <p:cNvPr id="384" name="Google Shape;384;p49"/>
          <p:cNvSpPr txBox="1"/>
          <p:nvPr/>
        </p:nvSpPr>
        <p:spPr>
          <a:xfrm>
            <a:off x="1180500" y="265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yargs</a:t>
            </a:r>
            <a:endParaRPr i="1" sz="3600">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nvSpPr>
        <p:spPr>
          <a:xfrm>
            <a:off x="224750" y="1093188"/>
            <a:ext cx="4242600" cy="2452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módulo yargs es muy poderoso, no sólo proporciona las características estándar de análisis de argumentos, sino también muchas características avanzadas.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Una de las formas más poderosas de usar yargs es el </a:t>
            </a:r>
            <a:r>
              <a:rPr b="1" i="1" lang="en-GB" sz="1700">
                <a:solidFill>
                  <a:schemeClr val="dk1"/>
                </a:solidFill>
                <a:highlight>
                  <a:schemeClr val="lt1"/>
                </a:highlight>
                <a:latin typeface="Helvetica Neue"/>
                <a:ea typeface="Helvetica Neue"/>
                <a:cs typeface="Helvetica Neue"/>
                <a:sym typeface="Helvetica Neue"/>
              </a:rPr>
              <a:t>.command()</a:t>
            </a:r>
            <a:r>
              <a:rPr lang="en-GB" sz="1700">
                <a:solidFill>
                  <a:schemeClr val="dk1"/>
                </a:solidFill>
                <a:highlight>
                  <a:schemeClr val="lt1"/>
                </a:highlight>
                <a:latin typeface="Helvetica Neue Light"/>
                <a:ea typeface="Helvetica Neue Light"/>
                <a:cs typeface="Helvetica Neue Light"/>
                <a:sym typeface="Helvetica Neue Light"/>
              </a:rPr>
              <a:t>, que nos ayuda a crear, exponer y llamar funciones de Node a través de la línea de comando.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90" name="Google Shape;390;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1" name="Google Shape;391;p5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92" name="Google Shape;392;p50"/>
          <p:cNvPicPr preferRelativeResize="0"/>
          <p:nvPr/>
        </p:nvPicPr>
        <p:blipFill>
          <a:blip r:embed="rId5">
            <a:alphaModFix/>
          </a:blip>
          <a:stretch>
            <a:fillRect/>
          </a:stretch>
        </p:blipFill>
        <p:spPr>
          <a:xfrm>
            <a:off x="4620325" y="1436575"/>
            <a:ext cx="4421731" cy="1765725"/>
          </a:xfrm>
          <a:prstGeom prst="rect">
            <a:avLst/>
          </a:prstGeom>
          <a:noFill/>
          <a:ln cap="flat" cmpd="sng" w="9525">
            <a:solidFill>
              <a:schemeClr val="dk2"/>
            </a:solidFill>
            <a:prstDash val="solid"/>
            <a:round/>
            <a:headEnd len="sm" w="sm" type="none"/>
            <a:tailEnd len="sm" w="sm" type="none"/>
          </a:ln>
        </p:spPr>
      </p:pic>
      <p:pic>
        <p:nvPicPr>
          <p:cNvPr id="393" name="Google Shape;393;p50"/>
          <p:cNvPicPr preferRelativeResize="0"/>
          <p:nvPr/>
        </p:nvPicPr>
        <p:blipFill>
          <a:blip r:embed="rId6">
            <a:alphaModFix/>
          </a:blip>
          <a:stretch>
            <a:fillRect/>
          </a:stretch>
        </p:blipFill>
        <p:spPr>
          <a:xfrm>
            <a:off x="457200" y="292377"/>
            <a:ext cx="632932" cy="632900"/>
          </a:xfrm>
          <a:prstGeom prst="rect">
            <a:avLst/>
          </a:prstGeom>
          <a:noFill/>
          <a:ln>
            <a:noFill/>
          </a:ln>
        </p:spPr>
      </p:pic>
      <p:sp>
        <p:nvSpPr>
          <p:cNvPr id="394" name="Google Shape;394;p50"/>
          <p:cNvSpPr txBox="1"/>
          <p:nvPr/>
        </p:nvSpPr>
        <p:spPr>
          <a:xfrm>
            <a:off x="1180500" y="265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yargs</a:t>
            </a:r>
            <a:endParaRPr i="1" sz="3600">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txBox="1"/>
          <p:nvPr/>
        </p:nvSpPr>
        <p:spPr>
          <a:xfrm>
            <a:off x="177125" y="1001475"/>
            <a:ext cx="8823600" cy="2452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Llamar a este programa con el comando “upload”, invocará la función que le pasamos, que en este caso solo se imprime en la línea de comando. Sin embargo, podemos pasar una función mucho más capaz que utiliza el </a:t>
            </a:r>
            <a:r>
              <a:rPr lang="en-GB" sz="1700">
                <a:solidFill>
                  <a:schemeClr val="dk1"/>
                </a:solidFill>
                <a:highlight>
                  <a:schemeClr val="lt1"/>
                </a:highlight>
                <a:latin typeface="Helvetica Neue Light"/>
                <a:ea typeface="Helvetica Neue Light"/>
                <a:cs typeface="Helvetica Neue Light"/>
                <a:sym typeface="Helvetica Neue Light"/>
              </a:rPr>
              <a:t>objeto </a:t>
            </a:r>
            <a:r>
              <a:rPr lang="en-GB" sz="1700">
                <a:solidFill>
                  <a:schemeClr val="dk1"/>
                </a:solidFill>
                <a:highlight>
                  <a:schemeClr val="lt1"/>
                </a:highlight>
                <a:latin typeface="Helvetica Neue Light"/>
                <a:ea typeface="Helvetica Neue Light"/>
                <a:cs typeface="Helvetica Neue Light"/>
                <a:sym typeface="Helvetica Neue Light"/>
              </a:rPr>
              <a:t>argv </a:t>
            </a:r>
            <a:r>
              <a:rPr lang="en-GB" sz="1700">
                <a:solidFill>
                  <a:schemeClr val="dk1"/>
                </a:solidFill>
                <a:highlight>
                  <a:schemeClr val="lt1"/>
                </a:highlight>
                <a:latin typeface="Helvetica Neue Light"/>
                <a:ea typeface="Helvetica Neue Light"/>
                <a:cs typeface="Helvetica Neue Light"/>
                <a:sym typeface="Helvetica Neue Light"/>
              </a:rPr>
              <a:t>analizado</a:t>
            </a:r>
            <a:r>
              <a:rPr lang="en-GB" sz="1700">
                <a:solidFill>
                  <a:schemeClr val="dk1"/>
                </a:solidFill>
                <a:highlight>
                  <a:schemeClr val="lt1"/>
                </a:highlight>
                <a:latin typeface="Helvetica Neue Light"/>
                <a:ea typeface="Helvetica Neue Light"/>
                <a:cs typeface="Helvetica Neue Light"/>
                <a:sym typeface="Helvetica Neue Light"/>
              </a:rPr>
              <a:t> para determinar qué archivo enviar dónde.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Por ejemplo, este comando podría llamarse así (asumiendo que el código anterior está almacenado en un archivo llamado “s3-tool.js”):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00" name="Google Shape;400;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5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02" name="Google Shape;402;p51"/>
          <p:cNvPicPr preferRelativeResize="0"/>
          <p:nvPr/>
        </p:nvPicPr>
        <p:blipFill>
          <a:blip r:embed="rId5">
            <a:alphaModFix/>
          </a:blip>
          <a:stretch>
            <a:fillRect/>
          </a:stretch>
        </p:blipFill>
        <p:spPr>
          <a:xfrm>
            <a:off x="1066800" y="3530175"/>
            <a:ext cx="7107017" cy="762900"/>
          </a:xfrm>
          <a:prstGeom prst="rect">
            <a:avLst/>
          </a:prstGeom>
          <a:noFill/>
          <a:ln cap="flat" cmpd="sng" w="9525">
            <a:solidFill>
              <a:schemeClr val="dk2"/>
            </a:solidFill>
            <a:prstDash val="solid"/>
            <a:round/>
            <a:headEnd len="sm" w="sm" type="none"/>
            <a:tailEnd len="sm" w="sm" type="none"/>
          </a:ln>
        </p:spPr>
      </p:pic>
      <p:pic>
        <p:nvPicPr>
          <p:cNvPr id="403" name="Google Shape;403;p51"/>
          <p:cNvPicPr preferRelativeResize="0"/>
          <p:nvPr/>
        </p:nvPicPr>
        <p:blipFill>
          <a:blip r:embed="rId6">
            <a:alphaModFix/>
          </a:blip>
          <a:stretch>
            <a:fillRect/>
          </a:stretch>
        </p:blipFill>
        <p:spPr>
          <a:xfrm>
            <a:off x="457200" y="292377"/>
            <a:ext cx="632932" cy="632900"/>
          </a:xfrm>
          <a:prstGeom prst="rect">
            <a:avLst/>
          </a:prstGeom>
          <a:noFill/>
          <a:ln>
            <a:noFill/>
          </a:ln>
        </p:spPr>
      </p:pic>
      <p:sp>
        <p:nvSpPr>
          <p:cNvPr id="404" name="Google Shape;404;p51"/>
          <p:cNvSpPr txBox="1"/>
          <p:nvPr/>
        </p:nvSpPr>
        <p:spPr>
          <a:xfrm>
            <a:off x="1180500" y="265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yargs</a:t>
            </a:r>
            <a:endParaRPr i="1" sz="3600">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2"/>
          <p:cNvSpPr txBox="1"/>
          <p:nvPr/>
        </p:nvSpPr>
        <p:spPr>
          <a:xfrm>
            <a:off x="148550" y="1011000"/>
            <a:ext cx="4480500" cy="989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También podemos crear un comando predeterminado con un código como este: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10" name="Google Shape;410;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1" name="Google Shape;411;p5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12" name="Google Shape;412;p52"/>
          <p:cNvPicPr preferRelativeResize="0"/>
          <p:nvPr/>
        </p:nvPicPr>
        <p:blipFill>
          <a:blip r:embed="rId5">
            <a:alphaModFix/>
          </a:blip>
          <a:stretch>
            <a:fillRect/>
          </a:stretch>
        </p:blipFill>
        <p:spPr>
          <a:xfrm>
            <a:off x="4518350" y="1303950"/>
            <a:ext cx="3930324" cy="1312950"/>
          </a:xfrm>
          <a:prstGeom prst="rect">
            <a:avLst/>
          </a:prstGeom>
          <a:noFill/>
          <a:ln cap="flat" cmpd="sng" w="9525">
            <a:solidFill>
              <a:schemeClr val="dk2"/>
            </a:solidFill>
            <a:prstDash val="solid"/>
            <a:round/>
            <a:headEnd len="sm" w="sm" type="none"/>
            <a:tailEnd len="sm" w="sm" type="none"/>
          </a:ln>
        </p:spPr>
      </p:pic>
      <p:pic>
        <p:nvPicPr>
          <p:cNvPr id="413" name="Google Shape;413;p52"/>
          <p:cNvPicPr preferRelativeResize="0"/>
          <p:nvPr/>
        </p:nvPicPr>
        <p:blipFill>
          <a:blip r:embed="rId6">
            <a:alphaModFix/>
          </a:blip>
          <a:stretch>
            <a:fillRect/>
          </a:stretch>
        </p:blipFill>
        <p:spPr>
          <a:xfrm flipH="1" rot="10800000">
            <a:off x="4518343" y="2995582"/>
            <a:ext cx="3847025" cy="1132500"/>
          </a:xfrm>
          <a:prstGeom prst="rect">
            <a:avLst/>
          </a:prstGeom>
          <a:noFill/>
          <a:ln cap="flat" cmpd="sng" w="9525">
            <a:solidFill>
              <a:schemeClr val="dk2"/>
            </a:solidFill>
            <a:prstDash val="solid"/>
            <a:round/>
            <a:headEnd len="sm" w="sm" type="none"/>
            <a:tailEnd len="sm" w="sm" type="none"/>
          </a:ln>
        </p:spPr>
      </p:pic>
      <p:sp>
        <p:nvSpPr>
          <p:cNvPr id="414" name="Google Shape;414;p52"/>
          <p:cNvSpPr txBox="1"/>
          <p:nvPr/>
        </p:nvSpPr>
        <p:spPr>
          <a:xfrm>
            <a:off x="219075" y="2659000"/>
            <a:ext cx="4010100" cy="18225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La función </a:t>
            </a:r>
            <a:r>
              <a:rPr i="1" lang="en-GB" sz="1900">
                <a:solidFill>
                  <a:schemeClr val="dk1"/>
                </a:solidFill>
                <a:highlight>
                  <a:schemeClr val="lt1"/>
                </a:highlight>
                <a:latin typeface="Helvetica Neue Light"/>
                <a:ea typeface="Helvetica Neue Light"/>
                <a:cs typeface="Helvetica Neue Light"/>
                <a:sym typeface="Helvetica Neue Light"/>
              </a:rPr>
              <a:t>command()</a:t>
            </a:r>
            <a:r>
              <a:rPr lang="en-GB" sz="1900">
                <a:solidFill>
                  <a:schemeClr val="dk1"/>
                </a:solidFill>
                <a:highlight>
                  <a:schemeClr val="lt1"/>
                </a:highlight>
                <a:latin typeface="Helvetica Neue Light"/>
                <a:ea typeface="Helvetica Neue Light"/>
                <a:cs typeface="Helvetica Neue Light"/>
                <a:sym typeface="Helvetica Neue Light"/>
              </a:rPr>
              <a:t> es incluso lo suficientemente potente como para inferir los parámetros obligatorios y opcionales de una cadena:</a:t>
            </a:r>
            <a:endParaRPr/>
          </a:p>
        </p:txBody>
      </p:sp>
      <p:pic>
        <p:nvPicPr>
          <p:cNvPr id="415" name="Google Shape;415;p52"/>
          <p:cNvPicPr preferRelativeResize="0"/>
          <p:nvPr/>
        </p:nvPicPr>
        <p:blipFill>
          <a:blip r:embed="rId7">
            <a:alphaModFix/>
          </a:blip>
          <a:stretch>
            <a:fillRect/>
          </a:stretch>
        </p:blipFill>
        <p:spPr>
          <a:xfrm>
            <a:off x="457200" y="292377"/>
            <a:ext cx="632932" cy="632900"/>
          </a:xfrm>
          <a:prstGeom prst="rect">
            <a:avLst/>
          </a:prstGeom>
          <a:noFill/>
          <a:ln>
            <a:noFill/>
          </a:ln>
        </p:spPr>
      </p:pic>
      <p:sp>
        <p:nvSpPr>
          <p:cNvPr id="416" name="Google Shape;416;p52"/>
          <p:cNvSpPr txBox="1"/>
          <p:nvPr/>
        </p:nvSpPr>
        <p:spPr>
          <a:xfrm>
            <a:off x="1180500" y="265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yargs</a:t>
            </a:r>
            <a:endParaRPr i="1" sz="3600">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USANDO YARGS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422" name="Google Shape;422;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3" name="Google Shape;423;p5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128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1160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42</a:t>
            </a:r>
            <a:endParaRPr>
              <a:latin typeface="Helvetica Neue"/>
              <a:ea typeface="Helvetica Neue"/>
              <a:cs typeface="Helvetica Neue"/>
              <a:sym typeface="Helvetica Neue"/>
            </a:endParaRPr>
          </a:p>
        </p:txBody>
      </p:sp>
      <p:sp>
        <p:nvSpPr>
          <p:cNvPr id="119" name="Google Shape;119;p27"/>
          <p:cNvSpPr txBox="1"/>
          <p:nvPr/>
        </p:nvSpPr>
        <p:spPr>
          <a:xfrm>
            <a:off x="3720965" y="18342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Configuración del servidor web</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41</a:t>
            </a:r>
            <a:endParaRPr>
              <a:latin typeface="Helvetica Neue"/>
              <a:ea typeface="Helvetica Neue"/>
              <a:cs typeface="Helvetica Neue"/>
              <a:sym typeface="Helvetica Neue"/>
            </a:endParaRPr>
          </a:p>
        </p:txBody>
      </p:sp>
      <p:sp>
        <p:nvSpPr>
          <p:cNvPr id="123" name="Google Shape;123;p27"/>
          <p:cNvSpPr txBox="1"/>
          <p:nvPr/>
        </p:nvSpPr>
        <p:spPr>
          <a:xfrm>
            <a:off x="1337785" y="18342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Arquitectura del servidor: persistencia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124" name="Google Shape;124;p27"/>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5" name="Google Shape;125;p27"/>
          <p:cNvCxnSpPr/>
          <p:nvPr/>
        </p:nvCxnSpPr>
        <p:spPr>
          <a:xfrm>
            <a:off x="1377600" y="31426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26" name="Google Shape;126;p27"/>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pic>
        <p:nvPicPr>
          <p:cNvPr id="127" name="Google Shape;127;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8" name="Google Shape;128;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9" name="Google Shape;129;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43</a:t>
            </a:r>
            <a:endParaRPr>
              <a:latin typeface="Helvetica Neue"/>
              <a:ea typeface="Helvetica Neue"/>
              <a:cs typeface="Helvetica Neue"/>
              <a:sym typeface="Helvetica Neue"/>
            </a:endParaRPr>
          </a:p>
        </p:txBody>
      </p:sp>
      <p:sp>
        <p:nvSpPr>
          <p:cNvPr id="131" name="Google Shape;131;p27"/>
          <p:cNvSpPr txBox="1"/>
          <p:nvPr/>
        </p:nvSpPr>
        <p:spPr>
          <a:xfrm>
            <a:off x="6146750" y="1758000"/>
            <a:ext cx="19644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Desarrollo de un servidor web basado en capas</a:t>
            </a:r>
            <a:endParaRPr b="1" sz="1200">
              <a:latin typeface="Helvetica Neue"/>
              <a:ea typeface="Helvetica Neue"/>
              <a:cs typeface="Helvetica Neue"/>
              <a:sym typeface="Helvetica Neue"/>
            </a:endParaRPr>
          </a:p>
        </p:txBody>
      </p:sp>
      <p:cxnSp>
        <p:nvCxnSpPr>
          <p:cNvPr id="132" name="Google Shape;132;p27"/>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33" name="Google Shape;133;p27"/>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34" name="Google Shape;134;p27"/>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35" name="Google Shape;135;p27"/>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136" name="Google Shape;136;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7" name="Google Shape;137;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138" name="Google Shape;138;p27"/>
          <p:cNvCxnSpPr/>
          <p:nvPr/>
        </p:nvCxnSpPr>
        <p:spPr>
          <a:xfrm>
            <a:off x="3763100" y="38884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39" name="Google Shape;139;p27"/>
          <p:cNvCxnSpPr/>
          <p:nvPr/>
        </p:nvCxnSpPr>
        <p:spPr>
          <a:xfrm>
            <a:off x="1337775" y="347520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40" name="Google Shape;140;p27"/>
          <p:cNvCxnSpPr/>
          <p:nvPr/>
        </p:nvCxnSpPr>
        <p:spPr>
          <a:xfrm>
            <a:off x="3771200" y="2443950"/>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41" name="Google Shape;141;p27"/>
          <p:cNvCxnSpPr/>
          <p:nvPr/>
        </p:nvCxnSpPr>
        <p:spPr>
          <a:xfrm>
            <a:off x="1377600" y="2809281"/>
            <a:ext cx="1854900" cy="0"/>
          </a:xfrm>
          <a:prstGeom prst="straightConnector1">
            <a:avLst/>
          </a:prstGeom>
          <a:noFill/>
          <a:ln cap="flat" cmpd="sng" w="9525">
            <a:solidFill>
              <a:srgbClr val="EFEFEF"/>
            </a:solidFill>
            <a:prstDash val="solid"/>
            <a:round/>
            <a:headEnd len="med" w="med" type="none"/>
            <a:tailEnd len="med" w="med" type="none"/>
          </a:ln>
        </p:spPr>
      </p:cxnSp>
      <p:pic>
        <p:nvPicPr>
          <p:cNvPr id="142" name="Google Shape;142;p27"/>
          <p:cNvPicPr preferRelativeResize="0"/>
          <p:nvPr/>
        </p:nvPicPr>
        <p:blipFill rotWithShape="1">
          <a:blip r:embed="rId5">
            <a:alphaModFix/>
          </a:blip>
          <a:srcRect b="0" l="0" r="0" t="0"/>
          <a:stretch/>
        </p:blipFill>
        <p:spPr>
          <a:xfrm>
            <a:off x="1337787" y="2476100"/>
            <a:ext cx="307150" cy="307150"/>
          </a:xfrm>
          <a:prstGeom prst="rect">
            <a:avLst/>
          </a:prstGeom>
          <a:noFill/>
          <a:ln>
            <a:noFill/>
          </a:ln>
        </p:spPr>
      </p:pic>
      <p:pic>
        <p:nvPicPr>
          <p:cNvPr id="143" name="Google Shape;143;p27"/>
          <p:cNvPicPr preferRelativeResize="0"/>
          <p:nvPr/>
        </p:nvPicPr>
        <p:blipFill rotWithShape="1">
          <a:blip r:embed="rId5">
            <a:alphaModFix/>
          </a:blip>
          <a:srcRect b="0" l="0" r="0" t="0"/>
          <a:stretch/>
        </p:blipFill>
        <p:spPr>
          <a:xfrm>
            <a:off x="1337775" y="2818899"/>
            <a:ext cx="307150" cy="307150"/>
          </a:xfrm>
          <a:prstGeom prst="rect">
            <a:avLst/>
          </a:prstGeom>
          <a:noFill/>
          <a:ln>
            <a:noFill/>
          </a:ln>
        </p:spPr>
      </p:pic>
      <p:pic>
        <p:nvPicPr>
          <p:cNvPr id="144" name="Google Shape;144;p27"/>
          <p:cNvPicPr preferRelativeResize="0"/>
          <p:nvPr/>
        </p:nvPicPr>
        <p:blipFill rotWithShape="1">
          <a:blip r:embed="rId5">
            <a:alphaModFix/>
          </a:blip>
          <a:srcRect b="0" l="0" r="0" t="0"/>
          <a:stretch/>
        </p:blipFill>
        <p:spPr>
          <a:xfrm>
            <a:off x="1337775" y="3155349"/>
            <a:ext cx="307150" cy="307150"/>
          </a:xfrm>
          <a:prstGeom prst="rect">
            <a:avLst/>
          </a:prstGeom>
          <a:noFill/>
          <a:ln>
            <a:noFill/>
          </a:ln>
        </p:spPr>
      </p:pic>
      <p:pic>
        <p:nvPicPr>
          <p:cNvPr id="145" name="Google Shape;145;p27"/>
          <p:cNvPicPr preferRelativeResize="0"/>
          <p:nvPr/>
        </p:nvPicPr>
        <p:blipFill rotWithShape="1">
          <a:blip r:embed="rId6">
            <a:alphaModFix/>
          </a:blip>
          <a:srcRect b="0" l="0" r="0" t="0"/>
          <a:stretch/>
        </p:blipFill>
        <p:spPr>
          <a:xfrm>
            <a:off x="1337775" y="3882974"/>
            <a:ext cx="307150" cy="307150"/>
          </a:xfrm>
          <a:prstGeom prst="rect">
            <a:avLst/>
          </a:prstGeom>
          <a:noFill/>
          <a:ln>
            <a:noFill/>
          </a:ln>
        </p:spPr>
      </p:pic>
      <p:pic>
        <p:nvPicPr>
          <p:cNvPr id="146" name="Google Shape;146;p27"/>
          <p:cNvPicPr preferRelativeResize="0"/>
          <p:nvPr/>
        </p:nvPicPr>
        <p:blipFill rotWithShape="1">
          <a:blip r:embed="rId5">
            <a:alphaModFix/>
          </a:blip>
          <a:srcRect b="0" l="0" r="0" t="0"/>
          <a:stretch/>
        </p:blipFill>
        <p:spPr>
          <a:xfrm>
            <a:off x="3753001" y="2457439"/>
            <a:ext cx="283500" cy="283500"/>
          </a:xfrm>
          <a:prstGeom prst="rect">
            <a:avLst/>
          </a:prstGeom>
          <a:noFill/>
          <a:ln>
            <a:noFill/>
          </a:ln>
        </p:spPr>
      </p:pic>
      <p:pic>
        <p:nvPicPr>
          <p:cNvPr id="147" name="Google Shape;147;p27"/>
          <p:cNvPicPr preferRelativeResize="0"/>
          <p:nvPr/>
        </p:nvPicPr>
        <p:blipFill rotWithShape="1">
          <a:blip r:embed="rId5">
            <a:alphaModFix/>
          </a:blip>
          <a:srcRect b="0" l="0" r="0" t="0"/>
          <a:stretch/>
        </p:blipFill>
        <p:spPr>
          <a:xfrm>
            <a:off x="3753014" y="2738801"/>
            <a:ext cx="283500" cy="283500"/>
          </a:xfrm>
          <a:prstGeom prst="rect">
            <a:avLst/>
          </a:prstGeom>
          <a:noFill/>
          <a:ln>
            <a:noFill/>
          </a:ln>
        </p:spPr>
      </p:pic>
      <p:pic>
        <p:nvPicPr>
          <p:cNvPr id="148" name="Google Shape;148;p27"/>
          <p:cNvPicPr preferRelativeResize="0"/>
          <p:nvPr/>
        </p:nvPicPr>
        <p:blipFill rotWithShape="1">
          <a:blip r:embed="rId6">
            <a:alphaModFix/>
          </a:blip>
          <a:srcRect b="0" l="0" r="0" t="0"/>
          <a:stretch/>
        </p:blipFill>
        <p:spPr>
          <a:xfrm>
            <a:off x="3741175" y="3892699"/>
            <a:ext cx="307150" cy="307150"/>
          </a:xfrm>
          <a:prstGeom prst="rect">
            <a:avLst/>
          </a:prstGeom>
          <a:noFill/>
          <a:ln>
            <a:noFill/>
          </a:ln>
        </p:spPr>
      </p:pic>
      <p:pic>
        <p:nvPicPr>
          <p:cNvPr id="149" name="Google Shape;149;p27"/>
          <p:cNvPicPr preferRelativeResize="0"/>
          <p:nvPr/>
        </p:nvPicPr>
        <p:blipFill rotWithShape="1">
          <a:blip r:embed="rId5">
            <a:alphaModFix/>
          </a:blip>
          <a:srcRect b="0" l="0" r="0" t="0"/>
          <a:stretch/>
        </p:blipFill>
        <p:spPr>
          <a:xfrm>
            <a:off x="1337775" y="3505949"/>
            <a:ext cx="307150" cy="307150"/>
          </a:xfrm>
          <a:prstGeom prst="rect">
            <a:avLst/>
          </a:prstGeom>
          <a:noFill/>
          <a:ln>
            <a:noFill/>
          </a:ln>
        </p:spPr>
      </p:pic>
      <p:sp>
        <p:nvSpPr>
          <p:cNvPr id="150" name="Google Shape;150;p27"/>
          <p:cNvSpPr txBox="1"/>
          <p:nvPr/>
        </p:nvSpPr>
        <p:spPr>
          <a:xfrm>
            <a:off x="1674082" y="248603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CLASE DAO</a:t>
            </a:r>
            <a:endParaRPr sz="700">
              <a:latin typeface="Helvetica Neue Light"/>
              <a:ea typeface="Helvetica Neue Light"/>
              <a:cs typeface="Helvetica Neue Light"/>
              <a:sym typeface="Helvetica Neue Light"/>
            </a:endParaRPr>
          </a:p>
        </p:txBody>
      </p:sp>
      <p:sp>
        <p:nvSpPr>
          <p:cNvPr id="151" name="Google Shape;151;p27"/>
          <p:cNvSpPr txBox="1"/>
          <p:nvPr/>
        </p:nvSpPr>
        <p:spPr>
          <a:xfrm>
            <a:off x="1674082" y="2834212"/>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USANDO DTO</a:t>
            </a:r>
            <a:endParaRPr sz="700">
              <a:latin typeface="Helvetica Neue Light"/>
              <a:ea typeface="Helvetica Neue Light"/>
              <a:cs typeface="Helvetica Neue Light"/>
              <a:sym typeface="Helvetica Neue Light"/>
            </a:endParaRPr>
          </a:p>
        </p:txBody>
      </p:sp>
      <p:sp>
        <p:nvSpPr>
          <p:cNvPr id="152" name="Google Shape;152;p27"/>
          <p:cNvSpPr txBox="1"/>
          <p:nvPr/>
        </p:nvSpPr>
        <p:spPr>
          <a:xfrm>
            <a:off x="1674082" y="316718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USANDO MONGODB</a:t>
            </a:r>
            <a:endParaRPr sz="700">
              <a:latin typeface="Helvetica Neue Light"/>
              <a:ea typeface="Helvetica Neue Light"/>
              <a:cs typeface="Helvetica Neue Light"/>
              <a:sym typeface="Helvetica Neue Light"/>
            </a:endParaRPr>
          </a:p>
        </p:txBody>
      </p:sp>
      <p:sp>
        <p:nvSpPr>
          <p:cNvPr id="153" name="Google Shape;153;p27"/>
          <p:cNvSpPr txBox="1"/>
          <p:nvPr/>
        </p:nvSpPr>
        <p:spPr>
          <a:xfrm>
            <a:off x="1674082" y="3517775"/>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APLICANDO REPOSITORY</a:t>
            </a:r>
            <a:endParaRPr sz="700">
              <a:latin typeface="Helvetica Neue Light"/>
              <a:ea typeface="Helvetica Neue Light"/>
              <a:cs typeface="Helvetica Neue Light"/>
              <a:sym typeface="Helvetica Neue Light"/>
            </a:endParaRPr>
          </a:p>
        </p:txBody>
      </p:sp>
      <p:sp>
        <p:nvSpPr>
          <p:cNvPr id="154" name="Google Shape;154;p27"/>
          <p:cNvSpPr txBox="1"/>
          <p:nvPr/>
        </p:nvSpPr>
        <p:spPr>
          <a:xfrm>
            <a:off x="1674082" y="388638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INCORPORANDO DAO Y DTO</a:t>
            </a:r>
            <a:endParaRPr sz="700">
              <a:latin typeface="Helvetica Neue Light"/>
              <a:ea typeface="Helvetica Neue Light"/>
              <a:cs typeface="Helvetica Neue Light"/>
              <a:sym typeface="Helvetica Neue Light"/>
            </a:endParaRPr>
          </a:p>
        </p:txBody>
      </p:sp>
      <p:sp>
        <p:nvSpPr>
          <p:cNvPr id="155" name="Google Shape;155;p27"/>
          <p:cNvSpPr txBox="1"/>
          <p:nvPr/>
        </p:nvSpPr>
        <p:spPr>
          <a:xfrm>
            <a:off x="4083107" y="2445800"/>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ARGUMENTOS POR </a:t>
            </a:r>
            <a:r>
              <a:rPr lang="en-GB" sz="700">
                <a:latin typeface="Helvetica Neue Light"/>
                <a:ea typeface="Helvetica Neue Light"/>
                <a:cs typeface="Helvetica Neue Light"/>
                <a:sym typeface="Helvetica Neue Light"/>
              </a:rPr>
              <a:t>LÍNEA</a:t>
            </a:r>
            <a:r>
              <a:rPr lang="en-GB" sz="700">
                <a:latin typeface="Helvetica Neue Light"/>
                <a:ea typeface="Helvetica Neue Light"/>
                <a:cs typeface="Helvetica Neue Light"/>
                <a:sym typeface="Helvetica Neue Light"/>
              </a:rPr>
              <a:t> DE COMANDOS</a:t>
            </a:r>
            <a:endParaRPr sz="700">
              <a:latin typeface="Helvetica Neue Light"/>
              <a:ea typeface="Helvetica Neue Light"/>
              <a:cs typeface="Helvetica Neue Light"/>
              <a:sym typeface="Helvetica Neue Light"/>
            </a:endParaRPr>
          </a:p>
        </p:txBody>
      </p:sp>
      <p:sp>
        <p:nvSpPr>
          <p:cNvPr id="156" name="Google Shape;156;p27"/>
          <p:cNvSpPr txBox="1"/>
          <p:nvPr/>
        </p:nvSpPr>
        <p:spPr>
          <a:xfrm>
            <a:off x="4083107" y="2741800"/>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USANDO YARGS</a:t>
            </a:r>
            <a:endParaRPr sz="700">
              <a:latin typeface="Helvetica Neue Light"/>
              <a:ea typeface="Helvetica Neue Light"/>
              <a:cs typeface="Helvetica Neue Light"/>
              <a:sym typeface="Helvetica Neue Light"/>
            </a:endParaRPr>
          </a:p>
        </p:txBody>
      </p:sp>
      <p:sp>
        <p:nvSpPr>
          <p:cNvPr id="157" name="Google Shape;157;p27"/>
          <p:cNvSpPr txBox="1"/>
          <p:nvPr/>
        </p:nvSpPr>
        <p:spPr>
          <a:xfrm>
            <a:off x="4083107" y="3029375"/>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AGREGANDO VARIABLE</a:t>
            </a:r>
            <a:r>
              <a:rPr lang="en-GB" sz="700">
                <a:latin typeface="Helvetica Neue Light"/>
                <a:ea typeface="Helvetica Neue Light"/>
                <a:cs typeface="Helvetica Neue Light"/>
                <a:sym typeface="Helvetica Neue Light"/>
              </a:rPr>
              <a:t>S DE ENTORNO</a:t>
            </a:r>
            <a:endParaRPr sz="700">
              <a:latin typeface="Helvetica Neue Light"/>
              <a:ea typeface="Helvetica Neue Light"/>
              <a:cs typeface="Helvetica Neue Light"/>
              <a:sym typeface="Helvetica Neue Light"/>
            </a:endParaRPr>
          </a:p>
        </p:txBody>
      </p:sp>
      <p:sp>
        <p:nvSpPr>
          <p:cNvPr id="158" name="Google Shape;158;p27"/>
          <p:cNvSpPr txBox="1"/>
          <p:nvPr/>
        </p:nvSpPr>
        <p:spPr>
          <a:xfrm>
            <a:off x="4062882" y="332043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USANDO</a:t>
            </a:r>
            <a:r>
              <a:rPr lang="en-GB" sz="700">
                <a:latin typeface="Helvetica Neue Light"/>
                <a:ea typeface="Helvetica Neue Light"/>
                <a:cs typeface="Helvetica Neue Light"/>
                <a:sym typeface="Helvetica Neue Light"/>
              </a:rPr>
              <a:t> VARIABLES DE ENTORNO</a:t>
            </a:r>
            <a:endParaRPr sz="700">
              <a:latin typeface="Helvetica Neue Light"/>
              <a:ea typeface="Helvetica Neue Light"/>
              <a:cs typeface="Helvetica Neue Light"/>
              <a:sym typeface="Helvetica Neue Light"/>
            </a:endParaRPr>
          </a:p>
        </p:txBody>
      </p:sp>
      <p:pic>
        <p:nvPicPr>
          <p:cNvPr id="159" name="Google Shape;159;p27"/>
          <p:cNvPicPr preferRelativeResize="0"/>
          <p:nvPr/>
        </p:nvPicPr>
        <p:blipFill rotWithShape="1">
          <a:blip r:embed="rId5">
            <a:alphaModFix/>
          </a:blip>
          <a:srcRect b="0" l="0" r="0" t="0"/>
          <a:stretch/>
        </p:blipFill>
        <p:spPr>
          <a:xfrm>
            <a:off x="3753014" y="3037926"/>
            <a:ext cx="283500" cy="283500"/>
          </a:xfrm>
          <a:prstGeom prst="rect">
            <a:avLst/>
          </a:prstGeom>
          <a:noFill/>
          <a:ln>
            <a:noFill/>
          </a:ln>
        </p:spPr>
      </p:pic>
      <p:pic>
        <p:nvPicPr>
          <p:cNvPr id="160" name="Google Shape;160;p27"/>
          <p:cNvPicPr preferRelativeResize="0"/>
          <p:nvPr/>
        </p:nvPicPr>
        <p:blipFill rotWithShape="1">
          <a:blip r:embed="rId5">
            <a:alphaModFix/>
          </a:blip>
          <a:srcRect b="0" l="0" r="0" t="0"/>
          <a:stretch/>
        </p:blipFill>
        <p:spPr>
          <a:xfrm>
            <a:off x="3753014" y="3317151"/>
            <a:ext cx="283500" cy="283500"/>
          </a:xfrm>
          <a:prstGeom prst="rect">
            <a:avLst/>
          </a:prstGeom>
          <a:noFill/>
          <a:ln>
            <a:noFill/>
          </a:ln>
        </p:spPr>
      </p:pic>
      <p:pic>
        <p:nvPicPr>
          <p:cNvPr id="161" name="Google Shape;161;p27"/>
          <p:cNvPicPr preferRelativeResize="0"/>
          <p:nvPr/>
        </p:nvPicPr>
        <p:blipFill rotWithShape="1">
          <a:blip r:embed="rId5">
            <a:alphaModFix/>
          </a:blip>
          <a:srcRect b="0" l="0" r="0" t="0"/>
          <a:stretch/>
        </p:blipFill>
        <p:spPr>
          <a:xfrm>
            <a:off x="3753001" y="3604926"/>
            <a:ext cx="283500" cy="283500"/>
          </a:xfrm>
          <a:prstGeom prst="rect">
            <a:avLst/>
          </a:prstGeom>
          <a:noFill/>
          <a:ln>
            <a:noFill/>
          </a:ln>
        </p:spPr>
      </p:pic>
      <p:cxnSp>
        <p:nvCxnSpPr>
          <p:cNvPr id="162" name="Google Shape;162;p27"/>
          <p:cNvCxnSpPr/>
          <p:nvPr/>
        </p:nvCxnSpPr>
        <p:spPr>
          <a:xfrm>
            <a:off x="3763100" y="3604919"/>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63" name="Google Shape;163;p27"/>
          <p:cNvCxnSpPr/>
          <p:nvPr/>
        </p:nvCxnSpPr>
        <p:spPr>
          <a:xfrm>
            <a:off x="3763100" y="33169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64" name="Google Shape;164;p27"/>
          <p:cNvCxnSpPr/>
          <p:nvPr/>
        </p:nvCxnSpPr>
        <p:spPr>
          <a:xfrm>
            <a:off x="3763100" y="3035957"/>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165" name="Google Shape;165;p27"/>
          <p:cNvCxnSpPr/>
          <p:nvPr/>
        </p:nvCxnSpPr>
        <p:spPr>
          <a:xfrm>
            <a:off x="3763100" y="2731132"/>
            <a:ext cx="1854900" cy="0"/>
          </a:xfrm>
          <a:prstGeom prst="straightConnector1">
            <a:avLst/>
          </a:prstGeom>
          <a:noFill/>
          <a:ln cap="flat" cmpd="sng" w="9525">
            <a:solidFill>
              <a:srgbClr val="EFEFEF"/>
            </a:solidFill>
            <a:prstDash val="solid"/>
            <a:round/>
            <a:headEnd len="med" w="med" type="none"/>
            <a:tailEnd len="med" w="med" type="none"/>
          </a:ln>
        </p:spPr>
      </p:cxnSp>
      <p:sp>
        <p:nvSpPr>
          <p:cNvPr id="166" name="Google Shape;166;p27"/>
          <p:cNvSpPr txBox="1"/>
          <p:nvPr/>
        </p:nvSpPr>
        <p:spPr>
          <a:xfrm>
            <a:off x="4062882" y="360593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CAMBIANDO POR DOTENV</a:t>
            </a:r>
            <a:endParaRPr sz="700">
              <a:latin typeface="Helvetica Neue Light"/>
              <a:ea typeface="Helvetica Neue Light"/>
              <a:cs typeface="Helvetica Neue Light"/>
              <a:sym typeface="Helvetica Neue Light"/>
            </a:endParaRPr>
          </a:p>
        </p:txBody>
      </p:sp>
      <p:sp>
        <p:nvSpPr>
          <p:cNvPr id="167" name="Google Shape;167;p27"/>
          <p:cNvSpPr txBox="1"/>
          <p:nvPr/>
        </p:nvSpPr>
        <p:spPr>
          <a:xfrm>
            <a:off x="4083107" y="3902737"/>
            <a:ext cx="13896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AGREGAR</a:t>
            </a:r>
            <a:r>
              <a:rPr lang="en-GB" sz="700">
                <a:latin typeface="Helvetica Neue Light"/>
                <a:ea typeface="Helvetica Neue Light"/>
                <a:cs typeface="Helvetica Neue Light"/>
                <a:sym typeface="Helvetica Neue Light"/>
              </a:rPr>
              <a:t> DOTENV</a:t>
            </a:r>
            <a:endParaRPr sz="700">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9" name="Google Shape;429;p54"/>
          <p:cNvSpPr txBox="1"/>
          <p:nvPr/>
        </p:nvSpPr>
        <p:spPr>
          <a:xfrm>
            <a:off x="456750" y="1694150"/>
            <a:ext cx="8078100" cy="18762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Helvetica Neue"/>
              <a:buAutoNum type="arabicPeriod"/>
            </a:pPr>
            <a:r>
              <a:rPr lang="en-GB" sz="1700">
                <a:solidFill>
                  <a:schemeClr val="dk1"/>
                </a:solidFill>
                <a:highlight>
                  <a:schemeClr val="lt1"/>
                </a:highlight>
                <a:latin typeface="Helvetica Neue Light"/>
                <a:ea typeface="Helvetica Neue Light"/>
                <a:cs typeface="Helvetica Neue Light"/>
                <a:sym typeface="Helvetica Neue Light"/>
              </a:rPr>
              <a:t>Realizar la operación del desafío anterior, esta vez usando la dependencia YARGS en lugar de minimist.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1000"/>
              </a:spcBef>
              <a:spcAft>
                <a:spcPts val="1000"/>
              </a:spcAft>
              <a:buClr>
                <a:schemeClr val="dk1"/>
              </a:buClr>
              <a:buSzPts val="1700"/>
              <a:buFont typeface="Helvetica Neue"/>
              <a:buAutoNum type="arabicPeriod"/>
            </a:pPr>
            <a:r>
              <a:rPr lang="en-GB" sz="1700">
                <a:solidFill>
                  <a:schemeClr val="dk1"/>
                </a:solidFill>
                <a:highlight>
                  <a:schemeClr val="lt1"/>
                </a:highlight>
                <a:latin typeface="Helvetica Neue Light"/>
                <a:ea typeface="Helvetica Neue Light"/>
                <a:cs typeface="Helvetica Neue Light"/>
                <a:sym typeface="Helvetica Neue Light"/>
              </a:rPr>
              <a:t>Verificar que al alterar el orden de los parámetros en línea de comandos lo operación siga siendo válida.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30" name="Google Shape;430;p5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31" name="Google Shape;431;p54"/>
          <p:cNvSpPr txBox="1"/>
          <p:nvPr/>
        </p:nvSpPr>
        <p:spPr>
          <a:xfrm>
            <a:off x="381881" y="3670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USANDO YARGS</a:t>
            </a:r>
            <a:endParaRPr i="1" sz="3200">
              <a:latin typeface="Helvetica Neue Light"/>
              <a:ea typeface="Helvetica Neue Light"/>
              <a:cs typeface="Helvetica Neue Light"/>
              <a:sym typeface="Helvetica Neue Light"/>
            </a:endParaRPr>
          </a:p>
        </p:txBody>
      </p:sp>
      <p:sp>
        <p:nvSpPr>
          <p:cNvPr id="432" name="Google Shape;432;p54"/>
          <p:cNvSpPr txBox="1"/>
          <p:nvPr/>
        </p:nvSpPr>
        <p:spPr>
          <a:xfrm>
            <a:off x="389775" y="8806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5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1" name="Shape 441"/>
        <p:cNvGrpSpPr/>
        <p:nvPr/>
      </p:nvGrpSpPr>
      <p:grpSpPr>
        <a:xfrm>
          <a:off x="0" y="0"/>
          <a:ext cx="0" cy="0"/>
          <a:chOff x="0" y="0"/>
          <a:chExt cx="0" cy="0"/>
        </a:xfrm>
      </p:grpSpPr>
      <p:sp>
        <p:nvSpPr>
          <p:cNvPr id="442" name="Google Shape;442;p56"/>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VARIABLES DE ENTORNO</a:t>
            </a:r>
            <a:endParaRPr i="1" sz="3600">
              <a:solidFill>
                <a:srgbClr val="E0FF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7"/>
          <p:cNvSpPr txBox="1"/>
          <p:nvPr/>
        </p:nvSpPr>
        <p:spPr>
          <a:xfrm>
            <a:off x="377150" y="930475"/>
            <a:ext cx="8292000" cy="3827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Las variables de entorno s</a:t>
            </a:r>
            <a:r>
              <a:rPr lang="en-GB" sz="1700">
                <a:solidFill>
                  <a:schemeClr val="dk1"/>
                </a:solidFill>
                <a:highlight>
                  <a:schemeClr val="lt1"/>
                </a:highlight>
                <a:latin typeface="Helvetica Neue Light"/>
                <a:ea typeface="Helvetica Neue Light"/>
                <a:cs typeface="Helvetica Neue Light"/>
                <a:sym typeface="Helvetica Neue Light"/>
              </a:rPr>
              <a:t>on variables externas a nuestra aplicación que residen en el sistema operativo o en el contenedor de la aplicación que se está ejecutando. Una variable de entorno es simplemente un nombre asignado a un valor.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Nos permiten administrar la configuración de nuestras aplicaciones por separado de nuestro código base.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Las configuraciones separadas facilitan la implementación de nuestra aplicación en diferentes entornos (desarrollo, test, producción, etc).</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Por convención, el nombre se escribe con mayúscula y los valores son cadenas de texto, por ejemplo: PORT=8080.</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48" name="Google Shape;448;p5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449" name="Google Shape;449;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0" name="Google Shape;450;p5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51" name="Google Shape;451;p57"/>
          <p:cNvPicPr preferRelativeResize="0"/>
          <p:nvPr/>
        </p:nvPicPr>
        <p:blipFill>
          <a:blip r:embed="rId5">
            <a:alphaModFix/>
          </a:blip>
          <a:stretch>
            <a:fillRect/>
          </a:stretch>
        </p:blipFill>
        <p:spPr>
          <a:xfrm>
            <a:off x="377150" y="205675"/>
            <a:ext cx="676275" cy="676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8"/>
          <p:cNvSpPr txBox="1"/>
          <p:nvPr/>
        </p:nvSpPr>
        <p:spPr>
          <a:xfrm>
            <a:off x="291900" y="976825"/>
            <a:ext cx="8560200" cy="2494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Normalmente, nuestras aplicaciones requieren que se establezcan muchas variables de entorno para que funcionen. Al confiar en configuraciones externas, nuestra aplicación se puede implementar fácilmente en diferentes entornos. Estos cambios son independientes de los cambios en el código, por lo que no requieren que nuestra aplicación sea reconstruida.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datos que cambian según el entorno en el que se ejecuta su aplicación deben configurarse como variables de entorno. Algunos ejemplos comunes son:</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57" name="Google Shape;457;p5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458" name="Google Shape;458;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9" name="Google Shape;459;p5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60" name="Google Shape;460;p58"/>
          <p:cNvSpPr txBox="1"/>
          <p:nvPr/>
        </p:nvSpPr>
        <p:spPr>
          <a:xfrm>
            <a:off x="977000" y="3489700"/>
            <a:ext cx="3531300" cy="1215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Dirección y Puerto HTTP.</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Credenciales de Base de Datos.</a:t>
            </a:r>
            <a:endParaRPr sz="1200"/>
          </a:p>
        </p:txBody>
      </p:sp>
      <p:sp>
        <p:nvSpPr>
          <p:cNvPr id="461" name="Google Shape;461;p58"/>
          <p:cNvSpPr txBox="1"/>
          <p:nvPr/>
        </p:nvSpPr>
        <p:spPr>
          <a:xfrm>
            <a:off x="4098725" y="3419725"/>
            <a:ext cx="3979500" cy="1215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Ubicación de archivos y carpetas estáticos.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Credenciales de API's externas.</a:t>
            </a:r>
            <a:endParaRPr sz="1200"/>
          </a:p>
        </p:txBody>
      </p:sp>
      <p:pic>
        <p:nvPicPr>
          <p:cNvPr id="462" name="Google Shape;462;p58"/>
          <p:cNvPicPr preferRelativeResize="0"/>
          <p:nvPr/>
        </p:nvPicPr>
        <p:blipFill>
          <a:blip r:embed="rId5">
            <a:alphaModFix/>
          </a:blip>
          <a:stretch>
            <a:fillRect/>
          </a:stretch>
        </p:blipFill>
        <p:spPr>
          <a:xfrm>
            <a:off x="377150" y="205675"/>
            <a:ext cx="676275" cy="676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9"/>
          <p:cNvSpPr txBox="1"/>
          <p:nvPr/>
        </p:nvSpPr>
        <p:spPr>
          <a:xfrm>
            <a:off x="1038225" y="1153875"/>
            <a:ext cx="7286700" cy="1007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En primer lugar, en nuestro proyecto, creamos un archivo llamado </a:t>
            </a:r>
            <a:r>
              <a:rPr b="1" lang="en-GB" sz="1600">
                <a:solidFill>
                  <a:schemeClr val="dk1"/>
                </a:solidFill>
                <a:highlight>
                  <a:schemeClr val="lt1"/>
                </a:highlight>
                <a:latin typeface="Helvetica Neue"/>
                <a:ea typeface="Helvetica Neue"/>
                <a:cs typeface="Helvetica Neue"/>
                <a:sym typeface="Helvetica Neue"/>
              </a:rPr>
              <a:t>config.js </a:t>
            </a:r>
            <a:r>
              <a:rPr lang="en-GB" sz="1600">
                <a:solidFill>
                  <a:schemeClr val="dk1"/>
                </a:solidFill>
                <a:highlight>
                  <a:schemeClr val="lt1"/>
                </a:highlight>
                <a:latin typeface="Helvetica Neue Light"/>
                <a:ea typeface="Helvetica Neue Light"/>
                <a:cs typeface="Helvetica Neue Light"/>
                <a:sym typeface="Helvetica Neue Light"/>
              </a:rPr>
              <a:t>que centralizará nuestras variables de entorno.</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468" name="Google Shape;468;p59"/>
          <p:cNvSpPr txBox="1"/>
          <p:nvPr/>
        </p:nvSpPr>
        <p:spPr>
          <a:xfrm>
            <a:off x="1180500" y="334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variables de entorno</a:t>
            </a:r>
            <a:endParaRPr i="1" sz="3600">
              <a:latin typeface="Anton"/>
              <a:ea typeface="Anton"/>
              <a:cs typeface="Anton"/>
              <a:sym typeface="Anton"/>
            </a:endParaRPr>
          </a:p>
        </p:txBody>
      </p:sp>
      <p:pic>
        <p:nvPicPr>
          <p:cNvPr id="469" name="Google Shape;469;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0" name="Google Shape;470;p5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71" name="Google Shape;471;p59"/>
          <p:cNvPicPr preferRelativeResize="0"/>
          <p:nvPr/>
        </p:nvPicPr>
        <p:blipFill>
          <a:blip r:embed="rId5">
            <a:alphaModFix/>
          </a:blip>
          <a:stretch>
            <a:fillRect/>
          </a:stretch>
        </p:blipFill>
        <p:spPr>
          <a:xfrm>
            <a:off x="1498350" y="2217150"/>
            <a:ext cx="6119776" cy="1974975"/>
          </a:xfrm>
          <a:prstGeom prst="rect">
            <a:avLst/>
          </a:prstGeom>
          <a:noFill/>
          <a:ln cap="flat" cmpd="sng" w="9525">
            <a:solidFill>
              <a:schemeClr val="dk2"/>
            </a:solidFill>
            <a:prstDash val="solid"/>
            <a:round/>
            <a:headEnd len="sm" w="sm" type="none"/>
            <a:tailEnd len="sm" w="sm" type="none"/>
          </a:ln>
        </p:spPr>
      </p:pic>
      <p:pic>
        <p:nvPicPr>
          <p:cNvPr id="472" name="Google Shape;472;p59"/>
          <p:cNvPicPr preferRelativeResize="0"/>
          <p:nvPr/>
        </p:nvPicPr>
        <p:blipFill>
          <a:blip r:embed="rId6">
            <a:alphaModFix/>
          </a:blip>
          <a:stretch>
            <a:fillRect/>
          </a:stretch>
        </p:blipFill>
        <p:spPr>
          <a:xfrm>
            <a:off x="377150" y="205675"/>
            <a:ext cx="676275" cy="676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nvSpPr>
        <p:spPr>
          <a:xfrm>
            <a:off x="5297025" y="1153875"/>
            <a:ext cx="3324600" cy="100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Luego, en el archivo server.js requerimos el archivo de config.</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Creamos un servidor con Express usando las variable de entorno definidas.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78" name="Google Shape;478;p60"/>
          <p:cNvSpPr txBox="1"/>
          <p:nvPr/>
        </p:nvSpPr>
        <p:spPr>
          <a:xfrm>
            <a:off x="1180500" y="3052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variables de entorno</a:t>
            </a:r>
            <a:endParaRPr i="1" sz="3600">
              <a:latin typeface="Anton"/>
              <a:ea typeface="Anton"/>
              <a:cs typeface="Anton"/>
              <a:sym typeface="Anton"/>
            </a:endParaRPr>
          </a:p>
        </p:txBody>
      </p:sp>
      <p:pic>
        <p:nvPicPr>
          <p:cNvPr id="479" name="Google Shape;479;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0" name="Google Shape;480;p6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81" name="Google Shape;481;p60"/>
          <p:cNvPicPr preferRelativeResize="0"/>
          <p:nvPr/>
        </p:nvPicPr>
        <p:blipFill>
          <a:blip r:embed="rId5">
            <a:alphaModFix/>
          </a:blip>
          <a:stretch>
            <a:fillRect/>
          </a:stretch>
        </p:blipFill>
        <p:spPr>
          <a:xfrm>
            <a:off x="944725" y="1465650"/>
            <a:ext cx="4352299" cy="2334825"/>
          </a:xfrm>
          <a:prstGeom prst="rect">
            <a:avLst/>
          </a:prstGeom>
          <a:noFill/>
          <a:ln cap="flat" cmpd="sng" w="9525">
            <a:solidFill>
              <a:schemeClr val="dk2"/>
            </a:solidFill>
            <a:prstDash val="solid"/>
            <a:round/>
            <a:headEnd len="sm" w="sm" type="none"/>
            <a:tailEnd len="sm" w="sm" type="none"/>
          </a:ln>
        </p:spPr>
      </p:pic>
      <p:pic>
        <p:nvPicPr>
          <p:cNvPr id="482" name="Google Shape;482;p60"/>
          <p:cNvPicPr preferRelativeResize="0"/>
          <p:nvPr/>
        </p:nvPicPr>
        <p:blipFill>
          <a:blip r:embed="rId6">
            <a:alphaModFix/>
          </a:blip>
          <a:stretch>
            <a:fillRect/>
          </a:stretch>
        </p:blipFill>
        <p:spPr>
          <a:xfrm>
            <a:off x="377150" y="205675"/>
            <a:ext cx="676275" cy="676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1"/>
          <p:cNvSpPr txBox="1"/>
          <p:nvPr/>
        </p:nvSpPr>
        <p:spPr>
          <a:xfrm>
            <a:off x="704825" y="1496775"/>
            <a:ext cx="7533000" cy="2817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Ejecutamos como:</a:t>
            </a:r>
            <a:br>
              <a:rPr lang="en-GB" sz="1900">
                <a:solidFill>
                  <a:schemeClr val="dk1"/>
                </a:solidFill>
                <a:highlight>
                  <a:schemeClr val="lt1"/>
                </a:highlight>
                <a:latin typeface="Helvetica Neue Light"/>
                <a:ea typeface="Helvetica Neue Light"/>
                <a:cs typeface="Helvetica Neue Light"/>
                <a:sym typeface="Helvetica Neue Light"/>
              </a:rPr>
            </a:b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este ejemplo, </a:t>
            </a:r>
            <a:r>
              <a:rPr lang="en-GB" sz="1900">
                <a:solidFill>
                  <a:schemeClr val="dk1"/>
                </a:solidFill>
                <a:highlight>
                  <a:schemeClr val="lt1"/>
                </a:highlight>
                <a:latin typeface="Helvetica Neue Light"/>
                <a:ea typeface="Helvetica Neue Light"/>
                <a:cs typeface="Helvetica Neue Light"/>
                <a:sym typeface="Helvetica Neue Light"/>
              </a:rPr>
              <a:t>llamamos a una operación GET que enviará el mensaje “Hello world” en nuestro navegador. Las variables HOST y PORT están definidas en nuestro código. Además ejecutará la aplicación en la dirección 127.0.0.1:3000</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88" name="Google Shape;488;p61"/>
          <p:cNvSpPr txBox="1"/>
          <p:nvPr/>
        </p:nvSpPr>
        <p:spPr>
          <a:xfrm>
            <a:off x="1180500" y="29572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variables de entorno</a:t>
            </a:r>
            <a:endParaRPr i="1" sz="3600">
              <a:latin typeface="Anton"/>
              <a:ea typeface="Anton"/>
              <a:cs typeface="Anton"/>
              <a:sym typeface="Anton"/>
            </a:endParaRPr>
          </a:p>
        </p:txBody>
      </p:sp>
      <p:pic>
        <p:nvPicPr>
          <p:cNvPr id="489" name="Google Shape;489;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90" name="Google Shape;490;p6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91" name="Google Shape;491;p61"/>
          <p:cNvPicPr preferRelativeResize="0"/>
          <p:nvPr/>
        </p:nvPicPr>
        <p:blipFill>
          <a:blip r:embed="rId5">
            <a:alphaModFix/>
          </a:blip>
          <a:stretch>
            <a:fillRect/>
          </a:stretch>
        </p:blipFill>
        <p:spPr>
          <a:xfrm>
            <a:off x="4586824" y="1685650"/>
            <a:ext cx="3189799" cy="646025"/>
          </a:xfrm>
          <a:prstGeom prst="rect">
            <a:avLst/>
          </a:prstGeom>
          <a:noFill/>
          <a:ln cap="flat" cmpd="sng" w="9525">
            <a:solidFill>
              <a:schemeClr val="dk2"/>
            </a:solidFill>
            <a:prstDash val="solid"/>
            <a:round/>
            <a:headEnd len="sm" w="sm" type="none"/>
            <a:tailEnd len="sm" w="sm" type="none"/>
          </a:ln>
        </p:spPr>
      </p:pic>
      <p:pic>
        <p:nvPicPr>
          <p:cNvPr id="492" name="Google Shape;492;p61"/>
          <p:cNvPicPr preferRelativeResize="0"/>
          <p:nvPr/>
        </p:nvPicPr>
        <p:blipFill>
          <a:blip r:embed="rId6">
            <a:alphaModFix/>
          </a:blip>
          <a:stretch>
            <a:fillRect/>
          </a:stretch>
        </p:blipFill>
        <p:spPr>
          <a:xfrm>
            <a:off x="377150" y="205675"/>
            <a:ext cx="676275" cy="676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2"/>
          <p:cNvSpPr txBox="1"/>
          <p:nvPr/>
        </p:nvSpPr>
        <p:spPr>
          <a:xfrm>
            <a:off x="457200" y="1077675"/>
            <a:ext cx="7934400" cy="3575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acceso a las variables de entorno en Node es compatible desde que inicia nuestra aplicación.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Cuando el proceso Node se inicia, proporciona automáticamente el acceso a todas las variables de entorno existentes mediante el objeto </a:t>
            </a:r>
            <a:r>
              <a:rPr b="1" i="1" lang="en-GB" sz="1700">
                <a:solidFill>
                  <a:schemeClr val="dk1"/>
                </a:solidFill>
                <a:highlight>
                  <a:schemeClr val="lt1"/>
                </a:highlight>
                <a:latin typeface="Helvetica Neue"/>
                <a:ea typeface="Helvetica Neue"/>
                <a:cs typeface="Helvetica Neue"/>
                <a:sym typeface="Helvetica Neue"/>
              </a:rPr>
              <a:t>process.env</a:t>
            </a:r>
            <a:r>
              <a:rPr lang="en-GB" sz="1700">
                <a:solidFill>
                  <a:schemeClr val="dk1"/>
                </a:solidFill>
                <a:highlight>
                  <a:schemeClr val="lt1"/>
                </a:highlight>
                <a:latin typeface="Helvetica Neue Light"/>
                <a:ea typeface="Helvetica Neue Light"/>
                <a:cs typeface="Helvetica Neue Light"/>
                <a:sym typeface="Helvetica Neue Light"/>
              </a:rPr>
              <a:t>. En el archivo </a:t>
            </a:r>
            <a:r>
              <a:rPr i="1" lang="en-GB" sz="1700">
                <a:solidFill>
                  <a:schemeClr val="dk1"/>
                </a:solidFill>
                <a:highlight>
                  <a:schemeClr val="lt1"/>
                </a:highlight>
                <a:latin typeface="Helvetica Neue Light"/>
                <a:ea typeface="Helvetica Neue Light"/>
                <a:cs typeface="Helvetica Neue Light"/>
                <a:sym typeface="Helvetica Neue Light"/>
              </a:rPr>
              <a:t>config.js</a:t>
            </a:r>
            <a:r>
              <a:rPr lang="en-GB" sz="1700">
                <a:solidFill>
                  <a:schemeClr val="dk1"/>
                </a:solidFill>
                <a:highlight>
                  <a:schemeClr val="lt1"/>
                </a:highlight>
                <a:latin typeface="Helvetica Neue Light"/>
                <a:ea typeface="Helvetica Neue Light"/>
                <a:cs typeface="Helvetica Neue Light"/>
                <a:sym typeface="Helvetica Neue Light"/>
              </a:rPr>
              <a:t>, la variable HOST estará definida por la variable process.env.HOST, si no se encuentra definida esta variable, será reemplazada por el valor 127.0.0.1. (puesto por default).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Hasta este punto nuestra aplicación se inicializará en función de las variables de entorno que se definan.</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498" name="Google Shape;498;p62"/>
          <p:cNvSpPr txBox="1"/>
          <p:nvPr/>
        </p:nvSpPr>
        <p:spPr>
          <a:xfrm>
            <a:off x="1180500" y="3147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variables de entorno</a:t>
            </a:r>
            <a:endParaRPr i="1" sz="3600">
              <a:latin typeface="Anton"/>
              <a:ea typeface="Anton"/>
              <a:cs typeface="Anton"/>
              <a:sym typeface="Anton"/>
            </a:endParaRPr>
          </a:p>
        </p:txBody>
      </p:sp>
      <p:pic>
        <p:nvPicPr>
          <p:cNvPr id="499" name="Google Shape;499;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0" name="Google Shape;500;p6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01" name="Google Shape;501;p62"/>
          <p:cNvPicPr preferRelativeResize="0"/>
          <p:nvPr/>
        </p:nvPicPr>
        <p:blipFill>
          <a:blip r:embed="rId5">
            <a:alphaModFix/>
          </a:blip>
          <a:stretch>
            <a:fillRect/>
          </a:stretch>
        </p:blipFill>
        <p:spPr>
          <a:xfrm>
            <a:off x="377150" y="205675"/>
            <a:ext cx="676275" cy="676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AGREGANDO VARIABLES DE ENTORNO</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507" name="Google Shape;507;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08" name="Google Shape;508;p6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28"/>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PASAJE DE PARÁMETROS AL SERVIDOR</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6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14" name="Google Shape;514;p64"/>
          <p:cNvSpPr txBox="1"/>
          <p:nvPr/>
        </p:nvSpPr>
        <p:spPr>
          <a:xfrm>
            <a:off x="433900" y="1837025"/>
            <a:ext cx="8349000" cy="1876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GB" sz="1700">
                <a:solidFill>
                  <a:schemeClr val="dk1"/>
                </a:solidFill>
                <a:highlight>
                  <a:schemeClr val="lt1"/>
                </a:highlight>
                <a:latin typeface="Helvetica Neue Light"/>
                <a:ea typeface="Helvetica Neue Light"/>
                <a:cs typeface="Helvetica Neue Light"/>
                <a:sym typeface="Helvetica Neue Light"/>
              </a:rPr>
              <a:t>Realizar el programa del desafío anterior, pero esta vez usando las variables de entorno para pasar el tipo de operación y los dos números.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15" name="Google Shape;515;p6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516" name="Google Shape;516;p64"/>
          <p:cNvSpPr txBox="1"/>
          <p:nvPr/>
        </p:nvSpPr>
        <p:spPr>
          <a:xfrm>
            <a:off x="433900" y="34802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AGREGANDO VARIABLES DE ENTORNO</a:t>
            </a:r>
            <a:endParaRPr i="1" sz="3200">
              <a:latin typeface="Helvetica Neue Light"/>
              <a:ea typeface="Helvetica Neue Light"/>
              <a:cs typeface="Helvetica Neue Light"/>
              <a:sym typeface="Helvetica Neue Light"/>
            </a:endParaRPr>
          </a:p>
        </p:txBody>
      </p:sp>
      <p:sp>
        <p:nvSpPr>
          <p:cNvPr id="517" name="Google Shape;517;p64"/>
          <p:cNvSpPr txBox="1"/>
          <p:nvPr/>
        </p:nvSpPr>
        <p:spPr>
          <a:xfrm>
            <a:off x="389775" y="8806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21" name="Shape 521"/>
        <p:cNvGrpSpPr/>
        <p:nvPr/>
      </p:nvGrpSpPr>
      <p:grpSpPr>
        <a:xfrm>
          <a:off x="0" y="0"/>
          <a:ext cx="0" cy="0"/>
          <a:chOff x="0" y="0"/>
          <a:chExt cx="0" cy="0"/>
        </a:xfrm>
      </p:grpSpPr>
      <p:sp>
        <p:nvSpPr>
          <p:cNvPr id="522" name="Google Shape;522;p65"/>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DOTENV</a:t>
            </a:r>
            <a:endParaRPr i="1" sz="3600">
              <a:latin typeface="Anton"/>
              <a:ea typeface="Anton"/>
              <a:cs typeface="Anton"/>
              <a:sym typeface="Anton"/>
            </a:endParaRPr>
          </a:p>
        </p:txBody>
      </p:sp>
      <p:pic>
        <p:nvPicPr>
          <p:cNvPr id="523" name="Google Shape;523;p6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6"/>
          <p:cNvSpPr txBox="1"/>
          <p:nvPr/>
        </p:nvSpPr>
        <p:spPr>
          <a:xfrm>
            <a:off x="329525" y="1534875"/>
            <a:ext cx="8292000" cy="2358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i="1" lang="en-GB" sz="1900">
                <a:solidFill>
                  <a:schemeClr val="dk1"/>
                </a:solidFill>
                <a:highlight>
                  <a:schemeClr val="lt1"/>
                </a:highlight>
                <a:latin typeface="Helvetica Neue"/>
                <a:ea typeface="Helvetica Neue"/>
                <a:cs typeface="Helvetica Neue"/>
                <a:sym typeface="Helvetica Neue"/>
              </a:rPr>
              <a:t>Dotenv</a:t>
            </a:r>
            <a:r>
              <a:rPr lang="en-GB" sz="1900">
                <a:solidFill>
                  <a:schemeClr val="dk1"/>
                </a:solidFill>
                <a:highlight>
                  <a:schemeClr val="lt1"/>
                </a:highlight>
                <a:latin typeface="Helvetica Neue Light"/>
                <a:ea typeface="Helvetica Neue Light"/>
                <a:cs typeface="Helvetica Neue Light"/>
                <a:sym typeface="Helvetica Neue Light"/>
              </a:rPr>
              <a:t> es un módulo de Node que carga variables de entorno desde un archivo </a:t>
            </a:r>
            <a:r>
              <a:rPr b="1" i="1" lang="en-GB" sz="1900">
                <a:solidFill>
                  <a:schemeClr val="dk1"/>
                </a:solidFill>
                <a:highlight>
                  <a:schemeClr val="lt1"/>
                </a:highlight>
                <a:latin typeface="Helvetica Neue"/>
                <a:ea typeface="Helvetica Neue"/>
                <a:cs typeface="Helvetica Neue"/>
                <a:sym typeface="Helvetica Neue"/>
              </a:rPr>
              <a:t>.env</a:t>
            </a:r>
            <a:r>
              <a:rPr lang="en-GB" sz="1900">
                <a:solidFill>
                  <a:schemeClr val="dk1"/>
                </a:solidFill>
                <a:highlight>
                  <a:schemeClr val="lt1"/>
                </a:highlight>
                <a:latin typeface="Helvetica Neue Light"/>
                <a:ea typeface="Helvetica Neue Light"/>
                <a:cs typeface="Helvetica Neue Light"/>
                <a:sym typeface="Helvetica Neue Light"/>
              </a:rPr>
              <a:t> a </a:t>
            </a:r>
            <a:r>
              <a:rPr i="1" lang="en-GB" sz="1900">
                <a:solidFill>
                  <a:schemeClr val="dk1"/>
                </a:solidFill>
                <a:highlight>
                  <a:schemeClr val="lt1"/>
                </a:highlight>
                <a:latin typeface="Helvetica Neue Light"/>
                <a:ea typeface="Helvetica Neue Light"/>
                <a:cs typeface="Helvetica Neue Light"/>
                <a:sym typeface="Helvetica Neue Light"/>
              </a:rPr>
              <a:t>process.env</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desarrollo con múltiples variables de entorno se vuelve rápidamente difícil de mantener. Entonces, utilizamos dotenv para que las variables de entorno queden almacenadas todas juntas en el archivo </a:t>
            </a:r>
            <a:r>
              <a:rPr i="1" lang="en-GB" sz="1900">
                <a:solidFill>
                  <a:schemeClr val="dk1"/>
                </a:solidFill>
                <a:highlight>
                  <a:schemeClr val="lt1"/>
                </a:highlight>
                <a:latin typeface="Helvetica Neue Light"/>
                <a:ea typeface="Helvetica Neue Light"/>
                <a:cs typeface="Helvetica Neue Light"/>
                <a:sym typeface="Helvetica Neue Light"/>
              </a:rPr>
              <a:t>.env</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29" name="Google Shape;529;p6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530" name="Google Shape;530;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1" name="Google Shape;531;p6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32" name="Google Shape;532;p66"/>
          <p:cNvPicPr preferRelativeResize="0"/>
          <p:nvPr/>
        </p:nvPicPr>
        <p:blipFill>
          <a:blip r:embed="rId5">
            <a:alphaModFix/>
          </a:blip>
          <a:stretch>
            <a:fillRect/>
          </a:stretch>
        </p:blipFill>
        <p:spPr>
          <a:xfrm>
            <a:off x="329524" y="126875"/>
            <a:ext cx="682865" cy="691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7"/>
          <p:cNvSpPr txBox="1"/>
          <p:nvPr/>
        </p:nvSpPr>
        <p:spPr>
          <a:xfrm>
            <a:off x="329525" y="1334850"/>
            <a:ext cx="4347300" cy="1559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primer lugar, instalamos el módulo con el comando:</a:t>
            </a:r>
            <a:br>
              <a:rPr lang="en-GB" sz="1900">
                <a:solidFill>
                  <a:schemeClr val="dk1"/>
                </a:solidFill>
                <a:highlight>
                  <a:schemeClr val="lt1"/>
                </a:highlight>
                <a:latin typeface="Helvetica Neue Light"/>
                <a:ea typeface="Helvetica Neue Light"/>
                <a:cs typeface="Helvetica Neue Light"/>
                <a:sym typeface="Helvetica Neue Light"/>
              </a:rPr>
            </a:br>
            <a:r>
              <a:rPr lang="en-GB" sz="1900">
                <a:solidFill>
                  <a:schemeClr val="dk1"/>
                </a:solidFill>
                <a:highlight>
                  <a:schemeClr val="lt1"/>
                </a:highlight>
                <a:latin typeface="Helvetica Neue Light"/>
                <a:ea typeface="Helvetica Neue Light"/>
                <a:cs typeface="Helvetica Neue Light"/>
                <a:sym typeface="Helvetica Neue Light"/>
              </a:rPr>
              <a:t>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Luego, creamos el archivo .env, con las variables de entorno que queremos definir:</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538" name="Google Shape;538;p6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9" name="Google Shape;539;p6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40" name="Google Shape;540;p67"/>
          <p:cNvPicPr preferRelativeResize="0"/>
          <p:nvPr/>
        </p:nvPicPr>
        <p:blipFill>
          <a:blip r:embed="rId5">
            <a:alphaModFix/>
          </a:blip>
          <a:stretch>
            <a:fillRect/>
          </a:stretch>
        </p:blipFill>
        <p:spPr>
          <a:xfrm>
            <a:off x="5133600" y="1587413"/>
            <a:ext cx="2217025" cy="330675"/>
          </a:xfrm>
          <a:prstGeom prst="rect">
            <a:avLst/>
          </a:prstGeom>
          <a:noFill/>
          <a:ln cap="flat" cmpd="sng" w="9525">
            <a:solidFill>
              <a:schemeClr val="dk2"/>
            </a:solidFill>
            <a:prstDash val="solid"/>
            <a:round/>
            <a:headEnd len="sm" w="sm" type="none"/>
            <a:tailEnd len="sm" w="sm" type="none"/>
          </a:ln>
        </p:spPr>
      </p:pic>
      <p:pic>
        <p:nvPicPr>
          <p:cNvPr id="541" name="Google Shape;541;p67"/>
          <p:cNvPicPr preferRelativeResize="0"/>
          <p:nvPr/>
        </p:nvPicPr>
        <p:blipFill>
          <a:blip r:embed="rId6">
            <a:alphaModFix/>
          </a:blip>
          <a:stretch>
            <a:fillRect/>
          </a:stretch>
        </p:blipFill>
        <p:spPr>
          <a:xfrm>
            <a:off x="5133600" y="2437350"/>
            <a:ext cx="3370160" cy="1717450"/>
          </a:xfrm>
          <a:prstGeom prst="rect">
            <a:avLst/>
          </a:prstGeom>
          <a:noFill/>
          <a:ln cap="flat" cmpd="sng" w="9525">
            <a:solidFill>
              <a:schemeClr val="dk2"/>
            </a:solidFill>
            <a:prstDash val="solid"/>
            <a:round/>
            <a:headEnd len="sm" w="sm" type="none"/>
            <a:tailEnd len="sm" w="sm" type="none"/>
          </a:ln>
        </p:spPr>
      </p:pic>
      <p:pic>
        <p:nvPicPr>
          <p:cNvPr id="542" name="Google Shape;542;p67"/>
          <p:cNvPicPr preferRelativeResize="0"/>
          <p:nvPr/>
        </p:nvPicPr>
        <p:blipFill>
          <a:blip r:embed="rId7">
            <a:alphaModFix/>
          </a:blip>
          <a:stretch>
            <a:fillRect/>
          </a:stretch>
        </p:blipFill>
        <p:spPr>
          <a:xfrm>
            <a:off x="329524" y="126875"/>
            <a:ext cx="682865" cy="691900"/>
          </a:xfrm>
          <a:prstGeom prst="rect">
            <a:avLst/>
          </a:prstGeom>
          <a:noFill/>
          <a:ln>
            <a:noFill/>
          </a:ln>
        </p:spPr>
      </p:pic>
      <p:sp>
        <p:nvSpPr>
          <p:cNvPr id="543" name="Google Shape;543;p6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dotenv</a:t>
            </a:r>
            <a:endParaRPr i="1" sz="3600">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8"/>
          <p:cNvSpPr txBox="1"/>
          <p:nvPr/>
        </p:nvSpPr>
        <p:spPr>
          <a:xfrm>
            <a:off x="329525" y="925275"/>
            <a:ext cx="8292000" cy="654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Ahora, creamos el archivo config.js, similar al del ejemplo anterior, con el siguiente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49" name="Google Shape;549;p6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dotenv</a:t>
            </a:r>
            <a:endParaRPr i="1" sz="3600">
              <a:latin typeface="Anton"/>
              <a:ea typeface="Anton"/>
              <a:cs typeface="Anton"/>
              <a:sym typeface="Anton"/>
            </a:endParaRPr>
          </a:p>
        </p:txBody>
      </p:sp>
      <p:pic>
        <p:nvPicPr>
          <p:cNvPr id="550" name="Google Shape;550;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51" name="Google Shape;551;p6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52" name="Google Shape;552;p68"/>
          <p:cNvPicPr preferRelativeResize="0"/>
          <p:nvPr/>
        </p:nvPicPr>
        <p:blipFill>
          <a:blip r:embed="rId5">
            <a:alphaModFix/>
          </a:blip>
          <a:stretch>
            <a:fillRect/>
          </a:stretch>
        </p:blipFill>
        <p:spPr>
          <a:xfrm>
            <a:off x="2291578" y="2066651"/>
            <a:ext cx="4714750" cy="2601450"/>
          </a:xfrm>
          <a:prstGeom prst="rect">
            <a:avLst/>
          </a:prstGeom>
          <a:noFill/>
          <a:ln>
            <a:noFill/>
          </a:ln>
        </p:spPr>
      </p:pic>
      <p:pic>
        <p:nvPicPr>
          <p:cNvPr id="553" name="Google Shape;553;p68"/>
          <p:cNvPicPr preferRelativeResize="0"/>
          <p:nvPr/>
        </p:nvPicPr>
        <p:blipFill>
          <a:blip r:embed="rId6">
            <a:alphaModFix/>
          </a:blip>
          <a:stretch>
            <a:fillRect/>
          </a:stretch>
        </p:blipFill>
        <p:spPr>
          <a:xfrm>
            <a:off x="329524" y="126875"/>
            <a:ext cx="682865" cy="691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9"/>
          <p:cNvSpPr txBox="1"/>
          <p:nvPr/>
        </p:nvSpPr>
        <p:spPr>
          <a:xfrm>
            <a:off x="358100" y="1157150"/>
            <a:ext cx="4233000" cy="2865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Ahora, creamos el archivo config.js, similar al del ejemplo anterior, con el siguiente código:</a:t>
            </a:r>
            <a:br>
              <a:rPr lang="en-GB" sz="1900">
                <a:solidFill>
                  <a:schemeClr val="dk1"/>
                </a:solidFill>
                <a:highlight>
                  <a:schemeClr val="lt1"/>
                </a:highlight>
                <a:latin typeface="Helvetica Neue Light"/>
                <a:ea typeface="Helvetica Neue Light"/>
                <a:cs typeface="Helvetica Neue Light"/>
                <a:sym typeface="Helvetica Neue Light"/>
              </a:rPr>
            </a:br>
            <a:br>
              <a:rPr lang="en-GB" sz="1900">
                <a:solidFill>
                  <a:schemeClr val="dk1"/>
                </a:solidFill>
                <a:highlight>
                  <a:schemeClr val="lt1"/>
                </a:highlight>
                <a:latin typeface="Helvetica Neue Light"/>
                <a:ea typeface="Helvetica Neue Light"/>
                <a:cs typeface="Helvetica Neue Light"/>
                <a:sym typeface="Helvetica Neue Light"/>
              </a:rPr>
            </a:br>
            <a:br>
              <a:rPr lang="en-GB" sz="1900">
                <a:solidFill>
                  <a:schemeClr val="dk1"/>
                </a:solidFill>
                <a:highlight>
                  <a:schemeClr val="lt1"/>
                </a:highlight>
                <a:latin typeface="Helvetica Neue Light"/>
                <a:ea typeface="Helvetica Neue Light"/>
                <a:cs typeface="Helvetica Neue Light"/>
                <a:sym typeface="Helvetica Neue Light"/>
              </a:rPr>
            </a:b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Finalmente, lo ejecutamos como: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59" name="Google Shape;559;p69"/>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dotenv</a:t>
            </a:r>
            <a:endParaRPr i="1" sz="3600">
              <a:latin typeface="Anton"/>
              <a:ea typeface="Anton"/>
              <a:cs typeface="Anton"/>
              <a:sym typeface="Anton"/>
            </a:endParaRPr>
          </a:p>
        </p:txBody>
      </p:sp>
      <p:pic>
        <p:nvPicPr>
          <p:cNvPr id="560" name="Google Shape;560;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1" name="Google Shape;561;p6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62" name="Google Shape;562;p69"/>
          <p:cNvPicPr preferRelativeResize="0"/>
          <p:nvPr/>
        </p:nvPicPr>
        <p:blipFill>
          <a:blip r:embed="rId5">
            <a:alphaModFix/>
          </a:blip>
          <a:stretch>
            <a:fillRect/>
          </a:stretch>
        </p:blipFill>
        <p:spPr>
          <a:xfrm>
            <a:off x="4968101" y="1237975"/>
            <a:ext cx="3711725" cy="2048000"/>
          </a:xfrm>
          <a:prstGeom prst="rect">
            <a:avLst/>
          </a:prstGeom>
          <a:noFill/>
          <a:ln cap="flat" cmpd="sng" w="9525">
            <a:solidFill>
              <a:schemeClr val="dk2"/>
            </a:solidFill>
            <a:prstDash val="solid"/>
            <a:round/>
            <a:headEnd len="sm" w="sm" type="none"/>
            <a:tailEnd len="sm" w="sm" type="none"/>
          </a:ln>
        </p:spPr>
      </p:pic>
      <p:pic>
        <p:nvPicPr>
          <p:cNvPr id="563" name="Google Shape;563;p69"/>
          <p:cNvPicPr preferRelativeResize="0"/>
          <p:nvPr/>
        </p:nvPicPr>
        <p:blipFill>
          <a:blip r:embed="rId6">
            <a:alphaModFix/>
          </a:blip>
          <a:stretch>
            <a:fillRect/>
          </a:stretch>
        </p:blipFill>
        <p:spPr>
          <a:xfrm>
            <a:off x="4923525" y="3567325"/>
            <a:ext cx="3756301" cy="844350"/>
          </a:xfrm>
          <a:prstGeom prst="rect">
            <a:avLst/>
          </a:prstGeom>
          <a:noFill/>
          <a:ln cap="flat" cmpd="sng" w="9525">
            <a:solidFill>
              <a:schemeClr val="dk2"/>
            </a:solidFill>
            <a:prstDash val="solid"/>
            <a:round/>
            <a:headEnd len="sm" w="sm" type="none"/>
            <a:tailEnd len="sm" w="sm" type="none"/>
          </a:ln>
        </p:spPr>
      </p:pic>
      <p:pic>
        <p:nvPicPr>
          <p:cNvPr id="564" name="Google Shape;564;p69"/>
          <p:cNvPicPr preferRelativeResize="0"/>
          <p:nvPr/>
        </p:nvPicPr>
        <p:blipFill>
          <a:blip r:embed="rId7">
            <a:alphaModFix/>
          </a:blip>
          <a:stretch>
            <a:fillRect/>
          </a:stretch>
        </p:blipFill>
        <p:spPr>
          <a:xfrm>
            <a:off x="329524" y="126875"/>
            <a:ext cx="682865" cy="691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0"/>
          <p:cNvSpPr txBox="1"/>
          <p:nvPr/>
        </p:nvSpPr>
        <p:spPr>
          <a:xfrm>
            <a:off x="377150" y="1001475"/>
            <a:ext cx="8292000" cy="2055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Si deseamos configurar nuestra aplicación en diferentes entornos, dotenv nos permite definir tantos entornos como necesitemos.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Supongamos que necesitamos configurar 2 entornos básicos: development y production. Entonces crearemos 2 archivos nuevos </a:t>
            </a:r>
            <a:r>
              <a:rPr i="1" lang="en-GB" sz="1600">
                <a:solidFill>
                  <a:schemeClr val="dk1"/>
                </a:solidFill>
                <a:highlight>
                  <a:schemeClr val="lt1"/>
                </a:highlight>
                <a:latin typeface="Helvetica Neue Light"/>
                <a:ea typeface="Helvetica Neue Light"/>
                <a:cs typeface="Helvetica Neue Light"/>
                <a:sym typeface="Helvetica Neue Light"/>
              </a:rPr>
              <a:t>development.env</a:t>
            </a:r>
            <a:r>
              <a:rPr lang="en-GB" sz="1600">
                <a:solidFill>
                  <a:schemeClr val="dk1"/>
                </a:solidFill>
                <a:highlight>
                  <a:schemeClr val="lt1"/>
                </a:highlight>
                <a:latin typeface="Helvetica Neue Light"/>
                <a:ea typeface="Helvetica Neue Light"/>
                <a:cs typeface="Helvetica Neue Light"/>
                <a:sym typeface="Helvetica Neue Light"/>
              </a:rPr>
              <a:t> y </a:t>
            </a:r>
            <a:r>
              <a:rPr i="1" lang="en-GB" sz="1600">
                <a:solidFill>
                  <a:schemeClr val="dk1"/>
                </a:solidFill>
                <a:highlight>
                  <a:schemeClr val="lt1"/>
                </a:highlight>
                <a:latin typeface="Helvetica Neue Light"/>
                <a:ea typeface="Helvetica Neue Light"/>
                <a:cs typeface="Helvetica Neue Light"/>
                <a:sym typeface="Helvetica Neue Light"/>
              </a:rPr>
              <a:t>production.env</a:t>
            </a:r>
            <a:r>
              <a:rPr lang="en-GB" sz="1600">
                <a:solidFill>
                  <a:schemeClr val="dk1"/>
                </a:solidFill>
                <a:highlight>
                  <a:schemeClr val="lt1"/>
                </a:highlight>
                <a:latin typeface="Helvetica Neue Light"/>
                <a:ea typeface="Helvetica Neue Light"/>
                <a:cs typeface="Helvetica Neue Light"/>
                <a:sym typeface="Helvetica Neue Light"/>
              </a:rPr>
              <a:t>, uno para cada entorno, los cuales contendrán la siguiente configuración:</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570" name="Google Shape;570;p7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Múltiples entornos con dotenv</a:t>
            </a:r>
            <a:endParaRPr i="1" sz="3600">
              <a:latin typeface="Anton"/>
              <a:ea typeface="Anton"/>
              <a:cs typeface="Anton"/>
              <a:sym typeface="Anton"/>
            </a:endParaRPr>
          </a:p>
        </p:txBody>
      </p:sp>
      <p:pic>
        <p:nvPicPr>
          <p:cNvPr id="571" name="Google Shape;571;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2" name="Google Shape;572;p7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73" name="Google Shape;573;p70"/>
          <p:cNvPicPr preferRelativeResize="0"/>
          <p:nvPr/>
        </p:nvPicPr>
        <p:blipFill>
          <a:blip r:embed="rId5">
            <a:alphaModFix/>
          </a:blip>
          <a:stretch>
            <a:fillRect/>
          </a:stretch>
        </p:blipFill>
        <p:spPr>
          <a:xfrm>
            <a:off x="1524000" y="3330675"/>
            <a:ext cx="2790825" cy="1485900"/>
          </a:xfrm>
          <a:prstGeom prst="rect">
            <a:avLst/>
          </a:prstGeom>
          <a:noFill/>
          <a:ln cap="flat" cmpd="sng" w="9525">
            <a:solidFill>
              <a:schemeClr val="dk2"/>
            </a:solidFill>
            <a:prstDash val="solid"/>
            <a:round/>
            <a:headEnd len="sm" w="sm" type="none"/>
            <a:tailEnd len="sm" w="sm" type="none"/>
          </a:ln>
        </p:spPr>
      </p:pic>
      <p:pic>
        <p:nvPicPr>
          <p:cNvPr id="574" name="Google Shape;574;p70"/>
          <p:cNvPicPr preferRelativeResize="0"/>
          <p:nvPr/>
        </p:nvPicPr>
        <p:blipFill>
          <a:blip r:embed="rId6">
            <a:alphaModFix/>
          </a:blip>
          <a:stretch>
            <a:fillRect/>
          </a:stretch>
        </p:blipFill>
        <p:spPr>
          <a:xfrm>
            <a:off x="4467225" y="3330675"/>
            <a:ext cx="2752725" cy="1514475"/>
          </a:xfrm>
          <a:prstGeom prst="rect">
            <a:avLst/>
          </a:prstGeom>
          <a:noFill/>
          <a:ln cap="flat" cmpd="sng" w="9525">
            <a:solidFill>
              <a:schemeClr val="dk2"/>
            </a:solidFill>
            <a:prstDash val="solid"/>
            <a:round/>
            <a:headEnd len="sm" w="sm" type="none"/>
            <a:tailEnd len="sm" w="sm" type="none"/>
          </a:ln>
        </p:spPr>
      </p:pic>
      <p:pic>
        <p:nvPicPr>
          <p:cNvPr id="575" name="Google Shape;575;p70"/>
          <p:cNvPicPr preferRelativeResize="0"/>
          <p:nvPr/>
        </p:nvPicPr>
        <p:blipFill>
          <a:blip r:embed="rId7">
            <a:alphaModFix/>
          </a:blip>
          <a:stretch>
            <a:fillRect/>
          </a:stretch>
        </p:blipFill>
        <p:spPr>
          <a:xfrm>
            <a:off x="329524" y="126875"/>
            <a:ext cx="682865" cy="691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1"/>
          <p:cNvSpPr txBox="1"/>
          <p:nvPr/>
        </p:nvSpPr>
        <p:spPr>
          <a:xfrm>
            <a:off x="453350" y="1096725"/>
            <a:ext cx="32994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archivo config.js queda como: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581" name="Google Shape;581;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2" name="Google Shape;582;p7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83" name="Google Shape;583;p71"/>
          <p:cNvPicPr preferRelativeResize="0"/>
          <p:nvPr/>
        </p:nvPicPr>
        <p:blipFill>
          <a:blip r:embed="rId5">
            <a:alphaModFix/>
          </a:blip>
          <a:stretch>
            <a:fillRect/>
          </a:stretch>
        </p:blipFill>
        <p:spPr>
          <a:xfrm>
            <a:off x="3885950" y="1375525"/>
            <a:ext cx="4600425" cy="2622575"/>
          </a:xfrm>
          <a:prstGeom prst="rect">
            <a:avLst/>
          </a:prstGeom>
          <a:noFill/>
          <a:ln cap="flat" cmpd="sng" w="9525">
            <a:solidFill>
              <a:schemeClr val="dk2"/>
            </a:solidFill>
            <a:prstDash val="solid"/>
            <a:round/>
            <a:headEnd len="sm" w="sm" type="none"/>
            <a:tailEnd len="sm" w="sm" type="none"/>
          </a:ln>
        </p:spPr>
      </p:pic>
      <p:sp>
        <p:nvSpPr>
          <p:cNvPr id="584" name="Google Shape;584;p71"/>
          <p:cNvSpPr txBox="1"/>
          <p:nvPr/>
        </p:nvSpPr>
        <p:spPr>
          <a:xfrm>
            <a:off x="417050" y="2276475"/>
            <a:ext cx="33720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Dotenv nos permite cargar a traves del método </a:t>
            </a:r>
            <a:r>
              <a:rPr i="1" lang="en-GB" sz="1800">
                <a:solidFill>
                  <a:schemeClr val="dk1"/>
                </a:solidFill>
                <a:highlight>
                  <a:schemeClr val="lt1"/>
                </a:highlight>
                <a:latin typeface="Helvetica Neue Light"/>
                <a:ea typeface="Helvetica Neue Light"/>
                <a:cs typeface="Helvetica Neue Light"/>
                <a:sym typeface="Helvetica Neue Light"/>
              </a:rPr>
              <a:t>config()</a:t>
            </a:r>
            <a:r>
              <a:rPr lang="en-GB" sz="1800">
                <a:solidFill>
                  <a:schemeClr val="dk1"/>
                </a:solidFill>
                <a:highlight>
                  <a:schemeClr val="lt1"/>
                </a:highlight>
                <a:latin typeface="Helvetica Neue Light"/>
                <a:ea typeface="Helvetica Neue Light"/>
                <a:cs typeface="Helvetica Neue Light"/>
                <a:sym typeface="Helvetica Neue Light"/>
              </a:rPr>
              <a:t> y el objeto </a:t>
            </a:r>
            <a:r>
              <a:rPr i="1" lang="en-GB" sz="1800">
                <a:solidFill>
                  <a:schemeClr val="dk1"/>
                </a:solidFill>
                <a:highlight>
                  <a:schemeClr val="lt1"/>
                </a:highlight>
                <a:latin typeface="Helvetica Neue Light"/>
                <a:ea typeface="Helvetica Neue Light"/>
                <a:cs typeface="Helvetica Neue Light"/>
                <a:sym typeface="Helvetica Neue Light"/>
              </a:rPr>
              <a:t>path</a:t>
            </a:r>
            <a:r>
              <a:rPr lang="en-GB" sz="1800">
                <a:solidFill>
                  <a:schemeClr val="dk1"/>
                </a:solidFill>
                <a:highlight>
                  <a:schemeClr val="lt1"/>
                </a:highlight>
                <a:latin typeface="Helvetica Neue Light"/>
                <a:ea typeface="Helvetica Neue Light"/>
                <a:cs typeface="Helvetica Neue Light"/>
                <a:sym typeface="Helvetica Neue Light"/>
              </a:rPr>
              <a:t>, el archivo .env que necesitemos de acuerdo al entorno deseado.</a:t>
            </a:r>
            <a:endParaRPr sz="1300"/>
          </a:p>
        </p:txBody>
      </p:sp>
      <p:pic>
        <p:nvPicPr>
          <p:cNvPr id="585" name="Google Shape;585;p71"/>
          <p:cNvPicPr preferRelativeResize="0"/>
          <p:nvPr/>
        </p:nvPicPr>
        <p:blipFill>
          <a:blip r:embed="rId6">
            <a:alphaModFix/>
          </a:blip>
          <a:stretch>
            <a:fillRect/>
          </a:stretch>
        </p:blipFill>
        <p:spPr>
          <a:xfrm>
            <a:off x="329524" y="126875"/>
            <a:ext cx="682865" cy="691900"/>
          </a:xfrm>
          <a:prstGeom prst="rect">
            <a:avLst/>
          </a:prstGeom>
          <a:noFill/>
          <a:ln>
            <a:noFill/>
          </a:ln>
        </p:spPr>
      </p:pic>
      <p:sp>
        <p:nvSpPr>
          <p:cNvPr id="586" name="Google Shape;586;p7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Múltiples entornos con dotenv</a:t>
            </a:r>
            <a:endParaRPr i="1" sz="3600">
              <a:latin typeface="Anton"/>
              <a:ea typeface="Anton"/>
              <a:cs typeface="Anton"/>
              <a:sym typeface="Anto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2"/>
          <p:cNvSpPr txBox="1"/>
          <p:nvPr/>
        </p:nvSpPr>
        <p:spPr>
          <a:xfrm>
            <a:off x="304800" y="854275"/>
            <a:ext cx="4029900" cy="1022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Agregamos 2 nuevas tareas en nuestro archivo package.json, una para cada entorno, de la siguiente manera: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92" name="Google Shape;592;p7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Múltiples entornos con dotenv</a:t>
            </a:r>
            <a:endParaRPr i="1" sz="3600">
              <a:latin typeface="Anton"/>
              <a:ea typeface="Anton"/>
              <a:cs typeface="Anton"/>
              <a:sym typeface="Anton"/>
            </a:endParaRPr>
          </a:p>
        </p:txBody>
      </p:sp>
      <p:pic>
        <p:nvPicPr>
          <p:cNvPr id="593" name="Google Shape;593;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4" name="Google Shape;594;p7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95" name="Google Shape;595;p72"/>
          <p:cNvSpPr txBox="1"/>
          <p:nvPr/>
        </p:nvSpPr>
        <p:spPr>
          <a:xfrm>
            <a:off x="304800" y="2819400"/>
            <a:ext cx="3981600" cy="14862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Finalmente, ejecutamos por entorno. Por ejemplo, para el entorno de desarrollo usamos el comando:</a:t>
            </a:r>
            <a:endParaRPr/>
          </a:p>
        </p:txBody>
      </p:sp>
      <p:pic>
        <p:nvPicPr>
          <p:cNvPr id="596" name="Google Shape;596;p72"/>
          <p:cNvPicPr preferRelativeResize="0"/>
          <p:nvPr/>
        </p:nvPicPr>
        <p:blipFill>
          <a:blip r:embed="rId5">
            <a:alphaModFix/>
          </a:blip>
          <a:stretch>
            <a:fillRect/>
          </a:stretch>
        </p:blipFill>
        <p:spPr>
          <a:xfrm>
            <a:off x="4753675" y="1087197"/>
            <a:ext cx="3080747" cy="1563000"/>
          </a:xfrm>
          <a:prstGeom prst="rect">
            <a:avLst/>
          </a:prstGeom>
          <a:noFill/>
          <a:ln cap="flat" cmpd="sng" w="9525">
            <a:solidFill>
              <a:schemeClr val="dk2"/>
            </a:solidFill>
            <a:prstDash val="solid"/>
            <a:round/>
            <a:headEnd len="sm" w="sm" type="none"/>
            <a:tailEnd len="sm" w="sm" type="none"/>
          </a:ln>
        </p:spPr>
      </p:pic>
      <p:pic>
        <p:nvPicPr>
          <p:cNvPr id="597" name="Google Shape;597;p72"/>
          <p:cNvPicPr preferRelativeResize="0"/>
          <p:nvPr/>
        </p:nvPicPr>
        <p:blipFill>
          <a:blip r:embed="rId6">
            <a:alphaModFix/>
          </a:blip>
          <a:stretch>
            <a:fillRect/>
          </a:stretch>
        </p:blipFill>
        <p:spPr>
          <a:xfrm>
            <a:off x="4753675" y="2812124"/>
            <a:ext cx="4030024" cy="1480953"/>
          </a:xfrm>
          <a:prstGeom prst="rect">
            <a:avLst/>
          </a:prstGeom>
          <a:noFill/>
          <a:ln cap="flat" cmpd="sng" w="9525">
            <a:solidFill>
              <a:schemeClr val="dk2"/>
            </a:solidFill>
            <a:prstDash val="solid"/>
            <a:round/>
            <a:headEnd len="sm" w="sm" type="none"/>
            <a:tailEnd len="sm" w="sm" type="none"/>
          </a:ln>
        </p:spPr>
      </p:pic>
      <p:pic>
        <p:nvPicPr>
          <p:cNvPr id="598" name="Google Shape;598;p72"/>
          <p:cNvPicPr preferRelativeResize="0"/>
          <p:nvPr/>
        </p:nvPicPr>
        <p:blipFill>
          <a:blip r:embed="rId7">
            <a:alphaModFix/>
          </a:blip>
          <a:stretch>
            <a:fillRect/>
          </a:stretch>
        </p:blipFill>
        <p:spPr>
          <a:xfrm>
            <a:off x="329524" y="126875"/>
            <a:ext cx="682865" cy="691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USANDO </a:t>
            </a:r>
            <a:r>
              <a:rPr i="1" lang="en-GB" sz="4000">
                <a:latin typeface="Anton"/>
                <a:ea typeface="Anton"/>
                <a:cs typeface="Anton"/>
                <a:sym typeface="Anton"/>
              </a:rPr>
              <a:t>VARIABLES DE ENTORNO</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604" name="Google Shape;604;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05" name="Google Shape;605;p7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76" name="Shape 176"/>
        <p:cNvGrpSpPr/>
        <p:nvPr/>
      </p:nvGrpSpPr>
      <p:grpSpPr>
        <a:xfrm>
          <a:off x="0" y="0"/>
          <a:ext cx="0" cy="0"/>
          <a:chOff x="0" y="0"/>
          <a:chExt cx="0" cy="0"/>
        </a:xfrm>
      </p:grpSpPr>
      <p:sp>
        <p:nvSpPr>
          <p:cNvPr id="177" name="Google Shape;177;p2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ARGUMENTOS DE LA LÍNEA DE COMANDOS EN NODE</a:t>
            </a:r>
            <a:endParaRPr i="1" sz="3600">
              <a:latin typeface="Anton"/>
              <a:ea typeface="Anton"/>
              <a:cs typeface="Anton"/>
              <a:sym typeface="Anton"/>
            </a:endParaRPr>
          </a:p>
        </p:txBody>
      </p:sp>
      <p:pic>
        <p:nvPicPr>
          <p:cNvPr id="178" name="Google Shape;178;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pic>
        <p:nvPicPr>
          <p:cNvPr id="610" name="Google Shape;610;p7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11" name="Google Shape;611;p74"/>
          <p:cNvSpPr txBox="1"/>
          <p:nvPr/>
        </p:nvSpPr>
        <p:spPr>
          <a:xfrm>
            <a:off x="433900" y="1456025"/>
            <a:ext cx="8349000" cy="335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Crear un servidor basado en express que reciba respectivamente mediante las variables de entorno HOST, PORT y NODE_ENV el host, puerto de escucha y el modo de operación: development y production.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Para el caso de no recibir todas o alguna de las variables de entorno, los valores por default serán: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1371600" rtl="0" algn="l">
              <a:lnSpc>
                <a:spcPct val="115000"/>
              </a:lnSpc>
              <a:spcBef>
                <a:spcPts val="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port: 8080</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1371600" rtl="0" algn="l">
              <a:lnSpc>
                <a:spcPct val="115000"/>
              </a:lnSpc>
              <a:spcBef>
                <a:spcPts val="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host:127.0.0.1</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1371600" rtl="0" algn="l">
              <a:lnSpc>
                <a:spcPct val="115000"/>
              </a:lnSpc>
              <a:spcBef>
                <a:spcPts val="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modo: development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612" name="Google Shape;612;p7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613" name="Google Shape;613;p74"/>
          <p:cNvSpPr txBox="1"/>
          <p:nvPr/>
        </p:nvSpPr>
        <p:spPr>
          <a:xfrm>
            <a:off x="389025" y="3670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USANDO</a:t>
            </a:r>
            <a:r>
              <a:rPr i="1" lang="en-GB" sz="3300">
                <a:latin typeface="Anton"/>
                <a:ea typeface="Anton"/>
                <a:cs typeface="Anton"/>
                <a:sym typeface="Anton"/>
              </a:rPr>
              <a:t> VARIABLES DE ENTORNO</a:t>
            </a:r>
            <a:endParaRPr i="1" sz="3200">
              <a:latin typeface="Helvetica Neue Light"/>
              <a:ea typeface="Helvetica Neue Light"/>
              <a:cs typeface="Helvetica Neue Light"/>
              <a:sym typeface="Helvetica Neue Light"/>
            </a:endParaRPr>
          </a:p>
        </p:txBody>
      </p:sp>
      <p:sp>
        <p:nvSpPr>
          <p:cNvPr id="614" name="Google Shape;614;p74"/>
          <p:cNvSpPr txBox="1"/>
          <p:nvPr/>
        </p:nvSpPr>
        <p:spPr>
          <a:xfrm>
            <a:off x="389775" y="8806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CAMBIANDO POR DOTENV</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620" name="Google Shape;620;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21" name="Google Shape;621;p7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pic>
        <p:nvPicPr>
          <p:cNvPr id="626" name="Google Shape;626;p7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27" name="Google Shape;627;p76"/>
          <p:cNvSpPr txBox="1"/>
          <p:nvPr/>
        </p:nvSpPr>
        <p:spPr>
          <a:xfrm>
            <a:off x="433900" y="1227425"/>
            <a:ext cx="8486700" cy="3593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Crear un servidor basado en express que </a:t>
            </a:r>
            <a:r>
              <a:rPr lang="en-GB" sz="1600" u="sng">
                <a:solidFill>
                  <a:schemeClr val="dk1"/>
                </a:solidFill>
                <a:highlight>
                  <a:schemeClr val="lt1"/>
                </a:highlight>
                <a:latin typeface="Helvetica Neue Light"/>
                <a:ea typeface="Helvetica Neue Light"/>
                <a:cs typeface="Helvetica Neue Light"/>
                <a:sym typeface="Helvetica Neue Light"/>
              </a:rPr>
              <a:t>mediante la dependencia dotenv</a:t>
            </a:r>
            <a:r>
              <a:rPr lang="en-GB" sz="1600">
                <a:solidFill>
                  <a:schemeClr val="dk1"/>
                </a:solidFill>
                <a:highlight>
                  <a:schemeClr val="lt1"/>
                </a:highlight>
                <a:latin typeface="Helvetica Neue Light"/>
                <a:ea typeface="Helvetica Neue Light"/>
                <a:cs typeface="Helvetica Neue Light"/>
                <a:sym typeface="Helvetica Neue Light"/>
              </a:rPr>
              <a:t> permita leer un archivo de configuración .env creado en la carpeta del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Dicho archivo contendrá el valor de las variables de entorno HOST, PORT y NODE_ENV que se utilizarán para setear el host, el puerto de escucha y el modo de operación (development o production) del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100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Para el caso de no recibir todas o alguna de las configuraciones, los valores de entorno por default serán:</a:t>
            </a:r>
            <a:endParaRPr sz="1600">
              <a:solidFill>
                <a:schemeClr val="dk1"/>
              </a:solidFill>
              <a:highlight>
                <a:schemeClr val="lt1"/>
              </a:highlight>
              <a:latin typeface="Helvetica Neue Light"/>
              <a:ea typeface="Helvetica Neue Light"/>
              <a:cs typeface="Helvetica Neue Light"/>
              <a:sym typeface="Helvetica Neue Light"/>
            </a:endParaRPr>
          </a:p>
          <a:p>
            <a:pPr indent="-317500" lvl="0" marL="1371600" rtl="0" algn="l">
              <a:lnSpc>
                <a:spcPct val="115000"/>
              </a:lnSpc>
              <a:spcBef>
                <a:spcPts val="0"/>
              </a:spcBef>
              <a:spcAft>
                <a:spcPts val="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port: 8080</a:t>
            </a:r>
            <a:endParaRPr>
              <a:solidFill>
                <a:schemeClr val="dk1"/>
              </a:solidFill>
              <a:highlight>
                <a:schemeClr val="lt1"/>
              </a:highlight>
              <a:latin typeface="Helvetica Neue Light"/>
              <a:ea typeface="Helvetica Neue Light"/>
              <a:cs typeface="Helvetica Neue Light"/>
              <a:sym typeface="Helvetica Neue Light"/>
            </a:endParaRPr>
          </a:p>
          <a:p>
            <a:pPr indent="-317500" lvl="0" marL="1371600" rtl="0" algn="l">
              <a:lnSpc>
                <a:spcPct val="115000"/>
              </a:lnSpc>
              <a:spcBef>
                <a:spcPts val="0"/>
              </a:spcBef>
              <a:spcAft>
                <a:spcPts val="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Host:127.0.0.1</a:t>
            </a:r>
            <a:endParaRPr>
              <a:solidFill>
                <a:schemeClr val="dk1"/>
              </a:solidFill>
              <a:highlight>
                <a:schemeClr val="lt1"/>
              </a:highlight>
              <a:latin typeface="Helvetica Neue Light"/>
              <a:ea typeface="Helvetica Neue Light"/>
              <a:cs typeface="Helvetica Neue Light"/>
              <a:sym typeface="Helvetica Neue Light"/>
            </a:endParaRPr>
          </a:p>
          <a:p>
            <a:pPr indent="-317500" lvl="0" marL="1371600" rtl="0" algn="l">
              <a:lnSpc>
                <a:spcPct val="115000"/>
              </a:lnSpc>
              <a:spcBef>
                <a:spcPts val="0"/>
              </a:spcBef>
              <a:spcAft>
                <a:spcPts val="0"/>
              </a:spcAft>
              <a:buClr>
                <a:schemeClr val="dk1"/>
              </a:buClr>
              <a:buSzPts val="1400"/>
              <a:buFont typeface="Helvetica Neue Light"/>
              <a:buChar char="●"/>
            </a:pPr>
            <a:r>
              <a:rPr lang="en-GB">
                <a:solidFill>
                  <a:schemeClr val="dk1"/>
                </a:solidFill>
                <a:highlight>
                  <a:schemeClr val="lt1"/>
                </a:highlight>
                <a:latin typeface="Helvetica Neue Light"/>
                <a:ea typeface="Helvetica Neue Light"/>
                <a:cs typeface="Helvetica Neue Light"/>
                <a:sym typeface="Helvetica Neue Light"/>
              </a:rPr>
              <a:t>modo: development</a:t>
            </a:r>
            <a:endParaRPr>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100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p:txBody>
      </p:sp>
      <p:pic>
        <p:nvPicPr>
          <p:cNvPr id="628" name="Google Shape;628;p7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629" name="Google Shape;629;p76"/>
          <p:cNvSpPr txBox="1"/>
          <p:nvPr/>
        </p:nvSpPr>
        <p:spPr>
          <a:xfrm>
            <a:off x="389025" y="2146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CAMBIANDO POR DOTENV</a:t>
            </a:r>
            <a:endParaRPr i="1" sz="3200">
              <a:latin typeface="Helvetica Neue Light"/>
              <a:ea typeface="Helvetica Neue Light"/>
              <a:cs typeface="Helvetica Neue Light"/>
              <a:sym typeface="Helvetica Neue Light"/>
            </a:endParaRPr>
          </a:p>
        </p:txBody>
      </p:sp>
      <p:sp>
        <p:nvSpPr>
          <p:cNvPr id="630" name="Google Shape;630;p76"/>
          <p:cNvSpPr txBox="1"/>
          <p:nvPr/>
        </p:nvSpPr>
        <p:spPr>
          <a:xfrm>
            <a:off x="389775" y="7282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7"/>
          <p:cNvSpPr txBox="1"/>
          <p:nvPr/>
        </p:nvSpPr>
        <p:spPr>
          <a:xfrm>
            <a:off x="1335500" y="23457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AGREGAR DOTENV</a:t>
            </a:r>
            <a:endParaRPr i="1" sz="4000">
              <a:latin typeface="Anton"/>
              <a:ea typeface="Anton"/>
              <a:cs typeface="Anton"/>
              <a:sym typeface="Anton"/>
            </a:endParaRPr>
          </a:p>
        </p:txBody>
      </p:sp>
      <p:pic>
        <p:nvPicPr>
          <p:cNvPr id="636" name="Google Shape;636;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37" name="Google Shape;637;p77"/>
          <p:cNvPicPr preferRelativeResize="0"/>
          <p:nvPr/>
        </p:nvPicPr>
        <p:blipFill rotWithShape="1">
          <a:blip r:embed="rId4">
            <a:alphaModFix/>
          </a:blip>
          <a:srcRect b="0" l="0" r="0" t="0"/>
          <a:stretch/>
        </p:blipFill>
        <p:spPr>
          <a:xfrm>
            <a:off x="3882275" y="632624"/>
            <a:ext cx="1379450" cy="1379450"/>
          </a:xfrm>
          <a:prstGeom prst="rect">
            <a:avLst/>
          </a:prstGeom>
          <a:noFill/>
          <a:ln>
            <a:noFill/>
          </a:ln>
        </p:spPr>
      </p:pic>
      <p:sp>
        <p:nvSpPr>
          <p:cNvPr id="638" name="Google Shape;638;p77"/>
          <p:cNvSpPr/>
          <p:nvPr/>
        </p:nvSpPr>
        <p:spPr>
          <a:xfrm>
            <a:off x="4879825" y="727950"/>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33</a:t>
            </a:r>
            <a:endParaRPr b="1">
              <a:solidFill>
                <a:srgbClr val="FFFFFF"/>
              </a:solidFill>
              <a:latin typeface="Helvetica Neue"/>
              <a:ea typeface="Helvetica Neue"/>
              <a:cs typeface="Helvetica Neue"/>
              <a:sym typeface="Helvetica Neue"/>
            </a:endParaRPr>
          </a:p>
        </p:txBody>
      </p:sp>
      <p:sp>
        <p:nvSpPr>
          <p:cNvPr id="639" name="Google Shape;639;p77"/>
          <p:cNvSpPr txBox="1"/>
          <p:nvPr/>
        </p:nvSpPr>
        <p:spPr>
          <a:xfrm>
            <a:off x="-60405" y="30588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GB" sz="1800">
                <a:solidFill>
                  <a:schemeClr val="dk1"/>
                </a:solidFill>
                <a:latin typeface="Helvetica Neue Light"/>
                <a:ea typeface="Helvetica Neue Light"/>
                <a:cs typeface="Helvetica Neue Light"/>
                <a:sym typeface="Helvetica Neue Light"/>
              </a:rPr>
              <a:t>Incluyamos a </a:t>
            </a:r>
            <a:r>
              <a:rPr lang="en-GB" sz="1800">
                <a:solidFill>
                  <a:schemeClr val="dk1"/>
                </a:solidFill>
                <a:latin typeface="Helvetica Neue Light"/>
                <a:ea typeface="Helvetica Neue Light"/>
                <a:cs typeface="Helvetica Neue Light"/>
                <a:sym typeface="Helvetica Neue Light"/>
              </a:rPr>
              <a:t>nuestro proyecto lo necesario para poder trabajar con un esquema de múltiples entornos.</a:t>
            </a:r>
            <a:endParaRPr sz="16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graphicFrame>
        <p:nvGraphicFramePr>
          <p:cNvPr id="644" name="Google Shape;644;p78"/>
          <p:cNvGraphicFramePr/>
          <p:nvPr/>
        </p:nvGraphicFramePr>
        <p:xfrm>
          <a:off x="153263" y="101138"/>
          <a:ext cx="3000000" cy="3000000"/>
        </p:xfrm>
        <a:graphic>
          <a:graphicData uri="http://schemas.openxmlformats.org/drawingml/2006/table">
            <a:tbl>
              <a:tblPr>
                <a:noFill/>
                <a:tableStyleId>{7DC17037-CB96-40AF-8D1A-B6E27D3BFB59}</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AGREGAR DOTENV</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70000">
                <a:tc gridSpan="3">
                  <a:txBody>
                    <a:bodyPr/>
                    <a:lstStyle/>
                    <a:p>
                      <a:pPr indent="0" lvl="0" marL="0" rtl="0" algn="l">
                        <a:lnSpc>
                          <a:spcPct val="115000"/>
                        </a:lnSpc>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r>
                        <a:rPr lang="en-GB" sz="1500">
                          <a:solidFill>
                            <a:schemeClr val="dk1"/>
                          </a:solidFill>
                          <a:latin typeface="Helvetica Neue Light"/>
                          <a:ea typeface="Helvetica Neue Light"/>
                          <a:cs typeface="Helvetica Neue Light"/>
                          <a:sym typeface="Helvetica Neue Light"/>
                        </a:rPr>
                        <a:t>Sobre el proyecto del último desafío entregable, utilizar dotenv pasando todas las configuraciones realizadas por línea de comandos a dos archivos: development.env y production.env. Trabajar con un esquema de múltiples entornos.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Las configuraciones realizadas podrían ser: tipo de persistencia, credenciales para login con redes sociales, habilitación de modo cluster entre otras presentes en los proyectos de cada uno.</a:t>
                      </a:r>
                      <a:endParaRPr sz="1500">
                        <a:solidFill>
                          <a:schemeClr val="dk1"/>
                        </a:solidFill>
                        <a:latin typeface="Helvetica Neue Light"/>
                        <a:ea typeface="Helvetica Neue Light"/>
                        <a:cs typeface="Helvetica Neue Light"/>
                        <a:sym typeface="Helvetica Neue Light"/>
                      </a:endParaRPr>
                    </a:p>
                    <a:p>
                      <a:pPr indent="-323850" lvl="2" marL="1371600" rtl="0" algn="l">
                        <a:lnSpc>
                          <a:spcPct val="115000"/>
                        </a:lnSpc>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En modo desarrollo, elegir el tipo de persistencia Memory ó File system.</a:t>
                      </a:r>
                      <a:endParaRPr sz="1500">
                        <a:solidFill>
                          <a:schemeClr val="dk1"/>
                        </a:solidFill>
                        <a:latin typeface="Helvetica Neue Light"/>
                        <a:ea typeface="Helvetica Neue Light"/>
                        <a:cs typeface="Helvetica Neue Light"/>
                        <a:sym typeface="Helvetica Neue Light"/>
                      </a:endParaRPr>
                    </a:p>
                    <a:p>
                      <a:pPr indent="-323850" lvl="2" marL="1371600" rtl="0" algn="l">
                        <a:lnSpc>
                          <a:spcPct val="115000"/>
                        </a:lnSpc>
                        <a:spcBef>
                          <a:spcPts val="100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En modo producción, elegir el tipo de persistencia MongoDB ó MySQL/SQLite3.</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La única configuración que no va a ser manejada con dotenv va a ser el puerto de escucha del servidor. Utilizar minimist o yargs para realizar esta configuración. En el caso de no pasar este parámetro por línea de comandos, tomar como default el puerto 8080.</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45" name="Google Shape;645;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46" name="Google Shape;646;p78"/>
          <p:cNvPicPr preferRelativeResize="0"/>
          <p:nvPr/>
        </p:nvPicPr>
        <p:blipFill rotWithShape="1">
          <a:blip r:embed="rId4">
            <a:alphaModFix/>
          </a:blip>
          <a:srcRect b="0" l="0" r="0" t="0"/>
          <a:stretch/>
        </p:blipFill>
        <p:spPr>
          <a:xfrm>
            <a:off x="7173537" y="921467"/>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0" name="Shape 650"/>
        <p:cNvGrpSpPr/>
        <p:nvPr/>
      </p:nvGrpSpPr>
      <p:grpSpPr>
        <a:xfrm>
          <a:off x="0" y="0"/>
          <a:ext cx="0" cy="0"/>
          <a:chOff x="0" y="0"/>
          <a:chExt cx="0" cy="0"/>
        </a:xfrm>
      </p:grpSpPr>
      <p:sp>
        <p:nvSpPr>
          <p:cNvPr id="651" name="Google Shape;651;p7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52" name="Google Shape;652;p7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6" name="Shape 656"/>
        <p:cNvGrpSpPr/>
        <p:nvPr/>
      </p:nvGrpSpPr>
      <p:grpSpPr>
        <a:xfrm>
          <a:off x="0" y="0"/>
          <a:ext cx="0" cy="0"/>
          <a:chOff x="0" y="0"/>
          <a:chExt cx="0" cy="0"/>
        </a:xfrm>
      </p:grpSpPr>
      <p:sp>
        <p:nvSpPr>
          <p:cNvPr id="657" name="Google Shape;657;p80"/>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58" name="Google Shape;658;p80"/>
          <p:cNvSpPr txBox="1"/>
          <p:nvPr/>
        </p:nvSpPr>
        <p:spPr>
          <a:xfrm>
            <a:off x="2104200" y="2546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Argumentos en la línea de comandos de Node</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Process.argv</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Minimist y Yargs</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Variables de entorno y Dotenv</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2" name="Shape 662"/>
        <p:cNvGrpSpPr/>
        <p:nvPr/>
      </p:nvGrpSpPr>
      <p:grpSpPr>
        <a:xfrm>
          <a:off x="0" y="0"/>
          <a:ext cx="0" cy="0"/>
          <a:chOff x="0" y="0"/>
          <a:chExt cx="0" cy="0"/>
        </a:xfrm>
      </p:grpSpPr>
      <p:sp>
        <p:nvSpPr>
          <p:cNvPr id="663" name="Google Shape;663;p8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64" name="Google Shape;664;p8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68" name="Shape 668"/>
        <p:cNvGrpSpPr/>
        <p:nvPr/>
      </p:nvGrpSpPr>
      <p:grpSpPr>
        <a:xfrm>
          <a:off x="0" y="0"/>
          <a:ext cx="0" cy="0"/>
          <a:chOff x="0" y="0"/>
          <a:chExt cx="0" cy="0"/>
        </a:xfrm>
      </p:grpSpPr>
      <p:sp>
        <p:nvSpPr>
          <p:cNvPr id="669" name="Google Shape;669;p8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70" name="Google Shape;670;p8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nvSpPr>
        <p:spPr>
          <a:xfrm>
            <a:off x="329525" y="744300"/>
            <a:ext cx="8292000" cy="2970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Los argumentos de la línea de comandos son cadenas de texto que se utilizan para pasar información adicional a un programa, cuando se ejecuta una aplicación a través del interfaz de línea de comandos </a:t>
            </a:r>
            <a:r>
              <a:rPr b="1" lang="en-GB" sz="1700">
                <a:solidFill>
                  <a:schemeClr val="dk1"/>
                </a:solidFill>
                <a:highlight>
                  <a:schemeClr val="lt1"/>
                </a:highlight>
                <a:latin typeface="Helvetica Neue"/>
                <a:ea typeface="Helvetica Neue"/>
                <a:cs typeface="Helvetica Neue"/>
                <a:sym typeface="Helvetica Neue"/>
              </a:rPr>
              <a:t>(CLI)</a:t>
            </a:r>
            <a:r>
              <a:rPr lang="en-GB" sz="1700">
                <a:solidFill>
                  <a:schemeClr val="dk1"/>
                </a:solidFill>
                <a:highlight>
                  <a:schemeClr val="lt1"/>
                </a:highlight>
                <a:latin typeface="Helvetica Neue Light"/>
                <a:ea typeface="Helvetica Neue Light"/>
                <a:cs typeface="Helvetica Neue Light"/>
                <a:sym typeface="Helvetica Neue Light"/>
              </a:rPr>
              <a:t> de un sistema operativo.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Suelen incluir información que se utiliza para establecer la configuración o los valores de propiedad de una aplicación.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la mayoría de los casos, los argumentos se pasan después del nombre del programa en su indicador. Un ejemplo de la sintaxis de los argumentos de la línea de comandos se ve así:</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84" name="Google Shape;184;p3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185" name="Google Shape;185;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6" name="Google Shape;186;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7" name="Google Shape;187;p30"/>
          <p:cNvPicPr preferRelativeResize="0"/>
          <p:nvPr/>
        </p:nvPicPr>
        <p:blipFill>
          <a:blip r:embed="rId5">
            <a:alphaModFix/>
          </a:blip>
          <a:stretch>
            <a:fillRect/>
          </a:stretch>
        </p:blipFill>
        <p:spPr>
          <a:xfrm>
            <a:off x="1600200" y="3842775"/>
            <a:ext cx="6091156" cy="283450"/>
          </a:xfrm>
          <a:prstGeom prst="rect">
            <a:avLst/>
          </a:prstGeom>
          <a:noFill/>
          <a:ln cap="flat" cmpd="sng" w="9525">
            <a:solidFill>
              <a:schemeClr val="dk2"/>
            </a:solidFill>
            <a:prstDash val="solid"/>
            <a:round/>
            <a:headEnd len="sm" w="sm" type="none"/>
            <a:tailEnd len="sm" w="sm" type="none"/>
          </a:ln>
        </p:spPr>
      </p:pic>
      <p:sp>
        <p:nvSpPr>
          <p:cNvPr id="188" name="Google Shape;188;p30"/>
          <p:cNvSpPr txBox="1"/>
          <p:nvPr/>
        </p:nvSpPr>
        <p:spPr>
          <a:xfrm>
            <a:off x="329525" y="4158850"/>
            <a:ext cx="67830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El tiempo de ejecución (runtime), en nuestro caso es </a:t>
            </a:r>
            <a:r>
              <a:rPr b="1" lang="en-GB" sz="1700">
                <a:solidFill>
                  <a:schemeClr val="dk1"/>
                </a:solidFill>
                <a:highlight>
                  <a:schemeClr val="lt1"/>
                </a:highlight>
                <a:latin typeface="Helvetica Neue"/>
                <a:ea typeface="Helvetica Neue"/>
                <a:cs typeface="Helvetica Neue"/>
                <a:sym typeface="Helvetica Neue"/>
              </a:rPr>
              <a:t>Node</a:t>
            </a:r>
            <a:r>
              <a:rPr lang="en-GB" sz="1700">
                <a:solidFill>
                  <a:schemeClr val="dk1"/>
                </a:solidFill>
                <a:highlight>
                  <a:schemeClr val="lt1"/>
                </a:highlight>
                <a:latin typeface="Helvetica Neue Light"/>
                <a:ea typeface="Helvetica Neue Light"/>
                <a:cs typeface="Helvetica Neue Light"/>
                <a:sym typeface="Helvetica Neue Light"/>
              </a:rPr>
              <a:t>.</a:t>
            </a:r>
            <a:endParaRPr sz="1200"/>
          </a:p>
        </p:txBody>
      </p:sp>
      <p:pic>
        <p:nvPicPr>
          <p:cNvPr id="189" name="Google Shape;189;p30"/>
          <p:cNvPicPr preferRelativeResize="0"/>
          <p:nvPr/>
        </p:nvPicPr>
        <p:blipFill>
          <a:blip r:embed="rId6">
            <a:alphaModFix/>
          </a:blip>
          <a:stretch>
            <a:fillRect/>
          </a:stretch>
        </p:blipFill>
        <p:spPr>
          <a:xfrm>
            <a:off x="381000" y="133350"/>
            <a:ext cx="666749" cy="666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nvSpPr>
        <p:spPr>
          <a:xfrm>
            <a:off x="367625" y="925275"/>
            <a:ext cx="8292000" cy="3504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Puede pasar información a una aplicación antes de que comience. Esto es útil si deseamos realizar ajustes de configuración de gran número.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Los argumentos de la línea de comandos se pasan como cadenas al programa. Los tipos de datos de cadena se pueden convertir fácilmente a otros tipos de datos dentro de una aplicación, lo que hace que los argumentos sean muy flexibles.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Puede pasar un número ilimitado de argumentos a través de la línea de comando.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Los argumentos de la línea de comandos se utilizan junto con scripts y archivos por lotes, lo que es útil para las pruebas automatizadas.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95" name="Google Shape;195;p3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Ventajas</a:t>
            </a:r>
            <a:endParaRPr i="1" sz="3600">
              <a:latin typeface="Anton"/>
              <a:ea typeface="Anton"/>
              <a:cs typeface="Anton"/>
              <a:sym typeface="Anton"/>
            </a:endParaRPr>
          </a:p>
        </p:txBody>
      </p:sp>
      <p:pic>
        <p:nvPicPr>
          <p:cNvPr id="196" name="Google Shape;196;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7" name="Google Shape;197;p3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8" name="Google Shape;198;p31"/>
          <p:cNvPicPr preferRelativeResize="0"/>
          <p:nvPr/>
        </p:nvPicPr>
        <p:blipFill>
          <a:blip r:embed="rId5">
            <a:alphaModFix/>
          </a:blip>
          <a:stretch>
            <a:fillRect/>
          </a:stretch>
        </p:blipFill>
        <p:spPr>
          <a:xfrm>
            <a:off x="276225" y="219075"/>
            <a:ext cx="629949" cy="629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nvSpPr>
        <p:spPr>
          <a:xfrm>
            <a:off x="329525" y="1001475"/>
            <a:ext cx="8292000" cy="3156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 mayor desventaja de pasar información a través de la línea de comandos es que la interfaz tiene una curva de aprendizaje pronunciada, por lo que es difícil de usar para la mayoría de las personas a menos que tengan mucha experiencia en el uso de herramientas CLI.</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3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Las aplicaciones de línea de comandos pueden ser difíciles de usar a menos que esté usando una computadora de escritorio o portátil, por lo que normalmente no se usan en dispositivos más pequeños como teléfonos o tabletas.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04" name="Google Shape;204;p3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Desv</a:t>
            </a:r>
            <a:r>
              <a:rPr i="1" lang="en-GB" sz="3600">
                <a:latin typeface="Anton"/>
                <a:ea typeface="Anton"/>
                <a:cs typeface="Anton"/>
                <a:sym typeface="Anton"/>
              </a:rPr>
              <a:t>entajas</a:t>
            </a:r>
            <a:endParaRPr i="1" sz="3600">
              <a:latin typeface="Anton"/>
              <a:ea typeface="Anton"/>
              <a:cs typeface="Anton"/>
              <a:sym typeface="Anton"/>
            </a:endParaRPr>
          </a:p>
        </p:txBody>
      </p:sp>
      <p:pic>
        <p:nvPicPr>
          <p:cNvPr id="205" name="Google Shape;205;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6" name="Google Shape;206;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07" name="Google Shape;207;p32"/>
          <p:cNvPicPr preferRelativeResize="0"/>
          <p:nvPr/>
        </p:nvPicPr>
        <p:blipFill>
          <a:blip r:embed="rId5">
            <a:alphaModFix/>
          </a:blip>
          <a:stretch>
            <a:fillRect/>
          </a:stretch>
        </p:blipFill>
        <p:spPr>
          <a:xfrm>
            <a:off x="304800" y="133350"/>
            <a:ext cx="581025" cy="58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11" name="Shape 211"/>
        <p:cNvGrpSpPr/>
        <p:nvPr/>
      </p:nvGrpSpPr>
      <p:grpSpPr>
        <a:xfrm>
          <a:off x="0" y="0"/>
          <a:ext cx="0" cy="0"/>
          <a:chOff x="0" y="0"/>
          <a:chExt cx="0" cy="0"/>
        </a:xfrm>
      </p:grpSpPr>
      <p:sp>
        <p:nvSpPr>
          <p:cNvPr id="212" name="Google Shape;212;p33"/>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PROCESS.ARGV</a:t>
            </a:r>
            <a:endParaRPr i="1" sz="3600">
              <a:latin typeface="Anton"/>
              <a:ea typeface="Anton"/>
              <a:cs typeface="Anton"/>
              <a:sym typeface="Anton"/>
            </a:endParaRPr>
          </a:p>
        </p:txBody>
      </p:sp>
      <p:pic>
        <p:nvPicPr>
          <p:cNvPr id="213" name="Google Shape;213;p3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