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2DD8DD-723D-48DE-B46B-A95D7B64B180}">
  <a:tblStyle styleId="{1A2DD8DD-723D-48DE-B46B-A95D7B64B18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2c786a82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2c786a82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2c786a82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2c786a82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2c786a82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2c786a82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02d9c06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02d9c06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02d9c061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02d9c061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02d9c061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02d9c061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02d9c061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02d9c061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2c786a824_0_2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d2c786a824_0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2c786a824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2c786a824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2c786a824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d2c786a824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f27a6452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f27a6452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2c786a824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d2c786a824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cd9a146612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cd9a146612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d2c786a82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d2c786a82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3631991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3631991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2c786a82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2c786a82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2c786a82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2c786a82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2c786a82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d2c786a82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d2c786a82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d2c786a82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d2c786a82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d2c786a82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d2c786a82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d2c786a82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f27a64521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f27a64521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d2c786a82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d2c786a82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2c786a824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d2c786a824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d2c786a824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d2c786a824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d2c786a82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d2c786a82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d2c786a824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d2c786a824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d2c786a824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d2c786a824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d2c786a824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d2c786a824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d2c786a824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d2c786a824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d2c786a824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d2c786a824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cf73ff1756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gcf73ff1756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6a24f9a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a24f9a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cf73ff175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cf73ff175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d2c786a824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d2c786a824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d2a03c848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d2a03c848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cbd462603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cbd462603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cbd462603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cbd462603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a:ea typeface="Helvetica Neue"/>
              <a:cs typeface="Helvetica Neue"/>
              <a:sym typeface="Helvetica Neue"/>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d2c786a824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d2c786a824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a:ea typeface="Helvetica Neue"/>
              <a:cs typeface="Helvetica Neue"/>
              <a:sym typeface="Helvetica Neue"/>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d2c786a824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d2c786a824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a:ea typeface="Helvetica Neue"/>
              <a:cs typeface="Helvetica Neue"/>
              <a:sym typeface="Helvetica Neue"/>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81579fa7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81579fa7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717ac018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717ac018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81579fa76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81579fa76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2c786a82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2c786a82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a9a490738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a9a490738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a239cebc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a239cebc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2c786a82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2c786a82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2c786a82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2c786a82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2c786a82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2c786a82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0.png"/><Relationship Id="rId5" Type="http://schemas.openxmlformats.org/officeDocument/2006/relationships/image" Target="../media/image16.png"/><Relationship Id="rId6" Type="http://schemas.openxmlformats.org/officeDocument/2006/relationships/image" Target="../media/image21.png"/><Relationship Id="rId7"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8.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25.png"/><Relationship Id="rId5"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25.png"/><Relationship Id="rId5"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25.png"/><Relationship Id="rId5"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nodejs.org/api/stream.html" TargetMode="External"/><Relationship Id="rId4" Type="http://schemas.openxmlformats.org/officeDocument/2006/relationships/hyperlink" Target="https://www.digitalocean.com/community/tutorials/understanding-events-in-javascript" TargetMode="External"/><Relationship Id="rId5" Type="http://schemas.openxmlformats.org/officeDocument/2006/relationships/image" Target="../media/image10.png"/><Relationship Id="rId6"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digitalocean.com/community/tutorials/understanding-arrays-in-javascript" TargetMode="External"/><Relationship Id="rId4" Type="http://schemas.openxmlformats.org/officeDocument/2006/relationships/image" Target="../media/image10.png"/><Relationship Id="rId5" Type="http://schemas.openxmlformats.org/officeDocument/2006/relationships/image" Target="../media/image16.png"/><Relationship Id="rId6"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3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0.png"/><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4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4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39.png"/><Relationship Id="rId6" Type="http://schemas.openxmlformats.org/officeDocument/2006/relationships/image" Target="../media/image43.png"/><Relationship Id="rId7" Type="http://schemas.openxmlformats.org/officeDocument/2006/relationships/image" Target="../media/image4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8.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7.png"/><Relationship Id="rId4" Type="http://schemas.openxmlformats.org/officeDocument/2006/relationships/image" Target="../media/image25.png"/><Relationship Id="rId5" Type="http://schemas.openxmlformats.org/officeDocument/2006/relationships/image" Target="../media/image4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7.png"/><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7.png"/><Relationship Id="rId4" Type="http://schemas.openxmlformats.org/officeDocument/2006/relationships/image" Target="../media/image25.png"/><Relationship Id="rId5" Type="http://schemas.openxmlformats.org/officeDocument/2006/relationships/image" Target="../media/image42.png"/><Relationship Id="rId6" Type="http://schemas.openxmlformats.org/officeDocument/2006/relationships/image" Target="../media/image5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1.png"/><Relationship Id="rId4" Type="http://schemas.openxmlformats.org/officeDocument/2006/relationships/image" Target="../media/image4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0.png"/><Relationship Id="rId4" Type="http://schemas.openxmlformats.org/officeDocument/2006/relationships/image" Target="../media/image5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0.png"/><Relationship Id="rId4" Type="http://schemas.openxmlformats.org/officeDocument/2006/relationships/image" Target="../media/image5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0.png"/><Relationship Id="rId4" Type="http://schemas.openxmlformats.org/officeDocument/2006/relationships/image" Target="../media/image5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4.png"/><Relationship Id="rId4" Type="http://schemas.openxmlformats.org/officeDocument/2006/relationships/image" Target="../media/image5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6.png"/><Relationship Id="rId4" Type="http://schemas.openxmlformats.org/officeDocument/2006/relationships/image" Target="../media/image5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60700" y="20961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Global Process y Child Process</a:t>
            </a:r>
            <a:endParaRPr i="1" sz="3600">
              <a:solidFill>
                <a:srgbClr val="121212"/>
              </a:solidFill>
              <a:latin typeface="Anton"/>
              <a:ea typeface="Anton"/>
              <a:cs typeface="Anton"/>
              <a:sym typeface="Anton"/>
            </a:endParaRPr>
          </a:p>
        </p:txBody>
      </p:sp>
      <p:sp>
        <p:nvSpPr>
          <p:cNvPr id="55" name="Google Shape;55;p13"/>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28. </a:t>
            </a:r>
            <a:r>
              <a:rPr lang="en-GB" sz="2000">
                <a:solidFill>
                  <a:srgbClr val="121212"/>
                </a:solidFill>
                <a:latin typeface="Helvetica Neue"/>
                <a:ea typeface="Helvetica Neue"/>
                <a:cs typeface="Helvetica Neue"/>
                <a:sym typeface="Helvetica Neue"/>
              </a:rPr>
              <a:t> Programación Backend</a:t>
            </a:r>
            <a:endParaRPr>
              <a:solidFill>
                <a:srgbClr val="121212"/>
              </a:solidFill>
              <a:latin typeface="Helvetica Neue"/>
              <a:ea typeface="Helvetica Neue"/>
              <a:cs typeface="Helvetica Neue"/>
              <a:sym typeface="Helvetica Neue"/>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nvSpPr>
        <p:spPr>
          <a:xfrm>
            <a:off x="379800" y="1151825"/>
            <a:ext cx="8232000" cy="2496600"/>
          </a:xfrm>
          <a:prstGeom prst="rect">
            <a:avLst/>
          </a:prstGeom>
          <a:noFill/>
          <a:ln>
            <a:noFill/>
          </a:ln>
        </p:spPr>
        <p:txBody>
          <a:bodyPr anchorCtr="0" anchor="t" bIns="91425" lIns="91425" spcFirstLastPara="1" rIns="91425" wrap="square" tIns="91425">
            <a:noAutofit/>
          </a:bodyPr>
          <a:lstStyle/>
          <a:p>
            <a:pPr indent="-355600" lvl="0" marL="457200" marR="38100" rtl="0" algn="l">
              <a:lnSpc>
                <a:spcPct val="128571"/>
              </a:lnSpc>
              <a:spcBef>
                <a:spcPts val="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Normalmente, el proceso de Node se cerrará cuando no haya trabajo programado, pero un oyente registrado en el evento </a:t>
            </a:r>
            <a:r>
              <a:rPr i="1" lang="en-GB" sz="2000">
                <a:solidFill>
                  <a:schemeClr val="dk1"/>
                </a:solidFill>
                <a:highlight>
                  <a:schemeClr val="lt1"/>
                </a:highlight>
                <a:latin typeface="Helvetica Neue"/>
                <a:ea typeface="Helvetica Neue"/>
                <a:cs typeface="Helvetica Neue"/>
                <a:sym typeface="Helvetica Neue"/>
              </a:rPr>
              <a:t>beforeExit</a:t>
            </a:r>
            <a:r>
              <a:rPr lang="en-GB" sz="2000">
                <a:solidFill>
                  <a:schemeClr val="dk1"/>
                </a:solidFill>
                <a:highlight>
                  <a:schemeClr val="lt1"/>
                </a:highlight>
                <a:latin typeface="Helvetica Neue"/>
                <a:ea typeface="Helvetica Neue"/>
                <a:cs typeface="Helvetica Neue"/>
                <a:sym typeface="Helvetica Neue"/>
              </a:rPr>
              <a:t> puede realizar llamadas asincrónicas y, por lo tanto, hacer que el proceso de Node continúe.</a:t>
            </a:r>
            <a:endParaRPr sz="2000">
              <a:solidFill>
                <a:schemeClr val="dk1"/>
              </a:solidFill>
              <a:highlight>
                <a:schemeClr val="lt1"/>
              </a:highlight>
              <a:latin typeface="Helvetica Neue"/>
              <a:ea typeface="Helvetica Neue"/>
              <a:cs typeface="Helvetica Neue"/>
              <a:sym typeface="Helvetica Neue"/>
            </a:endParaRPr>
          </a:p>
          <a:p>
            <a:pPr indent="-355600" lvl="0" marL="457200" marR="38100" rtl="0" algn="l">
              <a:lnSpc>
                <a:spcPct val="128571"/>
              </a:lnSpc>
              <a:spcBef>
                <a:spcPts val="1000"/>
              </a:spcBef>
              <a:spcAft>
                <a:spcPts val="100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N</a:t>
            </a:r>
            <a:r>
              <a:rPr lang="en-GB" sz="2000">
                <a:solidFill>
                  <a:schemeClr val="dk1"/>
                </a:solidFill>
                <a:highlight>
                  <a:schemeClr val="lt1"/>
                </a:highlight>
                <a:latin typeface="Helvetica Neue"/>
                <a:ea typeface="Helvetica Neue"/>
                <a:cs typeface="Helvetica Neue"/>
                <a:sym typeface="Helvetica Neue"/>
              </a:rPr>
              <a:t>o debe usarse como una alternativa al evento de </a:t>
            </a:r>
            <a:r>
              <a:rPr i="1" lang="en-GB" sz="2000">
                <a:solidFill>
                  <a:schemeClr val="dk1"/>
                </a:solidFill>
                <a:highlight>
                  <a:schemeClr val="lt1"/>
                </a:highlight>
                <a:latin typeface="Helvetica Neue"/>
                <a:ea typeface="Helvetica Neue"/>
                <a:cs typeface="Helvetica Neue"/>
                <a:sym typeface="Helvetica Neue"/>
              </a:rPr>
              <a:t>exit</a:t>
            </a:r>
            <a:r>
              <a:rPr lang="en-GB" sz="2000">
                <a:solidFill>
                  <a:schemeClr val="dk1"/>
                </a:solidFill>
                <a:highlight>
                  <a:schemeClr val="lt1"/>
                </a:highlight>
                <a:latin typeface="Helvetica Neue"/>
                <a:ea typeface="Helvetica Neue"/>
                <a:cs typeface="Helvetica Neue"/>
                <a:sym typeface="Helvetica Neue"/>
              </a:rPr>
              <a:t> a menos que la intención sea programar trabajo adicional.</a:t>
            </a:r>
            <a:endParaRPr sz="2000">
              <a:solidFill>
                <a:schemeClr val="dk1"/>
              </a:solidFill>
              <a:highlight>
                <a:schemeClr val="lt1"/>
              </a:highlight>
              <a:latin typeface="Helvetica Neue"/>
              <a:ea typeface="Helvetica Neue"/>
              <a:cs typeface="Helvetica Neue"/>
              <a:sym typeface="Helvetica Neue"/>
            </a:endParaRPr>
          </a:p>
        </p:txBody>
      </p:sp>
      <p:sp>
        <p:nvSpPr>
          <p:cNvPr id="167" name="Google Shape;167;p22"/>
          <p:cNvSpPr txBox="1"/>
          <p:nvPr/>
        </p:nvSpPr>
        <p:spPr>
          <a:xfrm>
            <a:off x="1180500" y="371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Evento</a:t>
            </a:r>
            <a:r>
              <a:rPr i="1" lang="en-GB" sz="3600">
                <a:latin typeface="Anton"/>
                <a:ea typeface="Anton"/>
                <a:cs typeface="Anton"/>
                <a:sym typeface="Anton"/>
              </a:rPr>
              <a:t> ‘beforeExit’</a:t>
            </a:r>
            <a:endParaRPr i="1" sz="3600">
              <a:latin typeface="Anton"/>
              <a:ea typeface="Anton"/>
              <a:cs typeface="Anton"/>
              <a:sym typeface="Anton"/>
            </a:endParaRPr>
          </a:p>
        </p:txBody>
      </p:sp>
      <p:pic>
        <p:nvPicPr>
          <p:cNvPr id="168" name="Google Shape;168;p2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9" name="Google Shape;169;p2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70" name="Google Shape;170;p22"/>
          <p:cNvPicPr preferRelativeResize="0"/>
          <p:nvPr/>
        </p:nvPicPr>
        <p:blipFill>
          <a:blip r:embed="rId5">
            <a:alphaModFix/>
          </a:blip>
          <a:stretch>
            <a:fillRect/>
          </a:stretch>
        </p:blipFill>
        <p:spPr>
          <a:xfrm>
            <a:off x="2590800" y="3877025"/>
            <a:ext cx="4335976" cy="7629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nvSpPr>
        <p:spPr>
          <a:xfrm>
            <a:off x="188025" y="847025"/>
            <a:ext cx="8812800" cy="3222000"/>
          </a:xfrm>
          <a:prstGeom prst="rect">
            <a:avLst/>
          </a:prstGeom>
          <a:noFill/>
          <a:ln>
            <a:noFill/>
          </a:ln>
        </p:spPr>
        <p:txBody>
          <a:bodyPr anchorCtr="0" anchor="t" bIns="91425" lIns="91425" spcFirstLastPara="1" rIns="91425" wrap="square" tIns="91425">
            <a:noAutofit/>
          </a:bodyPr>
          <a:lstStyle/>
          <a:p>
            <a:pPr indent="-355600" lvl="0" marL="457200" marR="38100" rtl="0" algn="l">
              <a:lnSpc>
                <a:spcPct val="128571"/>
              </a:lnSpc>
              <a:spcBef>
                <a:spcPts val="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El evento </a:t>
            </a:r>
            <a:r>
              <a:rPr i="1" lang="en-GB" sz="2000">
                <a:solidFill>
                  <a:schemeClr val="dk1"/>
                </a:solidFill>
                <a:highlight>
                  <a:schemeClr val="lt1"/>
                </a:highlight>
                <a:latin typeface="Helvetica Neue"/>
                <a:ea typeface="Helvetica Neue"/>
                <a:cs typeface="Helvetica Neue"/>
                <a:sym typeface="Helvetica Neue"/>
              </a:rPr>
              <a:t>exit</a:t>
            </a:r>
            <a:r>
              <a:rPr lang="en-GB" sz="2000">
                <a:solidFill>
                  <a:schemeClr val="dk1"/>
                </a:solidFill>
                <a:highlight>
                  <a:schemeClr val="lt1"/>
                </a:highlight>
                <a:latin typeface="Helvetica Neue"/>
                <a:ea typeface="Helvetica Neue"/>
                <a:cs typeface="Helvetica Neue"/>
                <a:sym typeface="Helvetica Neue"/>
              </a:rPr>
              <a:t> se emite cuando el proceso de Node está a punto de salir como resultado de que:</a:t>
            </a:r>
            <a:endParaRPr sz="2100">
              <a:solidFill>
                <a:srgbClr val="202124"/>
              </a:solidFill>
              <a:highlight>
                <a:srgbClr val="F8F9FA"/>
              </a:highlight>
            </a:endParaRPr>
          </a:p>
          <a:p>
            <a:pPr indent="-355600" lvl="1" marL="914400" marR="38100" rtl="0" algn="l">
              <a:lnSpc>
                <a:spcPct val="128571"/>
              </a:lnSpc>
              <a:spcBef>
                <a:spcPts val="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El método </a:t>
            </a:r>
            <a:r>
              <a:rPr i="1" lang="en-GB" sz="2000">
                <a:solidFill>
                  <a:schemeClr val="dk1"/>
                </a:solidFill>
                <a:highlight>
                  <a:schemeClr val="lt1"/>
                </a:highlight>
                <a:latin typeface="Helvetica Neue"/>
                <a:ea typeface="Helvetica Neue"/>
                <a:cs typeface="Helvetica Neue"/>
                <a:sym typeface="Helvetica Neue"/>
              </a:rPr>
              <a:t>process.exit( )</a:t>
            </a:r>
            <a:r>
              <a:rPr lang="en-GB" sz="2000">
                <a:solidFill>
                  <a:schemeClr val="dk1"/>
                </a:solidFill>
                <a:highlight>
                  <a:schemeClr val="lt1"/>
                </a:highlight>
                <a:latin typeface="Helvetica Neue"/>
                <a:ea typeface="Helvetica Neue"/>
                <a:cs typeface="Helvetica Neue"/>
                <a:sym typeface="Helvetica Neue"/>
              </a:rPr>
              <a:t> se llama explícitamente.</a:t>
            </a:r>
            <a:endParaRPr sz="2000">
              <a:solidFill>
                <a:schemeClr val="dk1"/>
              </a:solidFill>
              <a:highlight>
                <a:schemeClr val="lt1"/>
              </a:highlight>
              <a:latin typeface="Helvetica Neue"/>
              <a:ea typeface="Helvetica Neue"/>
              <a:cs typeface="Helvetica Neue"/>
              <a:sym typeface="Helvetica Neue"/>
            </a:endParaRPr>
          </a:p>
          <a:p>
            <a:pPr indent="-361950" lvl="1" marL="914400" marR="38100" rtl="0" algn="l">
              <a:lnSpc>
                <a:spcPct val="128571"/>
              </a:lnSpc>
              <a:spcBef>
                <a:spcPts val="0"/>
              </a:spcBef>
              <a:spcAft>
                <a:spcPts val="0"/>
              </a:spcAft>
              <a:buClr>
                <a:srgbClr val="3CEFAB"/>
              </a:buClr>
              <a:buSzPts val="2100"/>
              <a:buChar char="○"/>
            </a:pPr>
            <a:r>
              <a:rPr lang="en-GB" sz="2000">
                <a:solidFill>
                  <a:schemeClr val="dk1"/>
                </a:solidFill>
                <a:highlight>
                  <a:schemeClr val="lt1"/>
                </a:highlight>
                <a:latin typeface="Helvetica Neue"/>
                <a:ea typeface="Helvetica Neue"/>
                <a:cs typeface="Helvetica Neue"/>
                <a:sym typeface="Helvetica Neue"/>
              </a:rPr>
              <a:t>El ciclo de eventos de Node ya no tiene ningún trabajo adicional que realizar.</a:t>
            </a:r>
            <a:endParaRPr sz="2100">
              <a:solidFill>
                <a:srgbClr val="202124"/>
              </a:solidFill>
              <a:highlight>
                <a:srgbClr val="F8F9FA"/>
              </a:highlight>
            </a:endParaRPr>
          </a:p>
          <a:p>
            <a:pPr indent="-355600" lvl="0" marL="457200" marR="38100" rtl="0" algn="l">
              <a:lnSpc>
                <a:spcPct val="128571"/>
              </a:lnSpc>
              <a:spcBef>
                <a:spcPts val="100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No hay forma de evitar la salida del bucle de eventos en este punto, y una vez que todos los oyentes de 'salida' hayan terminado de ejecutar, el proceso de Node terminará.</a:t>
            </a:r>
            <a:endParaRPr sz="2000">
              <a:solidFill>
                <a:schemeClr val="dk1"/>
              </a:solidFill>
              <a:highlight>
                <a:schemeClr val="lt1"/>
              </a:highlight>
              <a:latin typeface="Helvetica Neue"/>
              <a:ea typeface="Helvetica Neue"/>
              <a:cs typeface="Helvetica Neue"/>
              <a:sym typeface="Helvetica Neue"/>
            </a:endParaRPr>
          </a:p>
        </p:txBody>
      </p:sp>
      <p:sp>
        <p:nvSpPr>
          <p:cNvPr id="176" name="Google Shape;176;p23"/>
          <p:cNvSpPr txBox="1"/>
          <p:nvPr/>
        </p:nvSpPr>
        <p:spPr>
          <a:xfrm>
            <a:off x="1180500" y="668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Evento ‘exit’</a:t>
            </a:r>
            <a:endParaRPr i="1" sz="3600">
              <a:latin typeface="Anton"/>
              <a:ea typeface="Anton"/>
              <a:cs typeface="Anton"/>
              <a:sym typeface="Anton"/>
            </a:endParaRPr>
          </a:p>
        </p:txBody>
      </p:sp>
      <p:pic>
        <p:nvPicPr>
          <p:cNvPr id="177" name="Google Shape;177;p2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8" name="Google Shape;178;p23"/>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79" name="Google Shape;179;p23"/>
          <p:cNvPicPr preferRelativeResize="0"/>
          <p:nvPr/>
        </p:nvPicPr>
        <p:blipFill>
          <a:blip r:embed="rId5">
            <a:alphaModFix/>
          </a:blip>
          <a:stretch>
            <a:fillRect/>
          </a:stretch>
        </p:blipFill>
        <p:spPr>
          <a:xfrm>
            <a:off x="2819400" y="4221425"/>
            <a:ext cx="3571875" cy="7239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nvSpPr>
        <p:spPr>
          <a:xfrm>
            <a:off x="111825" y="864285"/>
            <a:ext cx="4244100" cy="3920400"/>
          </a:xfrm>
          <a:prstGeom prst="rect">
            <a:avLst/>
          </a:prstGeom>
          <a:noFill/>
          <a:ln>
            <a:noFill/>
          </a:ln>
        </p:spPr>
        <p:txBody>
          <a:bodyPr anchorCtr="0" anchor="t" bIns="91425" lIns="91425" spcFirstLastPara="1" rIns="91425" wrap="square" tIns="91425">
            <a:noAutofit/>
          </a:bodyPr>
          <a:lstStyle/>
          <a:p>
            <a:pPr indent="-355600" lvl="0" marL="457200" marR="38100" rtl="0" algn="l">
              <a:lnSpc>
                <a:spcPct val="128571"/>
              </a:lnSpc>
              <a:spcBef>
                <a:spcPts val="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Se emite cuando una excepción es devuelta hacia el bucle de evento. </a:t>
            </a:r>
            <a:endParaRPr sz="2000">
              <a:solidFill>
                <a:schemeClr val="dk1"/>
              </a:solidFill>
              <a:highlight>
                <a:schemeClr val="lt1"/>
              </a:highlight>
              <a:latin typeface="Helvetica Neue"/>
              <a:ea typeface="Helvetica Neue"/>
              <a:cs typeface="Helvetica Neue"/>
              <a:sym typeface="Helvetica Neue"/>
            </a:endParaRPr>
          </a:p>
          <a:p>
            <a:pPr indent="-355600" lvl="0" marL="457200" marR="38100" rtl="0" algn="l">
              <a:lnSpc>
                <a:spcPct val="128571"/>
              </a:lnSpc>
              <a:spcBef>
                <a:spcPts val="100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Si se agregó un listener a esta excepción, no se producirá la acción por defecto (imprimir una traza del stack y salir).</a:t>
            </a:r>
            <a:endParaRPr sz="2000">
              <a:solidFill>
                <a:schemeClr val="dk1"/>
              </a:solidFill>
              <a:highlight>
                <a:schemeClr val="lt1"/>
              </a:highlight>
              <a:latin typeface="Helvetica Neue"/>
              <a:ea typeface="Helvetica Neue"/>
              <a:cs typeface="Helvetica Neue"/>
              <a:sym typeface="Helvetica Neue"/>
            </a:endParaRPr>
          </a:p>
          <a:p>
            <a:pPr indent="-355600" lvl="0" marL="457200" marR="38100" rtl="0" algn="l">
              <a:lnSpc>
                <a:spcPct val="128571"/>
              </a:lnSpc>
              <a:spcBef>
                <a:spcPts val="1000"/>
              </a:spcBef>
              <a:spcAft>
                <a:spcPts val="100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Es un mecanismo muy básico para manejar excepciones.</a:t>
            </a:r>
            <a:endParaRPr sz="2000">
              <a:solidFill>
                <a:schemeClr val="dk1"/>
              </a:solidFill>
              <a:highlight>
                <a:schemeClr val="lt1"/>
              </a:highlight>
              <a:latin typeface="Helvetica Neue"/>
              <a:ea typeface="Helvetica Neue"/>
              <a:cs typeface="Helvetica Neue"/>
              <a:sym typeface="Helvetica Neue"/>
            </a:endParaRPr>
          </a:p>
        </p:txBody>
      </p:sp>
      <p:sp>
        <p:nvSpPr>
          <p:cNvPr id="185" name="Google Shape;185;p24"/>
          <p:cNvSpPr txBox="1"/>
          <p:nvPr/>
        </p:nvSpPr>
        <p:spPr>
          <a:xfrm>
            <a:off x="1180500" y="668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Evento ‘uncaughtException’</a:t>
            </a:r>
            <a:endParaRPr i="1" sz="3600">
              <a:latin typeface="Anton"/>
              <a:ea typeface="Anton"/>
              <a:cs typeface="Anton"/>
              <a:sym typeface="Anton"/>
            </a:endParaRPr>
          </a:p>
        </p:txBody>
      </p:sp>
      <p:pic>
        <p:nvPicPr>
          <p:cNvPr id="186" name="Google Shape;186;p2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87" name="Google Shape;187;p24"/>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88" name="Google Shape;188;p24"/>
          <p:cNvPicPr preferRelativeResize="0"/>
          <p:nvPr/>
        </p:nvPicPr>
        <p:blipFill>
          <a:blip r:embed="rId5">
            <a:alphaModFix/>
          </a:blip>
          <a:stretch>
            <a:fillRect/>
          </a:stretch>
        </p:blipFill>
        <p:spPr>
          <a:xfrm>
            <a:off x="4584525" y="998045"/>
            <a:ext cx="3938119" cy="35005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5"/>
          <p:cNvPicPr preferRelativeResize="0"/>
          <p:nvPr/>
        </p:nvPicPr>
        <p:blipFill>
          <a:blip r:embed="rId3">
            <a:alphaModFix/>
          </a:blip>
          <a:stretch>
            <a:fillRect/>
          </a:stretch>
        </p:blipFill>
        <p:spPr>
          <a:xfrm>
            <a:off x="5337825" y="3319770"/>
            <a:ext cx="3509600" cy="1559825"/>
          </a:xfrm>
          <a:prstGeom prst="rect">
            <a:avLst/>
          </a:prstGeom>
          <a:noFill/>
          <a:ln cap="flat" cmpd="sng" w="9525">
            <a:solidFill>
              <a:schemeClr val="dk2"/>
            </a:solidFill>
            <a:prstDash val="solid"/>
            <a:round/>
            <a:headEnd len="sm" w="sm" type="none"/>
            <a:tailEnd len="sm" w="sm" type="none"/>
          </a:ln>
        </p:spPr>
      </p:pic>
      <p:sp>
        <p:nvSpPr>
          <p:cNvPr id="194" name="Google Shape;194;p25"/>
          <p:cNvSpPr txBox="1"/>
          <p:nvPr/>
        </p:nvSpPr>
        <p:spPr>
          <a:xfrm>
            <a:off x="5286425" y="2946550"/>
            <a:ext cx="1976700" cy="492600"/>
          </a:xfrm>
          <a:prstGeom prst="rect">
            <a:avLst/>
          </a:prstGeom>
          <a:noFill/>
          <a:ln>
            <a:noFill/>
          </a:ln>
        </p:spPr>
        <p:txBody>
          <a:bodyPr anchorCtr="0" anchor="t" bIns="91425" lIns="91425" spcFirstLastPara="1" rIns="91425" wrap="square" tIns="91425">
            <a:spAutoFit/>
          </a:bodyPr>
          <a:lstStyle/>
          <a:p>
            <a:pPr indent="-355600" lvl="0" marL="457200" marR="38100" rtl="0" algn="l">
              <a:lnSpc>
                <a:spcPct val="128571"/>
              </a:lnSpc>
              <a:spcBef>
                <a:spcPts val="0"/>
              </a:spcBef>
              <a:spcAft>
                <a:spcPts val="0"/>
              </a:spcAft>
              <a:buClr>
                <a:srgbClr val="3CEFAB"/>
              </a:buClr>
              <a:buSzPts val="2000"/>
              <a:buFont typeface="Helvetica Neue"/>
              <a:buChar char="●"/>
            </a:pPr>
            <a:r>
              <a:rPr lang="en-GB" sz="1700">
                <a:solidFill>
                  <a:schemeClr val="dk1"/>
                </a:solidFill>
                <a:highlight>
                  <a:schemeClr val="lt1"/>
                </a:highlight>
                <a:latin typeface="Helvetica Neue"/>
                <a:ea typeface="Helvetica Neue"/>
                <a:cs typeface="Helvetica Neue"/>
                <a:sym typeface="Helvetica Neue"/>
              </a:rPr>
              <a:t>La salida es</a:t>
            </a:r>
            <a:r>
              <a:rPr lang="en-GB" sz="1700">
                <a:solidFill>
                  <a:schemeClr val="dk1"/>
                </a:solidFill>
                <a:highlight>
                  <a:schemeClr val="lt1"/>
                </a:highlight>
                <a:latin typeface="Helvetica Neue"/>
                <a:ea typeface="Helvetica Neue"/>
                <a:cs typeface="Helvetica Neue"/>
                <a:sym typeface="Helvetica Neue"/>
              </a:rPr>
              <a:t>:</a:t>
            </a:r>
            <a:r>
              <a:rPr lang="en-GB" sz="2000">
                <a:solidFill>
                  <a:schemeClr val="dk1"/>
                </a:solidFill>
                <a:highlight>
                  <a:schemeClr val="lt1"/>
                </a:highlight>
                <a:latin typeface="Helvetica Neue"/>
                <a:ea typeface="Helvetica Neue"/>
                <a:cs typeface="Helvetica Neue"/>
                <a:sym typeface="Helvetica Neue"/>
              </a:rPr>
              <a:t> </a:t>
            </a:r>
            <a:endParaRPr/>
          </a:p>
        </p:txBody>
      </p:sp>
      <p:sp>
        <p:nvSpPr>
          <p:cNvPr id="195" name="Google Shape;195;p25"/>
          <p:cNvSpPr txBox="1"/>
          <p:nvPr/>
        </p:nvSpPr>
        <p:spPr>
          <a:xfrm>
            <a:off x="0" y="694625"/>
            <a:ext cx="5019600" cy="2780400"/>
          </a:xfrm>
          <a:prstGeom prst="rect">
            <a:avLst/>
          </a:prstGeom>
          <a:noFill/>
          <a:ln>
            <a:noFill/>
          </a:ln>
        </p:spPr>
        <p:txBody>
          <a:bodyPr anchorCtr="0" anchor="t" bIns="91425" lIns="91425" spcFirstLastPara="1" rIns="91425" wrap="square" tIns="91425">
            <a:noAutofit/>
          </a:bodyPr>
          <a:lstStyle/>
          <a:p>
            <a:pPr indent="-336550" lvl="0" marL="457200" marR="38100" rtl="0" algn="l">
              <a:lnSpc>
                <a:spcPct val="128571"/>
              </a:lnSpc>
              <a:spcBef>
                <a:spcPts val="0"/>
              </a:spcBef>
              <a:spcAft>
                <a:spcPts val="0"/>
              </a:spcAft>
              <a:buClr>
                <a:srgbClr val="3CEFAB"/>
              </a:buClr>
              <a:buSzPts val="1700"/>
              <a:buFont typeface="Helvetica Neue"/>
              <a:buChar char="●"/>
            </a:pPr>
            <a:r>
              <a:rPr lang="en-GB" sz="1700">
                <a:solidFill>
                  <a:schemeClr val="dk1"/>
                </a:solidFill>
                <a:highlight>
                  <a:schemeClr val="lt1"/>
                </a:highlight>
                <a:latin typeface="Helvetica Neue"/>
                <a:ea typeface="Helvetica Neue"/>
                <a:cs typeface="Helvetica Neue"/>
                <a:sym typeface="Helvetica Neue"/>
              </a:rPr>
              <a:t>Devuelve un </a:t>
            </a:r>
            <a:r>
              <a:rPr i="1" lang="en-GB" sz="1700">
                <a:solidFill>
                  <a:schemeClr val="dk1"/>
                </a:solidFill>
                <a:highlight>
                  <a:schemeClr val="lt1"/>
                </a:highlight>
                <a:latin typeface="Helvetica Neue"/>
                <a:ea typeface="Helvetica Neue"/>
                <a:cs typeface="Helvetica Neue"/>
                <a:sym typeface="Helvetica Neue"/>
              </a:rPr>
              <a:t>array </a:t>
            </a:r>
            <a:r>
              <a:rPr lang="en-GB" sz="1700">
                <a:solidFill>
                  <a:schemeClr val="dk1"/>
                </a:solidFill>
                <a:highlight>
                  <a:schemeClr val="lt1"/>
                </a:highlight>
                <a:latin typeface="Helvetica Neue"/>
                <a:ea typeface="Helvetica Neue"/>
                <a:cs typeface="Helvetica Neue"/>
                <a:sym typeface="Helvetica Neue"/>
              </a:rPr>
              <a:t>que contiene los argumentos de la línea de comandos pasados ​​cuando se inició el proceso.</a:t>
            </a:r>
            <a:endParaRPr sz="1700">
              <a:solidFill>
                <a:schemeClr val="dk1"/>
              </a:solidFill>
              <a:highlight>
                <a:schemeClr val="lt1"/>
              </a:highlight>
              <a:latin typeface="Helvetica Neue"/>
              <a:ea typeface="Helvetica Neue"/>
              <a:cs typeface="Helvetica Neue"/>
              <a:sym typeface="Helvetica Neue"/>
            </a:endParaRPr>
          </a:p>
          <a:p>
            <a:pPr indent="-336550" lvl="0" marL="457200" marR="38100" rtl="0" algn="l">
              <a:lnSpc>
                <a:spcPct val="128571"/>
              </a:lnSpc>
              <a:spcBef>
                <a:spcPts val="1000"/>
              </a:spcBef>
              <a:spcAft>
                <a:spcPts val="0"/>
              </a:spcAft>
              <a:buClr>
                <a:srgbClr val="3CEFAB"/>
              </a:buClr>
              <a:buSzPts val="1700"/>
              <a:buFont typeface="Helvetica Neue"/>
              <a:buChar char="●"/>
            </a:pPr>
            <a:r>
              <a:rPr lang="en-GB" sz="1700">
                <a:solidFill>
                  <a:schemeClr val="dk1"/>
                </a:solidFill>
                <a:highlight>
                  <a:schemeClr val="lt1"/>
                </a:highlight>
                <a:latin typeface="Helvetica Neue"/>
                <a:ea typeface="Helvetica Neue"/>
                <a:cs typeface="Helvetica Neue"/>
                <a:sym typeface="Helvetica Neue"/>
              </a:rPr>
              <a:t>El primer elemento será 'node', el segundo elemento será el nombre del fichero JavaScript. </a:t>
            </a:r>
            <a:endParaRPr sz="1700">
              <a:solidFill>
                <a:schemeClr val="dk1"/>
              </a:solidFill>
              <a:highlight>
                <a:schemeClr val="lt1"/>
              </a:highlight>
              <a:latin typeface="Helvetica Neue"/>
              <a:ea typeface="Helvetica Neue"/>
              <a:cs typeface="Helvetica Neue"/>
              <a:sym typeface="Helvetica Neue"/>
            </a:endParaRPr>
          </a:p>
          <a:p>
            <a:pPr indent="-336550" lvl="0" marL="457200" marR="38100" rtl="0" algn="l">
              <a:lnSpc>
                <a:spcPct val="128571"/>
              </a:lnSpc>
              <a:spcBef>
                <a:spcPts val="1000"/>
              </a:spcBef>
              <a:spcAft>
                <a:spcPts val="1000"/>
              </a:spcAft>
              <a:buClr>
                <a:srgbClr val="3CEFAB"/>
              </a:buClr>
              <a:buSzPts val="1700"/>
              <a:buFont typeface="Helvetica Neue"/>
              <a:buChar char="●"/>
            </a:pPr>
            <a:r>
              <a:rPr lang="en-GB" sz="1700">
                <a:solidFill>
                  <a:schemeClr val="dk1"/>
                </a:solidFill>
                <a:highlight>
                  <a:schemeClr val="lt1"/>
                </a:highlight>
                <a:latin typeface="Helvetica Neue"/>
                <a:ea typeface="Helvetica Neue"/>
                <a:cs typeface="Helvetica Neue"/>
                <a:sym typeface="Helvetica Neue"/>
              </a:rPr>
              <a:t>Los siguientes elementos serán argumentos adicionales de la línea de comando.</a:t>
            </a:r>
            <a:endParaRPr sz="1700">
              <a:solidFill>
                <a:schemeClr val="dk1"/>
              </a:solidFill>
              <a:highlight>
                <a:schemeClr val="lt1"/>
              </a:highlight>
              <a:latin typeface="Helvetica Neue"/>
              <a:ea typeface="Helvetica Neue"/>
              <a:cs typeface="Helvetica Neue"/>
              <a:sym typeface="Helvetica Neue"/>
            </a:endParaRPr>
          </a:p>
        </p:txBody>
      </p:sp>
      <p:sp>
        <p:nvSpPr>
          <p:cNvPr id="196" name="Google Shape;196;p25"/>
          <p:cNvSpPr txBox="1"/>
          <p:nvPr/>
        </p:nvSpPr>
        <p:spPr>
          <a:xfrm>
            <a:off x="1180500" y="668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‘process.argv’</a:t>
            </a:r>
            <a:endParaRPr i="1" sz="3600">
              <a:latin typeface="Anton"/>
              <a:ea typeface="Anton"/>
              <a:cs typeface="Anton"/>
              <a:sym typeface="Anton"/>
            </a:endParaRPr>
          </a:p>
        </p:txBody>
      </p:sp>
      <p:pic>
        <p:nvPicPr>
          <p:cNvPr id="197" name="Google Shape;197;p25"/>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198" name="Google Shape;198;p25"/>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199" name="Google Shape;199;p25"/>
          <p:cNvPicPr preferRelativeResize="0"/>
          <p:nvPr/>
        </p:nvPicPr>
        <p:blipFill>
          <a:blip r:embed="rId6">
            <a:alphaModFix/>
          </a:blip>
          <a:stretch>
            <a:fillRect/>
          </a:stretch>
        </p:blipFill>
        <p:spPr>
          <a:xfrm>
            <a:off x="5019675" y="1079600"/>
            <a:ext cx="3827750" cy="1474261"/>
          </a:xfrm>
          <a:prstGeom prst="rect">
            <a:avLst/>
          </a:prstGeom>
          <a:noFill/>
          <a:ln cap="flat" cmpd="sng" w="9525">
            <a:solidFill>
              <a:schemeClr val="dk2"/>
            </a:solidFill>
            <a:prstDash val="solid"/>
            <a:round/>
            <a:headEnd len="sm" w="sm" type="none"/>
            <a:tailEnd len="sm" w="sm" type="none"/>
          </a:ln>
        </p:spPr>
      </p:pic>
      <p:pic>
        <p:nvPicPr>
          <p:cNvPr id="200" name="Google Shape;200;p25"/>
          <p:cNvPicPr preferRelativeResize="0"/>
          <p:nvPr/>
        </p:nvPicPr>
        <p:blipFill>
          <a:blip r:embed="rId7">
            <a:alphaModFix/>
          </a:blip>
          <a:stretch>
            <a:fillRect/>
          </a:stretch>
        </p:blipFill>
        <p:spPr>
          <a:xfrm>
            <a:off x="200375" y="4111880"/>
            <a:ext cx="4391025" cy="447675"/>
          </a:xfrm>
          <a:prstGeom prst="rect">
            <a:avLst/>
          </a:prstGeom>
          <a:noFill/>
          <a:ln cap="flat" cmpd="sng" w="9525">
            <a:solidFill>
              <a:schemeClr val="dk2"/>
            </a:solidFill>
            <a:prstDash val="solid"/>
            <a:round/>
            <a:headEnd len="sm" w="sm" type="none"/>
            <a:tailEnd len="sm" w="sm" type="none"/>
          </a:ln>
        </p:spPr>
      </p:pic>
      <p:sp>
        <p:nvSpPr>
          <p:cNvPr id="201" name="Google Shape;201;p25"/>
          <p:cNvSpPr txBox="1"/>
          <p:nvPr/>
        </p:nvSpPr>
        <p:spPr>
          <a:xfrm>
            <a:off x="135750" y="3842650"/>
            <a:ext cx="3000000" cy="446400"/>
          </a:xfrm>
          <a:prstGeom prst="rect">
            <a:avLst/>
          </a:prstGeom>
          <a:noFill/>
          <a:ln>
            <a:noFill/>
          </a:ln>
        </p:spPr>
        <p:txBody>
          <a:bodyPr anchorCtr="0" anchor="t" bIns="91425" lIns="91425" spcFirstLastPara="1" rIns="91425" wrap="square" tIns="91425">
            <a:spAutoFit/>
          </a:bodyPr>
          <a:lstStyle/>
          <a:p>
            <a:pPr indent="-336550" lvl="0" marL="457200" marR="38100" rtl="0" algn="l">
              <a:lnSpc>
                <a:spcPct val="128571"/>
              </a:lnSpc>
              <a:spcBef>
                <a:spcPts val="0"/>
              </a:spcBef>
              <a:spcAft>
                <a:spcPts val="0"/>
              </a:spcAft>
              <a:buClr>
                <a:srgbClr val="3CEFAB"/>
              </a:buClr>
              <a:buSzPts val="1700"/>
              <a:buFont typeface="Helvetica Neue"/>
              <a:buChar char="●"/>
            </a:pPr>
            <a:r>
              <a:rPr lang="en-GB" sz="1700">
                <a:solidFill>
                  <a:schemeClr val="dk1"/>
                </a:solidFill>
                <a:highlight>
                  <a:schemeClr val="lt1"/>
                </a:highlight>
                <a:latin typeface="Helvetica Neue"/>
                <a:ea typeface="Helvetica Neue"/>
                <a:cs typeface="Helvetica Neue"/>
                <a:sym typeface="Helvetica Neue"/>
              </a:rPr>
              <a:t>Se ejecuta como:</a:t>
            </a:r>
            <a:r>
              <a:rPr lang="en-GB" sz="1700">
                <a:solidFill>
                  <a:schemeClr val="dk1"/>
                </a:solidFill>
                <a:highlight>
                  <a:schemeClr val="lt1"/>
                </a:highlight>
                <a:latin typeface="Helvetica Neue"/>
                <a:ea typeface="Helvetica Neue"/>
                <a:cs typeface="Helvetica Neue"/>
                <a:sym typeface="Helvetica Neue"/>
              </a:rPr>
              <a:t> </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nvSpPr>
        <p:spPr>
          <a:xfrm>
            <a:off x="188025" y="847025"/>
            <a:ext cx="5139300" cy="3913800"/>
          </a:xfrm>
          <a:prstGeom prst="rect">
            <a:avLst/>
          </a:prstGeom>
          <a:noFill/>
          <a:ln>
            <a:noFill/>
          </a:ln>
        </p:spPr>
        <p:txBody>
          <a:bodyPr anchorCtr="0" anchor="t" bIns="91425" lIns="91425" spcFirstLastPara="1" rIns="91425" wrap="square" tIns="91425">
            <a:noAutofit/>
          </a:bodyPr>
          <a:lstStyle/>
          <a:p>
            <a:pPr indent="-355600" lvl="0" marL="457200" marR="38100" rtl="0" algn="l">
              <a:lnSpc>
                <a:spcPct val="128571"/>
              </a:lnSpc>
              <a:spcBef>
                <a:spcPts val="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La propiedad </a:t>
            </a:r>
            <a:r>
              <a:rPr i="1" lang="en-GB" sz="2000">
                <a:solidFill>
                  <a:schemeClr val="dk1"/>
                </a:solidFill>
                <a:highlight>
                  <a:schemeClr val="lt1"/>
                </a:highlight>
                <a:latin typeface="Helvetica Neue"/>
                <a:ea typeface="Helvetica Neue"/>
                <a:cs typeface="Helvetica Neue"/>
                <a:sym typeface="Helvetica Neue"/>
              </a:rPr>
              <a:t>process.env</a:t>
            </a:r>
            <a:r>
              <a:rPr lang="en-GB" sz="2000">
                <a:solidFill>
                  <a:schemeClr val="dk1"/>
                </a:solidFill>
                <a:highlight>
                  <a:schemeClr val="lt1"/>
                </a:highlight>
                <a:latin typeface="Helvetica Neue"/>
                <a:ea typeface="Helvetica Neue"/>
                <a:cs typeface="Helvetica Neue"/>
                <a:sym typeface="Helvetica Neue"/>
              </a:rPr>
              <a:t> devuelve un objeto que contiene el entorno del usuario.</a:t>
            </a:r>
            <a:endParaRPr sz="2000">
              <a:solidFill>
                <a:schemeClr val="dk1"/>
              </a:solidFill>
              <a:highlight>
                <a:schemeClr val="lt1"/>
              </a:highlight>
              <a:latin typeface="Helvetica Neue"/>
              <a:ea typeface="Helvetica Neue"/>
              <a:cs typeface="Helvetica Neue"/>
              <a:sym typeface="Helvetica Neue"/>
            </a:endParaRPr>
          </a:p>
          <a:p>
            <a:pPr indent="-355600" lvl="0" marL="457200" marR="38100" rtl="0" algn="l">
              <a:lnSpc>
                <a:spcPct val="128571"/>
              </a:lnSpc>
              <a:spcBef>
                <a:spcPts val="100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Observamos un ejemplo de este objeto en la imagen.</a:t>
            </a:r>
            <a:endParaRPr sz="2000">
              <a:solidFill>
                <a:schemeClr val="dk1"/>
              </a:solidFill>
              <a:highlight>
                <a:schemeClr val="lt1"/>
              </a:highlight>
              <a:latin typeface="Helvetica Neue"/>
              <a:ea typeface="Helvetica Neue"/>
              <a:cs typeface="Helvetica Neue"/>
              <a:sym typeface="Helvetica Neue"/>
            </a:endParaRPr>
          </a:p>
          <a:p>
            <a:pPr indent="-355600" lvl="0" marL="457200" marR="38100" rtl="0" algn="l">
              <a:lnSpc>
                <a:spcPct val="128571"/>
              </a:lnSpc>
              <a:spcBef>
                <a:spcPts val="1000"/>
              </a:spcBef>
              <a:spcAft>
                <a:spcPts val="100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Este objeto se puede modificar, pero estas modificaciones no van a estar reflejadas fuera del proceso de Node o a otros </a:t>
            </a:r>
            <a:r>
              <a:rPr i="1" lang="en-GB" sz="2000">
                <a:solidFill>
                  <a:schemeClr val="dk1"/>
                </a:solidFill>
                <a:highlight>
                  <a:schemeClr val="lt1"/>
                </a:highlight>
                <a:latin typeface="Helvetica Neue"/>
                <a:ea typeface="Helvetica Neue"/>
                <a:cs typeface="Helvetica Neue"/>
                <a:sym typeface="Helvetica Neue"/>
              </a:rPr>
              <a:t>workers</a:t>
            </a:r>
            <a:r>
              <a:rPr lang="en-GB" sz="2000">
                <a:solidFill>
                  <a:schemeClr val="dk1"/>
                </a:solidFill>
                <a:highlight>
                  <a:schemeClr val="lt1"/>
                </a:highlight>
                <a:latin typeface="Helvetica Neue"/>
                <a:ea typeface="Helvetica Neue"/>
                <a:cs typeface="Helvetica Neue"/>
                <a:sym typeface="Helvetica Neue"/>
              </a:rPr>
              <a:t>.</a:t>
            </a:r>
            <a:endParaRPr sz="2000">
              <a:solidFill>
                <a:schemeClr val="dk1"/>
              </a:solidFill>
              <a:highlight>
                <a:schemeClr val="lt1"/>
              </a:highlight>
              <a:latin typeface="Helvetica Neue"/>
              <a:ea typeface="Helvetica Neue"/>
              <a:cs typeface="Helvetica Neue"/>
              <a:sym typeface="Helvetica Neue"/>
            </a:endParaRPr>
          </a:p>
        </p:txBody>
      </p:sp>
      <p:sp>
        <p:nvSpPr>
          <p:cNvPr id="207" name="Google Shape;207;p26"/>
          <p:cNvSpPr txBox="1"/>
          <p:nvPr/>
        </p:nvSpPr>
        <p:spPr>
          <a:xfrm>
            <a:off x="1180500" y="668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‘process.env’</a:t>
            </a:r>
            <a:endParaRPr i="1" sz="3600">
              <a:latin typeface="Anton"/>
              <a:ea typeface="Anton"/>
              <a:cs typeface="Anton"/>
              <a:sym typeface="Anton"/>
            </a:endParaRPr>
          </a:p>
        </p:txBody>
      </p:sp>
      <p:pic>
        <p:nvPicPr>
          <p:cNvPr id="208" name="Google Shape;208;p2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09" name="Google Shape;209;p2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10" name="Google Shape;210;p26"/>
          <p:cNvPicPr preferRelativeResize="0"/>
          <p:nvPr/>
        </p:nvPicPr>
        <p:blipFill>
          <a:blip r:embed="rId5">
            <a:alphaModFix/>
          </a:blip>
          <a:stretch>
            <a:fillRect/>
          </a:stretch>
        </p:blipFill>
        <p:spPr>
          <a:xfrm>
            <a:off x="5434523" y="1481352"/>
            <a:ext cx="3566200" cy="2312650"/>
          </a:xfrm>
          <a:prstGeom prst="rect">
            <a:avLst/>
          </a:prstGeom>
          <a:noFill/>
          <a:ln cap="flat" cmpd="sng" w="9525">
            <a:solidFill>
              <a:schemeClr val="dk2"/>
            </a:solidFill>
            <a:prstDash val="solid"/>
            <a:round/>
            <a:headEnd len="sm" w="sm" type="none"/>
            <a:tailEnd len="sm" w="sm" type="none"/>
          </a:ln>
        </p:spPr>
      </p:pic>
      <p:sp>
        <p:nvSpPr>
          <p:cNvPr id="211" name="Google Shape;211;p26"/>
          <p:cNvSpPr/>
          <p:nvPr/>
        </p:nvSpPr>
        <p:spPr>
          <a:xfrm>
            <a:off x="4564425" y="2580345"/>
            <a:ext cx="762900" cy="381600"/>
          </a:xfrm>
          <a:prstGeom prst="rightArrow">
            <a:avLst>
              <a:gd fmla="val 50000" name="adj1"/>
              <a:gd fmla="val 50000" name="adj2"/>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nvSpPr>
        <p:spPr>
          <a:xfrm>
            <a:off x="645225" y="1532825"/>
            <a:ext cx="7775400" cy="2139900"/>
          </a:xfrm>
          <a:prstGeom prst="rect">
            <a:avLst/>
          </a:prstGeom>
          <a:noFill/>
          <a:ln>
            <a:noFill/>
          </a:ln>
        </p:spPr>
        <p:txBody>
          <a:bodyPr anchorCtr="0" anchor="t" bIns="91425" lIns="91425" spcFirstLastPara="1" rIns="91425" wrap="square" tIns="91425">
            <a:noAutofit/>
          </a:bodyPr>
          <a:lstStyle/>
          <a:p>
            <a:pPr indent="-355600" lvl="0" marL="457200" marR="38100" rtl="0" algn="l">
              <a:lnSpc>
                <a:spcPct val="128571"/>
              </a:lnSpc>
              <a:spcBef>
                <a:spcPts val="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Esta propiedad devuelve el nombre de la ruta absoluta del ejecutable que inició el proceso Node. Los enlaces simbólicos, si los hay, se resuelven.</a:t>
            </a:r>
            <a:endParaRPr sz="2000">
              <a:solidFill>
                <a:schemeClr val="dk1"/>
              </a:solidFill>
              <a:highlight>
                <a:schemeClr val="lt1"/>
              </a:highlight>
              <a:latin typeface="Helvetica Neue"/>
              <a:ea typeface="Helvetica Neue"/>
              <a:cs typeface="Helvetica Neue"/>
              <a:sym typeface="Helvetica Neue"/>
            </a:endParaRPr>
          </a:p>
          <a:p>
            <a:pPr indent="0" lvl="0" marL="457200" marR="38100" rtl="0" algn="l">
              <a:lnSpc>
                <a:spcPct val="128571"/>
              </a:lnSpc>
              <a:spcBef>
                <a:spcPts val="0"/>
              </a:spcBef>
              <a:spcAft>
                <a:spcPts val="0"/>
              </a:spcAft>
              <a:buNone/>
            </a:pPr>
            <a:r>
              <a:t/>
            </a:r>
            <a:endParaRPr sz="2000">
              <a:solidFill>
                <a:schemeClr val="dk1"/>
              </a:solidFill>
              <a:highlight>
                <a:schemeClr val="lt1"/>
              </a:highlight>
              <a:latin typeface="Helvetica Neue"/>
              <a:ea typeface="Helvetica Neue"/>
              <a:cs typeface="Helvetica Neue"/>
              <a:sym typeface="Helvetica Neue"/>
            </a:endParaRPr>
          </a:p>
          <a:p>
            <a:pPr indent="-355600" lvl="0" marL="457200" marR="38100" rtl="0" algn="l">
              <a:lnSpc>
                <a:spcPct val="128571"/>
              </a:lnSpc>
              <a:spcBef>
                <a:spcPts val="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Ejemplo de ruta: </a:t>
            </a:r>
            <a:endParaRPr sz="2000">
              <a:solidFill>
                <a:schemeClr val="dk1"/>
              </a:solidFill>
              <a:highlight>
                <a:schemeClr val="lt1"/>
              </a:highlight>
              <a:latin typeface="Helvetica Neue"/>
              <a:ea typeface="Helvetica Neue"/>
              <a:cs typeface="Helvetica Neue"/>
              <a:sym typeface="Helvetica Neue"/>
            </a:endParaRPr>
          </a:p>
        </p:txBody>
      </p:sp>
      <p:sp>
        <p:nvSpPr>
          <p:cNvPr id="217" name="Google Shape;217;p27"/>
          <p:cNvSpPr txBox="1"/>
          <p:nvPr/>
        </p:nvSpPr>
        <p:spPr>
          <a:xfrm>
            <a:off x="1180500" y="668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‘process.execPath’</a:t>
            </a:r>
            <a:endParaRPr i="1" sz="3600">
              <a:latin typeface="Anton"/>
              <a:ea typeface="Anton"/>
              <a:cs typeface="Anton"/>
              <a:sym typeface="Anton"/>
            </a:endParaRPr>
          </a:p>
        </p:txBody>
      </p:sp>
      <p:pic>
        <p:nvPicPr>
          <p:cNvPr id="218" name="Google Shape;218;p2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9" name="Google Shape;219;p2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20" name="Google Shape;220;p27"/>
          <p:cNvPicPr preferRelativeResize="0"/>
          <p:nvPr/>
        </p:nvPicPr>
        <p:blipFill>
          <a:blip r:embed="rId5">
            <a:alphaModFix/>
          </a:blip>
          <a:stretch>
            <a:fillRect/>
          </a:stretch>
        </p:blipFill>
        <p:spPr>
          <a:xfrm>
            <a:off x="3338513" y="3076850"/>
            <a:ext cx="2314575" cy="5619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nvSpPr>
        <p:spPr>
          <a:xfrm>
            <a:off x="645225" y="923225"/>
            <a:ext cx="7775400" cy="2139900"/>
          </a:xfrm>
          <a:prstGeom prst="rect">
            <a:avLst/>
          </a:prstGeom>
          <a:noFill/>
          <a:ln>
            <a:noFill/>
          </a:ln>
        </p:spPr>
        <p:txBody>
          <a:bodyPr anchorCtr="0" anchor="t" bIns="91425" lIns="91425" spcFirstLastPara="1" rIns="91425" wrap="square" tIns="91425">
            <a:noAutofit/>
          </a:bodyPr>
          <a:lstStyle/>
          <a:p>
            <a:pPr indent="-355600" lvl="0" marL="457200" marR="38100" rtl="0" algn="l">
              <a:lnSpc>
                <a:spcPct val="128571"/>
              </a:lnSpc>
              <a:spcBef>
                <a:spcPts val="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La propiedad </a:t>
            </a:r>
            <a:r>
              <a:rPr i="1" lang="en-GB" sz="2000">
                <a:solidFill>
                  <a:schemeClr val="dk1"/>
                </a:solidFill>
                <a:highlight>
                  <a:schemeClr val="lt1"/>
                </a:highlight>
                <a:latin typeface="Helvetica Neue"/>
                <a:ea typeface="Helvetica Neue"/>
                <a:cs typeface="Helvetica Neue"/>
                <a:sym typeface="Helvetica Neue"/>
              </a:rPr>
              <a:t>process.stdout </a:t>
            </a:r>
            <a:r>
              <a:rPr lang="en-GB" sz="2000">
                <a:solidFill>
                  <a:schemeClr val="dk1"/>
                </a:solidFill>
                <a:highlight>
                  <a:schemeClr val="lt1"/>
                </a:highlight>
                <a:latin typeface="Helvetica Neue"/>
                <a:ea typeface="Helvetica Neue"/>
                <a:cs typeface="Helvetica Neue"/>
                <a:sym typeface="Helvetica Neue"/>
              </a:rPr>
              <a:t>devuelve una secuencia conectada a stdout.</a:t>
            </a:r>
            <a:endParaRPr sz="2000">
              <a:solidFill>
                <a:schemeClr val="dk1"/>
              </a:solidFill>
              <a:highlight>
                <a:schemeClr val="lt1"/>
              </a:highlight>
              <a:latin typeface="Helvetica Neue"/>
              <a:ea typeface="Helvetica Neue"/>
              <a:cs typeface="Helvetica Neue"/>
              <a:sym typeface="Helvetica Neue"/>
            </a:endParaRPr>
          </a:p>
          <a:p>
            <a:pPr indent="-355600" lvl="0" marL="457200" marR="38100" rtl="0" algn="l">
              <a:lnSpc>
                <a:spcPct val="128571"/>
              </a:lnSpc>
              <a:spcBef>
                <a:spcPts val="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Es un stream de escritura para stdout.</a:t>
            </a:r>
            <a:endParaRPr sz="2000">
              <a:solidFill>
                <a:schemeClr val="dk1"/>
              </a:solidFill>
              <a:highlight>
                <a:schemeClr val="lt1"/>
              </a:highlight>
              <a:latin typeface="Helvetica Neue"/>
              <a:ea typeface="Helvetica Neue"/>
              <a:cs typeface="Helvetica Neue"/>
              <a:sym typeface="Helvetica Neue"/>
            </a:endParaRPr>
          </a:p>
          <a:p>
            <a:pPr indent="0" lvl="0" marL="457200" marR="38100" rtl="0" algn="l">
              <a:lnSpc>
                <a:spcPct val="128571"/>
              </a:lnSpc>
              <a:spcBef>
                <a:spcPts val="0"/>
              </a:spcBef>
              <a:spcAft>
                <a:spcPts val="0"/>
              </a:spcAft>
              <a:buNone/>
            </a:pPr>
            <a:r>
              <a:t/>
            </a:r>
            <a:endParaRPr sz="2000">
              <a:solidFill>
                <a:schemeClr val="dk1"/>
              </a:solidFill>
              <a:highlight>
                <a:schemeClr val="lt1"/>
              </a:highlight>
              <a:latin typeface="Helvetica Neue"/>
              <a:ea typeface="Helvetica Neue"/>
              <a:cs typeface="Helvetica Neue"/>
              <a:sym typeface="Helvetica Neue"/>
            </a:endParaRPr>
          </a:p>
          <a:p>
            <a:pPr indent="-355600" lvl="0" marL="457200" marR="38100" rtl="0" algn="l">
              <a:lnSpc>
                <a:spcPct val="128571"/>
              </a:lnSpc>
              <a:spcBef>
                <a:spcPts val="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Ejemplo de la definición de </a:t>
            </a:r>
            <a:r>
              <a:rPr i="1" lang="en-GB" sz="2000">
                <a:solidFill>
                  <a:schemeClr val="dk1"/>
                </a:solidFill>
                <a:highlight>
                  <a:schemeClr val="lt1"/>
                </a:highlight>
                <a:latin typeface="Helvetica Neue"/>
                <a:ea typeface="Helvetica Neue"/>
                <a:cs typeface="Helvetica Neue"/>
                <a:sym typeface="Helvetica Neue"/>
              </a:rPr>
              <a:t>console.log</a:t>
            </a:r>
            <a:r>
              <a:rPr lang="en-GB" sz="2000">
                <a:solidFill>
                  <a:schemeClr val="dk1"/>
                </a:solidFill>
                <a:highlight>
                  <a:schemeClr val="lt1"/>
                </a:highlight>
                <a:latin typeface="Helvetica Neue"/>
                <a:ea typeface="Helvetica Neue"/>
                <a:cs typeface="Helvetica Neue"/>
                <a:sym typeface="Helvetica Neue"/>
              </a:rPr>
              <a:t>: </a:t>
            </a:r>
            <a:endParaRPr sz="2000">
              <a:solidFill>
                <a:schemeClr val="dk1"/>
              </a:solidFill>
              <a:highlight>
                <a:schemeClr val="lt1"/>
              </a:highlight>
              <a:latin typeface="Helvetica Neue"/>
              <a:ea typeface="Helvetica Neue"/>
              <a:cs typeface="Helvetica Neue"/>
              <a:sym typeface="Helvetica Neue"/>
            </a:endParaRPr>
          </a:p>
        </p:txBody>
      </p:sp>
      <p:sp>
        <p:nvSpPr>
          <p:cNvPr id="226" name="Google Shape;226;p28"/>
          <p:cNvSpPr txBox="1"/>
          <p:nvPr/>
        </p:nvSpPr>
        <p:spPr>
          <a:xfrm>
            <a:off x="1180500" y="668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‘process.stdout.write’</a:t>
            </a:r>
            <a:endParaRPr i="1" sz="3600">
              <a:latin typeface="Anton"/>
              <a:ea typeface="Anton"/>
              <a:cs typeface="Anton"/>
              <a:sym typeface="Anton"/>
            </a:endParaRPr>
          </a:p>
        </p:txBody>
      </p:sp>
      <p:pic>
        <p:nvPicPr>
          <p:cNvPr id="227" name="Google Shape;227;p2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8" name="Google Shape;228;p2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29" name="Google Shape;229;p28"/>
          <p:cNvPicPr preferRelativeResize="0"/>
          <p:nvPr/>
        </p:nvPicPr>
        <p:blipFill>
          <a:blip r:embed="rId5">
            <a:alphaModFix/>
          </a:blip>
          <a:stretch>
            <a:fillRect/>
          </a:stretch>
        </p:blipFill>
        <p:spPr>
          <a:xfrm>
            <a:off x="2754775" y="3214500"/>
            <a:ext cx="4183538" cy="14707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USO DEL OBJETO PROCESS</a:t>
            </a:r>
            <a:endParaRPr sz="2000">
              <a:latin typeface="Helvetica Neue"/>
              <a:ea typeface="Helvetica Neue"/>
              <a:cs typeface="Helvetica Neue"/>
              <a:sym typeface="Helvetica Neue"/>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a:ea typeface="Helvetica Neue"/>
                <a:cs typeface="Helvetica Neue"/>
                <a:sym typeface="Helvetica Neue"/>
              </a:rPr>
              <a:t>Tiempo: 10 minutos</a:t>
            </a:r>
            <a:endParaRPr i="1" sz="1600">
              <a:latin typeface="Helvetica Neue"/>
              <a:ea typeface="Helvetica Neue"/>
              <a:cs typeface="Helvetica Neue"/>
              <a:sym typeface="Helvetica Neue"/>
            </a:endParaRPr>
          </a:p>
        </p:txBody>
      </p:sp>
      <p:pic>
        <p:nvPicPr>
          <p:cNvPr id="235" name="Google Shape;235;p2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36" name="Google Shape;236;p29"/>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42" name="Google Shape;242;p30"/>
          <p:cNvSpPr txBox="1"/>
          <p:nvPr/>
        </p:nvSpPr>
        <p:spPr>
          <a:xfrm>
            <a:off x="290100" y="1475925"/>
            <a:ext cx="8158800" cy="104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700">
                <a:solidFill>
                  <a:schemeClr val="dk1"/>
                </a:solidFill>
                <a:highlight>
                  <a:schemeClr val="lt1"/>
                </a:highlight>
                <a:latin typeface="Helvetica Neue"/>
                <a:ea typeface="Helvetica Neue"/>
                <a:cs typeface="Helvetica Neue"/>
                <a:sym typeface="Helvetica Neue"/>
              </a:rPr>
              <a:t>Realizar una aplicación en Node.js que permita recibir como parámetros una cantidad ilimitada de números, con los cuales debe confeccionar el siguiente objeto (se imprimirá por consola):</a:t>
            </a:r>
            <a:endParaRPr sz="17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1000"/>
              </a:spcBef>
              <a:spcAft>
                <a:spcPts val="1000"/>
              </a:spcAft>
              <a:buNone/>
            </a:pPr>
            <a:r>
              <a:t/>
            </a:r>
            <a:endParaRPr sz="1700">
              <a:solidFill>
                <a:schemeClr val="dk1"/>
              </a:solidFill>
              <a:highlight>
                <a:schemeClr val="lt1"/>
              </a:highlight>
              <a:latin typeface="Helvetica Neue"/>
              <a:ea typeface="Helvetica Neue"/>
              <a:cs typeface="Helvetica Neue"/>
              <a:sym typeface="Helvetica Neue"/>
            </a:endParaRPr>
          </a:p>
        </p:txBody>
      </p:sp>
      <p:pic>
        <p:nvPicPr>
          <p:cNvPr id="243" name="Google Shape;243;p30"/>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244" name="Google Shape;244;p30"/>
          <p:cNvSpPr txBox="1"/>
          <p:nvPr/>
        </p:nvSpPr>
        <p:spPr>
          <a:xfrm>
            <a:off x="290100" y="381000"/>
            <a:ext cx="7524900" cy="79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Uso del objeto Process</a:t>
            </a:r>
            <a:endParaRPr i="1" sz="1600">
              <a:latin typeface="Helvetica Neue"/>
              <a:ea typeface="Helvetica Neue"/>
              <a:cs typeface="Helvetica Neue"/>
              <a:sym typeface="Helvetica Neue"/>
            </a:endParaRPr>
          </a:p>
        </p:txBody>
      </p:sp>
      <p:pic>
        <p:nvPicPr>
          <p:cNvPr id="245" name="Google Shape;245;p30"/>
          <p:cNvPicPr preferRelativeResize="0"/>
          <p:nvPr/>
        </p:nvPicPr>
        <p:blipFill>
          <a:blip r:embed="rId5">
            <a:alphaModFix/>
          </a:blip>
          <a:stretch>
            <a:fillRect/>
          </a:stretch>
        </p:blipFill>
        <p:spPr>
          <a:xfrm>
            <a:off x="2743200" y="2672925"/>
            <a:ext cx="3429000" cy="1962150"/>
          </a:xfrm>
          <a:prstGeom prst="rect">
            <a:avLst/>
          </a:prstGeom>
          <a:noFill/>
          <a:ln cap="flat" cmpd="sng" w="19050">
            <a:solidFill>
              <a:schemeClr val="dk2"/>
            </a:solidFill>
            <a:prstDash val="solid"/>
            <a:round/>
            <a:headEnd len="sm" w="sm" type="none"/>
            <a:tailEnd len="sm" w="sm" type="none"/>
          </a:ln>
        </p:spPr>
      </p:pic>
      <p:sp>
        <p:nvSpPr>
          <p:cNvPr id="246" name="Google Shape;246;p30"/>
          <p:cNvSpPr txBox="1"/>
          <p:nvPr/>
        </p:nvSpPr>
        <p:spPr>
          <a:xfrm>
            <a:off x="336550" y="1002565"/>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a:ea typeface="Helvetica Neue"/>
                <a:cs typeface="Helvetica Neue"/>
                <a:sym typeface="Helvetica Neue"/>
              </a:rPr>
              <a:t>Tiempo: 10 minutos</a:t>
            </a:r>
            <a:endParaRPr i="1" sz="1600">
              <a:solidFill>
                <a:schemeClr val="dk1"/>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52" name="Google Shape;252;p31"/>
          <p:cNvSpPr txBox="1"/>
          <p:nvPr/>
        </p:nvSpPr>
        <p:spPr>
          <a:xfrm>
            <a:off x="290100" y="1475925"/>
            <a:ext cx="8158800" cy="104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700">
                <a:solidFill>
                  <a:schemeClr val="dk1"/>
                </a:solidFill>
                <a:highlight>
                  <a:schemeClr val="lt1"/>
                </a:highlight>
                <a:latin typeface="Helvetica Neue"/>
                <a:ea typeface="Helvetica Neue"/>
                <a:cs typeface="Helvetica Neue"/>
                <a:sym typeface="Helvetica Neue"/>
              </a:rPr>
              <a:t>En el caso de ingresar un número no válido, se creará un objeto de error con el siguiente formato (se imprimirá por consola):</a:t>
            </a:r>
            <a:endParaRPr sz="17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1000"/>
              </a:spcBef>
              <a:spcAft>
                <a:spcPts val="1000"/>
              </a:spcAft>
              <a:buNone/>
            </a:pPr>
            <a:r>
              <a:t/>
            </a:r>
            <a:endParaRPr sz="1700">
              <a:solidFill>
                <a:schemeClr val="dk1"/>
              </a:solidFill>
              <a:highlight>
                <a:schemeClr val="lt1"/>
              </a:highlight>
              <a:latin typeface="Helvetica Neue"/>
              <a:ea typeface="Helvetica Neue"/>
              <a:cs typeface="Helvetica Neue"/>
              <a:sym typeface="Helvetica Neue"/>
            </a:endParaRPr>
          </a:p>
        </p:txBody>
      </p:sp>
      <p:pic>
        <p:nvPicPr>
          <p:cNvPr id="253" name="Google Shape;253;p31"/>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254" name="Google Shape;254;p31"/>
          <p:cNvSpPr txBox="1"/>
          <p:nvPr/>
        </p:nvSpPr>
        <p:spPr>
          <a:xfrm>
            <a:off x="290100" y="381000"/>
            <a:ext cx="7524900" cy="79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Uso del objeto Process</a:t>
            </a:r>
            <a:endParaRPr i="1" sz="1600">
              <a:latin typeface="Helvetica Neue"/>
              <a:ea typeface="Helvetica Neue"/>
              <a:cs typeface="Helvetica Neue"/>
              <a:sym typeface="Helvetica Neue"/>
            </a:endParaRPr>
          </a:p>
        </p:txBody>
      </p:sp>
      <p:pic>
        <p:nvPicPr>
          <p:cNvPr id="255" name="Google Shape;255;p31"/>
          <p:cNvPicPr preferRelativeResize="0"/>
          <p:nvPr/>
        </p:nvPicPr>
        <p:blipFill>
          <a:blip r:embed="rId5">
            <a:alphaModFix/>
          </a:blip>
          <a:stretch>
            <a:fillRect/>
          </a:stretch>
        </p:blipFill>
        <p:spPr>
          <a:xfrm>
            <a:off x="1143000" y="2368125"/>
            <a:ext cx="6953250" cy="1371600"/>
          </a:xfrm>
          <a:prstGeom prst="rect">
            <a:avLst/>
          </a:prstGeom>
          <a:noFill/>
          <a:ln cap="flat" cmpd="sng" w="19050">
            <a:solidFill>
              <a:schemeClr val="dk2"/>
            </a:solidFill>
            <a:prstDash val="solid"/>
            <a:round/>
            <a:headEnd len="sm" w="sm" type="none"/>
            <a:tailEnd len="sm" w="sm" type="none"/>
          </a:ln>
        </p:spPr>
      </p:pic>
      <p:sp>
        <p:nvSpPr>
          <p:cNvPr id="256" name="Google Shape;256;p31"/>
          <p:cNvSpPr txBox="1"/>
          <p:nvPr/>
        </p:nvSpPr>
        <p:spPr>
          <a:xfrm>
            <a:off x="366300" y="3914325"/>
            <a:ext cx="8158800" cy="104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700">
                <a:solidFill>
                  <a:schemeClr val="dk1"/>
                </a:solidFill>
                <a:highlight>
                  <a:schemeClr val="lt1"/>
                </a:highlight>
                <a:latin typeface="Helvetica Neue"/>
                <a:ea typeface="Helvetica Neue"/>
                <a:cs typeface="Helvetica Neue"/>
                <a:sym typeface="Helvetica Neue"/>
              </a:rPr>
              <a:t>En este caso de error, la aplicación saldrá con código de error -5</a:t>
            </a:r>
            <a:endParaRPr sz="17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1000"/>
              </a:spcBef>
              <a:spcAft>
                <a:spcPts val="1000"/>
              </a:spcAft>
              <a:buNone/>
            </a:pPr>
            <a:r>
              <a:t/>
            </a:r>
            <a:endParaRPr sz="1700">
              <a:solidFill>
                <a:schemeClr val="dk1"/>
              </a:solidFill>
              <a:highlight>
                <a:schemeClr val="lt1"/>
              </a:highlight>
              <a:latin typeface="Helvetica Neue"/>
              <a:ea typeface="Helvetica Neue"/>
              <a:cs typeface="Helvetica Neue"/>
              <a:sym typeface="Helvetica Neue"/>
            </a:endParaRPr>
          </a:p>
        </p:txBody>
      </p:sp>
      <p:sp>
        <p:nvSpPr>
          <p:cNvPr id="257" name="Google Shape;257;p31"/>
          <p:cNvSpPr txBox="1"/>
          <p:nvPr/>
        </p:nvSpPr>
        <p:spPr>
          <a:xfrm>
            <a:off x="336550" y="1002565"/>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a:ea typeface="Helvetica Neue"/>
                <a:cs typeface="Helvetica Neue"/>
                <a:sym typeface="Helvetica Neue"/>
              </a:rPr>
              <a:t>Tiempo: 10 minutos</a:t>
            </a:r>
            <a:endParaRPr i="1" sz="1600">
              <a:solidFill>
                <a:schemeClr val="dk1"/>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4082750" y="1485600"/>
            <a:ext cx="4581600" cy="21723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GB" sz="1800">
                <a:solidFill>
                  <a:schemeClr val="dk1"/>
                </a:solidFill>
                <a:latin typeface="Helvetica Neue"/>
                <a:ea typeface="Helvetica Neue"/>
                <a:cs typeface="Helvetica Neue"/>
                <a:sym typeface="Helvetica Neue"/>
              </a:rPr>
              <a:t>Conocer acerca del objeto </a:t>
            </a:r>
            <a:r>
              <a:rPr i="1" lang="en-GB" sz="1800">
                <a:solidFill>
                  <a:schemeClr val="dk1"/>
                </a:solidFill>
                <a:latin typeface="Helvetica Neue"/>
                <a:ea typeface="Helvetica Neue"/>
                <a:cs typeface="Helvetica Neue"/>
                <a:sym typeface="Helvetica Neue"/>
              </a:rPr>
              <a:t>process</a:t>
            </a:r>
            <a:r>
              <a:rPr lang="en-GB" sz="1800">
                <a:solidFill>
                  <a:schemeClr val="dk1"/>
                </a:solidFill>
                <a:latin typeface="Helvetica Neue"/>
                <a:ea typeface="Helvetica Neue"/>
                <a:cs typeface="Helvetica Neue"/>
                <a:sym typeface="Helvetica Neue"/>
              </a:rPr>
              <a:t>.</a:t>
            </a:r>
            <a:endParaRPr sz="1800">
              <a:solidFill>
                <a:schemeClr val="dk1"/>
              </a:solidFill>
              <a:latin typeface="Helvetica Neue"/>
              <a:ea typeface="Helvetica Neue"/>
              <a:cs typeface="Helvetica Neue"/>
              <a:sym typeface="Helvetica Neue"/>
            </a:endParaRPr>
          </a:p>
          <a:p>
            <a:pPr indent="-342900" lvl="0" marL="457200" rtl="0" algn="l">
              <a:lnSpc>
                <a:spcPct val="115000"/>
              </a:lnSpc>
              <a:spcBef>
                <a:spcPts val="1000"/>
              </a:spcBef>
              <a:spcAft>
                <a:spcPts val="0"/>
              </a:spcAft>
              <a:buClr>
                <a:schemeClr val="dk1"/>
              </a:buClr>
              <a:buSzPts val="1800"/>
              <a:buFont typeface="Helvetica Neue"/>
              <a:buChar char="●"/>
            </a:pPr>
            <a:r>
              <a:rPr lang="en-GB" sz="1800">
                <a:solidFill>
                  <a:schemeClr val="dk1"/>
                </a:solidFill>
                <a:latin typeface="Helvetica Neue"/>
                <a:ea typeface="Helvetica Neue"/>
                <a:cs typeface="Helvetica Neue"/>
                <a:sym typeface="Helvetica Neue"/>
              </a:rPr>
              <a:t>Aplicar </a:t>
            </a:r>
            <a:r>
              <a:rPr i="1" lang="en-GB" sz="1800">
                <a:solidFill>
                  <a:schemeClr val="dk1"/>
                </a:solidFill>
                <a:latin typeface="Helvetica Neue"/>
                <a:ea typeface="Helvetica Neue"/>
                <a:cs typeface="Helvetica Neue"/>
                <a:sym typeface="Helvetica Neue"/>
              </a:rPr>
              <a:t>child_process </a:t>
            </a:r>
            <a:r>
              <a:rPr lang="en-GB" sz="1800">
                <a:solidFill>
                  <a:schemeClr val="dk1"/>
                </a:solidFill>
                <a:latin typeface="Helvetica Neue"/>
                <a:ea typeface="Helvetica Neue"/>
                <a:cs typeface="Helvetica Neue"/>
                <a:sym typeface="Helvetica Neue"/>
              </a:rPr>
              <a:t>y sus métodos.</a:t>
            </a:r>
            <a:endParaRPr sz="1800">
              <a:solidFill>
                <a:schemeClr val="dk1"/>
              </a:solidFill>
              <a:latin typeface="Helvetica Neue"/>
              <a:ea typeface="Helvetica Neue"/>
              <a:cs typeface="Helvetica Neue"/>
              <a:sym typeface="Helvetica Neue"/>
            </a:endParaRPr>
          </a:p>
          <a:p>
            <a:pPr indent="-342900" lvl="0" marL="457200" rtl="0" algn="l">
              <a:lnSpc>
                <a:spcPct val="115000"/>
              </a:lnSpc>
              <a:spcBef>
                <a:spcPts val="1000"/>
              </a:spcBef>
              <a:spcAft>
                <a:spcPts val="1000"/>
              </a:spcAft>
              <a:buClr>
                <a:schemeClr val="dk1"/>
              </a:buClr>
              <a:buSzPts val="1800"/>
              <a:buFont typeface="Helvetica Neue"/>
              <a:buChar char="●"/>
            </a:pPr>
            <a:r>
              <a:rPr lang="en-GB" sz="1800">
                <a:solidFill>
                  <a:schemeClr val="dk1"/>
                </a:solidFill>
                <a:latin typeface="Helvetica Neue"/>
                <a:ea typeface="Helvetica Neue"/>
                <a:cs typeface="Helvetica Neue"/>
                <a:sym typeface="Helvetica Neue"/>
              </a:rPr>
              <a:t>Comprender los procesos en NodeJS.</a:t>
            </a:r>
            <a:endParaRPr sz="1800">
              <a:solidFill>
                <a:schemeClr val="dk1"/>
              </a:solidFill>
              <a:latin typeface="Helvetica Neue"/>
              <a:ea typeface="Helvetica Neue"/>
              <a:cs typeface="Helvetica Neue"/>
              <a:sym typeface="Helvetica Neue"/>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3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63" name="Google Shape;263;p32"/>
          <p:cNvSpPr txBox="1"/>
          <p:nvPr/>
        </p:nvSpPr>
        <p:spPr>
          <a:xfrm>
            <a:off x="290100" y="1475925"/>
            <a:ext cx="8158800" cy="53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700">
                <a:solidFill>
                  <a:schemeClr val="dk1"/>
                </a:solidFill>
                <a:highlight>
                  <a:schemeClr val="lt1"/>
                </a:highlight>
                <a:latin typeface="Helvetica Neue"/>
                <a:ea typeface="Helvetica Neue"/>
                <a:cs typeface="Helvetica Neue"/>
                <a:sym typeface="Helvetica Neue"/>
              </a:rPr>
              <a:t>Si no ingresó ningún número, el objeto de error será:</a:t>
            </a:r>
            <a:endParaRPr sz="17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1000"/>
              </a:spcBef>
              <a:spcAft>
                <a:spcPts val="1000"/>
              </a:spcAft>
              <a:buNone/>
            </a:pPr>
            <a:r>
              <a:t/>
            </a:r>
            <a:endParaRPr sz="1700">
              <a:solidFill>
                <a:schemeClr val="dk1"/>
              </a:solidFill>
              <a:highlight>
                <a:schemeClr val="lt1"/>
              </a:highlight>
              <a:latin typeface="Helvetica Neue"/>
              <a:ea typeface="Helvetica Neue"/>
              <a:cs typeface="Helvetica Neue"/>
              <a:sym typeface="Helvetica Neue"/>
            </a:endParaRPr>
          </a:p>
        </p:txBody>
      </p:sp>
      <p:pic>
        <p:nvPicPr>
          <p:cNvPr id="264" name="Google Shape;264;p32"/>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265" name="Google Shape;265;p32"/>
          <p:cNvSpPr txBox="1"/>
          <p:nvPr/>
        </p:nvSpPr>
        <p:spPr>
          <a:xfrm>
            <a:off x="290100" y="381000"/>
            <a:ext cx="7524900" cy="79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Uso del objeto Process</a:t>
            </a:r>
            <a:endParaRPr i="1" sz="1600">
              <a:latin typeface="Helvetica Neue"/>
              <a:ea typeface="Helvetica Neue"/>
              <a:cs typeface="Helvetica Neue"/>
              <a:sym typeface="Helvetica Neue"/>
            </a:endParaRPr>
          </a:p>
        </p:txBody>
      </p:sp>
      <p:sp>
        <p:nvSpPr>
          <p:cNvPr id="266" name="Google Shape;266;p32"/>
          <p:cNvSpPr txBox="1"/>
          <p:nvPr/>
        </p:nvSpPr>
        <p:spPr>
          <a:xfrm>
            <a:off x="213900" y="3228525"/>
            <a:ext cx="8158800" cy="104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700">
                <a:solidFill>
                  <a:schemeClr val="dk1"/>
                </a:solidFill>
                <a:highlight>
                  <a:schemeClr val="lt1"/>
                </a:highlight>
                <a:latin typeface="Helvetica Neue"/>
                <a:ea typeface="Helvetica Neue"/>
                <a:cs typeface="Helvetica Neue"/>
                <a:sym typeface="Helvetica Neue"/>
              </a:rPr>
              <a:t>En este caso de error, la aplicación saldrá con código de error </a:t>
            </a:r>
            <a:r>
              <a:rPr b="1" lang="en-GB" sz="1700">
                <a:solidFill>
                  <a:schemeClr val="dk1"/>
                </a:solidFill>
                <a:highlight>
                  <a:schemeClr val="lt1"/>
                </a:highlight>
                <a:latin typeface="Helvetica Neue"/>
                <a:ea typeface="Helvetica Neue"/>
                <a:cs typeface="Helvetica Neue"/>
                <a:sym typeface="Helvetica Neue"/>
              </a:rPr>
              <a:t>-4</a:t>
            </a:r>
            <a:br>
              <a:rPr lang="en-GB" sz="1700">
                <a:solidFill>
                  <a:schemeClr val="dk1"/>
                </a:solidFill>
                <a:highlight>
                  <a:schemeClr val="lt1"/>
                </a:highlight>
                <a:latin typeface="Helvetica Neue"/>
                <a:ea typeface="Helvetica Neue"/>
                <a:cs typeface="Helvetica Neue"/>
                <a:sym typeface="Helvetica Neue"/>
              </a:rPr>
            </a:br>
            <a:endParaRPr sz="17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1000"/>
              </a:spcBef>
              <a:spcAft>
                <a:spcPts val="1000"/>
              </a:spcAft>
              <a:buClr>
                <a:schemeClr val="dk1"/>
              </a:buClr>
              <a:buSzPts val="1100"/>
              <a:buFont typeface="Arial"/>
              <a:buNone/>
            </a:pPr>
            <a:r>
              <a:rPr lang="en-GB" sz="1700">
                <a:solidFill>
                  <a:schemeClr val="dk1"/>
                </a:solidFill>
                <a:highlight>
                  <a:schemeClr val="lt1"/>
                </a:highlight>
                <a:latin typeface="Helvetica Neue"/>
                <a:ea typeface="Helvetica Neue"/>
                <a:cs typeface="Helvetica Neue"/>
                <a:sym typeface="Helvetica Neue"/>
              </a:rPr>
              <a:t>En los casos de error, se representará en consola el código antes de finalizar.</a:t>
            </a:r>
            <a:endParaRPr sz="1700">
              <a:solidFill>
                <a:schemeClr val="dk1"/>
              </a:solidFill>
              <a:highlight>
                <a:schemeClr val="lt1"/>
              </a:highlight>
              <a:latin typeface="Helvetica Neue"/>
              <a:ea typeface="Helvetica Neue"/>
              <a:cs typeface="Helvetica Neue"/>
              <a:sym typeface="Helvetica Neue"/>
            </a:endParaRPr>
          </a:p>
        </p:txBody>
      </p:sp>
      <p:pic>
        <p:nvPicPr>
          <p:cNvPr id="267" name="Google Shape;267;p32"/>
          <p:cNvPicPr preferRelativeResize="0"/>
          <p:nvPr/>
        </p:nvPicPr>
        <p:blipFill>
          <a:blip r:embed="rId5">
            <a:alphaModFix/>
          </a:blip>
          <a:stretch>
            <a:fillRect/>
          </a:stretch>
        </p:blipFill>
        <p:spPr>
          <a:xfrm>
            <a:off x="3617225" y="2018975"/>
            <a:ext cx="2914650" cy="933450"/>
          </a:xfrm>
          <a:prstGeom prst="rect">
            <a:avLst/>
          </a:prstGeom>
          <a:noFill/>
          <a:ln cap="flat" cmpd="sng" w="19050">
            <a:solidFill>
              <a:schemeClr val="dk2"/>
            </a:solidFill>
            <a:prstDash val="solid"/>
            <a:round/>
            <a:headEnd len="sm" w="sm" type="none"/>
            <a:tailEnd len="sm" w="sm" type="none"/>
          </a:ln>
        </p:spPr>
      </p:pic>
      <p:sp>
        <p:nvSpPr>
          <p:cNvPr id="268" name="Google Shape;268;p32"/>
          <p:cNvSpPr txBox="1"/>
          <p:nvPr/>
        </p:nvSpPr>
        <p:spPr>
          <a:xfrm>
            <a:off x="336550" y="1002565"/>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a:ea typeface="Helvetica Neue"/>
                <a:cs typeface="Helvetica Neue"/>
                <a:sym typeface="Helvetica Neue"/>
              </a:rPr>
              <a:t>Tiempo: 10 minutos</a:t>
            </a:r>
            <a:endParaRPr i="1" sz="1600">
              <a:solidFill>
                <a:schemeClr val="dk1"/>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2" name="Shape 272"/>
        <p:cNvGrpSpPr/>
        <p:nvPr/>
      </p:nvGrpSpPr>
      <p:grpSpPr>
        <a:xfrm>
          <a:off x="0" y="0"/>
          <a:ext cx="0" cy="0"/>
          <a:chOff x="0" y="0"/>
          <a:chExt cx="0" cy="0"/>
        </a:xfrm>
      </p:grpSpPr>
      <p:sp>
        <p:nvSpPr>
          <p:cNvPr id="273" name="Google Shape;273;p33"/>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7" name="Shape 277"/>
        <p:cNvGrpSpPr/>
        <p:nvPr/>
      </p:nvGrpSpPr>
      <p:grpSpPr>
        <a:xfrm>
          <a:off x="0" y="0"/>
          <a:ext cx="0" cy="0"/>
          <a:chOff x="0" y="0"/>
          <a:chExt cx="0" cy="0"/>
        </a:xfrm>
      </p:grpSpPr>
      <p:sp>
        <p:nvSpPr>
          <p:cNvPr id="278" name="Google Shape;278;p34"/>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E0FF00"/>
                </a:solidFill>
                <a:latin typeface="Anton"/>
                <a:ea typeface="Anton"/>
                <a:cs typeface="Anton"/>
                <a:sym typeface="Anton"/>
              </a:rPr>
              <a:t>CHILD </a:t>
            </a:r>
            <a:r>
              <a:rPr i="1" lang="en-GB" sz="3600">
                <a:solidFill>
                  <a:srgbClr val="E0FF00"/>
                </a:solidFill>
                <a:latin typeface="Anton"/>
                <a:ea typeface="Anton"/>
                <a:cs typeface="Anton"/>
                <a:sym typeface="Anton"/>
              </a:rPr>
              <a:t>PROCESS</a:t>
            </a:r>
            <a:endParaRPr i="1" sz="3600">
              <a:solidFill>
                <a:srgbClr val="E0FF00"/>
              </a:solidFill>
              <a:latin typeface="Anton"/>
              <a:ea typeface="Anton"/>
              <a:cs typeface="Anton"/>
              <a:sym typeface="Anto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txBox="1"/>
          <p:nvPr/>
        </p:nvSpPr>
        <p:spPr>
          <a:xfrm>
            <a:off x="379800" y="1058375"/>
            <a:ext cx="8232000" cy="3870300"/>
          </a:xfrm>
          <a:prstGeom prst="rect">
            <a:avLst/>
          </a:prstGeom>
          <a:noFill/>
          <a:ln>
            <a:noFill/>
          </a:ln>
        </p:spPr>
        <p:txBody>
          <a:bodyPr anchorCtr="0" anchor="t" bIns="91425" lIns="91425" spcFirstLastPara="1" rIns="91425" wrap="square" tIns="91425">
            <a:noAutofit/>
          </a:bodyPr>
          <a:lstStyle/>
          <a:p>
            <a:pPr indent="-336550" lvl="0" marL="457200" marR="38100" rtl="0" algn="l">
              <a:lnSpc>
                <a:spcPct val="128571"/>
              </a:lnSpc>
              <a:spcBef>
                <a:spcPts val="0"/>
              </a:spcBef>
              <a:spcAft>
                <a:spcPts val="0"/>
              </a:spcAft>
              <a:buClr>
                <a:srgbClr val="3CEFAB"/>
              </a:buClr>
              <a:buSzPts val="1700"/>
              <a:buFont typeface="Helvetica Neue"/>
              <a:buChar char="●"/>
            </a:pPr>
            <a:r>
              <a:rPr lang="en-GB" sz="1700">
                <a:solidFill>
                  <a:schemeClr val="dk1"/>
                </a:solidFill>
                <a:highlight>
                  <a:schemeClr val="lt1"/>
                </a:highlight>
                <a:latin typeface="Helvetica Neue"/>
                <a:ea typeface="Helvetica Neue"/>
                <a:cs typeface="Helvetica Neue"/>
                <a:sym typeface="Helvetica Neue"/>
              </a:rPr>
              <a:t>Cuando ponemos en marcha un programa escrito en NodeJS se dispone de un único hilo de ejecución.</a:t>
            </a:r>
            <a:endParaRPr sz="1700">
              <a:solidFill>
                <a:schemeClr val="dk1"/>
              </a:solidFill>
              <a:highlight>
                <a:schemeClr val="lt1"/>
              </a:highlight>
              <a:latin typeface="Helvetica Neue"/>
              <a:ea typeface="Helvetica Neue"/>
              <a:cs typeface="Helvetica Neue"/>
              <a:sym typeface="Helvetica Neue"/>
            </a:endParaRPr>
          </a:p>
          <a:p>
            <a:pPr indent="-336550" lvl="0" marL="457200" marR="38100" rtl="0" algn="l">
              <a:lnSpc>
                <a:spcPct val="128571"/>
              </a:lnSpc>
              <a:spcBef>
                <a:spcPts val="1000"/>
              </a:spcBef>
              <a:spcAft>
                <a:spcPts val="0"/>
              </a:spcAft>
              <a:buClr>
                <a:srgbClr val="3CEFAB"/>
              </a:buClr>
              <a:buSzPts val="1700"/>
              <a:buFont typeface="Helvetica Neue"/>
              <a:buChar char="●"/>
            </a:pPr>
            <a:r>
              <a:rPr lang="en-GB" sz="1700">
                <a:solidFill>
                  <a:schemeClr val="dk1"/>
                </a:solidFill>
                <a:highlight>
                  <a:schemeClr val="lt1"/>
                </a:highlight>
                <a:latin typeface="Helvetica Neue"/>
                <a:ea typeface="Helvetica Neue"/>
                <a:cs typeface="Helvetica Neue"/>
                <a:sym typeface="Helvetica Neue"/>
              </a:rPr>
              <a:t>Una ventaja de esto es que permite atender mayor demanda con menos recursos.</a:t>
            </a:r>
            <a:endParaRPr sz="1700">
              <a:solidFill>
                <a:schemeClr val="dk1"/>
              </a:solidFill>
              <a:highlight>
                <a:schemeClr val="lt1"/>
              </a:highlight>
              <a:latin typeface="Helvetica Neue"/>
              <a:ea typeface="Helvetica Neue"/>
              <a:cs typeface="Helvetica Neue"/>
              <a:sym typeface="Helvetica Neue"/>
            </a:endParaRPr>
          </a:p>
          <a:p>
            <a:pPr indent="-336550" lvl="0" marL="457200" marR="38100" rtl="0" algn="l">
              <a:lnSpc>
                <a:spcPct val="128571"/>
              </a:lnSpc>
              <a:spcBef>
                <a:spcPts val="1000"/>
              </a:spcBef>
              <a:spcAft>
                <a:spcPts val="0"/>
              </a:spcAft>
              <a:buClr>
                <a:srgbClr val="3CEFAB"/>
              </a:buClr>
              <a:buSzPts val="1700"/>
              <a:buFont typeface="Helvetica Neue"/>
              <a:buChar char="●"/>
            </a:pPr>
            <a:r>
              <a:rPr lang="en-GB" sz="1700">
                <a:solidFill>
                  <a:schemeClr val="dk1"/>
                </a:solidFill>
                <a:highlight>
                  <a:schemeClr val="lt1"/>
                </a:highlight>
                <a:latin typeface="Helvetica Neue"/>
                <a:ea typeface="Helvetica Neue"/>
                <a:cs typeface="Helvetica Neue"/>
                <a:sym typeface="Helvetica Neue"/>
              </a:rPr>
              <a:t>Todas las operaciones que NodeJS no puede realizar al instante (operaciones no bloqueantes), liberan el proceso, es decir, se libera para atender otras solicitudes.</a:t>
            </a:r>
            <a:endParaRPr sz="1700">
              <a:solidFill>
                <a:schemeClr val="dk1"/>
              </a:solidFill>
              <a:highlight>
                <a:schemeClr val="lt1"/>
              </a:highlight>
              <a:latin typeface="Helvetica Neue"/>
              <a:ea typeface="Helvetica Neue"/>
              <a:cs typeface="Helvetica Neue"/>
              <a:sym typeface="Helvetica Neue"/>
            </a:endParaRPr>
          </a:p>
          <a:p>
            <a:pPr indent="-336550" lvl="0" marL="457200" marR="38100" rtl="0" algn="l">
              <a:lnSpc>
                <a:spcPct val="128571"/>
              </a:lnSpc>
              <a:spcBef>
                <a:spcPts val="1000"/>
              </a:spcBef>
              <a:spcAft>
                <a:spcPts val="1000"/>
              </a:spcAft>
              <a:buClr>
                <a:srgbClr val="3CEFAB"/>
              </a:buClr>
              <a:buSzPts val="1700"/>
              <a:buFont typeface="Helvetica Neue"/>
              <a:buChar char="●"/>
            </a:pPr>
            <a:r>
              <a:rPr lang="en-GB" sz="1700">
                <a:solidFill>
                  <a:schemeClr val="dk1"/>
                </a:solidFill>
                <a:highlight>
                  <a:schemeClr val="lt1"/>
                </a:highlight>
                <a:latin typeface="Helvetica Neue"/>
                <a:ea typeface="Helvetica Neue"/>
                <a:cs typeface="Helvetica Neue"/>
                <a:sym typeface="Helvetica Neue"/>
              </a:rPr>
              <a:t>El hilo principal podrá estar atento a solicitudes, pero una vez que se atiendan, Node podrá levantar de manera interna otros procesos para realizar todo tipo de acciones que se deban producir como respuesta a esas solicitudes. Estos procesos secundarios pueden crearse con el módulo </a:t>
            </a:r>
            <a:r>
              <a:rPr i="1" lang="en-GB" sz="1700">
                <a:solidFill>
                  <a:schemeClr val="dk1"/>
                </a:solidFill>
                <a:highlight>
                  <a:schemeClr val="lt1"/>
                </a:highlight>
                <a:latin typeface="Helvetica Neue"/>
                <a:ea typeface="Helvetica Neue"/>
                <a:cs typeface="Helvetica Neue"/>
                <a:sym typeface="Helvetica Neue"/>
              </a:rPr>
              <a:t>child_process</a:t>
            </a:r>
            <a:r>
              <a:rPr lang="en-GB" sz="1700">
                <a:solidFill>
                  <a:schemeClr val="dk1"/>
                </a:solidFill>
                <a:highlight>
                  <a:schemeClr val="lt1"/>
                </a:highlight>
                <a:latin typeface="Helvetica Neue"/>
                <a:ea typeface="Helvetica Neue"/>
                <a:cs typeface="Helvetica Neue"/>
                <a:sym typeface="Helvetica Neue"/>
              </a:rPr>
              <a:t>.</a:t>
            </a:r>
            <a:endParaRPr sz="1700">
              <a:solidFill>
                <a:schemeClr val="dk1"/>
              </a:solidFill>
              <a:highlight>
                <a:schemeClr val="lt1"/>
              </a:highlight>
              <a:latin typeface="Helvetica Neue"/>
              <a:ea typeface="Helvetica Neue"/>
              <a:cs typeface="Helvetica Neue"/>
              <a:sym typeface="Helvetica Neue"/>
            </a:endParaRPr>
          </a:p>
        </p:txBody>
      </p:sp>
      <p:sp>
        <p:nvSpPr>
          <p:cNvPr id="284" name="Google Shape;284;p35"/>
          <p:cNvSpPr txBox="1"/>
          <p:nvPr/>
        </p:nvSpPr>
        <p:spPr>
          <a:xfrm>
            <a:off x="1104300" y="20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Single Thread (único hilo)</a:t>
            </a:r>
            <a:endParaRPr i="1" sz="3600">
              <a:latin typeface="Anton"/>
              <a:ea typeface="Anton"/>
              <a:cs typeface="Anton"/>
              <a:sym typeface="Anton"/>
            </a:endParaRPr>
          </a:p>
        </p:txBody>
      </p:sp>
      <p:pic>
        <p:nvPicPr>
          <p:cNvPr id="285" name="Google Shape;285;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6" name="Google Shape;286;p35"/>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6"/>
          <p:cNvSpPr txBox="1"/>
          <p:nvPr/>
        </p:nvSpPr>
        <p:spPr>
          <a:xfrm>
            <a:off x="379800" y="923225"/>
            <a:ext cx="8232000" cy="2826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Un proceso hijo es un proceso creado por un proceso padre.</a:t>
            </a:r>
            <a:endParaRPr sz="1900">
              <a:solidFill>
                <a:schemeClr val="dk1"/>
              </a:solidFill>
              <a:highlight>
                <a:schemeClr val="lt1"/>
              </a:highlight>
              <a:latin typeface="Helvetica Neue"/>
              <a:ea typeface="Helvetica Neue"/>
              <a:cs typeface="Helvetica Neue"/>
              <a:sym typeface="Helvetica Neue"/>
            </a:endParaRPr>
          </a:p>
          <a:p>
            <a:pPr indent="-349250" lvl="0" marL="457200" rtl="0" algn="l">
              <a:lnSpc>
                <a:spcPct val="115000"/>
              </a:lnSpc>
              <a:spcBef>
                <a:spcPts val="1000"/>
              </a:spcBef>
              <a:spcAft>
                <a:spcPts val="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Node nos permite ejecutar un comando del sistema dentro de un proceso hijo y escuchar su entrada / salida. </a:t>
            </a:r>
            <a:endParaRPr sz="1900">
              <a:solidFill>
                <a:schemeClr val="dk1"/>
              </a:solidFill>
              <a:highlight>
                <a:schemeClr val="lt1"/>
              </a:highlight>
              <a:latin typeface="Helvetica Neue"/>
              <a:ea typeface="Helvetica Neue"/>
              <a:cs typeface="Helvetica Neue"/>
              <a:sym typeface="Helvetica Neue"/>
            </a:endParaRPr>
          </a:p>
          <a:p>
            <a:pPr indent="-349250" lvl="0" marL="457200" rtl="0" algn="l">
              <a:lnSpc>
                <a:spcPct val="115000"/>
              </a:lnSpc>
              <a:spcBef>
                <a:spcPts val="1000"/>
              </a:spcBef>
              <a:spcAft>
                <a:spcPts val="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Los desarrolladores crean de forma habitual procesos secundarios para ejecutar comandos sobre su sistema operativo cuando necesitan manipular el resultado de sus programas Node con un shell.</a:t>
            </a:r>
            <a:endParaRPr sz="1900">
              <a:solidFill>
                <a:schemeClr val="dk1"/>
              </a:solidFill>
              <a:highlight>
                <a:schemeClr val="lt1"/>
              </a:highlight>
              <a:latin typeface="Helvetica Neue"/>
              <a:ea typeface="Helvetica Neue"/>
              <a:cs typeface="Helvetica Neue"/>
              <a:sym typeface="Helvetica Neue"/>
            </a:endParaRPr>
          </a:p>
          <a:p>
            <a:pPr indent="-349250" lvl="0" marL="457200" rtl="0" algn="l">
              <a:lnSpc>
                <a:spcPct val="115000"/>
              </a:lnSpc>
              <a:spcBef>
                <a:spcPts val="1000"/>
              </a:spcBef>
              <a:spcAft>
                <a:spcPts val="100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Podemos crear procesos hijo de 4 formas diferentes:</a:t>
            </a:r>
            <a:endParaRPr i="1" sz="1900">
              <a:solidFill>
                <a:schemeClr val="dk1"/>
              </a:solidFill>
              <a:highlight>
                <a:schemeClr val="lt1"/>
              </a:highlight>
              <a:latin typeface="Helvetica Neue"/>
              <a:ea typeface="Helvetica Neue"/>
              <a:cs typeface="Helvetica Neue"/>
              <a:sym typeface="Helvetica Neue"/>
            </a:endParaRPr>
          </a:p>
        </p:txBody>
      </p:sp>
      <p:sp>
        <p:nvSpPr>
          <p:cNvPr id="292" name="Google Shape;292;p36"/>
          <p:cNvSpPr txBox="1"/>
          <p:nvPr/>
        </p:nvSpPr>
        <p:spPr>
          <a:xfrm>
            <a:off x="1180500" y="1430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Proceso hijo</a:t>
            </a:r>
            <a:endParaRPr i="1" sz="3600">
              <a:latin typeface="Anton"/>
              <a:ea typeface="Anton"/>
              <a:cs typeface="Anton"/>
              <a:sym typeface="Anton"/>
            </a:endParaRPr>
          </a:p>
        </p:txBody>
      </p:sp>
      <p:pic>
        <p:nvPicPr>
          <p:cNvPr id="293" name="Google Shape;293;p3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4" name="Google Shape;294;p36"/>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95" name="Google Shape;295;p36"/>
          <p:cNvSpPr txBox="1"/>
          <p:nvPr/>
        </p:nvSpPr>
        <p:spPr>
          <a:xfrm>
            <a:off x="4459100" y="3795550"/>
            <a:ext cx="1839900" cy="974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GB" sz="2000">
                <a:solidFill>
                  <a:schemeClr val="dk1"/>
                </a:solidFill>
                <a:highlight>
                  <a:srgbClr val="3CEFAB"/>
                </a:highlight>
                <a:latin typeface="Helvetica Neue"/>
                <a:ea typeface="Helvetica Neue"/>
                <a:cs typeface="Helvetica Neue"/>
                <a:sym typeface="Helvetica Neue"/>
              </a:rPr>
              <a:t>spawn</a:t>
            </a:r>
            <a:r>
              <a:rPr i="1" lang="en-GB" sz="2000">
                <a:solidFill>
                  <a:schemeClr val="dk1"/>
                </a:solidFill>
                <a:highlight>
                  <a:srgbClr val="3CEFAB"/>
                </a:highlight>
                <a:latin typeface="Helvetica Neue"/>
                <a:ea typeface="Helvetica Neue"/>
                <a:cs typeface="Helvetica Neue"/>
                <a:sym typeface="Helvetica Neue"/>
              </a:rPr>
              <a:t>( )</a:t>
            </a:r>
            <a:endParaRPr i="1" sz="2000">
              <a:solidFill>
                <a:schemeClr val="dk1"/>
              </a:solidFill>
              <a:highlight>
                <a:srgbClr val="3CEFAB"/>
              </a:highlight>
              <a:latin typeface="Helvetica Neue"/>
              <a:ea typeface="Helvetica Neue"/>
              <a:cs typeface="Helvetica Neue"/>
              <a:sym typeface="Helvetica Neue"/>
            </a:endParaRPr>
          </a:p>
          <a:p>
            <a:pPr indent="0" lvl="0" marL="0" rtl="0" algn="ctr">
              <a:lnSpc>
                <a:spcPct val="115000"/>
              </a:lnSpc>
              <a:spcBef>
                <a:spcPts val="1000"/>
              </a:spcBef>
              <a:spcAft>
                <a:spcPts val="1000"/>
              </a:spcAft>
              <a:buNone/>
            </a:pPr>
            <a:r>
              <a:rPr i="1" lang="en-GB" sz="2000">
                <a:solidFill>
                  <a:schemeClr val="dk1"/>
                </a:solidFill>
                <a:highlight>
                  <a:srgbClr val="3CEFAB"/>
                </a:highlight>
                <a:latin typeface="Helvetica Neue"/>
                <a:ea typeface="Helvetica Neue"/>
                <a:cs typeface="Helvetica Neue"/>
                <a:sym typeface="Helvetica Neue"/>
              </a:rPr>
              <a:t>fork</a:t>
            </a:r>
            <a:r>
              <a:rPr i="1" lang="en-GB" sz="2000">
                <a:solidFill>
                  <a:schemeClr val="dk1"/>
                </a:solidFill>
                <a:highlight>
                  <a:srgbClr val="3CEFAB"/>
                </a:highlight>
                <a:latin typeface="Helvetica Neue"/>
                <a:ea typeface="Helvetica Neue"/>
                <a:cs typeface="Helvetica Neue"/>
                <a:sym typeface="Helvetica Neue"/>
              </a:rPr>
              <a:t>( )</a:t>
            </a:r>
            <a:endParaRPr sz="2000">
              <a:highlight>
                <a:srgbClr val="3CEFAB"/>
              </a:highlight>
              <a:latin typeface="Helvetica Neue"/>
              <a:ea typeface="Helvetica Neue"/>
              <a:cs typeface="Helvetica Neue"/>
              <a:sym typeface="Helvetica Neue"/>
            </a:endParaRPr>
          </a:p>
        </p:txBody>
      </p:sp>
      <p:sp>
        <p:nvSpPr>
          <p:cNvPr id="296" name="Google Shape;296;p36"/>
          <p:cNvSpPr txBox="1"/>
          <p:nvPr/>
        </p:nvSpPr>
        <p:spPr>
          <a:xfrm>
            <a:off x="1795100" y="3795550"/>
            <a:ext cx="2283000" cy="974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GB" sz="2000">
                <a:solidFill>
                  <a:schemeClr val="dk1"/>
                </a:solidFill>
                <a:highlight>
                  <a:srgbClr val="3CEFAB"/>
                </a:highlight>
                <a:latin typeface="Helvetica Neue"/>
                <a:ea typeface="Helvetica Neue"/>
                <a:cs typeface="Helvetica Neue"/>
                <a:sym typeface="Helvetica Neue"/>
              </a:rPr>
              <a:t>exec( )</a:t>
            </a:r>
            <a:endParaRPr i="1" sz="2000">
              <a:solidFill>
                <a:schemeClr val="dk1"/>
              </a:solidFill>
              <a:highlight>
                <a:srgbClr val="3CEFAB"/>
              </a:highlight>
              <a:latin typeface="Helvetica Neue"/>
              <a:ea typeface="Helvetica Neue"/>
              <a:cs typeface="Helvetica Neue"/>
              <a:sym typeface="Helvetica Neue"/>
            </a:endParaRPr>
          </a:p>
          <a:p>
            <a:pPr indent="0" lvl="0" marL="0" rtl="0" algn="ctr">
              <a:lnSpc>
                <a:spcPct val="115000"/>
              </a:lnSpc>
              <a:spcBef>
                <a:spcPts val="1000"/>
              </a:spcBef>
              <a:spcAft>
                <a:spcPts val="1000"/>
              </a:spcAft>
              <a:buNone/>
            </a:pPr>
            <a:r>
              <a:rPr i="1" lang="en-GB" sz="2000">
                <a:solidFill>
                  <a:schemeClr val="dk1"/>
                </a:solidFill>
                <a:highlight>
                  <a:srgbClr val="3CEFAB"/>
                </a:highlight>
                <a:latin typeface="Helvetica Neue"/>
                <a:ea typeface="Helvetica Neue"/>
                <a:cs typeface="Helvetica Neue"/>
                <a:sym typeface="Helvetica Neue"/>
              </a:rPr>
              <a:t>execFile</a:t>
            </a:r>
            <a:r>
              <a:rPr i="1" lang="en-GB" sz="2000">
                <a:solidFill>
                  <a:schemeClr val="dk1"/>
                </a:solidFill>
                <a:highlight>
                  <a:srgbClr val="3CEFAB"/>
                </a:highlight>
                <a:latin typeface="Helvetica Neue"/>
                <a:ea typeface="Helvetica Neue"/>
                <a:cs typeface="Helvetica Neue"/>
                <a:sym typeface="Helvetica Neue"/>
              </a:rPr>
              <a:t>( )</a:t>
            </a:r>
            <a:endParaRPr sz="2000">
              <a:highlight>
                <a:srgbClr val="3CEFAB"/>
              </a:highlight>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00" name="Shape 300"/>
        <p:cNvGrpSpPr/>
        <p:nvPr/>
      </p:nvGrpSpPr>
      <p:grpSpPr>
        <a:xfrm>
          <a:off x="0" y="0"/>
          <a:ext cx="0" cy="0"/>
          <a:chOff x="0" y="0"/>
          <a:chExt cx="0" cy="0"/>
        </a:xfrm>
      </p:grpSpPr>
      <p:sp>
        <p:nvSpPr>
          <p:cNvPr id="301" name="Google Shape;301;p37"/>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FORMAS DE CREAR PROCESOS HIJO</a:t>
            </a:r>
            <a:endParaRPr i="1" sz="3600">
              <a:latin typeface="Anton"/>
              <a:ea typeface="Anton"/>
              <a:cs typeface="Anton"/>
              <a:sym typeface="Anton"/>
            </a:endParaRPr>
          </a:p>
        </p:txBody>
      </p:sp>
      <p:pic>
        <p:nvPicPr>
          <p:cNvPr id="302" name="Google Shape;302;p3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8"/>
          <p:cNvSpPr txBox="1"/>
          <p:nvPr/>
        </p:nvSpPr>
        <p:spPr>
          <a:xfrm>
            <a:off x="326100" y="1134575"/>
            <a:ext cx="4575600" cy="3740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Requerimos el comando </a:t>
            </a:r>
            <a:r>
              <a:rPr i="1" lang="en-GB" sz="1900">
                <a:solidFill>
                  <a:schemeClr val="dk1"/>
                </a:solidFill>
                <a:highlight>
                  <a:schemeClr val="lt1"/>
                </a:highlight>
                <a:latin typeface="Helvetica Neue"/>
                <a:ea typeface="Helvetica Neue"/>
                <a:cs typeface="Helvetica Neue"/>
                <a:sym typeface="Helvetica Neue"/>
              </a:rPr>
              <a:t>exec</a:t>
            </a:r>
            <a:r>
              <a:rPr lang="en-GB" sz="1900">
                <a:solidFill>
                  <a:schemeClr val="dk1"/>
                </a:solidFill>
                <a:highlight>
                  <a:schemeClr val="lt1"/>
                </a:highlight>
                <a:latin typeface="Helvetica Neue"/>
                <a:ea typeface="Helvetica Neue"/>
                <a:cs typeface="Helvetica Neue"/>
                <a:sym typeface="Helvetica Neue"/>
              </a:rPr>
              <a:t> del módulo </a:t>
            </a:r>
            <a:r>
              <a:rPr i="1" lang="en-GB" sz="1900">
                <a:solidFill>
                  <a:schemeClr val="dk1"/>
                </a:solidFill>
                <a:highlight>
                  <a:schemeClr val="lt1"/>
                </a:highlight>
                <a:latin typeface="Helvetica Neue"/>
                <a:ea typeface="Helvetica Neue"/>
                <a:cs typeface="Helvetica Neue"/>
                <a:sym typeface="Helvetica Neue"/>
              </a:rPr>
              <a:t>child_process</a:t>
            </a:r>
            <a:r>
              <a:rPr lang="en-GB" sz="1900">
                <a:solidFill>
                  <a:schemeClr val="dk1"/>
                </a:solidFill>
                <a:highlight>
                  <a:schemeClr val="lt1"/>
                </a:highlight>
                <a:latin typeface="Helvetica Neue"/>
                <a:ea typeface="Helvetica Neue"/>
                <a:cs typeface="Helvetica Neue"/>
                <a:sym typeface="Helvetica Neue"/>
              </a:rPr>
              <a:t>.</a:t>
            </a:r>
            <a:endParaRPr sz="1900">
              <a:solidFill>
                <a:schemeClr val="dk1"/>
              </a:solidFill>
              <a:highlight>
                <a:schemeClr val="lt1"/>
              </a:highlight>
              <a:latin typeface="Helvetica Neue"/>
              <a:ea typeface="Helvetica Neue"/>
              <a:cs typeface="Helvetica Neue"/>
              <a:sym typeface="Helvetica Neue"/>
            </a:endParaRPr>
          </a:p>
          <a:p>
            <a:pPr indent="-349250" lvl="0" marL="457200" rtl="0" algn="l">
              <a:lnSpc>
                <a:spcPct val="115000"/>
              </a:lnSpc>
              <a:spcBef>
                <a:spcPts val="1000"/>
              </a:spcBef>
              <a:spcAft>
                <a:spcPts val="100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En la ejecución de la función </a:t>
            </a:r>
            <a:r>
              <a:rPr i="1" lang="en-GB" sz="1900">
                <a:solidFill>
                  <a:schemeClr val="dk1"/>
                </a:solidFill>
                <a:highlight>
                  <a:schemeClr val="lt1"/>
                </a:highlight>
                <a:latin typeface="Helvetica Neue"/>
                <a:ea typeface="Helvetica Neue"/>
                <a:cs typeface="Helvetica Neue"/>
                <a:sym typeface="Helvetica Neue"/>
              </a:rPr>
              <a:t>exec</a:t>
            </a:r>
            <a:r>
              <a:rPr lang="en-GB" sz="1900">
                <a:solidFill>
                  <a:schemeClr val="dk1"/>
                </a:solidFill>
                <a:highlight>
                  <a:schemeClr val="lt1"/>
                </a:highlight>
                <a:latin typeface="Helvetica Neue"/>
                <a:ea typeface="Helvetica Neue"/>
                <a:cs typeface="Helvetica Neue"/>
                <a:sym typeface="Helvetica Neue"/>
              </a:rPr>
              <a:t>, el primer argumento es el comando </a:t>
            </a:r>
            <a:r>
              <a:rPr i="1" lang="en-GB" sz="1900">
                <a:solidFill>
                  <a:schemeClr val="dk1"/>
                </a:solidFill>
                <a:highlight>
                  <a:schemeClr val="lt1"/>
                </a:highlight>
                <a:latin typeface="Helvetica Neue"/>
                <a:ea typeface="Helvetica Neue"/>
                <a:cs typeface="Helvetica Neue"/>
                <a:sym typeface="Helvetica Neue"/>
              </a:rPr>
              <a:t>ls-lh</a:t>
            </a:r>
            <a:r>
              <a:rPr lang="en-GB" sz="1900">
                <a:solidFill>
                  <a:schemeClr val="dk1"/>
                </a:solidFill>
                <a:highlight>
                  <a:schemeClr val="lt1"/>
                </a:highlight>
                <a:latin typeface="Helvetica Neue"/>
                <a:ea typeface="Helvetica Neue"/>
                <a:cs typeface="Helvetica Neue"/>
                <a:sym typeface="Helvetica Neue"/>
              </a:rPr>
              <a:t>. Este, enumera todos los archivos y carpetas del directorio actual en formato largo, con un tamaño total de archivo en unidades legibles por el ser humano en la parte superior del resultado.</a:t>
            </a:r>
            <a:endParaRPr i="1" sz="1900">
              <a:solidFill>
                <a:schemeClr val="dk1"/>
              </a:solidFill>
              <a:highlight>
                <a:schemeClr val="lt1"/>
              </a:highlight>
              <a:latin typeface="Helvetica Neue"/>
              <a:ea typeface="Helvetica Neue"/>
              <a:cs typeface="Helvetica Neue"/>
              <a:sym typeface="Helvetica Neue"/>
            </a:endParaRPr>
          </a:p>
        </p:txBody>
      </p:sp>
      <p:sp>
        <p:nvSpPr>
          <p:cNvPr id="308" name="Google Shape;308;p38"/>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Proceso secundario con  </a:t>
            </a:r>
            <a:r>
              <a:rPr i="1" lang="en-GB" sz="3600">
                <a:highlight>
                  <a:srgbClr val="3CEFAB"/>
                </a:highlight>
                <a:latin typeface="Anton"/>
                <a:ea typeface="Anton"/>
                <a:cs typeface="Anton"/>
                <a:sym typeface="Anton"/>
              </a:rPr>
              <a:t>‘exec( )’</a:t>
            </a:r>
            <a:r>
              <a:rPr i="1" lang="en-GB"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pic>
        <p:nvPicPr>
          <p:cNvPr id="309" name="Google Shape;309;p3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0" name="Google Shape;310;p3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11" name="Google Shape;311;p38"/>
          <p:cNvPicPr preferRelativeResize="0"/>
          <p:nvPr/>
        </p:nvPicPr>
        <p:blipFill>
          <a:blip r:embed="rId5">
            <a:alphaModFix/>
          </a:blip>
          <a:stretch>
            <a:fillRect/>
          </a:stretch>
        </p:blipFill>
        <p:spPr>
          <a:xfrm>
            <a:off x="5067300" y="1342501"/>
            <a:ext cx="3704825" cy="3134852"/>
          </a:xfrm>
          <a:prstGeom prst="rect">
            <a:avLst/>
          </a:prstGeom>
          <a:noFill/>
          <a:ln cap="flat" cmpd="sng" w="19050">
            <a:solidFill>
              <a:schemeClr val="dk2"/>
            </a:solidFill>
            <a:prstDash val="solid"/>
            <a:round/>
            <a:headEnd len="sm" w="sm" type="none"/>
            <a:tailEnd len="sm" w="sm" type="none"/>
          </a:ln>
        </p:spPr>
      </p:pic>
      <p:sp>
        <p:nvSpPr>
          <p:cNvPr id="312" name="Google Shape;312;p38"/>
          <p:cNvSpPr/>
          <p:nvPr/>
        </p:nvSpPr>
        <p:spPr>
          <a:xfrm>
            <a:off x="5053875" y="1342500"/>
            <a:ext cx="3704700" cy="3306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8"/>
          <p:cNvSpPr/>
          <p:nvPr/>
        </p:nvSpPr>
        <p:spPr>
          <a:xfrm>
            <a:off x="5053875" y="1732130"/>
            <a:ext cx="1186500" cy="2505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9"/>
          <p:cNvSpPr txBox="1"/>
          <p:nvPr/>
        </p:nvSpPr>
        <p:spPr>
          <a:xfrm>
            <a:off x="326100" y="1134575"/>
            <a:ext cx="4575600" cy="3740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El segundo argumento es el </a:t>
            </a:r>
            <a:r>
              <a:rPr i="1" lang="en-GB" sz="1900">
                <a:solidFill>
                  <a:schemeClr val="dk1"/>
                </a:solidFill>
                <a:highlight>
                  <a:schemeClr val="lt1"/>
                </a:highlight>
                <a:latin typeface="Helvetica Neue"/>
                <a:ea typeface="Helvetica Neue"/>
                <a:cs typeface="Helvetica Neue"/>
                <a:sym typeface="Helvetica Neue"/>
              </a:rPr>
              <a:t>callback</a:t>
            </a:r>
            <a:r>
              <a:rPr lang="en-GB" sz="1900">
                <a:solidFill>
                  <a:schemeClr val="dk1"/>
                </a:solidFill>
                <a:highlight>
                  <a:schemeClr val="lt1"/>
                </a:highlight>
                <a:latin typeface="Helvetica Neue"/>
                <a:ea typeface="Helvetica Neue"/>
                <a:cs typeface="Helvetica Neue"/>
                <a:sym typeface="Helvetica Neue"/>
              </a:rPr>
              <a:t>, el cual a su vez tiene 3 parámetros.</a:t>
            </a:r>
            <a:endParaRPr sz="1900">
              <a:solidFill>
                <a:schemeClr val="dk1"/>
              </a:solidFill>
              <a:highlight>
                <a:schemeClr val="lt1"/>
              </a:highlight>
              <a:latin typeface="Helvetica Neue"/>
              <a:ea typeface="Helvetica Neue"/>
              <a:cs typeface="Helvetica Neue"/>
              <a:sym typeface="Helvetica Neue"/>
            </a:endParaRPr>
          </a:p>
          <a:p>
            <a:pPr indent="-349250" lvl="0" marL="457200" rtl="0" algn="l">
              <a:lnSpc>
                <a:spcPct val="115000"/>
              </a:lnSpc>
              <a:spcBef>
                <a:spcPts val="1000"/>
              </a:spcBef>
              <a:spcAft>
                <a:spcPts val="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Si el comando no se ejecuta, se imprime el motivo en </a:t>
            </a:r>
            <a:r>
              <a:rPr b="1" i="1" lang="en-GB" sz="1900">
                <a:solidFill>
                  <a:schemeClr val="dk1"/>
                </a:solidFill>
                <a:highlight>
                  <a:schemeClr val="lt1"/>
                </a:highlight>
                <a:latin typeface="Helvetica Neue"/>
                <a:ea typeface="Helvetica Neue"/>
                <a:cs typeface="Helvetica Neue"/>
                <a:sym typeface="Helvetica Neue"/>
              </a:rPr>
              <a:t>error</a:t>
            </a:r>
            <a:r>
              <a:rPr lang="en-GB" sz="1900">
                <a:solidFill>
                  <a:schemeClr val="dk1"/>
                </a:solidFill>
                <a:highlight>
                  <a:schemeClr val="lt1"/>
                </a:highlight>
                <a:latin typeface="Helvetica Neue"/>
                <a:ea typeface="Helvetica Neue"/>
                <a:cs typeface="Helvetica Neue"/>
                <a:sym typeface="Helvetica Neue"/>
              </a:rPr>
              <a:t>.</a:t>
            </a:r>
            <a:endParaRPr sz="1900">
              <a:solidFill>
                <a:schemeClr val="dk1"/>
              </a:solidFill>
              <a:highlight>
                <a:schemeClr val="lt1"/>
              </a:highlight>
              <a:latin typeface="Helvetica Neue"/>
              <a:ea typeface="Helvetica Neue"/>
              <a:cs typeface="Helvetica Neue"/>
              <a:sym typeface="Helvetica Neue"/>
            </a:endParaRPr>
          </a:p>
          <a:p>
            <a:pPr indent="-349250" lvl="0" marL="457200" rtl="0" algn="l">
              <a:lnSpc>
                <a:spcPct val="115000"/>
              </a:lnSpc>
              <a:spcBef>
                <a:spcPts val="1000"/>
              </a:spcBef>
              <a:spcAft>
                <a:spcPts val="100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 Si el comando se ejecutó correctamente, cualquier dato que escriba al flujo de resultado estándar se captura en </a:t>
            </a:r>
            <a:r>
              <a:rPr b="1" i="1" lang="en-GB" sz="1900">
                <a:solidFill>
                  <a:schemeClr val="dk1"/>
                </a:solidFill>
                <a:highlight>
                  <a:schemeClr val="lt1"/>
                </a:highlight>
                <a:latin typeface="Helvetica Neue"/>
                <a:ea typeface="Helvetica Neue"/>
                <a:cs typeface="Helvetica Neue"/>
                <a:sym typeface="Helvetica Neue"/>
              </a:rPr>
              <a:t>stdout</a:t>
            </a:r>
            <a:r>
              <a:rPr lang="en-GB" sz="1900">
                <a:solidFill>
                  <a:schemeClr val="dk1"/>
                </a:solidFill>
                <a:highlight>
                  <a:schemeClr val="lt1"/>
                </a:highlight>
                <a:latin typeface="Helvetica Neue"/>
                <a:ea typeface="Helvetica Neue"/>
                <a:cs typeface="Helvetica Neue"/>
                <a:sym typeface="Helvetica Neue"/>
              </a:rPr>
              <a:t> y cualquier dato que escriba al flujo error estándar se captura en </a:t>
            </a:r>
            <a:r>
              <a:rPr b="1" i="1" lang="en-GB" sz="1900">
                <a:solidFill>
                  <a:schemeClr val="dk1"/>
                </a:solidFill>
                <a:highlight>
                  <a:schemeClr val="lt1"/>
                </a:highlight>
                <a:latin typeface="Helvetica Neue"/>
                <a:ea typeface="Helvetica Neue"/>
                <a:cs typeface="Helvetica Neue"/>
                <a:sym typeface="Helvetica Neue"/>
              </a:rPr>
              <a:t>stderr</a:t>
            </a:r>
            <a:r>
              <a:rPr lang="en-GB" sz="1900">
                <a:solidFill>
                  <a:schemeClr val="dk1"/>
                </a:solidFill>
                <a:highlight>
                  <a:schemeClr val="lt1"/>
                </a:highlight>
                <a:latin typeface="Helvetica Neue"/>
                <a:ea typeface="Helvetica Neue"/>
                <a:cs typeface="Helvetica Neue"/>
                <a:sym typeface="Helvetica Neue"/>
              </a:rPr>
              <a:t>.</a:t>
            </a:r>
            <a:endParaRPr sz="1900">
              <a:solidFill>
                <a:schemeClr val="dk1"/>
              </a:solidFill>
              <a:highlight>
                <a:schemeClr val="lt1"/>
              </a:highlight>
              <a:latin typeface="Helvetica Neue"/>
              <a:ea typeface="Helvetica Neue"/>
              <a:cs typeface="Helvetica Neue"/>
              <a:sym typeface="Helvetica Neue"/>
            </a:endParaRPr>
          </a:p>
        </p:txBody>
      </p:sp>
      <p:pic>
        <p:nvPicPr>
          <p:cNvPr id="319" name="Google Shape;319;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0" name="Google Shape;320;p3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21" name="Google Shape;321;p39"/>
          <p:cNvPicPr preferRelativeResize="0"/>
          <p:nvPr/>
        </p:nvPicPr>
        <p:blipFill>
          <a:blip r:embed="rId5">
            <a:alphaModFix/>
          </a:blip>
          <a:stretch>
            <a:fillRect/>
          </a:stretch>
        </p:blipFill>
        <p:spPr>
          <a:xfrm>
            <a:off x="5067300" y="1342501"/>
            <a:ext cx="3704825" cy="3134852"/>
          </a:xfrm>
          <a:prstGeom prst="rect">
            <a:avLst/>
          </a:prstGeom>
          <a:noFill/>
          <a:ln cap="flat" cmpd="sng" w="19050">
            <a:solidFill>
              <a:schemeClr val="dk2"/>
            </a:solidFill>
            <a:prstDash val="solid"/>
            <a:round/>
            <a:headEnd len="sm" w="sm" type="none"/>
            <a:tailEnd len="sm" w="sm" type="none"/>
          </a:ln>
        </p:spPr>
      </p:pic>
      <p:sp>
        <p:nvSpPr>
          <p:cNvPr id="322" name="Google Shape;322;p39"/>
          <p:cNvSpPr/>
          <p:nvPr/>
        </p:nvSpPr>
        <p:spPr>
          <a:xfrm>
            <a:off x="5053875" y="1987575"/>
            <a:ext cx="3704700" cy="24897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9"/>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Proceso secundario con  </a:t>
            </a:r>
            <a:r>
              <a:rPr i="1" lang="en-GB" sz="3600">
                <a:highlight>
                  <a:srgbClr val="3CEFAB"/>
                </a:highlight>
                <a:latin typeface="Anton"/>
                <a:ea typeface="Anton"/>
                <a:cs typeface="Anton"/>
                <a:sym typeface="Anton"/>
              </a:rPr>
              <a:t>‘exec( )’</a:t>
            </a:r>
            <a:r>
              <a:rPr i="1" lang="en-GB"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0"/>
          <p:cNvSpPr txBox="1"/>
          <p:nvPr/>
        </p:nvSpPr>
        <p:spPr>
          <a:xfrm>
            <a:off x="326100" y="1134575"/>
            <a:ext cx="8241900" cy="762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100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Al ejecutar el archivo en la terminal el output será como el que se muestra en la imagen</a:t>
            </a:r>
            <a:r>
              <a:rPr lang="en-GB" sz="1900">
                <a:solidFill>
                  <a:schemeClr val="dk1"/>
                </a:solidFill>
                <a:highlight>
                  <a:schemeClr val="lt1"/>
                </a:highlight>
                <a:latin typeface="Helvetica Neue"/>
                <a:ea typeface="Helvetica Neue"/>
                <a:cs typeface="Helvetica Neue"/>
                <a:sym typeface="Helvetica Neue"/>
              </a:rPr>
              <a:t>.</a:t>
            </a:r>
            <a:endParaRPr sz="1900">
              <a:solidFill>
                <a:schemeClr val="dk1"/>
              </a:solidFill>
              <a:highlight>
                <a:schemeClr val="lt1"/>
              </a:highlight>
              <a:latin typeface="Helvetica Neue"/>
              <a:ea typeface="Helvetica Neue"/>
              <a:cs typeface="Helvetica Neue"/>
              <a:sym typeface="Helvetica Neue"/>
            </a:endParaRPr>
          </a:p>
        </p:txBody>
      </p:sp>
      <p:pic>
        <p:nvPicPr>
          <p:cNvPr id="329" name="Google Shape;329;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0" name="Google Shape;330;p4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31" name="Google Shape;331;p40"/>
          <p:cNvPicPr preferRelativeResize="0"/>
          <p:nvPr/>
        </p:nvPicPr>
        <p:blipFill>
          <a:blip r:embed="rId5">
            <a:alphaModFix/>
          </a:blip>
          <a:stretch>
            <a:fillRect/>
          </a:stretch>
        </p:blipFill>
        <p:spPr>
          <a:xfrm>
            <a:off x="2541050" y="2046720"/>
            <a:ext cx="3937500" cy="895692"/>
          </a:xfrm>
          <a:prstGeom prst="rect">
            <a:avLst/>
          </a:prstGeom>
          <a:noFill/>
          <a:ln cap="flat" cmpd="sng" w="19050">
            <a:solidFill>
              <a:schemeClr val="dk2"/>
            </a:solidFill>
            <a:prstDash val="solid"/>
            <a:round/>
            <a:headEnd len="sm" w="sm" type="none"/>
            <a:tailEnd len="sm" w="sm" type="none"/>
          </a:ln>
        </p:spPr>
      </p:pic>
      <p:sp>
        <p:nvSpPr>
          <p:cNvPr id="332" name="Google Shape;332;p40"/>
          <p:cNvSpPr txBox="1"/>
          <p:nvPr/>
        </p:nvSpPr>
        <p:spPr>
          <a:xfrm>
            <a:off x="326100" y="3039575"/>
            <a:ext cx="8241900" cy="18756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Esto enumera el contenido del directorio </a:t>
            </a:r>
            <a:r>
              <a:rPr i="1" lang="en-GB" sz="1900">
                <a:solidFill>
                  <a:schemeClr val="dk1"/>
                </a:solidFill>
                <a:highlight>
                  <a:schemeClr val="lt1"/>
                </a:highlight>
                <a:latin typeface="Helvetica Neue"/>
                <a:ea typeface="Helvetica Neue"/>
                <a:cs typeface="Helvetica Neue"/>
                <a:sym typeface="Helvetica Neue"/>
              </a:rPr>
              <a:t>child-processes</a:t>
            </a:r>
            <a:r>
              <a:rPr lang="en-GB" sz="1900">
                <a:solidFill>
                  <a:schemeClr val="dk1"/>
                </a:solidFill>
                <a:highlight>
                  <a:schemeClr val="lt1"/>
                </a:highlight>
                <a:latin typeface="Helvetica Neue"/>
                <a:ea typeface="Helvetica Neue"/>
                <a:cs typeface="Helvetica Neue"/>
                <a:sym typeface="Helvetica Neue"/>
              </a:rPr>
              <a:t> en formato largo, junto con el tamaño del contenido en la parte superior. Sus resultados tendrán su propio usuario y grupo en lugar de </a:t>
            </a:r>
            <a:r>
              <a:rPr i="1" lang="en-GB" sz="1900">
                <a:solidFill>
                  <a:schemeClr val="dk1"/>
                </a:solidFill>
                <a:highlight>
                  <a:schemeClr val="lt1"/>
                </a:highlight>
                <a:latin typeface="Helvetica Neue"/>
                <a:ea typeface="Helvetica Neue"/>
                <a:cs typeface="Helvetica Neue"/>
                <a:sym typeface="Helvetica Neue"/>
              </a:rPr>
              <a:t>sammy</a:t>
            </a:r>
            <a:r>
              <a:rPr lang="en-GB" sz="1900">
                <a:solidFill>
                  <a:schemeClr val="dk1"/>
                </a:solidFill>
                <a:highlight>
                  <a:schemeClr val="lt1"/>
                </a:highlight>
                <a:latin typeface="Helvetica Neue"/>
                <a:ea typeface="Helvetica Neue"/>
                <a:cs typeface="Helvetica Neue"/>
                <a:sym typeface="Helvetica Neue"/>
              </a:rPr>
              <a:t>. </a:t>
            </a:r>
            <a:endParaRPr sz="1900">
              <a:solidFill>
                <a:schemeClr val="dk1"/>
              </a:solidFill>
              <a:highlight>
                <a:schemeClr val="lt1"/>
              </a:highlight>
              <a:latin typeface="Helvetica Neue"/>
              <a:ea typeface="Helvetica Neue"/>
              <a:cs typeface="Helvetica Neue"/>
              <a:sym typeface="Helvetica Neue"/>
            </a:endParaRPr>
          </a:p>
          <a:p>
            <a:pPr indent="-349250" lvl="0" marL="457200" rtl="0" algn="l">
              <a:lnSpc>
                <a:spcPct val="115000"/>
              </a:lnSpc>
              <a:spcBef>
                <a:spcPts val="1000"/>
              </a:spcBef>
              <a:spcAft>
                <a:spcPts val="100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Esto muestra que el programa </a:t>
            </a:r>
            <a:r>
              <a:rPr i="1" lang="en-GB" sz="1900">
                <a:solidFill>
                  <a:schemeClr val="dk1"/>
                </a:solidFill>
                <a:highlight>
                  <a:schemeClr val="lt1"/>
                </a:highlight>
                <a:latin typeface="Helvetica Neue"/>
                <a:ea typeface="Helvetica Neue"/>
                <a:cs typeface="Helvetica Neue"/>
                <a:sym typeface="Helvetica Neue"/>
              </a:rPr>
              <a:t>listFiles.js</a:t>
            </a:r>
            <a:r>
              <a:rPr lang="en-GB" sz="1900">
                <a:solidFill>
                  <a:schemeClr val="dk1"/>
                </a:solidFill>
                <a:highlight>
                  <a:schemeClr val="lt1"/>
                </a:highlight>
                <a:latin typeface="Helvetica Neue"/>
                <a:ea typeface="Helvetica Neue"/>
                <a:cs typeface="Helvetica Neue"/>
                <a:sym typeface="Helvetica Neue"/>
              </a:rPr>
              <a:t> ejecutó correctamente el comando</a:t>
            </a:r>
            <a:r>
              <a:rPr i="1" lang="en-GB" sz="1900">
                <a:solidFill>
                  <a:schemeClr val="dk1"/>
                </a:solidFill>
                <a:highlight>
                  <a:schemeClr val="lt1"/>
                </a:highlight>
                <a:latin typeface="Helvetica Neue"/>
                <a:ea typeface="Helvetica Neue"/>
                <a:cs typeface="Helvetica Neue"/>
                <a:sym typeface="Helvetica Neue"/>
              </a:rPr>
              <a:t> shell ls -lh.</a:t>
            </a:r>
            <a:endParaRPr i="1" sz="1900">
              <a:solidFill>
                <a:schemeClr val="dk1"/>
              </a:solidFill>
              <a:highlight>
                <a:schemeClr val="lt1"/>
              </a:highlight>
              <a:latin typeface="Helvetica Neue"/>
              <a:ea typeface="Helvetica Neue"/>
              <a:cs typeface="Helvetica Neue"/>
              <a:sym typeface="Helvetica Neue"/>
            </a:endParaRPr>
          </a:p>
        </p:txBody>
      </p:sp>
      <p:sp>
        <p:nvSpPr>
          <p:cNvPr id="333" name="Google Shape;333;p40"/>
          <p:cNvSpPr txBox="1"/>
          <p:nvPr/>
        </p:nvSpPr>
        <p:spPr>
          <a:xfrm>
            <a:off x="1180500" y="2954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Proceso secundario con  </a:t>
            </a:r>
            <a:r>
              <a:rPr i="1" lang="en-GB" sz="3600">
                <a:highlight>
                  <a:srgbClr val="3CEFAB"/>
                </a:highlight>
                <a:latin typeface="Anton"/>
                <a:ea typeface="Anton"/>
                <a:cs typeface="Anton"/>
                <a:sym typeface="Anton"/>
              </a:rPr>
              <a:t>‘exec( )’</a:t>
            </a:r>
            <a:r>
              <a:rPr i="1" lang="en-GB"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1"/>
          <p:cNvSpPr txBox="1"/>
          <p:nvPr/>
        </p:nvSpPr>
        <p:spPr>
          <a:xfrm>
            <a:off x="326100" y="1439375"/>
            <a:ext cx="8241900" cy="2397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La diferencia principal entre las funciones </a:t>
            </a:r>
            <a:r>
              <a:rPr i="1" lang="en-GB" sz="2000">
                <a:solidFill>
                  <a:schemeClr val="dk1"/>
                </a:solidFill>
                <a:highlight>
                  <a:schemeClr val="lt1"/>
                </a:highlight>
                <a:latin typeface="Helvetica Neue"/>
                <a:ea typeface="Helvetica Neue"/>
                <a:cs typeface="Helvetica Neue"/>
                <a:sym typeface="Helvetica Neue"/>
              </a:rPr>
              <a:t>execFile()</a:t>
            </a:r>
            <a:r>
              <a:rPr lang="en-GB" sz="2000">
                <a:solidFill>
                  <a:schemeClr val="dk1"/>
                </a:solidFill>
                <a:highlight>
                  <a:schemeClr val="lt1"/>
                </a:highlight>
                <a:latin typeface="Helvetica Neue"/>
                <a:ea typeface="Helvetica Neue"/>
                <a:cs typeface="Helvetica Neue"/>
                <a:sym typeface="Helvetica Neue"/>
              </a:rPr>
              <a:t> y </a:t>
            </a:r>
            <a:r>
              <a:rPr i="1" lang="en-GB" sz="2000">
                <a:solidFill>
                  <a:schemeClr val="dk1"/>
                </a:solidFill>
                <a:highlight>
                  <a:schemeClr val="lt1"/>
                </a:highlight>
                <a:latin typeface="Helvetica Neue"/>
                <a:ea typeface="Helvetica Neue"/>
                <a:cs typeface="Helvetica Neue"/>
                <a:sym typeface="Helvetica Neue"/>
              </a:rPr>
              <a:t>exec()</a:t>
            </a:r>
            <a:r>
              <a:rPr lang="en-GB" sz="2000">
                <a:solidFill>
                  <a:schemeClr val="dk1"/>
                </a:solidFill>
                <a:highlight>
                  <a:schemeClr val="lt1"/>
                </a:highlight>
                <a:latin typeface="Helvetica Neue"/>
                <a:ea typeface="Helvetica Neue"/>
                <a:cs typeface="Helvetica Neue"/>
                <a:sym typeface="Helvetica Neue"/>
              </a:rPr>
              <a:t> es que el primer argumento de </a:t>
            </a:r>
            <a:r>
              <a:rPr i="1" lang="en-GB" sz="2000">
                <a:solidFill>
                  <a:schemeClr val="dk1"/>
                </a:solidFill>
                <a:highlight>
                  <a:schemeClr val="lt1"/>
                </a:highlight>
                <a:latin typeface="Helvetica Neue"/>
                <a:ea typeface="Helvetica Neue"/>
                <a:cs typeface="Helvetica Neue"/>
                <a:sym typeface="Helvetica Neue"/>
              </a:rPr>
              <a:t>execFile()</a:t>
            </a:r>
            <a:r>
              <a:rPr lang="en-GB" sz="2000">
                <a:solidFill>
                  <a:schemeClr val="dk1"/>
                </a:solidFill>
                <a:highlight>
                  <a:schemeClr val="lt1"/>
                </a:highlight>
                <a:latin typeface="Helvetica Neue"/>
                <a:ea typeface="Helvetica Neue"/>
                <a:cs typeface="Helvetica Neue"/>
                <a:sym typeface="Helvetica Neue"/>
              </a:rPr>
              <a:t> es ahora una ruta a un archivo ejecutable en vez de un comando.</a:t>
            </a:r>
            <a:endParaRPr sz="2000">
              <a:solidFill>
                <a:schemeClr val="dk1"/>
              </a:solidFill>
              <a:highlight>
                <a:schemeClr val="lt1"/>
              </a:highlight>
              <a:latin typeface="Helvetica Neue"/>
              <a:ea typeface="Helvetica Neue"/>
              <a:cs typeface="Helvetica Neue"/>
              <a:sym typeface="Helvetica Neue"/>
            </a:endParaRPr>
          </a:p>
          <a:p>
            <a:pPr indent="-355600" lvl="0" marL="457200" rtl="0" algn="l">
              <a:lnSpc>
                <a:spcPct val="115000"/>
              </a:lnSpc>
              <a:spcBef>
                <a:spcPts val="1000"/>
              </a:spcBef>
              <a:spcAft>
                <a:spcPts val="100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El resultado del archivo ejecutable se guarda en un búfer como </a:t>
            </a:r>
            <a:r>
              <a:rPr i="1" lang="en-GB" sz="2000">
                <a:solidFill>
                  <a:schemeClr val="dk1"/>
                </a:solidFill>
                <a:highlight>
                  <a:schemeClr val="lt1"/>
                </a:highlight>
                <a:latin typeface="Helvetica Neue"/>
                <a:ea typeface="Helvetica Neue"/>
                <a:cs typeface="Helvetica Neue"/>
                <a:sym typeface="Helvetica Neue"/>
              </a:rPr>
              <a:t>exec()</a:t>
            </a:r>
            <a:r>
              <a:rPr lang="en-GB" sz="2000">
                <a:solidFill>
                  <a:schemeClr val="dk1"/>
                </a:solidFill>
                <a:highlight>
                  <a:schemeClr val="lt1"/>
                </a:highlight>
                <a:latin typeface="Helvetica Neue"/>
                <a:ea typeface="Helvetica Neue"/>
                <a:cs typeface="Helvetica Neue"/>
                <a:sym typeface="Helvetica Neue"/>
              </a:rPr>
              <a:t>, al que accedemos a través de una función </a:t>
            </a:r>
            <a:r>
              <a:rPr i="1" lang="en-GB" sz="2000">
                <a:solidFill>
                  <a:schemeClr val="dk1"/>
                </a:solidFill>
                <a:highlight>
                  <a:schemeClr val="lt1"/>
                </a:highlight>
                <a:latin typeface="Helvetica Neue"/>
                <a:ea typeface="Helvetica Neue"/>
                <a:cs typeface="Helvetica Neue"/>
                <a:sym typeface="Helvetica Neue"/>
              </a:rPr>
              <a:t>callback </a:t>
            </a:r>
            <a:r>
              <a:rPr lang="en-GB" sz="2000">
                <a:solidFill>
                  <a:schemeClr val="dk1"/>
                </a:solidFill>
                <a:highlight>
                  <a:schemeClr val="lt1"/>
                </a:highlight>
                <a:latin typeface="Helvetica Neue"/>
                <a:ea typeface="Helvetica Neue"/>
                <a:cs typeface="Helvetica Neue"/>
                <a:sym typeface="Helvetica Neue"/>
              </a:rPr>
              <a:t>con los parámetros </a:t>
            </a:r>
            <a:r>
              <a:rPr i="1" lang="en-GB" sz="2000">
                <a:solidFill>
                  <a:schemeClr val="dk1"/>
                </a:solidFill>
                <a:highlight>
                  <a:schemeClr val="lt1"/>
                </a:highlight>
                <a:latin typeface="Helvetica Neue"/>
                <a:ea typeface="Helvetica Neue"/>
                <a:cs typeface="Helvetica Neue"/>
                <a:sym typeface="Helvetica Neue"/>
              </a:rPr>
              <a:t>error, stdout </a:t>
            </a:r>
            <a:r>
              <a:rPr lang="en-GB" sz="2000">
                <a:solidFill>
                  <a:schemeClr val="dk1"/>
                </a:solidFill>
                <a:highlight>
                  <a:schemeClr val="lt1"/>
                </a:highlight>
                <a:latin typeface="Helvetica Neue"/>
                <a:ea typeface="Helvetica Neue"/>
                <a:cs typeface="Helvetica Neue"/>
                <a:sym typeface="Helvetica Neue"/>
              </a:rPr>
              <a:t>y </a:t>
            </a:r>
            <a:r>
              <a:rPr i="1" lang="en-GB" sz="2000">
                <a:solidFill>
                  <a:schemeClr val="dk1"/>
                </a:solidFill>
                <a:highlight>
                  <a:schemeClr val="lt1"/>
                </a:highlight>
                <a:latin typeface="Helvetica Neue"/>
                <a:ea typeface="Helvetica Neue"/>
                <a:cs typeface="Helvetica Neue"/>
                <a:sym typeface="Helvetica Neue"/>
              </a:rPr>
              <a:t>stderr</a:t>
            </a:r>
            <a:r>
              <a:rPr lang="en-GB" sz="2000">
                <a:solidFill>
                  <a:schemeClr val="dk1"/>
                </a:solidFill>
                <a:highlight>
                  <a:schemeClr val="lt1"/>
                </a:highlight>
                <a:latin typeface="Helvetica Neue"/>
                <a:ea typeface="Helvetica Neue"/>
                <a:cs typeface="Helvetica Neue"/>
                <a:sym typeface="Helvetica Neue"/>
              </a:rPr>
              <a:t>.</a:t>
            </a:r>
            <a:endParaRPr sz="2000">
              <a:solidFill>
                <a:schemeClr val="dk1"/>
              </a:solidFill>
              <a:highlight>
                <a:schemeClr val="lt1"/>
              </a:highlight>
              <a:latin typeface="Helvetica Neue"/>
              <a:ea typeface="Helvetica Neue"/>
              <a:cs typeface="Helvetica Neue"/>
              <a:sym typeface="Helvetica Neue"/>
            </a:endParaRPr>
          </a:p>
        </p:txBody>
      </p:sp>
      <p:pic>
        <p:nvPicPr>
          <p:cNvPr id="339" name="Google Shape;339;p4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0" name="Google Shape;340;p41"/>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41" name="Google Shape;341;p41"/>
          <p:cNvSpPr txBox="1"/>
          <p:nvPr/>
        </p:nvSpPr>
        <p:spPr>
          <a:xfrm>
            <a:off x="880275" y="295475"/>
            <a:ext cx="7083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Proceso secundario con  </a:t>
            </a:r>
            <a:r>
              <a:rPr i="1" lang="en-GB" sz="3600">
                <a:highlight>
                  <a:srgbClr val="3CEFAB"/>
                </a:highlight>
                <a:latin typeface="Anton"/>
                <a:ea typeface="Anton"/>
                <a:cs typeface="Anton"/>
                <a:sym typeface="Anton"/>
              </a:rPr>
              <a:t>‘execFile( )’</a:t>
            </a:r>
            <a:r>
              <a:rPr i="1" lang="en-GB"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12290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 name="Google Shape;70;p15"/>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 name="Google Shape;71;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2" name="Google Shape;72;p1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28</a:t>
            </a:r>
            <a:endParaRPr>
              <a:latin typeface="Helvetica Neue"/>
              <a:ea typeface="Helvetica Neue"/>
              <a:cs typeface="Helvetica Neue"/>
              <a:sym typeface="Helvetica Neue"/>
            </a:endParaRPr>
          </a:p>
        </p:txBody>
      </p:sp>
      <p:sp>
        <p:nvSpPr>
          <p:cNvPr id="74" name="Google Shape;74;p15"/>
          <p:cNvSpPr txBox="1"/>
          <p:nvPr/>
        </p:nvSpPr>
        <p:spPr>
          <a:xfrm>
            <a:off x="3695075" y="1758000"/>
            <a:ext cx="20133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Global Process y Global Child</a:t>
            </a:r>
            <a:endParaRPr b="1" sz="1200">
              <a:solidFill>
                <a:schemeClr val="dk1"/>
              </a:solidFill>
              <a:highlight>
                <a:schemeClr val="lt1"/>
              </a:highlight>
            </a:endParaRPr>
          </a:p>
        </p:txBody>
      </p:sp>
      <p:pic>
        <p:nvPicPr>
          <p:cNvPr id="75" name="Google Shape;75;p15"/>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76" name="Google Shape;76;p1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27</a:t>
            </a:r>
            <a:endParaRPr>
              <a:latin typeface="Helvetica Neue"/>
              <a:ea typeface="Helvetica Neue"/>
              <a:cs typeface="Helvetica Neue"/>
              <a:sym typeface="Helvetica Neue"/>
            </a:endParaRPr>
          </a:p>
        </p:txBody>
      </p:sp>
      <p:sp>
        <p:nvSpPr>
          <p:cNvPr id="78" name="Google Shape;78;p15"/>
          <p:cNvSpPr txBox="1"/>
          <p:nvPr/>
        </p:nvSpPr>
        <p:spPr>
          <a:xfrm>
            <a:off x="1320525" y="1758000"/>
            <a:ext cx="20622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Autorización y Autenticación (parte 2)</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cxnSp>
        <p:nvCxnSpPr>
          <p:cNvPr id="79" name="Google Shape;79;p15"/>
          <p:cNvCxnSpPr/>
          <p:nvPr/>
        </p:nvCxnSpPr>
        <p:spPr>
          <a:xfrm>
            <a:off x="1377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0" name="Google Shape;80;p15"/>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1" name="Google Shape;81;p15"/>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2" name="Google Shape;82;p15"/>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83" name="Google Shape;83;p15"/>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84" name="Google Shape;84;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5" name="Google Shape;85;p1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29</a:t>
            </a:r>
            <a:endParaRPr>
              <a:latin typeface="Helvetica Neue"/>
              <a:ea typeface="Helvetica Neue"/>
              <a:cs typeface="Helvetica Neue"/>
              <a:sym typeface="Helvetica Neue"/>
            </a:endParaRPr>
          </a:p>
        </p:txBody>
      </p:sp>
      <p:sp>
        <p:nvSpPr>
          <p:cNvPr id="87" name="Google Shape;87;p15"/>
          <p:cNvSpPr txBox="1"/>
          <p:nvPr/>
        </p:nvSpPr>
        <p:spPr>
          <a:xfrm>
            <a:off x="6070550" y="1758000"/>
            <a:ext cx="2157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Módulo Cluster</a:t>
            </a:r>
            <a:endParaRPr b="1" sz="1200">
              <a:latin typeface="Helvetica Neue"/>
              <a:ea typeface="Helvetica Neue"/>
              <a:cs typeface="Helvetica Neue"/>
              <a:sym typeface="Helvetica Neue"/>
            </a:endParaRPr>
          </a:p>
        </p:txBody>
      </p:sp>
      <p:cxnSp>
        <p:nvCxnSpPr>
          <p:cNvPr id="88" name="Google Shape;88;p15"/>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9" name="Google Shape;89;p15"/>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5"/>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1" name="Google Shape;91;p15"/>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2" name="Google Shape;92;p15"/>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93" name="Google Shape;93;p15"/>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cxnSp>
        <p:nvCxnSpPr>
          <p:cNvPr id="94" name="Google Shape;94;p15"/>
          <p:cNvCxnSpPr/>
          <p:nvPr/>
        </p:nvCxnSpPr>
        <p:spPr>
          <a:xfrm>
            <a:off x="37631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5" name="Google Shape;95;p15"/>
          <p:cNvCxnSpPr/>
          <p:nvPr/>
        </p:nvCxnSpPr>
        <p:spPr>
          <a:xfrm>
            <a:off x="37631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6" name="Google Shape;96;p15"/>
          <p:cNvCxnSpPr/>
          <p:nvPr/>
        </p:nvCxnSpPr>
        <p:spPr>
          <a:xfrm>
            <a:off x="37631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7" name="Google Shape;97;p15"/>
          <p:cNvCxnSpPr/>
          <p:nvPr/>
        </p:nvCxnSpPr>
        <p:spPr>
          <a:xfrm>
            <a:off x="37631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8" name="Google Shape;98;p15"/>
          <p:cNvPicPr preferRelativeResize="0"/>
          <p:nvPr/>
        </p:nvPicPr>
        <p:blipFill rotWithShape="1">
          <a:blip r:embed="rId5">
            <a:alphaModFix/>
          </a:blip>
          <a:srcRect b="0" l="0" r="0" t="0"/>
          <a:stretch/>
        </p:blipFill>
        <p:spPr>
          <a:xfrm>
            <a:off x="1424950" y="2943803"/>
            <a:ext cx="365625" cy="365625"/>
          </a:xfrm>
          <a:prstGeom prst="rect">
            <a:avLst/>
          </a:prstGeom>
          <a:noFill/>
          <a:ln>
            <a:noFill/>
          </a:ln>
        </p:spPr>
      </p:pic>
      <p:pic>
        <p:nvPicPr>
          <p:cNvPr id="99" name="Google Shape;99;p15"/>
          <p:cNvPicPr preferRelativeResize="0"/>
          <p:nvPr/>
        </p:nvPicPr>
        <p:blipFill rotWithShape="1">
          <a:blip r:embed="rId6">
            <a:alphaModFix/>
          </a:blip>
          <a:srcRect b="0" l="0" r="0" t="0"/>
          <a:stretch/>
        </p:blipFill>
        <p:spPr>
          <a:xfrm>
            <a:off x="1579187" y="3035999"/>
            <a:ext cx="307150" cy="307150"/>
          </a:xfrm>
          <a:prstGeom prst="rect">
            <a:avLst/>
          </a:prstGeom>
          <a:noFill/>
          <a:ln>
            <a:noFill/>
          </a:ln>
        </p:spPr>
      </p:pic>
      <p:pic>
        <p:nvPicPr>
          <p:cNvPr id="100" name="Google Shape;100;p15"/>
          <p:cNvPicPr preferRelativeResize="0"/>
          <p:nvPr/>
        </p:nvPicPr>
        <p:blipFill rotWithShape="1">
          <a:blip r:embed="rId7">
            <a:alphaModFix/>
          </a:blip>
          <a:srcRect b="0" l="0" r="0" t="0"/>
          <a:stretch/>
        </p:blipFill>
        <p:spPr>
          <a:xfrm>
            <a:off x="1505688" y="3460487"/>
            <a:ext cx="307150" cy="307150"/>
          </a:xfrm>
          <a:prstGeom prst="rect">
            <a:avLst/>
          </a:prstGeom>
          <a:noFill/>
          <a:ln>
            <a:noFill/>
          </a:ln>
        </p:spPr>
      </p:pic>
      <p:pic>
        <p:nvPicPr>
          <p:cNvPr id="101" name="Google Shape;101;p15"/>
          <p:cNvPicPr preferRelativeResize="0"/>
          <p:nvPr/>
        </p:nvPicPr>
        <p:blipFill rotWithShape="1">
          <a:blip r:embed="rId5">
            <a:alphaModFix/>
          </a:blip>
          <a:srcRect b="0" l="0" r="0" t="0"/>
          <a:stretch/>
        </p:blipFill>
        <p:spPr>
          <a:xfrm>
            <a:off x="1424950" y="2486603"/>
            <a:ext cx="365625" cy="365625"/>
          </a:xfrm>
          <a:prstGeom prst="rect">
            <a:avLst/>
          </a:prstGeom>
          <a:noFill/>
          <a:ln>
            <a:noFill/>
          </a:ln>
        </p:spPr>
      </p:pic>
      <p:pic>
        <p:nvPicPr>
          <p:cNvPr id="102" name="Google Shape;102;p15"/>
          <p:cNvPicPr preferRelativeResize="0"/>
          <p:nvPr/>
        </p:nvPicPr>
        <p:blipFill rotWithShape="1">
          <a:blip r:embed="rId6">
            <a:alphaModFix/>
          </a:blip>
          <a:srcRect b="0" l="0" r="0" t="0"/>
          <a:stretch/>
        </p:blipFill>
        <p:spPr>
          <a:xfrm>
            <a:off x="1579187" y="2578799"/>
            <a:ext cx="307150" cy="307150"/>
          </a:xfrm>
          <a:prstGeom prst="rect">
            <a:avLst/>
          </a:prstGeom>
          <a:noFill/>
          <a:ln>
            <a:noFill/>
          </a:ln>
        </p:spPr>
      </p:pic>
      <p:pic>
        <p:nvPicPr>
          <p:cNvPr id="103" name="Google Shape;103;p15"/>
          <p:cNvPicPr preferRelativeResize="0"/>
          <p:nvPr/>
        </p:nvPicPr>
        <p:blipFill rotWithShape="1">
          <a:blip r:embed="rId7">
            <a:alphaModFix/>
          </a:blip>
          <a:srcRect b="0" l="0" r="0" t="0"/>
          <a:stretch/>
        </p:blipFill>
        <p:spPr>
          <a:xfrm>
            <a:off x="3807878" y="3455567"/>
            <a:ext cx="307150" cy="307150"/>
          </a:xfrm>
          <a:prstGeom prst="rect">
            <a:avLst/>
          </a:prstGeom>
          <a:noFill/>
          <a:ln>
            <a:noFill/>
          </a:ln>
        </p:spPr>
      </p:pic>
      <p:sp>
        <p:nvSpPr>
          <p:cNvPr id="104" name="Google Shape;104;p15"/>
          <p:cNvSpPr txBox="1"/>
          <p:nvPr/>
        </p:nvSpPr>
        <p:spPr>
          <a:xfrm>
            <a:off x="1846687" y="2469372"/>
            <a:ext cx="1389600" cy="2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700">
                <a:latin typeface="Helvetica Neue"/>
                <a:ea typeface="Helvetica Neue"/>
                <a:cs typeface="Helvetica Neue"/>
                <a:sym typeface="Helvetica Neue"/>
              </a:rPr>
              <a:t>INICIO DE SESIÓN CON FACEBOOK</a:t>
            </a:r>
            <a:endParaRPr sz="700">
              <a:latin typeface="Helvetica Neue"/>
              <a:ea typeface="Helvetica Neue"/>
              <a:cs typeface="Helvetica Neue"/>
              <a:sym typeface="Helvetica Neue"/>
            </a:endParaRPr>
          </a:p>
        </p:txBody>
      </p:sp>
      <p:sp>
        <p:nvSpPr>
          <p:cNvPr id="105" name="Google Shape;105;p15"/>
          <p:cNvSpPr txBox="1"/>
          <p:nvPr/>
        </p:nvSpPr>
        <p:spPr>
          <a:xfrm>
            <a:off x="1846687" y="3002772"/>
            <a:ext cx="1389600" cy="2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700">
                <a:latin typeface="Helvetica Neue"/>
                <a:ea typeface="Helvetica Neue"/>
                <a:cs typeface="Helvetica Neue"/>
                <a:sym typeface="Helvetica Neue"/>
              </a:rPr>
              <a:t>INICIO DE SESIÓN CON JWT</a:t>
            </a:r>
            <a:endParaRPr sz="700">
              <a:latin typeface="Helvetica Neue"/>
              <a:ea typeface="Helvetica Neue"/>
              <a:cs typeface="Helvetica Neue"/>
              <a:sym typeface="Helvetica Neue"/>
            </a:endParaRPr>
          </a:p>
        </p:txBody>
      </p:sp>
      <p:sp>
        <p:nvSpPr>
          <p:cNvPr id="106" name="Google Shape;106;p15"/>
          <p:cNvSpPr txBox="1"/>
          <p:nvPr/>
        </p:nvSpPr>
        <p:spPr>
          <a:xfrm>
            <a:off x="1854497" y="3428517"/>
            <a:ext cx="1389600" cy="2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700">
                <a:latin typeface="Helvetica Neue"/>
                <a:ea typeface="Helvetica Neue"/>
                <a:cs typeface="Helvetica Neue"/>
                <a:sym typeface="Helvetica Neue"/>
              </a:rPr>
              <a:t>INICIO DE SESIÓN CON FACEBOOK</a:t>
            </a:r>
            <a:endParaRPr sz="700">
              <a:latin typeface="Helvetica Neue"/>
              <a:ea typeface="Helvetica Neue"/>
              <a:cs typeface="Helvetica Neue"/>
              <a:sym typeface="Helvetica Neue"/>
            </a:endParaRPr>
          </a:p>
        </p:txBody>
      </p:sp>
      <p:sp>
        <p:nvSpPr>
          <p:cNvPr id="107" name="Google Shape;107;p15"/>
          <p:cNvSpPr txBox="1"/>
          <p:nvPr/>
        </p:nvSpPr>
        <p:spPr>
          <a:xfrm>
            <a:off x="4132687" y="2547042"/>
            <a:ext cx="1389600" cy="2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700">
                <a:latin typeface="Helvetica Neue"/>
                <a:ea typeface="Helvetica Neue"/>
                <a:cs typeface="Helvetica Neue"/>
                <a:sym typeface="Helvetica Neue"/>
              </a:rPr>
              <a:t>USO DEL OBJETO PROCESS</a:t>
            </a:r>
            <a:endParaRPr sz="700">
              <a:latin typeface="Helvetica Neue"/>
              <a:ea typeface="Helvetica Neue"/>
              <a:cs typeface="Helvetica Neue"/>
              <a:sym typeface="Helvetica Neue"/>
            </a:endParaRPr>
          </a:p>
        </p:txBody>
      </p:sp>
      <p:sp>
        <p:nvSpPr>
          <p:cNvPr id="108" name="Google Shape;108;p15"/>
          <p:cNvSpPr txBox="1"/>
          <p:nvPr/>
        </p:nvSpPr>
        <p:spPr>
          <a:xfrm>
            <a:off x="4132687" y="2969324"/>
            <a:ext cx="1389600" cy="2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700">
                <a:latin typeface="Helvetica Neue"/>
                <a:ea typeface="Helvetica Neue"/>
                <a:cs typeface="Helvetica Neue"/>
                <a:sym typeface="Helvetica Neue"/>
              </a:rPr>
              <a:t>CHILD_PROCESS CON FORK</a:t>
            </a:r>
            <a:endParaRPr sz="700">
              <a:latin typeface="Helvetica Neue"/>
              <a:ea typeface="Helvetica Neue"/>
              <a:cs typeface="Helvetica Neue"/>
              <a:sym typeface="Helvetica Neue"/>
            </a:endParaRPr>
          </a:p>
        </p:txBody>
      </p:sp>
      <p:sp>
        <p:nvSpPr>
          <p:cNvPr id="109" name="Google Shape;109;p15"/>
          <p:cNvSpPr txBox="1"/>
          <p:nvPr/>
        </p:nvSpPr>
        <p:spPr>
          <a:xfrm>
            <a:off x="4132687" y="3435692"/>
            <a:ext cx="1389600" cy="2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700">
                <a:latin typeface="Helvetica Neue"/>
                <a:ea typeface="Helvetica Neue"/>
                <a:cs typeface="Helvetica Neue"/>
                <a:sym typeface="Helvetica Neue"/>
              </a:rPr>
              <a:t>USANDO EL OBJETO PROCESS</a:t>
            </a:r>
            <a:endParaRPr sz="700">
              <a:latin typeface="Helvetica Neue"/>
              <a:ea typeface="Helvetica Neue"/>
              <a:cs typeface="Helvetica Neue"/>
              <a:sym typeface="Helvetica Neue"/>
            </a:endParaRPr>
          </a:p>
        </p:txBody>
      </p:sp>
      <p:pic>
        <p:nvPicPr>
          <p:cNvPr id="110" name="Google Shape;110;p15"/>
          <p:cNvPicPr preferRelativeResize="0"/>
          <p:nvPr/>
        </p:nvPicPr>
        <p:blipFill rotWithShape="1">
          <a:blip r:embed="rId5">
            <a:alphaModFix/>
          </a:blip>
          <a:srcRect b="0" l="0" r="0" t="0"/>
          <a:stretch/>
        </p:blipFill>
        <p:spPr>
          <a:xfrm>
            <a:off x="3717650" y="2487641"/>
            <a:ext cx="365625" cy="365625"/>
          </a:xfrm>
          <a:prstGeom prst="rect">
            <a:avLst/>
          </a:prstGeom>
          <a:noFill/>
          <a:ln>
            <a:noFill/>
          </a:ln>
        </p:spPr>
      </p:pic>
      <p:pic>
        <p:nvPicPr>
          <p:cNvPr id="111" name="Google Shape;111;p15"/>
          <p:cNvPicPr preferRelativeResize="0"/>
          <p:nvPr/>
        </p:nvPicPr>
        <p:blipFill rotWithShape="1">
          <a:blip r:embed="rId6">
            <a:alphaModFix/>
          </a:blip>
          <a:srcRect b="0" l="0" r="0" t="0"/>
          <a:stretch/>
        </p:blipFill>
        <p:spPr>
          <a:xfrm>
            <a:off x="3871887" y="2579837"/>
            <a:ext cx="307150" cy="307150"/>
          </a:xfrm>
          <a:prstGeom prst="rect">
            <a:avLst/>
          </a:prstGeom>
          <a:noFill/>
          <a:ln>
            <a:noFill/>
          </a:ln>
        </p:spPr>
      </p:pic>
      <p:pic>
        <p:nvPicPr>
          <p:cNvPr id="112" name="Google Shape;112;p15"/>
          <p:cNvPicPr preferRelativeResize="0"/>
          <p:nvPr/>
        </p:nvPicPr>
        <p:blipFill rotWithShape="1">
          <a:blip r:embed="rId5">
            <a:alphaModFix/>
          </a:blip>
          <a:srcRect b="0" l="0" r="0" t="0"/>
          <a:stretch/>
        </p:blipFill>
        <p:spPr>
          <a:xfrm>
            <a:off x="3730763" y="2954541"/>
            <a:ext cx="365625" cy="365625"/>
          </a:xfrm>
          <a:prstGeom prst="rect">
            <a:avLst/>
          </a:prstGeom>
          <a:noFill/>
          <a:ln>
            <a:noFill/>
          </a:ln>
        </p:spPr>
      </p:pic>
      <p:pic>
        <p:nvPicPr>
          <p:cNvPr id="113" name="Google Shape;113;p15"/>
          <p:cNvPicPr preferRelativeResize="0"/>
          <p:nvPr/>
        </p:nvPicPr>
        <p:blipFill rotWithShape="1">
          <a:blip r:embed="rId6">
            <a:alphaModFix/>
          </a:blip>
          <a:srcRect b="0" l="0" r="0" t="0"/>
          <a:stretch/>
        </p:blipFill>
        <p:spPr>
          <a:xfrm>
            <a:off x="3885000" y="3046737"/>
            <a:ext cx="307150" cy="3071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2"/>
          <p:cNvSpPr txBox="1"/>
          <p:nvPr/>
        </p:nvSpPr>
        <p:spPr>
          <a:xfrm>
            <a:off x="21300" y="1134575"/>
            <a:ext cx="3757200" cy="3740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Ahora requerimos el método </a:t>
            </a:r>
            <a:r>
              <a:rPr i="1" lang="en-GB" sz="1900">
                <a:solidFill>
                  <a:schemeClr val="dk1"/>
                </a:solidFill>
                <a:highlight>
                  <a:schemeClr val="lt1"/>
                </a:highlight>
                <a:latin typeface="Helvetica Neue"/>
                <a:ea typeface="Helvetica Neue"/>
                <a:cs typeface="Helvetica Neue"/>
                <a:sym typeface="Helvetica Neue"/>
              </a:rPr>
              <a:t>execFile</a:t>
            </a:r>
            <a:r>
              <a:rPr lang="en-GB" sz="1900">
                <a:solidFill>
                  <a:schemeClr val="dk1"/>
                </a:solidFill>
                <a:highlight>
                  <a:schemeClr val="lt1"/>
                </a:highlight>
                <a:latin typeface="Helvetica Neue"/>
                <a:ea typeface="Helvetica Neue"/>
                <a:cs typeface="Helvetica Neue"/>
                <a:sym typeface="Helvetica Neue"/>
              </a:rPr>
              <a:t> del módulo </a:t>
            </a:r>
            <a:r>
              <a:rPr i="1" lang="en-GB" sz="1900">
                <a:solidFill>
                  <a:schemeClr val="dk1"/>
                </a:solidFill>
                <a:highlight>
                  <a:schemeClr val="lt1"/>
                </a:highlight>
                <a:latin typeface="Helvetica Neue"/>
                <a:ea typeface="Helvetica Neue"/>
                <a:cs typeface="Helvetica Neue"/>
                <a:sym typeface="Helvetica Neue"/>
              </a:rPr>
              <a:t>child_process</a:t>
            </a:r>
            <a:r>
              <a:rPr lang="en-GB" sz="1900">
                <a:solidFill>
                  <a:schemeClr val="dk1"/>
                </a:solidFill>
                <a:highlight>
                  <a:schemeClr val="lt1"/>
                </a:highlight>
                <a:latin typeface="Helvetica Neue"/>
                <a:ea typeface="Helvetica Neue"/>
                <a:cs typeface="Helvetica Neue"/>
                <a:sym typeface="Helvetica Neue"/>
              </a:rPr>
              <a:t>.</a:t>
            </a:r>
            <a:endParaRPr sz="1900">
              <a:solidFill>
                <a:schemeClr val="dk1"/>
              </a:solidFill>
              <a:highlight>
                <a:schemeClr val="lt1"/>
              </a:highlight>
              <a:latin typeface="Helvetica Neue"/>
              <a:ea typeface="Helvetica Neue"/>
              <a:cs typeface="Helvetica Neue"/>
              <a:sym typeface="Helvetica Neue"/>
            </a:endParaRPr>
          </a:p>
          <a:p>
            <a:pPr indent="-349250" lvl="0" marL="457200" rtl="0" algn="l">
              <a:lnSpc>
                <a:spcPct val="115000"/>
              </a:lnSpc>
              <a:spcBef>
                <a:spcPts val="1000"/>
              </a:spcBef>
              <a:spcAft>
                <a:spcPts val="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Como observamos en el código, ahora el primer parámetro es la ruta, en este caso, de una imagen.</a:t>
            </a:r>
            <a:endParaRPr sz="1900">
              <a:solidFill>
                <a:schemeClr val="dk1"/>
              </a:solidFill>
              <a:highlight>
                <a:schemeClr val="lt1"/>
              </a:highlight>
              <a:latin typeface="Helvetica Neue"/>
              <a:ea typeface="Helvetica Neue"/>
              <a:cs typeface="Helvetica Neue"/>
              <a:sym typeface="Helvetica Neue"/>
            </a:endParaRPr>
          </a:p>
          <a:p>
            <a:pPr indent="-349250" lvl="0" marL="457200" rtl="0" algn="l">
              <a:lnSpc>
                <a:spcPct val="115000"/>
              </a:lnSpc>
              <a:spcBef>
                <a:spcPts val="1000"/>
              </a:spcBef>
              <a:spcAft>
                <a:spcPts val="100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Luego, el código funciona de igual forma que con el comando </a:t>
            </a:r>
            <a:r>
              <a:rPr i="1" lang="en-GB" sz="1900">
                <a:solidFill>
                  <a:schemeClr val="dk1"/>
                </a:solidFill>
                <a:highlight>
                  <a:schemeClr val="lt1"/>
                </a:highlight>
                <a:latin typeface="Helvetica Neue"/>
                <a:ea typeface="Helvetica Neue"/>
                <a:cs typeface="Helvetica Neue"/>
                <a:sym typeface="Helvetica Neue"/>
              </a:rPr>
              <a:t>exec</a:t>
            </a:r>
            <a:r>
              <a:rPr lang="en-GB" sz="1900">
                <a:solidFill>
                  <a:schemeClr val="dk1"/>
                </a:solidFill>
                <a:highlight>
                  <a:schemeClr val="lt1"/>
                </a:highlight>
                <a:latin typeface="Helvetica Neue"/>
                <a:ea typeface="Helvetica Neue"/>
                <a:cs typeface="Helvetica Neue"/>
                <a:sym typeface="Helvetica Neue"/>
              </a:rPr>
              <a:t>.</a:t>
            </a:r>
            <a:endParaRPr sz="1900">
              <a:solidFill>
                <a:schemeClr val="dk1"/>
              </a:solidFill>
              <a:highlight>
                <a:schemeClr val="lt1"/>
              </a:highlight>
              <a:latin typeface="Helvetica Neue"/>
              <a:ea typeface="Helvetica Neue"/>
              <a:cs typeface="Helvetica Neue"/>
              <a:sym typeface="Helvetica Neue"/>
            </a:endParaRPr>
          </a:p>
        </p:txBody>
      </p:sp>
      <p:pic>
        <p:nvPicPr>
          <p:cNvPr id="347" name="Google Shape;347;p4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8" name="Google Shape;348;p4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49" name="Google Shape;349;p42"/>
          <p:cNvPicPr preferRelativeResize="0"/>
          <p:nvPr/>
        </p:nvPicPr>
        <p:blipFill rotWithShape="1">
          <a:blip r:embed="rId5">
            <a:alphaModFix/>
          </a:blip>
          <a:srcRect b="0" l="0" r="1117" t="0"/>
          <a:stretch/>
        </p:blipFill>
        <p:spPr>
          <a:xfrm>
            <a:off x="3787130" y="1494875"/>
            <a:ext cx="5222226" cy="2699450"/>
          </a:xfrm>
          <a:prstGeom prst="rect">
            <a:avLst/>
          </a:prstGeom>
          <a:noFill/>
          <a:ln cap="flat" cmpd="sng" w="19050">
            <a:solidFill>
              <a:schemeClr val="dk2"/>
            </a:solidFill>
            <a:prstDash val="solid"/>
            <a:round/>
            <a:headEnd len="sm" w="sm" type="none"/>
            <a:tailEnd len="sm" w="sm" type="none"/>
          </a:ln>
        </p:spPr>
      </p:pic>
      <p:sp>
        <p:nvSpPr>
          <p:cNvPr id="350" name="Google Shape;350;p42"/>
          <p:cNvSpPr txBox="1"/>
          <p:nvPr/>
        </p:nvSpPr>
        <p:spPr>
          <a:xfrm>
            <a:off x="880275" y="295475"/>
            <a:ext cx="7083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Proceso secundario con  </a:t>
            </a:r>
            <a:r>
              <a:rPr i="1" lang="en-GB" sz="3600">
                <a:highlight>
                  <a:srgbClr val="3CEFAB"/>
                </a:highlight>
                <a:latin typeface="Anton"/>
                <a:ea typeface="Anton"/>
                <a:cs typeface="Anton"/>
                <a:sym typeface="Anton"/>
              </a:rPr>
              <a:t>‘execFile( )’</a:t>
            </a:r>
            <a:r>
              <a:rPr i="1" lang="en-GB"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3"/>
          <p:cNvSpPr txBox="1"/>
          <p:nvPr/>
        </p:nvSpPr>
        <p:spPr>
          <a:xfrm>
            <a:off x="326100" y="1058375"/>
            <a:ext cx="8241900" cy="37896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La función </a:t>
            </a:r>
            <a:r>
              <a:rPr i="1" lang="en-GB" sz="1900">
                <a:solidFill>
                  <a:schemeClr val="dk1"/>
                </a:solidFill>
                <a:highlight>
                  <a:schemeClr val="lt1"/>
                </a:highlight>
                <a:latin typeface="Helvetica Neue"/>
                <a:ea typeface="Helvetica Neue"/>
                <a:cs typeface="Helvetica Neue"/>
                <a:sym typeface="Helvetica Neue"/>
              </a:rPr>
              <a:t>spawn() </a:t>
            </a:r>
            <a:r>
              <a:rPr lang="en-GB" sz="1900">
                <a:solidFill>
                  <a:schemeClr val="dk1"/>
                </a:solidFill>
                <a:highlight>
                  <a:schemeClr val="lt1"/>
                </a:highlight>
                <a:latin typeface="Helvetica Neue"/>
                <a:ea typeface="Helvetica Neue"/>
                <a:cs typeface="Helvetica Neue"/>
                <a:sym typeface="Helvetica Neue"/>
              </a:rPr>
              <a:t>ejecuta un comando en un proceso. Esta función devuelve datos a través de la </a:t>
            </a:r>
            <a:r>
              <a:rPr lang="en-GB" sz="1900">
                <a:solidFill>
                  <a:schemeClr val="dk1"/>
                </a:solidFill>
                <a:highlight>
                  <a:schemeClr val="lt1"/>
                </a:highlight>
                <a:uFill>
                  <a:noFill/>
                </a:uFill>
                <a:latin typeface="Helvetica Neue"/>
                <a:ea typeface="Helvetica Neue"/>
                <a:cs typeface="Helvetica Neue"/>
                <a:sym typeface="Helvetica Neue"/>
                <a:hlinkClick r:id="rId3">
                  <a:extLst>
                    <a:ext uri="{A12FA001-AC4F-418D-AE19-62706E023703}">
                      <ahyp:hlinkClr val="tx"/>
                    </a:ext>
                  </a:extLst>
                </a:hlinkClick>
              </a:rPr>
              <a:t>API del flujo</a:t>
            </a:r>
            <a:r>
              <a:rPr lang="en-GB" sz="1900">
                <a:solidFill>
                  <a:schemeClr val="dk1"/>
                </a:solidFill>
                <a:highlight>
                  <a:schemeClr val="lt1"/>
                </a:highlight>
                <a:latin typeface="Helvetica Neue"/>
                <a:ea typeface="Helvetica Neue"/>
                <a:cs typeface="Helvetica Neue"/>
                <a:sym typeface="Helvetica Neue"/>
              </a:rPr>
              <a:t>. Por tanto, para obtener el resultado del proceso secundario, debemos escuchar los </a:t>
            </a:r>
            <a:r>
              <a:rPr lang="en-GB" sz="1900">
                <a:solidFill>
                  <a:schemeClr val="dk1"/>
                </a:solidFill>
                <a:highlight>
                  <a:schemeClr val="lt1"/>
                </a:highlight>
                <a:uFill>
                  <a:noFill/>
                </a:uFill>
                <a:latin typeface="Helvetica Neue"/>
                <a:ea typeface="Helvetica Neue"/>
                <a:cs typeface="Helvetica Neue"/>
                <a:sym typeface="Helvetica Neue"/>
                <a:hlinkClick r:id="rId4">
                  <a:extLst>
                    <a:ext uri="{A12FA001-AC4F-418D-AE19-62706E023703}">
                      <ahyp:hlinkClr val="tx"/>
                    </a:ext>
                  </a:extLst>
                </a:hlinkClick>
              </a:rPr>
              <a:t>eventos</a:t>
            </a:r>
            <a:r>
              <a:rPr lang="en-GB" sz="1900">
                <a:solidFill>
                  <a:schemeClr val="dk1"/>
                </a:solidFill>
                <a:highlight>
                  <a:schemeClr val="lt1"/>
                </a:highlight>
                <a:latin typeface="Helvetica Neue"/>
                <a:ea typeface="Helvetica Neue"/>
                <a:cs typeface="Helvetica Neue"/>
                <a:sym typeface="Helvetica Neue"/>
              </a:rPr>
              <a:t> del flujo.</a:t>
            </a:r>
            <a:endParaRPr sz="1900">
              <a:solidFill>
                <a:schemeClr val="dk1"/>
              </a:solidFill>
              <a:highlight>
                <a:schemeClr val="lt1"/>
              </a:highlight>
              <a:latin typeface="Helvetica Neue"/>
              <a:ea typeface="Helvetica Neue"/>
              <a:cs typeface="Helvetica Neue"/>
              <a:sym typeface="Helvetica Neue"/>
            </a:endParaRPr>
          </a:p>
          <a:p>
            <a:pPr indent="-349250" lvl="0" marL="457200" rtl="0" algn="l">
              <a:lnSpc>
                <a:spcPct val="115000"/>
              </a:lnSpc>
              <a:spcBef>
                <a:spcPts val="1000"/>
              </a:spcBef>
              <a:spcAft>
                <a:spcPts val="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Con </a:t>
            </a:r>
            <a:r>
              <a:rPr i="1" lang="en-GB" sz="1900">
                <a:solidFill>
                  <a:schemeClr val="dk1"/>
                </a:solidFill>
                <a:highlight>
                  <a:schemeClr val="lt1"/>
                </a:highlight>
                <a:latin typeface="Helvetica Neue"/>
                <a:ea typeface="Helvetica Neue"/>
                <a:cs typeface="Helvetica Neue"/>
                <a:sym typeface="Helvetica Neue"/>
              </a:rPr>
              <a:t>exec() </a:t>
            </a:r>
            <a:r>
              <a:rPr lang="en-GB" sz="1900">
                <a:solidFill>
                  <a:schemeClr val="dk1"/>
                </a:solidFill>
                <a:highlight>
                  <a:schemeClr val="lt1"/>
                </a:highlight>
                <a:latin typeface="Helvetica Neue"/>
                <a:ea typeface="Helvetica Neue"/>
                <a:cs typeface="Helvetica Neue"/>
                <a:sym typeface="Helvetica Neue"/>
              </a:rPr>
              <a:t>y </a:t>
            </a:r>
            <a:r>
              <a:rPr i="1" lang="en-GB" sz="1900">
                <a:solidFill>
                  <a:schemeClr val="dk1"/>
                </a:solidFill>
                <a:highlight>
                  <a:schemeClr val="lt1"/>
                </a:highlight>
                <a:latin typeface="Helvetica Neue"/>
                <a:ea typeface="Helvetica Neue"/>
                <a:cs typeface="Helvetica Neue"/>
                <a:sym typeface="Helvetica Neue"/>
              </a:rPr>
              <a:t>execFile()</a:t>
            </a:r>
            <a:r>
              <a:rPr lang="en-GB" sz="1900">
                <a:solidFill>
                  <a:schemeClr val="dk1"/>
                </a:solidFill>
                <a:highlight>
                  <a:schemeClr val="lt1"/>
                </a:highlight>
                <a:latin typeface="Helvetica Neue"/>
                <a:ea typeface="Helvetica Neue"/>
                <a:cs typeface="Helvetica Neue"/>
                <a:sym typeface="Helvetica Neue"/>
              </a:rPr>
              <a:t>, todos los datos procesados se guardan en la memoria de la computadora. Para cantidades de datos más grandes, esto puede degradar el rendimiento del sistema. </a:t>
            </a:r>
            <a:endParaRPr sz="1900">
              <a:solidFill>
                <a:schemeClr val="dk1"/>
              </a:solidFill>
              <a:highlight>
                <a:schemeClr val="lt1"/>
              </a:highlight>
              <a:latin typeface="Helvetica Neue"/>
              <a:ea typeface="Helvetica Neue"/>
              <a:cs typeface="Helvetica Neue"/>
              <a:sym typeface="Helvetica Neue"/>
            </a:endParaRPr>
          </a:p>
          <a:p>
            <a:pPr indent="-349250" lvl="0" marL="457200" rtl="0" algn="l">
              <a:lnSpc>
                <a:spcPct val="115000"/>
              </a:lnSpc>
              <a:spcBef>
                <a:spcPts val="1000"/>
              </a:spcBef>
              <a:spcAft>
                <a:spcPts val="100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En el caso de </a:t>
            </a:r>
            <a:r>
              <a:rPr i="1" lang="en-GB" sz="1900">
                <a:solidFill>
                  <a:schemeClr val="dk1"/>
                </a:solidFill>
                <a:highlight>
                  <a:schemeClr val="lt1"/>
                </a:highlight>
                <a:latin typeface="Helvetica Neue"/>
                <a:ea typeface="Helvetica Neue"/>
                <a:cs typeface="Helvetica Neue"/>
                <a:sym typeface="Helvetica Neue"/>
              </a:rPr>
              <a:t>spawn()</a:t>
            </a:r>
            <a:r>
              <a:rPr lang="en-GB" sz="1900">
                <a:solidFill>
                  <a:schemeClr val="dk1"/>
                </a:solidFill>
                <a:highlight>
                  <a:schemeClr val="lt1"/>
                </a:highlight>
                <a:latin typeface="Helvetica Neue"/>
                <a:ea typeface="Helvetica Neue"/>
                <a:cs typeface="Helvetica Neue"/>
                <a:sym typeface="Helvetica Neue"/>
              </a:rPr>
              <a:t>, con un flujo, los datos se procesan y transfieren en pequeños trozos. Por lo tanto, puede procesar una gran cantidad de datos sin usar demasiada memoria en un momento dado.</a:t>
            </a:r>
            <a:endParaRPr sz="1900">
              <a:solidFill>
                <a:schemeClr val="dk1"/>
              </a:solidFill>
              <a:highlight>
                <a:schemeClr val="lt1"/>
              </a:highlight>
              <a:latin typeface="Helvetica Neue"/>
              <a:ea typeface="Helvetica Neue"/>
              <a:cs typeface="Helvetica Neue"/>
              <a:sym typeface="Helvetica Neue"/>
            </a:endParaRPr>
          </a:p>
        </p:txBody>
      </p:sp>
      <p:pic>
        <p:nvPicPr>
          <p:cNvPr id="356" name="Google Shape;356;p43"/>
          <p:cNvPicPr preferRelativeResize="0"/>
          <p:nvPr/>
        </p:nvPicPr>
        <p:blipFill>
          <a:blip r:embed="rId5">
            <a:alphaModFix/>
          </a:blip>
          <a:stretch>
            <a:fillRect/>
          </a:stretch>
        </p:blipFill>
        <p:spPr>
          <a:xfrm>
            <a:off x="7567925" y="4659625"/>
            <a:ext cx="1186526" cy="330675"/>
          </a:xfrm>
          <a:prstGeom prst="rect">
            <a:avLst/>
          </a:prstGeom>
          <a:noFill/>
          <a:ln>
            <a:noFill/>
          </a:ln>
        </p:spPr>
      </p:pic>
      <p:pic>
        <p:nvPicPr>
          <p:cNvPr id="357" name="Google Shape;357;p43"/>
          <p:cNvPicPr preferRelativeResize="0"/>
          <p:nvPr/>
        </p:nvPicPr>
        <p:blipFill>
          <a:blip r:embed="rId6">
            <a:alphaModFix/>
          </a:blip>
          <a:stretch>
            <a:fillRect/>
          </a:stretch>
        </p:blipFill>
        <p:spPr>
          <a:xfrm>
            <a:off x="8237825" y="91375"/>
            <a:ext cx="762900" cy="762900"/>
          </a:xfrm>
          <a:prstGeom prst="rect">
            <a:avLst/>
          </a:prstGeom>
          <a:noFill/>
          <a:ln>
            <a:noFill/>
          </a:ln>
        </p:spPr>
      </p:pic>
      <p:sp>
        <p:nvSpPr>
          <p:cNvPr id="358" name="Google Shape;358;p43"/>
          <p:cNvSpPr txBox="1"/>
          <p:nvPr/>
        </p:nvSpPr>
        <p:spPr>
          <a:xfrm>
            <a:off x="880275" y="295475"/>
            <a:ext cx="7083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Proceso secun</a:t>
            </a:r>
            <a:r>
              <a:rPr i="1" lang="en-GB" sz="3600">
                <a:latin typeface="Anton"/>
                <a:ea typeface="Anton"/>
                <a:cs typeface="Anton"/>
                <a:sym typeface="Anton"/>
              </a:rPr>
              <a:t>d</a:t>
            </a:r>
            <a:r>
              <a:rPr i="1" lang="en-GB" sz="3600">
                <a:latin typeface="Anton"/>
                <a:ea typeface="Anton"/>
                <a:cs typeface="Anton"/>
                <a:sym typeface="Anton"/>
              </a:rPr>
              <a:t>ario con  </a:t>
            </a:r>
            <a:r>
              <a:rPr i="1" lang="en-GB" sz="3600">
                <a:highlight>
                  <a:srgbClr val="3CEFAB"/>
                </a:highlight>
                <a:latin typeface="Anton"/>
                <a:ea typeface="Anton"/>
                <a:cs typeface="Anton"/>
                <a:sym typeface="Anton"/>
              </a:rPr>
              <a:t>‘spawn( )’</a:t>
            </a:r>
            <a:r>
              <a:rPr i="1" lang="en-GB"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4"/>
          <p:cNvSpPr txBox="1"/>
          <p:nvPr/>
        </p:nvSpPr>
        <p:spPr>
          <a:xfrm>
            <a:off x="326100" y="1058375"/>
            <a:ext cx="8577600" cy="2841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Requerimos el método </a:t>
            </a:r>
            <a:r>
              <a:rPr i="1" lang="en-GB" sz="1900">
                <a:solidFill>
                  <a:schemeClr val="dk1"/>
                </a:solidFill>
                <a:highlight>
                  <a:schemeClr val="lt1"/>
                </a:highlight>
                <a:latin typeface="Helvetica Neue"/>
                <a:ea typeface="Helvetica Neue"/>
                <a:cs typeface="Helvetica Neue"/>
                <a:sym typeface="Helvetica Neue"/>
              </a:rPr>
              <a:t>spawn</a:t>
            </a:r>
            <a:r>
              <a:rPr lang="en-GB" sz="1900">
                <a:solidFill>
                  <a:schemeClr val="dk1"/>
                </a:solidFill>
                <a:highlight>
                  <a:schemeClr val="lt1"/>
                </a:highlight>
                <a:latin typeface="Helvetica Neue"/>
                <a:ea typeface="Helvetica Neue"/>
                <a:cs typeface="Helvetica Neue"/>
                <a:sym typeface="Helvetica Neue"/>
              </a:rPr>
              <a:t> del módulo </a:t>
            </a:r>
            <a:r>
              <a:rPr i="1" lang="en-GB" sz="1900">
                <a:solidFill>
                  <a:schemeClr val="dk1"/>
                </a:solidFill>
                <a:highlight>
                  <a:schemeClr val="lt1"/>
                </a:highlight>
                <a:latin typeface="Helvetica Neue"/>
                <a:ea typeface="Helvetica Neue"/>
                <a:cs typeface="Helvetica Neue"/>
                <a:sym typeface="Helvetica Neue"/>
              </a:rPr>
              <a:t>child_process</a:t>
            </a:r>
            <a:r>
              <a:rPr lang="en-GB" sz="1900">
                <a:solidFill>
                  <a:schemeClr val="dk1"/>
                </a:solidFill>
                <a:highlight>
                  <a:schemeClr val="lt1"/>
                </a:highlight>
                <a:latin typeface="Helvetica Neue"/>
                <a:ea typeface="Helvetica Neue"/>
                <a:cs typeface="Helvetica Neue"/>
                <a:sym typeface="Helvetica Neue"/>
              </a:rPr>
              <a:t>.</a:t>
            </a:r>
            <a:endParaRPr sz="1900">
              <a:solidFill>
                <a:schemeClr val="dk1"/>
              </a:solidFill>
              <a:highlight>
                <a:schemeClr val="lt1"/>
              </a:highlight>
              <a:latin typeface="Helvetica Neue"/>
              <a:ea typeface="Helvetica Neue"/>
              <a:cs typeface="Helvetica Neue"/>
              <a:sym typeface="Helvetica Neue"/>
            </a:endParaRPr>
          </a:p>
          <a:p>
            <a:pPr indent="-349250" lvl="0" marL="457200" rtl="0" algn="l">
              <a:lnSpc>
                <a:spcPct val="115000"/>
              </a:lnSpc>
              <a:spcBef>
                <a:spcPts val="1000"/>
              </a:spcBef>
              <a:spcAft>
                <a:spcPts val="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El primer argumento de </a:t>
            </a:r>
            <a:r>
              <a:rPr i="1" lang="en-GB" sz="1900">
                <a:solidFill>
                  <a:schemeClr val="dk1"/>
                </a:solidFill>
                <a:highlight>
                  <a:schemeClr val="lt1"/>
                </a:highlight>
                <a:latin typeface="Helvetica Neue"/>
                <a:ea typeface="Helvetica Neue"/>
                <a:cs typeface="Helvetica Neue"/>
                <a:sym typeface="Helvetica Neue"/>
              </a:rPr>
              <a:t>spawn </a:t>
            </a:r>
            <a:r>
              <a:rPr lang="en-GB" sz="1900">
                <a:solidFill>
                  <a:schemeClr val="dk1"/>
                </a:solidFill>
                <a:highlight>
                  <a:schemeClr val="lt1"/>
                </a:highlight>
                <a:latin typeface="Helvetica Neue"/>
                <a:ea typeface="Helvetica Neue"/>
                <a:cs typeface="Helvetica Neue"/>
                <a:sym typeface="Helvetica Neue"/>
              </a:rPr>
              <a:t>es el comando </a:t>
            </a:r>
            <a:r>
              <a:rPr b="1" i="1" lang="en-GB" sz="1900">
                <a:solidFill>
                  <a:schemeClr val="dk1"/>
                </a:solidFill>
                <a:highlight>
                  <a:schemeClr val="lt1"/>
                </a:highlight>
                <a:latin typeface="Helvetica Neue"/>
                <a:ea typeface="Helvetica Neue"/>
                <a:cs typeface="Helvetica Neue"/>
                <a:sym typeface="Helvetica Neue"/>
              </a:rPr>
              <a:t>find</a:t>
            </a:r>
            <a:r>
              <a:rPr lang="en-GB" sz="1900">
                <a:solidFill>
                  <a:schemeClr val="dk1"/>
                </a:solidFill>
                <a:highlight>
                  <a:schemeClr val="lt1"/>
                </a:highlight>
                <a:latin typeface="Helvetica Neue"/>
                <a:ea typeface="Helvetica Neue"/>
                <a:cs typeface="Helvetica Neue"/>
                <a:sym typeface="Helvetica Neue"/>
              </a:rPr>
              <a:t>.</a:t>
            </a:r>
            <a:endParaRPr sz="1900">
              <a:solidFill>
                <a:schemeClr val="dk1"/>
              </a:solidFill>
              <a:highlight>
                <a:schemeClr val="lt1"/>
              </a:highlight>
              <a:latin typeface="Helvetica Neue"/>
              <a:ea typeface="Helvetica Neue"/>
              <a:cs typeface="Helvetica Neue"/>
              <a:sym typeface="Helvetica Neue"/>
            </a:endParaRPr>
          </a:p>
          <a:p>
            <a:pPr indent="-349250" lvl="0" marL="457200" rtl="0" algn="l">
              <a:lnSpc>
                <a:spcPct val="115000"/>
              </a:lnSpc>
              <a:spcBef>
                <a:spcPts val="1000"/>
              </a:spcBef>
              <a:spcAft>
                <a:spcPts val="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El segundo argumento es un </a:t>
            </a:r>
            <a:r>
              <a:rPr i="1" lang="en-GB" sz="1900">
                <a:solidFill>
                  <a:schemeClr val="dk1"/>
                </a:solidFill>
                <a:highlight>
                  <a:schemeClr val="lt1"/>
                </a:highlight>
                <a:latin typeface="Helvetica Neue"/>
                <a:ea typeface="Helvetica Neue"/>
                <a:cs typeface="Helvetica Neue"/>
                <a:sym typeface="Helvetica Neue"/>
              </a:rPr>
              <a:t>a</a:t>
            </a:r>
            <a:r>
              <a:rPr i="1" lang="en-GB" sz="1900">
                <a:solidFill>
                  <a:schemeClr val="dk1"/>
                </a:solidFill>
                <a:highlight>
                  <a:schemeClr val="lt1"/>
                </a:highlight>
                <a:uFill>
                  <a:noFill/>
                </a:uFill>
                <a:latin typeface="Helvetica Neue"/>
                <a:ea typeface="Helvetica Neue"/>
                <a:cs typeface="Helvetica Neue"/>
                <a:sym typeface="Helvetica Neue"/>
                <a:hlinkClick r:id="rId3">
                  <a:extLst>
                    <a:ext uri="{A12FA001-AC4F-418D-AE19-62706E023703}">
                      <ahyp:hlinkClr val="tx"/>
                    </a:ext>
                  </a:extLst>
                </a:hlinkClick>
              </a:rPr>
              <a:t>rray</a:t>
            </a:r>
            <a:r>
              <a:rPr lang="en-GB" sz="1900">
                <a:solidFill>
                  <a:schemeClr val="dk1"/>
                </a:solidFill>
                <a:highlight>
                  <a:schemeClr val="lt1"/>
                </a:highlight>
                <a:latin typeface="Helvetica Neue"/>
                <a:ea typeface="Helvetica Neue"/>
                <a:cs typeface="Helvetica Neue"/>
                <a:sym typeface="Helvetica Neue"/>
              </a:rPr>
              <a:t> que contiene los argumentos para el comando ejecutado.</a:t>
            </a:r>
            <a:endParaRPr sz="1900">
              <a:solidFill>
                <a:schemeClr val="dk1"/>
              </a:solidFill>
              <a:highlight>
                <a:schemeClr val="lt1"/>
              </a:highlight>
              <a:latin typeface="Helvetica Neue"/>
              <a:ea typeface="Helvetica Neue"/>
              <a:cs typeface="Helvetica Neue"/>
              <a:sym typeface="Helvetica Neue"/>
            </a:endParaRPr>
          </a:p>
          <a:p>
            <a:pPr indent="-349250" lvl="0" marL="457200" rtl="0" algn="l">
              <a:lnSpc>
                <a:spcPct val="115000"/>
              </a:lnSpc>
              <a:spcBef>
                <a:spcPts val="1000"/>
              </a:spcBef>
              <a:spcAft>
                <a:spcPts val="100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Le estamos indicando a Node que ejecute el comando </a:t>
            </a:r>
            <a:r>
              <a:rPr i="1" lang="en-GB" sz="1900">
                <a:solidFill>
                  <a:schemeClr val="dk1"/>
                </a:solidFill>
                <a:highlight>
                  <a:schemeClr val="lt1"/>
                </a:highlight>
                <a:latin typeface="Helvetica Neue"/>
                <a:ea typeface="Helvetica Neue"/>
                <a:cs typeface="Helvetica Neue"/>
                <a:sym typeface="Helvetica Neue"/>
              </a:rPr>
              <a:t>find </a:t>
            </a:r>
            <a:r>
              <a:rPr lang="en-GB" sz="1900">
                <a:solidFill>
                  <a:schemeClr val="dk1"/>
                </a:solidFill>
                <a:highlight>
                  <a:schemeClr val="lt1"/>
                </a:highlight>
                <a:latin typeface="Helvetica Neue"/>
                <a:ea typeface="Helvetica Neue"/>
                <a:cs typeface="Helvetica Neue"/>
                <a:sym typeface="Helvetica Neue"/>
              </a:rPr>
              <a:t>con el argumento </a:t>
            </a:r>
            <a:r>
              <a:rPr b="1" i="1" lang="en-GB" sz="1900">
                <a:solidFill>
                  <a:schemeClr val="dk1"/>
                </a:solidFill>
                <a:highlight>
                  <a:schemeClr val="lt1"/>
                </a:highlight>
                <a:latin typeface="Helvetica Neue"/>
                <a:ea typeface="Helvetica Neue"/>
                <a:cs typeface="Helvetica Neue"/>
                <a:sym typeface="Helvetica Neue"/>
              </a:rPr>
              <a:t>‘.’</a:t>
            </a:r>
            <a:r>
              <a:rPr lang="en-GB" sz="1900">
                <a:solidFill>
                  <a:schemeClr val="dk1"/>
                </a:solidFill>
                <a:highlight>
                  <a:schemeClr val="lt1"/>
                </a:highlight>
                <a:latin typeface="Helvetica Neue"/>
                <a:ea typeface="Helvetica Neue"/>
                <a:cs typeface="Helvetica Neue"/>
                <a:sym typeface="Helvetica Neue"/>
              </a:rPr>
              <a:t>, lo que hace que el comando encuentre todos los activos en el directorio actual.</a:t>
            </a:r>
            <a:endParaRPr sz="1900">
              <a:solidFill>
                <a:schemeClr val="dk1"/>
              </a:solidFill>
              <a:highlight>
                <a:schemeClr val="lt1"/>
              </a:highlight>
              <a:latin typeface="Helvetica Neue"/>
              <a:ea typeface="Helvetica Neue"/>
              <a:cs typeface="Helvetica Neue"/>
              <a:sym typeface="Helvetica Neue"/>
            </a:endParaRPr>
          </a:p>
        </p:txBody>
      </p:sp>
      <p:pic>
        <p:nvPicPr>
          <p:cNvPr id="364" name="Google Shape;364;p44"/>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365" name="Google Shape;365;p44"/>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366" name="Google Shape;366;p44"/>
          <p:cNvPicPr preferRelativeResize="0"/>
          <p:nvPr/>
        </p:nvPicPr>
        <p:blipFill rotWithShape="1">
          <a:blip r:embed="rId6">
            <a:alphaModFix/>
          </a:blip>
          <a:srcRect b="68565" l="0" r="0" t="0"/>
          <a:stretch/>
        </p:blipFill>
        <p:spPr>
          <a:xfrm>
            <a:off x="2632825" y="3954250"/>
            <a:ext cx="3578200" cy="762900"/>
          </a:xfrm>
          <a:prstGeom prst="rect">
            <a:avLst/>
          </a:prstGeom>
          <a:noFill/>
          <a:ln cap="flat" cmpd="sng" w="9525">
            <a:solidFill>
              <a:schemeClr val="dk2"/>
            </a:solidFill>
            <a:prstDash val="solid"/>
            <a:round/>
            <a:headEnd len="sm" w="sm" type="none"/>
            <a:tailEnd len="sm" w="sm" type="none"/>
          </a:ln>
        </p:spPr>
      </p:pic>
      <p:sp>
        <p:nvSpPr>
          <p:cNvPr id="367" name="Google Shape;367;p44"/>
          <p:cNvSpPr txBox="1"/>
          <p:nvPr/>
        </p:nvSpPr>
        <p:spPr>
          <a:xfrm>
            <a:off x="880275" y="295475"/>
            <a:ext cx="7083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Proceso secundario con  </a:t>
            </a:r>
            <a:r>
              <a:rPr i="1" lang="en-GB" sz="3600">
                <a:highlight>
                  <a:srgbClr val="3CEFAB"/>
                </a:highlight>
                <a:latin typeface="Anton"/>
                <a:ea typeface="Anton"/>
                <a:cs typeface="Anton"/>
                <a:sym typeface="Anton"/>
              </a:rPr>
              <a:t>‘spawn( )’</a:t>
            </a:r>
            <a:r>
              <a:rPr i="1" lang="en-GB"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5"/>
          <p:cNvSpPr txBox="1"/>
          <p:nvPr/>
        </p:nvSpPr>
        <p:spPr>
          <a:xfrm>
            <a:off x="214875" y="1058375"/>
            <a:ext cx="4807800" cy="39555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Los comandos pueden devolver datos en el flujo </a:t>
            </a:r>
            <a:r>
              <a:rPr b="1" i="1" lang="en-GB" sz="1900">
                <a:solidFill>
                  <a:schemeClr val="dk1"/>
                </a:solidFill>
                <a:highlight>
                  <a:schemeClr val="lt1"/>
                </a:highlight>
                <a:latin typeface="Helvetica Neue"/>
                <a:ea typeface="Helvetica Neue"/>
                <a:cs typeface="Helvetica Neue"/>
                <a:sym typeface="Helvetica Neue"/>
              </a:rPr>
              <a:t>stdout </a:t>
            </a:r>
            <a:r>
              <a:rPr lang="en-GB" sz="1900">
                <a:solidFill>
                  <a:schemeClr val="dk1"/>
                </a:solidFill>
                <a:highlight>
                  <a:schemeClr val="lt1"/>
                </a:highlight>
                <a:latin typeface="Helvetica Neue"/>
                <a:ea typeface="Helvetica Neue"/>
                <a:cs typeface="Helvetica Neue"/>
                <a:sym typeface="Helvetica Neue"/>
              </a:rPr>
              <a:t>o el flujo </a:t>
            </a:r>
            <a:r>
              <a:rPr b="1" i="1" lang="en-GB" sz="1900">
                <a:solidFill>
                  <a:schemeClr val="dk1"/>
                </a:solidFill>
                <a:highlight>
                  <a:schemeClr val="lt1"/>
                </a:highlight>
                <a:latin typeface="Helvetica Neue"/>
                <a:ea typeface="Helvetica Neue"/>
                <a:cs typeface="Helvetica Neue"/>
                <a:sym typeface="Helvetica Neue"/>
              </a:rPr>
              <a:t>stderr</a:t>
            </a:r>
            <a:r>
              <a:rPr lang="en-GB" sz="1900">
                <a:solidFill>
                  <a:schemeClr val="dk1"/>
                </a:solidFill>
                <a:highlight>
                  <a:schemeClr val="lt1"/>
                </a:highlight>
                <a:latin typeface="Helvetica Neue"/>
                <a:ea typeface="Helvetica Neue"/>
                <a:cs typeface="Helvetica Neue"/>
                <a:sym typeface="Helvetica Neue"/>
              </a:rPr>
              <a:t>.</a:t>
            </a:r>
            <a:endParaRPr sz="1900">
              <a:solidFill>
                <a:schemeClr val="dk1"/>
              </a:solidFill>
              <a:highlight>
                <a:schemeClr val="lt1"/>
              </a:highlight>
              <a:latin typeface="Helvetica Neue"/>
              <a:ea typeface="Helvetica Neue"/>
              <a:cs typeface="Helvetica Neue"/>
              <a:sym typeface="Helvetica Neue"/>
            </a:endParaRPr>
          </a:p>
          <a:p>
            <a:pPr indent="-349250" lvl="0" marL="457200" rtl="0" algn="l">
              <a:lnSpc>
                <a:spcPct val="115000"/>
              </a:lnSpc>
              <a:spcBef>
                <a:spcPts val="1000"/>
              </a:spcBef>
              <a:spcAft>
                <a:spcPts val="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Puede añadir oyentes invocando el método </a:t>
            </a:r>
            <a:r>
              <a:rPr b="1" i="1" lang="en-GB" sz="1900">
                <a:solidFill>
                  <a:schemeClr val="dk1"/>
                </a:solidFill>
                <a:highlight>
                  <a:schemeClr val="lt1"/>
                </a:highlight>
                <a:latin typeface="Helvetica Neue"/>
                <a:ea typeface="Helvetica Neue"/>
                <a:cs typeface="Helvetica Neue"/>
                <a:sym typeface="Helvetica Neue"/>
              </a:rPr>
              <a:t>on()</a:t>
            </a:r>
            <a:r>
              <a:rPr lang="en-GB" sz="1900">
                <a:solidFill>
                  <a:schemeClr val="dk1"/>
                </a:solidFill>
                <a:highlight>
                  <a:schemeClr val="lt1"/>
                </a:highlight>
                <a:latin typeface="Helvetica Neue"/>
                <a:ea typeface="Helvetica Neue"/>
                <a:cs typeface="Helvetica Neue"/>
                <a:sym typeface="Helvetica Neue"/>
              </a:rPr>
              <a:t> de cada objeto de los flujos.</a:t>
            </a:r>
            <a:endParaRPr sz="1900">
              <a:solidFill>
                <a:schemeClr val="dk1"/>
              </a:solidFill>
              <a:highlight>
                <a:schemeClr val="lt1"/>
              </a:highlight>
              <a:latin typeface="Helvetica Neue"/>
              <a:ea typeface="Helvetica Neue"/>
              <a:cs typeface="Helvetica Neue"/>
              <a:sym typeface="Helvetica Neue"/>
            </a:endParaRPr>
          </a:p>
          <a:p>
            <a:pPr indent="-349250" lvl="0" marL="457200" rtl="0" algn="l">
              <a:lnSpc>
                <a:spcPct val="115000"/>
              </a:lnSpc>
              <a:spcBef>
                <a:spcPts val="1000"/>
              </a:spcBef>
              <a:spcAft>
                <a:spcPts val="100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El evento datos de los flujos nos proporciona el resultado de los comandos para ese flujo. Siempre que obtengamos datos sobre ese flujo, los registramos en la consola.</a:t>
            </a:r>
            <a:endParaRPr sz="1900">
              <a:solidFill>
                <a:schemeClr val="dk1"/>
              </a:solidFill>
              <a:highlight>
                <a:schemeClr val="lt1"/>
              </a:highlight>
              <a:latin typeface="Helvetica Neue"/>
              <a:ea typeface="Helvetica Neue"/>
              <a:cs typeface="Helvetica Neue"/>
              <a:sym typeface="Helvetica Neue"/>
            </a:endParaRPr>
          </a:p>
        </p:txBody>
      </p:sp>
      <p:pic>
        <p:nvPicPr>
          <p:cNvPr id="373" name="Google Shape;373;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4" name="Google Shape;374;p45"/>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75" name="Google Shape;375;p45"/>
          <p:cNvPicPr preferRelativeResize="0"/>
          <p:nvPr/>
        </p:nvPicPr>
        <p:blipFill>
          <a:blip r:embed="rId5">
            <a:alphaModFix/>
          </a:blip>
          <a:stretch>
            <a:fillRect/>
          </a:stretch>
        </p:blipFill>
        <p:spPr>
          <a:xfrm>
            <a:off x="5098875" y="1515575"/>
            <a:ext cx="3825650" cy="2594789"/>
          </a:xfrm>
          <a:prstGeom prst="rect">
            <a:avLst/>
          </a:prstGeom>
          <a:noFill/>
          <a:ln cap="flat" cmpd="sng" w="19050">
            <a:solidFill>
              <a:schemeClr val="dk2"/>
            </a:solidFill>
            <a:prstDash val="solid"/>
            <a:round/>
            <a:headEnd len="sm" w="sm" type="none"/>
            <a:tailEnd len="sm" w="sm" type="none"/>
          </a:ln>
        </p:spPr>
      </p:pic>
      <p:sp>
        <p:nvSpPr>
          <p:cNvPr id="376" name="Google Shape;376;p45"/>
          <p:cNvSpPr txBox="1"/>
          <p:nvPr/>
        </p:nvSpPr>
        <p:spPr>
          <a:xfrm>
            <a:off x="880275" y="295475"/>
            <a:ext cx="7083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Proceso secundario con  </a:t>
            </a:r>
            <a:r>
              <a:rPr i="1" lang="en-GB" sz="3600">
                <a:highlight>
                  <a:srgbClr val="3CEFAB"/>
                </a:highlight>
                <a:latin typeface="Anton"/>
                <a:ea typeface="Anton"/>
                <a:cs typeface="Anton"/>
                <a:sym typeface="Anton"/>
              </a:rPr>
              <a:t>‘spawn( )’</a:t>
            </a:r>
            <a:r>
              <a:rPr i="1" lang="en-GB"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6"/>
          <p:cNvSpPr txBox="1"/>
          <p:nvPr/>
        </p:nvSpPr>
        <p:spPr>
          <a:xfrm>
            <a:off x="214875" y="1286975"/>
            <a:ext cx="4740600" cy="3163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Escuchamos los dos otros eventos: el evento </a:t>
            </a:r>
            <a:r>
              <a:rPr b="1" i="1" lang="en-GB" sz="1900">
                <a:solidFill>
                  <a:schemeClr val="dk1"/>
                </a:solidFill>
                <a:highlight>
                  <a:schemeClr val="lt1"/>
                </a:highlight>
                <a:latin typeface="Helvetica Neue"/>
                <a:ea typeface="Helvetica Neue"/>
                <a:cs typeface="Helvetica Neue"/>
                <a:sym typeface="Helvetica Neue"/>
              </a:rPr>
              <a:t>error</a:t>
            </a:r>
            <a:r>
              <a:rPr lang="en-GB" sz="1900">
                <a:solidFill>
                  <a:schemeClr val="dk1"/>
                </a:solidFill>
                <a:highlight>
                  <a:schemeClr val="lt1"/>
                </a:highlight>
                <a:latin typeface="Helvetica Neue"/>
                <a:ea typeface="Helvetica Neue"/>
                <a:cs typeface="Helvetica Neue"/>
                <a:sym typeface="Helvetica Neue"/>
              </a:rPr>
              <a:t> si el comando no se ejecuta o se interrumpe y el evento </a:t>
            </a:r>
            <a:r>
              <a:rPr b="1" i="1" lang="en-GB" sz="1900">
                <a:solidFill>
                  <a:schemeClr val="dk1"/>
                </a:solidFill>
                <a:highlight>
                  <a:schemeClr val="lt1"/>
                </a:highlight>
                <a:latin typeface="Helvetica Neue"/>
                <a:ea typeface="Helvetica Neue"/>
                <a:cs typeface="Helvetica Neue"/>
                <a:sym typeface="Helvetica Neue"/>
              </a:rPr>
              <a:t>close </a:t>
            </a:r>
            <a:r>
              <a:rPr lang="en-GB" sz="1900">
                <a:solidFill>
                  <a:schemeClr val="dk1"/>
                </a:solidFill>
                <a:highlight>
                  <a:schemeClr val="lt1"/>
                </a:highlight>
                <a:latin typeface="Helvetica Neue"/>
                <a:ea typeface="Helvetica Neue"/>
                <a:cs typeface="Helvetica Neue"/>
                <a:sym typeface="Helvetica Neue"/>
              </a:rPr>
              <a:t>para cuando el comando haya terminado la ejecución, cerrando así el flujo.</a:t>
            </a:r>
            <a:endParaRPr sz="1900">
              <a:solidFill>
                <a:schemeClr val="dk1"/>
              </a:solidFill>
              <a:highlight>
                <a:schemeClr val="lt1"/>
              </a:highlight>
              <a:latin typeface="Helvetica Neue"/>
              <a:ea typeface="Helvetica Neue"/>
              <a:cs typeface="Helvetica Neue"/>
              <a:sym typeface="Helvetica Neue"/>
            </a:endParaRPr>
          </a:p>
          <a:p>
            <a:pPr indent="-349250" lvl="0" marL="457200" rtl="0" algn="l">
              <a:lnSpc>
                <a:spcPct val="115000"/>
              </a:lnSpc>
              <a:spcBef>
                <a:spcPts val="1000"/>
              </a:spcBef>
              <a:spcAft>
                <a:spcPts val="100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En estos casos, se configura directo en la variable </a:t>
            </a:r>
            <a:r>
              <a:rPr i="1" lang="en-GB" sz="1900">
                <a:solidFill>
                  <a:schemeClr val="dk1"/>
                </a:solidFill>
                <a:highlight>
                  <a:schemeClr val="lt1"/>
                </a:highlight>
                <a:latin typeface="Helvetica Neue"/>
                <a:ea typeface="Helvetica Neue"/>
                <a:cs typeface="Helvetica Neue"/>
                <a:sym typeface="Helvetica Neue"/>
              </a:rPr>
              <a:t>child</a:t>
            </a:r>
            <a:r>
              <a:rPr lang="en-GB" sz="1900">
                <a:solidFill>
                  <a:schemeClr val="dk1"/>
                </a:solidFill>
                <a:highlight>
                  <a:schemeClr val="lt1"/>
                </a:highlight>
                <a:latin typeface="Helvetica Neue"/>
                <a:ea typeface="Helvetica Neue"/>
                <a:cs typeface="Helvetica Neue"/>
                <a:sym typeface="Helvetica Neue"/>
              </a:rPr>
              <a:t>.</a:t>
            </a:r>
            <a:endParaRPr sz="1900">
              <a:solidFill>
                <a:schemeClr val="dk1"/>
              </a:solidFill>
              <a:highlight>
                <a:schemeClr val="lt1"/>
              </a:highlight>
              <a:latin typeface="Helvetica Neue"/>
              <a:ea typeface="Helvetica Neue"/>
              <a:cs typeface="Helvetica Neue"/>
              <a:sym typeface="Helvetica Neue"/>
            </a:endParaRPr>
          </a:p>
        </p:txBody>
      </p:sp>
      <p:pic>
        <p:nvPicPr>
          <p:cNvPr id="382" name="Google Shape;382;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83" name="Google Shape;383;p4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84" name="Google Shape;384;p46"/>
          <p:cNvPicPr preferRelativeResize="0"/>
          <p:nvPr/>
        </p:nvPicPr>
        <p:blipFill>
          <a:blip r:embed="rId5">
            <a:alphaModFix/>
          </a:blip>
          <a:stretch>
            <a:fillRect/>
          </a:stretch>
        </p:blipFill>
        <p:spPr>
          <a:xfrm>
            <a:off x="5098875" y="1236665"/>
            <a:ext cx="3816525" cy="3308229"/>
          </a:xfrm>
          <a:prstGeom prst="rect">
            <a:avLst/>
          </a:prstGeom>
          <a:noFill/>
          <a:ln cap="flat" cmpd="sng" w="19050">
            <a:solidFill>
              <a:schemeClr val="dk2"/>
            </a:solidFill>
            <a:prstDash val="solid"/>
            <a:round/>
            <a:headEnd len="sm" w="sm" type="none"/>
            <a:tailEnd len="sm" w="sm" type="none"/>
          </a:ln>
        </p:spPr>
      </p:pic>
      <p:sp>
        <p:nvSpPr>
          <p:cNvPr id="385" name="Google Shape;385;p46"/>
          <p:cNvSpPr txBox="1"/>
          <p:nvPr/>
        </p:nvSpPr>
        <p:spPr>
          <a:xfrm>
            <a:off x="880275" y="295475"/>
            <a:ext cx="7083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Proceso secundario con  </a:t>
            </a:r>
            <a:r>
              <a:rPr i="1" lang="en-GB" sz="3600">
                <a:highlight>
                  <a:srgbClr val="3CEFAB"/>
                </a:highlight>
                <a:latin typeface="Anton"/>
                <a:ea typeface="Anton"/>
                <a:cs typeface="Anton"/>
                <a:sym typeface="Anton"/>
              </a:rPr>
              <a:t>‘spawn( )’</a:t>
            </a:r>
            <a:r>
              <a:rPr i="1" lang="en-GB"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7"/>
          <p:cNvSpPr txBox="1"/>
          <p:nvPr/>
        </p:nvSpPr>
        <p:spPr>
          <a:xfrm>
            <a:off x="330775" y="1108750"/>
            <a:ext cx="8241900" cy="3782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La función </a:t>
            </a:r>
            <a:r>
              <a:rPr i="1" lang="en-GB" sz="1900">
                <a:solidFill>
                  <a:schemeClr val="dk1"/>
                </a:solidFill>
                <a:highlight>
                  <a:schemeClr val="lt1"/>
                </a:highlight>
                <a:latin typeface="Helvetica Neue"/>
                <a:ea typeface="Helvetica Neue"/>
                <a:cs typeface="Helvetica Neue"/>
                <a:sym typeface="Helvetica Neue"/>
              </a:rPr>
              <a:t>fork() </a:t>
            </a:r>
            <a:r>
              <a:rPr lang="en-GB" sz="1900">
                <a:solidFill>
                  <a:schemeClr val="dk1"/>
                </a:solidFill>
                <a:highlight>
                  <a:schemeClr val="lt1"/>
                </a:highlight>
                <a:latin typeface="Helvetica Neue"/>
                <a:ea typeface="Helvetica Neue"/>
                <a:cs typeface="Helvetica Neue"/>
                <a:sym typeface="Helvetica Neue"/>
              </a:rPr>
              <a:t>es una variación de</a:t>
            </a:r>
            <a:r>
              <a:rPr i="1" lang="en-GB" sz="1900">
                <a:solidFill>
                  <a:schemeClr val="dk1"/>
                </a:solidFill>
                <a:highlight>
                  <a:schemeClr val="lt1"/>
                </a:highlight>
                <a:latin typeface="Helvetica Neue"/>
                <a:ea typeface="Helvetica Neue"/>
                <a:cs typeface="Helvetica Neue"/>
                <a:sym typeface="Helvetica Neue"/>
              </a:rPr>
              <a:t> spawn() </a:t>
            </a:r>
            <a:r>
              <a:rPr lang="en-GB" sz="1900">
                <a:solidFill>
                  <a:schemeClr val="dk1"/>
                </a:solidFill>
                <a:highlight>
                  <a:schemeClr val="lt1"/>
                </a:highlight>
                <a:latin typeface="Helvetica Neue"/>
                <a:ea typeface="Helvetica Neue"/>
                <a:cs typeface="Helvetica Neue"/>
                <a:sym typeface="Helvetica Neue"/>
              </a:rPr>
              <a:t>que permite la comunicación entre el proceso principal y el secundario.</a:t>
            </a:r>
            <a:endParaRPr sz="1900">
              <a:solidFill>
                <a:schemeClr val="dk1"/>
              </a:solidFill>
              <a:highlight>
                <a:schemeClr val="lt1"/>
              </a:highlight>
              <a:latin typeface="Helvetica Neue"/>
              <a:ea typeface="Helvetica Neue"/>
              <a:cs typeface="Helvetica Neue"/>
              <a:sym typeface="Helvetica Neue"/>
            </a:endParaRPr>
          </a:p>
          <a:p>
            <a:pPr indent="-349250" lvl="0" marL="457200" rtl="0" algn="l">
              <a:lnSpc>
                <a:spcPct val="115000"/>
              </a:lnSpc>
              <a:spcBef>
                <a:spcPts val="1000"/>
              </a:spcBef>
              <a:spcAft>
                <a:spcPts val="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Además de recuperar datos desde el proceso secundario, un proceso principal puede enviar mensajes al proceso secundario en ejecución. Del mismo modo, el proceso secundario puede enviar mensajes al proceso principal.</a:t>
            </a:r>
            <a:endParaRPr sz="1900">
              <a:solidFill>
                <a:schemeClr val="dk1"/>
              </a:solidFill>
              <a:highlight>
                <a:schemeClr val="lt1"/>
              </a:highlight>
              <a:latin typeface="Helvetica Neue"/>
              <a:ea typeface="Helvetica Neue"/>
              <a:cs typeface="Helvetica Neue"/>
              <a:sym typeface="Helvetica Neue"/>
            </a:endParaRPr>
          </a:p>
          <a:p>
            <a:pPr indent="-349250" lvl="0" marL="457200" rtl="0" algn="l">
              <a:lnSpc>
                <a:spcPct val="115000"/>
              </a:lnSpc>
              <a:spcBef>
                <a:spcPts val="1000"/>
              </a:spcBef>
              <a:spcAft>
                <a:spcPts val="100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Si un servidor web está bloqueado, no puede procesar ninguna nueva solicitud entrante hasta que el código de bloqueo haya completado su ejecución. </a:t>
            </a:r>
            <a:r>
              <a:rPr b="1" lang="en-GB" sz="1900">
                <a:solidFill>
                  <a:schemeClr val="dk1"/>
                </a:solidFill>
                <a:highlight>
                  <a:schemeClr val="lt1"/>
                </a:highlight>
                <a:latin typeface="Helvetica Neue"/>
                <a:ea typeface="Helvetica Neue"/>
                <a:cs typeface="Helvetica Neue"/>
                <a:sym typeface="Helvetica Neue"/>
              </a:rPr>
              <a:t>Fork evita el bloqueo</a:t>
            </a:r>
            <a:r>
              <a:rPr lang="en-GB" sz="1900">
                <a:solidFill>
                  <a:schemeClr val="dk1"/>
                </a:solidFill>
                <a:highlight>
                  <a:schemeClr val="lt1"/>
                </a:highlight>
                <a:latin typeface="Helvetica Neue"/>
                <a:ea typeface="Helvetica Neue"/>
                <a:cs typeface="Helvetica Neue"/>
                <a:sym typeface="Helvetica Neue"/>
              </a:rPr>
              <a:t> corriendo el proceso secundario bloqueante en un hilo aparte.</a:t>
            </a:r>
            <a:endParaRPr sz="1900">
              <a:solidFill>
                <a:schemeClr val="dk1"/>
              </a:solidFill>
              <a:highlight>
                <a:schemeClr val="lt1"/>
              </a:highlight>
              <a:latin typeface="Helvetica Neue"/>
              <a:ea typeface="Helvetica Neue"/>
              <a:cs typeface="Helvetica Neue"/>
              <a:sym typeface="Helvetica Neue"/>
            </a:endParaRPr>
          </a:p>
        </p:txBody>
      </p:sp>
      <p:pic>
        <p:nvPicPr>
          <p:cNvPr id="391" name="Google Shape;391;p4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92" name="Google Shape;392;p47"/>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93" name="Google Shape;393;p47"/>
          <p:cNvSpPr txBox="1"/>
          <p:nvPr/>
        </p:nvSpPr>
        <p:spPr>
          <a:xfrm>
            <a:off x="880275" y="295475"/>
            <a:ext cx="7083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Proceso secundario con  </a:t>
            </a:r>
            <a:r>
              <a:rPr i="1" lang="en-GB" sz="3600">
                <a:highlight>
                  <a:srgbClr val="3CEFAB"/>
                </a:highlight>
                <a:latin typeface="Anton"/>
                <a:ea typeface="Anton"/>
                <a:cs typeface="Anton"/>
                <a:sym typeface="Anton"/>
              </a:rPr>
              <a:t>‘fork( )’</a:t>
            </a:r>
            <a:r>
              <a:rPr i="1" lang="en-GB"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8"/>
          <p:cNvSpPr txBox="1"/>
          <p:nvPr/>
        </p:nvSpPr>
        <p:spPr>
          <a:xfrm>
            <a:off x="3742150" y="1184935"/>
            <a:ext cx="5183700" cy="3296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Creamos un servidor, que ejecuta la función </a:t>
            </a:r>
            <a:r>
              <a:rPr i="1" lang="en-GB" sz="1900">
                <a:solidFill>
                  <a:schemeClr val="dk1"/>
                </a:solidFill>
                <a:highlight>
                  <a:schemeClr val="lt1"/>
                </a:highlight>
                <a:latin typeface="Helvetica Neue"/>
                <a:ea typeface="Helvetica Neue"/>
                <a:cs typeface="Helvetica Neue"/>
                <a:sym typeface="Helvetica Neue"/>
              </a:rPr>
              <a:t>calculo()</a:t>
            </a:r>
            <a:r>
              <a:rPr lang="en-GB" sz="1900">
                <a:solidFill>
                  <a:schemeClr val="dk1"/>
                </a:solidFill>
                <a:highlight>
                  <a:schemeClr val="lt1"/>
                </a:highlight>
                <a:latin typeface="Helvetica Neue"/>
                <a:ea typeface="Helvetica Neue"/>
                <a:cs typeface="Helvetica Neue"/>
                <a:sym typeface="Helvetica Neue"/>
              </a:rPr>
              <a:t>.</a:t>
            </a:r>
            <a:endParaRPr sz="1900">
              <a:solidFill>
                <a:schemeClr val="dk1"/>
              </a:solidFill>
              <a:highlight>
                <a:schemeClr val="lt1"/>
              </a:highlight>
              <a:latin typeface="Helvetica Neue"/>
              <a:ea typeface="Helvetica Neue"/>
              <a:cs typeface="Helvetica Neue"/>
              <a:sym typeface="Helvetica Neue"/>
            </a:endParaRPr>
          </a:p>
          <a:p>
            <a:pPr indent="-349250" lvl="0" marL="457200" rtl="0" algn="l">
              <a:lnSpc>
                <a:spcPct val="115000"/>
              </a:lnSpc>
              <a:spcBef>
                <a:spcPts val="1000"/>
              </a:spcBef>
              <a:spcAft>
                <a:spcPts val="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Se puede ver que se va a ejecutar de forma muy lenta, ya que el bucle de la función va a iterar hasta que el contador sea 6e9.</a:t>
            </a:r>
            <a:endParaRPr sz="1900">
              <a:solidFill>
                <a:schemeClr val="dk1"/>
              </a:solidFill>
              <a:highlight>
                <a:schemeClr val="lt1"/>
              </a:highlight>
              <a:latin typeface="Helvetica Neue"/>
              <a:ea typeface="Helvetica Neue"/>
              <a:cs typeface="Helvetica Neue"/>
              <a:sym typeface="Helvetica Neue"/>
            </a:endParaRPr>
          </a:p>
          <a:p>
            <a:pPr indent="-349250" lvl="0" marL="457200" rtl="0" algn="l">
              <a:lnSpc>
                <a:spcPct val="115000"/>
              </a:lnSpc>
              <a:spcBef>
                <a:spcPts val="1000"/>
              </a:spcBef>
              <a:spcAft>
                <a:spcPts val="100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 Por lo tanto, este es un servidor bloqueante. Es decir, que todos los otros procesos o request se bloquean por el tiempo que tarda en ejecutarse la función calcular.</a:t>
            </a:r>
            <a:endParaRPr sz="1900">
              <a:solidFill>
                <a:schemeClr val="dk1"/>
              </a:solidFill>
              <a:highlight>
                <a:schemeClr val="lt1"/>
              </a:highlight>
              <a:latin typeface="Helvetica Neue"/>
              <a:ea typeface="Helvetica Neue"/>
              <a:cs typeface="Helvetica Neue"/>
              <a:sym typeface="Helvetica Neue"/>
            </a:endParaRPr>
          </a:p>
        </p:txBody>
      </p:sp>
      <p:pic>
        <p:nvPicPr>
          <p:cNvPr id="399" name="Google Shape;399;p4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0" name="Google Shape;400;p4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01" name="Google Shape;401;p48"/>
          <p:cNvPicPr preferRelativeResize="0"/>
          <p:nvPr/>
        </p:nvPicPr>
        <p:blipFill>
          <a:blip r:embed="rId5">
            <a:alphaModFix/>
          </a:blip>
          <a:stretch>
            <a:fillRect/>
          </a:stretch>
        </p:blipFill>
        <p:spPr>
          <a:xfrm>
            <a:off x="307255" y="1159363"/>
            <a:ext cx="3369178" cy="3704125"/>
          </a:xfrm>
          <a:prstGeom prst="rect">
            <a:avLst/>
          </a:prstGeom>
          <a:noFill/>
          <a:ln cap="flat" cmpd="sng" w="19050">
            <a:solidFill>
              <a:schemeClr val="dk2"/>
            </a:solidFill>
            <a:prstDash val="solid"/>
            <a:round/>
            <a:headEnd len="sm" w="sm" type="none"/>
            <a:tailEnd len="sm" w="sm" type="none"/>
          </a:ln>
        </p:spPr>
      </p:pic>
      <p:sp>
        <p:nvSpPr>
          <p:cNvPr id="402" name="Google Shape;402;p48"/>
          <p:cNvSpPr txBox="1"/>
          <p:nvPr/>
        </p:nvSpPr>
        <p:spPr>
          <a:xfrm>
            <a:off x="880275" y="295475"/>
            <a:ext cx="7083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Proceso secundario con  </a:t>
            </a:r>
            <a:r>
              <a:rPr i="1" lang="en-GB" sz="3600">
                <a:highlight>
                  <a:srgbClr val="3CEFAB"/>
                </a:highlight>
                <a:latin typeface="Anton"/>
                <a:ea typeface="Anton"/>
                <a:cs typeface="Anton"/>
                <a:sym typeface="Anton"/>
              </a:rPr>
              <a:t>‘fork( )’</a:t>
            </a:r>
            <a:r>
              <a:rPr i="1" lang="en-GB"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9"/>
          <p:cNvSpPr txBox="1"/>
          <p:nvPr/>
        </p:nvSpPr>
        <p:spPr>
          <a:xfrm>
            <a:off x="3894550" y="1210825"/>
            <a:ext cx="5183700" cy="3794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a:buChar char="●"/>
            </a:pPr>
            <a:r>
              <a:rPr lang="en-GB" sz="1800">
                <a:solidFill>
                  <a:schemeClr val="dk1"/>
                </a:solidFill>
                <a:highlight>
                  <a:schemeClr val="lt1"/>
                </a:highlight>
                <a:latin typeface="Helvetica Neue"/>
                <a:ea typeface="Helvetica Neue"/>
                <a:cs typeface="Helvetica Neue"/>
                <a:sym typeface="Helvetica Neue"/>
              </a:rPr>
              <a:t>En este caso, tenemos un servidor no-bloqueante.</a:t>
            </a:r>
            <a:endParaRPr sz="1800">
              <a:solidFill>
                <a:schemeClr val="dk1"/>
              </a:solidFill>
              <a:highlight>
                <a:schemeClr val="lt1"/>
              </a:highlight>
              <a:latin typeface="Helvetica Neue"/>
              <a:ea typeface="Helvetica Neue"/>
              <a:cs typeface="Helvetica Neue"/>
              <a:sym typeface="Helvetica Neue"/>
            </a:endParaRPr>
          </a:p>
          <a:p>
            <a:pPr indent="-342900" lvl="0" marL="457200" rtl="0" algn="l">
              <a:lnSpc>
                <a:spcPct val="115000"/>
              </a:lnSpc>
              <a:spcBef>
                <a:spcPts val="1000"/>
              </a:spcBef>
              <a:spcAft>
                <a:spcPts val="0"/>
              </a:spcAft>
              <a:buClr>
                <a:srgbClr val="3CEFAB"/>
              </a:buClr>
              <a:buSzPts val="1800"/>
              <a:buFont typeface="Helvetica Neue"/>
              <a:buChar char="●"/>
            </a:pPr>
            <a:r>
              <a:rPr lang="en-GB" sz="1800">
                <a:solidFill>
                  <a:schemeClr val="dk1"/>
                </a:solidFill>
                <a:highlight>
                  <a:schemeClr val="lt1"/>
                </a:highlight>
                <a:latin typeface="Helvetica Neue"/>
                <a:ea typeface="Helvetica Neue"/>
                <a:cs typeface="Helvetica Neue"/>
                <a:sym typeface="Helvetica Neue"/>
              </a:rPr>
              <a:t>La función </a:t>
            </a:r>
            <a:r>
              <a:rPr i="1" lang="en-GB" sz="1800">
                <a:solidFill>
                  <a:schemeClr val="dk1"/>
                </a:solidFill>
                <a:highlight>
                  <a:schemeClr val="lt1"/>
                </a:highlight>
                <a:latin typeface="Helvetica Neue"/>
                <a:ea typeface="Helvetica Neue"/>
                <a:cs typeface="Helvetica Neue"/>
                <a:sym typeface="Helvetica Neue"/>
              </a:rPr>
              <a:t>calcular</a:t>
            </a:r>
            <a:r>
              <a:rPr lang="en-GB" sz="1800">
                <a:solidFill>
                  <a:schemeClr val="dk1"/>
                </a:solidFill>
                <a:highlight>
                  <a:schemeClr val="lt1"/>
                </a:highlight>
                <a:latin typeface="Helvetica Neue"/>
                <a:ea typeface="Helvetica Neue"/>
                <a:cs typeface="Helvetica Neue"/>
                <a:sym typeface="Helvetica Neue"/>
              </a:rPr>
              <a:t>, ahora se encuentra en el archivo </a:t>
            </a:r>
            <a:r>
              <a:rPr i="1" lang="en-GB" sz="1800">
                <a:solidFill>
                  <a:schemeClr val="dk1"/>
                </a:solidFill>
                <a:highlight>
                  <a:schemeClr val="lt1"/>
                </a:highlight>
                <a:latin typeface="Helvetica Neue"/>
                <a:ea typeface="Helvetica Neue"/>
                <a:cs typeface="Helvetica Neue"/>
                <a:sym typeface="Helvetica Neue"/>
              </a:rPr>
              <a:t>computo.js</a:t>
            </a:r>
            <a:r>
              <a:rPr lang="en-GB"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a:p>
            <a:pPr indent="-342900" lvl="0" marL="457200" rtl="0" algn="l">
              <a:lnSpc>
                <a:spcPct val="115000"/>
              </a:lnSpc>
              <a:spcBef>
                <a:spcPts val="1000"/>
              </a:spcBef>
              <a:spcAft>
                <a:spcPts val="0"/>
              </a:spcAft>
              <a:buClr>
                <a:srgbClr val="3CEFAB"/>
              </a:buClr>
              <a:buSzPts val="1800"/>
              <a:buFont typeface="Helvetica Neue"/>
              <a:buChar char="●"/>
            </a:pPr>
            <a:r>
              <a:rPr lang="en-GB" sz="1800">
                <a:solidFill>
                  <a:schemeClr val="dk1"/>
                </a:solidFill>
                <a:highlight>
                  <a:schemeClr val="lt1"/>
                </a:highlight>
                <a:latin typeface="Helvetica Neue"/>
                <a:ea typeface="Helvetica Neue"/>
                <a:cs typeface="Helvetica Neue"/>
                <a:sym typeface="Helvetica Neue"/>
              </a:rPr>
              <a:t> Cuando se quiere acceder a la ruta </a:t>
            </a:r>
            <a:r>
              <a:rPr i="1" lang="en-GB" sz="1800">
                <a:solidFill>
                  <a:schemeClr val="dk1"/>
                </a:solidFill>
                <a:highlight>
                  <a:schemeClr val="lt1"/>
                </a:highlight>
                <a:latin typeface="Helvetica Neue"/>
                <a:ea typeface="Helvetica Neue"/>
                <a:cs typeface="Helvetica Neue"/>
                <a:sym typeface="Helvetica Neue"/>
              </a:rPr>
              <a:t>/calcular</a:t>
            </a:r>
            <a:r>
              <a:rPr lang="en-GB" sz="1800">
                <a:solidFill>
                  <a:schemeClr val="dk1"/>
                </a:solidFill>
                <a:highlight>
                  <a:schemeClr val="lt1"/>
                </a:highlight>
                <a:latin typeface="Helvetica Neue"/>
                <a:ea typeface="Helvetica Neue"/>
                <a:cs typeface="Helvetica Neue"/>
                <a:sym typeface="Helvetica Neue"/>
              </a:rPr>
              <a:t> se crea un proceso secundario con </a:t>
            </a:r>
            <a:r>
              <a:rPr i="1" lang="en-GB" sz="1800">
                <a:solidFill>
                  <a:schemeClr val="dk1"/>
                </a:solidFill>
                <a:highlight>
                  <a:schemeClr val="lt1"/>
                </a:highlight>
                <a:latin typeface="Helvetica Neue"/>
                <a:ea typeface="Helvetica Neue"/>
                <a:cs typeface="Helvetica Neue"/>
                <a:sym typeface="Helvetica Neue"/>
              </a:rPr>
              <a:t>fork</a:t>
            </a:r>
            <a:r>
              <a:rPr lang="en-GB"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a:p>
            <a:pPr indent="-342900" lvl="0" marL="457200" rtl="0" algn="l">
              <a:lnSpc>
                <a:spcPct val="115000"/>
              </a:lnSpc>
              <a:spcBef>
                <a:spcPts val="1000"/>
              </a:spcBef>
              <a:spcAft>
                <a:spcPts val="1000"/>
              </a:spcAft>
              <a:buClr>
                <a:srgbClr val="3CEFAB"/>
              </a:buClr>
              <a:buSzPts val="1800"/>
              <a:buFont typeface="Helvetica Neue"/>
              <a:buChar char="●"/>
            </a:pPr>
            <a:r>
              <a:rPr lang="en-GB" sz="1800">
                <a:solidFill>
                  <a:schemeClr val="dk1"/>
                </a:solidFill>
                <a:highlight>
                  <a:schemeClr val="lt1"/>
                </a:highlight>
                <a:latin typeface="Helvetica Neue"/>
                <a:ea typeface="Helvetica Neue"/>
                <a:cs typeface="Helvetica Neue"/>
                <a:sym typeface="Helvetica Neue"/>
              </a:rPr>
              <a:t>De esta forma, cualquier otro request se atenderá en forma correcta cuando se esté realizando la operación de cálculo.</a:t>
            </a:r>
            <a:endParaRPr sz="1800">
              <a:solidFill>
                <a:schemeClr val="dk1"/>
              </a:solidFill>
              <a:highlight>
                <a:schemeClr val="lt1"/>
              </a:highlight>
              <a:latin typeface="Helvetica Neue"/>
              <a:ea typeface="Helvetica Neue"/>
              <a:cs typeface="Helvetica Neue"/>
              <a:sym typeface="Helvetica Neue"/>
            </a:endParaRPr>
          </a:p>
        </p:txBody>
      </p:sp>
      <p:pic>
        <p:nvPicPr>
          <p:cNvPr id="408" name="Google Shape;408;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9" name="Google Shape;409;p4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10" name="Google Shape;410;p49"/>
          <p:cNvPicPr preferRelativeResize="0"/>
          <p:nvPr/>
        </p:nvPicPr>
        <p:blipFill>
          <a:blip r:embed="rId5">
            <a:alphaModFix/>
          </a:blip>
          <a:stretch>
            <a:fillRect/>
          </a:stretch>
        </p:blipFill>
        <p:spPr>
          <a:xfrm>
            <a:off x="304800" y="1210775"/>
            <a:ext cx="3437350" cy="3552380"/>
          </a:xfrm>
          <a:prstGeom prst="rect">
            <a:avLst/>
          </a:prstGeom>
          <a:noFill/>
          <a:ln cap="flat" cmpd="sng" w="19050">
            <a:solidFill>
              <a:schemeClr val="dk2"/>
            </a:solidFill>
            <a:prstDash val="solid"/>
            <a:round/>
            <a:headEnd len="sm" w="sm" type="none"/>
            <a:tailEnd len="sm" w="sm" type="none"/>
          </a:ln>
        </p:spPr>
      </p:pic>
      <p:sp>
        <p:nvSpPr>
          <p:cNvPr id="411" name="Google Shape;411;p49"/>
          <p:cNvSpPr txBox="1"/>
          <p:nvPr/>
        </p:nvSpPr>
        <p:spPr>
          <a:xfrm>
            <a:off x="880275" y="295475"/>
            <a:ext cx="7083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Proceso secundario con  </a:t>
            </a:r>
            <a:r>
              <a:rPr i="1" lang="en-GB" sz="3600">
                <a:highlight>
                  <a:srgbClr val="3CEFAB"/>
                </a:highlight>
                <a:latin typeface="Anton"/>
                <a:ea typeface="Anton"/>
                <a:cs typeface="Anton"/>
                <a:sym typeface="Anton"/>
              </a:rPr>
              <a:t>‘fork( )’</a:t>
            </a:r>
            <a:r>
              <a:rPr i="1" lang="en-GB"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0"/>
          <p:cNvSpPr txBox="1"/>
          <p:nvPr/>
        </p:nvSpPr>
        <p:spPr>
          <a:xfrm>
            <a:off x="380700" y="1067055"/>
            <a:ext cx="8460600" cy="153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a:solidFill>
                  <a:schemeClr val="dk1"/>
                </a:solidFill>
                <a:highlight>
                  <a:schemeClr val="lt1"/>
                </a:highlight>
                <a:latin typeface="Helvetica Neue"/>
                <a:ea typeface="Helvetica Neue"/>
                <a:cs typeface="Helvetica Neue"/>
                <a:sym typeface="Helvetica Neue"/>
              </a:rPr>
              <a:t>En este ejemplo, tenemos un componente hijo, llamado </a:t>
            </a:r>
            <a:r>
              <a:rPr i="1" lang="en-GB" sz="1700">
                <a:solidFill>
                  <a:schemeClr val="dk1"/>
                </a:solidFill>
                <a:highlight>
                  <a:schemeClr val="lt1"/>
                </a:highlight>
                <a:latin typeface="Helvetica Neue"/>
                <a:ea typeface="Helvetica Neue"/>
                <a:cs typeface="Helvetica Neue"/>
                <a:sym typeface="Helvetica Neue"/>
              </a:rPr>
              <a:t>child.js (primera imágen)</a:t>
            </a:r>
            <a:r>
              <a:rPr lang="en-GB" sz="1700">
                <a:solidFill>
                  <a:schemeClr val="dk1"/>
                </a:solidFill>
                <a:highlight>
                  <a:schemeClr val="lt1"/>
                </a:highlight>
                <a:latin typeface="Helvetica Neue"/>
                <a:ea typeface="Helvetica Neue"/>
                <a:cs typeface="Helvetica Neue"/>
                <a:sym typeface="Helvetica Neue"/>
              </a:rPr>
              <a:t> el cual se va a ejecutar en un proceso secundario conectado con el proceso principal </a:t>
            </a:r>
            <a:r>
              <a:rPr i="1" lang="en-GB" sz="1700">
                <a:solidFill>
                  <a:schemeClr val="dk1"/>
                </a:solidFill>
                <a:highlight>
                  <a:schemeClr val="lt1"/>
                </a:highlight>
                <a:latin typeface="Helvetica Neue"/>
                <a:ea typeface="Helvetica Neue"/>
                <a:cs typeface="Helvetica Neue"/>
                <a:sym typeface="Helvetica Neue"/>
              </a:rPr>
              <a:t>(segunda imágen).</a:t>
            </a:r>
            <a:endParaRPr sz="17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1000"/>
              </a:spcBef>
              <a:spcAft>
                <a:spcPts val="1000"/>
              </a:spcAft>
              <a:buNone/>
            </a:pPr>
            <a:r>
              <a:rPr lang="en-GB" sz="1700">
                <a:solidFill>
                  <a:schemeClr val="dk1"/>
                </a:solidFill>
                <a:highlight>
                  <a:schemeClr val="lt1"/>
                </a:highlight>
                <a:latin typeface="Helvetica Neue"/>
                <a:ea typeface="Helvetica Neue"/>
                <a:cs typeface="Helvetica Neue"/>
                <a:sym typeface="Helvetica Neue"/>
              </a:rPr>
              <a:t>En la </a:t>
            </a:r>
            <a:r>
              <a:rPr i="1" lang="en-GB" sz="1700">
                <a:solidFill>
                  <a:schemeClr val="dk1"/>
                </a:solidFill>
                <a:highlight>
                  <a:schemeClr val="lt1"/>
                </a:highlight>
                <a:latin typeface="Helvetica Neue"/>
                <a:ea typeface="Helvetica Neue"/>
                <a:cs typeface="Helvetica Neue"/>
                <a:sym typeface="Helvetica Neue"/>
              </a:rPr>
              <a:t>tercera imagen</a:t>
            </a:r>
            <a:r>
              <a:rPr lang="en-GB" sz="1700">
                <a:solidFill>
                  <a:schemeClr val="dk1"/>
                </a:solidFill>
                <a:highlight>
                  <a:schemeClr val="lt1"/>
                </a:highlight>
                <a:latin typeface="Helvetica Neue"/>
                <a:ea typeface="Helvetica Neue"/>
                <a:cs typeface="Helvetica Neue"/>
                <a:sym typeface="Helvetica Neue"/>
              </a:rPr>
              <a:t>, podemos observar el intercambio de mensajes entre el proceso hijo y el proceso padre al ejecutarlo en la terminal.</a:t>
            </a:r>
            <a:endParaRPr sz="1700">
              <a:solidFill>
                <a:schemeClr val="dk1"/>
              </a:solidFill>
              <a:highlight>
                <a:schemeClr val="lt1"/>
              </a:highlight>
              <a:latin typeface="Helvetica Neue"/>
              <a:ea typeface="Helvetica Neue"/>
              <a:cs typeface="Helvetica Neue"/>
              <a:sym typeface="Helvetica Neue"/>
            </a:endParaRPr>
          </a:p>
        </p:txBody>
      </p:sp>
      <p:pic>
        <p:nvPicPr>
          <p:cNvPr id="417" name="Google Shape;417;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18" name="Google Shape;418;p5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19" name="Google Shape;419;p50"/>
          <p:cNvPicPr preferRelativeResize="0"/>
          <p:nvPr/>
        </p:nvPicPr>
        <p:blipFill rotWithShape="1">
          <a:blip r:embed="rId5">
            <a:alphaModFix/>
          </a:blip>
          <a:srcRect b="5123" l="0" r="0" t="0"/>
          <a:stretch/>
        </p:blipFill>
        <p:spPr>
          <a:xfrm>
            <a:off x="3449640" y="3048205"/>
            <a:ext cx="2885550" cy="1879750"/>
          </a:xfrm>
          <a:prstGeom prst="rect">
            <a:avLst/>
          </a:prstGeom>
          <a:noFill/>
          <a:ln cap="flat" cmpd="sng" w="19050">
            <a:solidFill>
              <a:schemeClr val="dk2"/>
            </a:solidFill>
            <a:prstDash val="solid"/>
            <a:round/>
            <a:headEnd len="sm" w="sm" type="none"/>
            <a:tailEnd len="sm" w="sm" type="none"/>
          </a:ln>
        </p:spPr>
      </p:pic>
      <p:pic>
        <p:nvPicPr>
          <p:cNvPr id="420" name="Google Shape;420;p50"/>
          <p:cNvPicPr preferRelativeResize="0"/>
          <p:nvPr/>
        </p:nvPicPr>
        <p:blipFill>
          <a:blip r:embed="rId6">
            <a:alphaModFix/>
          </a:blip>
          <a:stretch>
            <a:fillRect/>
          </a:stretch>
        </p:blipFill>
        <p:spPr>
          <a:xfrm>
            <a:off x="200090" y="3048205"/>
            <a:ext cx="3071375" cy="1879750"/>
          </a:xfrm>
          <a:prstGeom prst="rect">
            <a:avLst/>
          </a:prstGeom>
          <a:noFill/>
          <a:ln cap="flat" cmpd="sng" w="19050">
            <a:solidFill>
              <a:schemeClr val="dk2"/>
            </a:solidFill>
            <a:prstDash val="solid"/>
            <a:round/>
            <a:headEnd len="sm" w="sm" type="none"/>
            <a:tailEnd len="sm" w="sm" type="none"/>
          </a:ln>
        </p:spPr>
      </p:pic>
      <p:pic>
        <p:nvPicPr>
          <p:cNvPr id="421" name="Google Shape;421;p50"/>
          <p:cNvPicPr preferRelativeResize="0"/>
          <p:nvPr/>
        </p:nvPicPr>
        <p:blipFill>
          <a:blip r:embed="rId7">
            <a:alphaModFix/>
          </a:blip>
          <a:stretch>
            <a:fillRect/>
          </a:stretch>
        </p:blipFill>
        <p:spPr>
          <a:xfrm>
            <a:off x="6513365" y="3415430"/>
            <a:ext cx="2450450" cy="901900"/>
          </a:xfrm>
          <a:prstGeom prst="rect">
            <a:avLst/>
          </a:prstGeom>
          <a:noFill/>
          <a:ln cap="flat" cmpd="sng" w="19050">
            <a:solidFill>
              <a:schemeClr val="dk2"/>
            </a:solidFill>
            <a:prstDash val="solid"/>
            <a:round/>
            <a:headEnd len="sm" w="sm" type="none"/>
            <a:tailEnd len="sm" w="sm" type="none"/>
          </a:ln>
        </p:spPr>
      </p:pic>
      <p:sp>
        <p:nvSpPr>
          <p:cNvPr id="422" name="Google Shape;422;p50"/>
          <p:cNvSpPr txBox="1"/>
          <p:nvPr/>
        </p:nvSpPr>
        <p:spPr>
          <a:xfrm>
            <a:off x="880275" y="295475"/>
            <a:ext cx="7083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Proceso secundario con  </a:t>
            </a:r>
            <a:r>
              <a:rPr i="1" lang="en-GB" sz="3600">
                <a:highlight>
                  <a:srgbClr val="3CEFAB"/>
                </a:highlight>
                <a:latin typeface="Anton"/>
                <a:ea typeface="Anton"/>
                <a:cs typeface="Anton"/>
                <a:sym typeface="Anton"/>
              </a:rPr>
              <a:t>‘fork( )’</a:t>
            </a:r>
            <a:r>
              <a:rPr i="1" lang="en-GB" sz="3600">
                <a:solidFill>
                  <a:srgbClr val="3CEFAB"/>
                </a:solidFill>
                <a:highlight>
                  <a:srgbClr val="3CEFAB"/>
                </a:highlight>
                <a:latin typeface="Anton"/>
                <a:ea typeface="Anton"/>
                <a:cs typeface="Anton"/>
                <a:sym typeface="Anton"/>
              </a:rPr>
              <a:t>.</a:t>
            </a:r>
            <a:endParaRPr i="1" sz="3600">
              <a:solidFill>
                <a:srgbClr val="3CEFAB"/>
              </a:solidFill>
              <a:highlight>
                <a:srgbClr val="3CEFAB"/>
              </a:highlight>
              <a:latin typeface="Anton"/>
              <a:ea typeface="Anton"/>
              <a:cs typeface="Anton"/>
              <a:sym typeface="Anto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1"/>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CHILD_PROCESS CON FORK</a:t>
            </a:r>
            <a:endParaRPr sz="2000">
              <a:latin typeface="Helvetica Neue"/>
              <a:ea typeface="Helvetica Neue"/>
              <a:cs typeface="Helvetica Neue"/>
              <a:sym typeface="Helvetica Neue"/>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a:ea typeface="Helvetica Neue"/>
                <a:cs typeface="Helvetica Neue"/>
                <a:sym typeface="Helvetica Neue"/>
              </a:rPr>
              <a:t>Tiempo: 15 minutos</a:t>
            </a:r>
            <a:endParaRPr i="1" sz="1600">
              <a:latin typeface="Helvetica Neue"/>
              <a:ea typeface="Helvetica Neue"/>
              <a:cs typeface="Helvetica Neue"/>
              <a:sym typeface="Helvetica Neue"/>
            </a:endParaRPr>
          </a:p>
        </p:txBody>
      </p:sp>
      <p:pic>
        <p:nvPicPr>
          <p:cNvPr id="428" name="Google Shape;428;p5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29" name="Google Shape;429;p51"/>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16"/>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E0FF00"/>
                </a:solidFill>
                <a:latin typeface="Anton"/>
                <a:ea typeface="Anton"/>
                <a:cs typeface="Anton"/>
                <a:sym typeface="Anton"/>
              </a:rPr>
              <a:t>GLOBAL PROCESS</a:t>
            </a:r>
            <a:endParaRPr i="1" sz="3600">
              <a:solidFill>
                <a:srgbClr val="E0FF00"/>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5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35" name="Google Shape;435;p52"/>
          <p:cNvSpPr txBox="1"/>
          <p:nvPr/>
        </p:nvSpPr>
        <p:spPr>
          <a:xfrm>
            <a:off x="290100" y="1502472"/>
            <a:ext cx="8259000" cy="136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a:solidFill>
                  <a:schemeClr val="dk1"/>
                </a:solidFill>
                <a:highlight>
                  <a:schemeClr val="lt1"/>
                </a:highlight>
                <a:latin typeface="Helvetica Neue"/>
                <a:ea typeface="Helvetica Neue"/>
                <a:cs typeface="Helvetica Neue"/>
                <a:sym typeface="Helvetica Neue"/>
              </a:rPr>
              <a:t>Realizar un servidor en express que contenga una ruta raíz '/' donde se represente la cantidad de visitas totales a este endpoint (no usar session).</a:t>
            </a:r>
            <a:endParaRPr sz="17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1000"/>
              </a:spcBef>
              <a:spcAft>
                <a:spcPts val="1000"/>
              </a:spcAft>
              <a:buNone/>
            </a:pPr>
            <a:r>
              <a:rPr lang="en-GB" sz="1700">
                <a:solidFill>
                  <a:schemeClr val="dk1"/>
                </a:solidFill>
                <a:highlight>
                  <a:schemeClr val="lt1"/>
                </a:highlight>
                <a:latin typeface="Helvetica Neue"/>
                <a:ea typeface="Helvetica Neue"/>
                <a:cs typeface="Helvetica Neue"/>
                <a:sym typeface="Helvetica Neue"/>
              </a:rPr>
              <a:t>Se implementará otra ruta '/calculo-bloq', que permita realizar una suma incremental de los números del 0 al 100000 con el siguiente algoritmo.</a:t>
            </a:r>
            <a:endParaRPr sz="1700">
              <a:solidFill>
                <a:schemeClr val="dk1"/>
              </a:solidFill>
              <a:highlight>
                <a:schemeClr val="lt1"/>
              </a:highlight>
              <a:latin typeface="Helvetica Neue"/>
              <a:ea typeface="Helvetica Neue"/>
              <a:cs typeface="Helvetica Neue"/>
              <a:sym typeface="Helvetica Neue"/>
            </a:endParaRPr>
          </a:p>
        </p:txBody>
      </p:sp>
      <p:pic>
        <p:nvPicPr>
          <p:cNvPr id="436" name="Google Shape;436;p52"/>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437" name="Google Shape;437;p52"/>
          <p:cNvSpPr txBox="1"/>
          <p:nvPr/>
        </p:nvSpPr>
        <p:spPr>
          <a:xfrm>
            <a:off x="290100" y="304800"/>
            <a:ext cx="7524900" cy="130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Child_process con fork</a:t>
            </a:r>
            <a:endParaRPr i="1" sz="1600">
              <a:latin typeface="Helvetica Neue"/>
              <a:ea typeface="Helvetica Neue"/>
              <a:cs typeface="Helvetica Neue"/>
              <a:sym typeface="Helvetica Neue"/>
            </a:endParaRPr>
          </a:p>
        </p:txBody>
      </p:sp>
      <p:sp>
        <p:nvSpPr>
          <p:cNvPr id="438" name="Google Shape;438;p52"/>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a:ea typeface="Helvetica Neue"/>
                <a:cs typeface="Helvetica Neue"/>
                <a:sym typeface="Helvetica Neue"/>
              </a:rPr>
              <a:t>Tiempo: 15 minutos</a:t>
            </a:r>
            <a:endParaRPr i="1" sz="1600">
              <a:solidFill>
                <a:schemeClr val="dk1"/>
              </a:solidFill>
              <a:latin typeface="Helvetica Neue"/>
              <a:ea typeface="Helvetica Neue"/>
              <a:cs typeface="Helvetica Neue"/>
              <a:sym typeface="Helvetica Neue"/>
            </a:endParaRPr>
          </a:p>
        </p:txBody>
      </p:sp>
      <p:pic>
        <p:nvPicPr>
          <p:cNvPr id="439" name="Google Shape;439;p52"/>
          <p:cNvPicPr preferRelativeResize="0"/>
          <p:nvPr/>
        </p:nvPicPr>
        <p:blipFill>
          <a:blip r:embed="rId5">
            <a:alphaModFix/>
          </a:blip>
          <a:stretch>
            <a:fillRect/>
          </a:stretch>
        </p:blipFill>
        <p:spPr>
          <a:xfrm>
            <a:off x="3343275" y="3261913"/>
            <a:ext cx="2457450" cy="13620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pic>
        <p:nvPicPr>
          <p:cNvPr id="444" name="Google Shape;444;p5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45" name="Google Shape;445;p53"/>
          <p:cNvSpPr txBox="1"/>
          <p:nvPr/>
        </p:nvSpPr>
        <p:spPr>
          <a:xfrm>
            <a:off x="290100" y="1426279"/>
            <a:ext cx="8259000" cy="330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700">
                <a:solidFill>
                  <a:schemeClr val="dk1"/>
                </a:solidFill>
                <a:highlight>
                  <a:schemeClr val="lt1"/>
                </a:highlight>
                <a:latin typeface="Helvetica Neue"/>
                <a:ea typeface="Helvetica Neue"/>
                <a:cs typeface="Helvetica Neue"/>
                <a:sym typeface="Helvetica Neue"/>
              </a:rPr>
              <a:t>Comprobar que al alcanzar esta ruta en una pestaña del navegador, el proceso queda en espera del resultado. Constatar que durante dicha espera, la ruta de visitas no reponde hasta terminar este proceso.</a:t>
            </a:r>
            <a:endParaRPr sz="17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1000"/>
              </a:spcBef>
              <a:spcAft>
                <a:spcPts val="0"/>
              </a:spcAft>
              <a:buClr>
                <a:schemeClr val="dk1"/>
              </a:buClr>
              <a:buSzPts val="1100"/>
              <a:buFont typeface="Arial"/>
              <a:buNone/>
            </a:pPr>
            <a:r>
              <a:rPr lang="en-GB" sz="1700">
                <a:solidFill>
                  <a:schemeClr val="dk1"/>
                </a:solidFill>
                <a:highlight>
                  <a:schemeClr val="lt1"/>
                </a:highlight>
                <a:latin typeface="Helvetica Neue"/>
                <a:ea typeface="Helvetica Neue"/>
                <a:cs typeface="Helvetica Neue"/>
                <a:sym typeface="Helvetica Neue"/>
              </a:rPr>
              <a:t>Luego crear la ruta '/calculo-nobloq' que hará dicho cálculo forkeando el algoritmo en un child_process, comprobando ahora que el request a esta ruta no bloquee la ruta de visitas.</a:t>
            </a:r>
            <a:endParaRPr sz="17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1000"/>
              </a:spcBef>
              <a:spcAft>
                <a:spcPts val="0"/>
              </a:spcAft>
              <a:buClr>
                <a:schemeClr val="dk1"/>
              </a:buClr>
              <a:buSzPts val="1100"/>
              <a:buFont typeface="Arial"/>
              <a:buNone/>
            </a:pPr>
            <a:r>
              <a:t/>
            </a:r>
            <a:endParaRPr sz="17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1000"/>
              </a:spcBef>
              <a:spcAft>
                <a:spcPts val="0"/>
              </a:spcAft>
              <a:buClr>
                <a:schemeClr val="dk1"/>
              </a:buClr>
              <a:buSzPts val="1100"/>
              <a:buFont typeface="Arial"/>
              <a:buNone/>
            </a:pPr>
            <a:r>
              <a:t/>
            </a:r>
            <a:endParaRPr sz="17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1000"/>
              </a:spcBef>
              <a:spcAft>
                <a:spcPts val="1000"/>
              </a:spcAft>
              <a:buNone/>
            </a:pPr>
            <a:r>
              <a:rPr lang="en-GB" sz="1600">
                <a:solidFill>
                  <a:schemeClr val="dk1"/>
                </a:solidFill>
                <a:highlight>
                  <a:schemeClr val="lt1"/>
                </a:highlight>
                <a:latin typeface="Helvetica Neue"/>
                <a:ea typeface="Helvetica Neue"/>
                <a:cs typeface="Helvetica Neue"/>
                <a:sym typeface="Helvetica Neue"/>
              </a:rPr>
              <a:t>👉 A continuación se indican imágenes de los dos procesos.</a:t>
            </a:r>
            <a:endParaRPr sz="1600">
              <a:solidFill>
                <a:schemeClr val="dk1"/>
              </a:solidFill>
              <a:highlight>
                <a:schemeClr val="lt1"/>
              </a:highlight>
              <a:latin typeface="Helvetica Neue"/>
              <a:ea typeface="Helvetica Neue"/>
              <a:cs typeface="Helvetica Neue"/>
              <a:sym typeface="Helvetica Neue"/>
            </a:endParaRPr>
          </a:p>
        </p:txBody>
      </p:sp>
      <p:pic>
        <p:nvPicPr>
          <p:cNvPr id="446" name="Google Shape;446;p53"/>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447" name="Google Shape;447;p53"/>
          <p:cNvSpPr txBox="1"/>
          <p:nvPr/>
        </p:nvSpPr>
        <p:spPr>
          <a:xfrm>
            <a:off x="290100" y="304800"/>
            <a:ext cx="7524900" cy="130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Child_process con fork</a:t>
            </a:r>
            <a:endParaRPr i="1" sz="1600">
              <a:latin typeface="Helvetica Neue"/>
              <a:ea typeface="Helvetica Neue"/>
              <a:cs typeface="Helvetica Neue"/>
              <a:sym typeface="Helvetica Neue"/>
            </a:endParaRPr>
          </a:p>
        </p:txBody>
      </p:sp>
      <p:sp>
        <p:nvSpPr>
          <p:cNvPr id="448" name="Google Shape;448;p53"/>
          <p:cNvSpPr txBox="1"/>
          <p:nvPr/>
        </p:nvSpPr>
        <p:spPr>
          <a:xfrm>
            <a:off x="304800" y="8554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a:ea typeface="Helvetica Neue"/>
                <a:cs typeface="Helvetica Neue"/>
                <a:sym typeface="Helvetica Neue"/>
              </a:rPr>
              <a:t>Tiempo: 15 minutos</a:t>
            </a:r>
            <a:endParaRPr i="1" sz="1600">
              <a:solidFill>
                <a:schemeClr val="dk1"/>
              </a:solidFill>
              <a:latin typeface="Helvetica Neue"/>
              <a:ea typeface="Helvetica Neue"/>
              <a:cs typeface="Helvetica Neue"/>
              <a:sym typeface="Helvetica Neue"/>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pic>
        <p:nvPicPr>
          <p:cNvPr id="453" name="Google Shape;453;p5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4" name="Google Shape;454;p54"/>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pic>
        <p:nvPicPr>
          <p:cNvPr id="455" name="Google Shape;455;p54"/>
          <p:cNvPicPr preferRelativeResize="0"/>
          <p:nvPr/>
        </p:nvPicPr>
        <p:blipFill>
          <a:blip r:embed="rId5">
            <a:alphaModFix/>
          </a:blip>
          <a:stretch>
            <a:fillRect/>
          </a:stretch>
        </p:blipFill>
        <p:spPr>
          <a:xfrm>
            <a:off x="152400" y="533400"/>
            <a:ext cx="4305300" cy="3219450"/>
          </a:xfrm>
          <a:prstGeom prst="rect">
            <a:avLst/>
          </a:prstGeom>
          <a:noFill/>
          <a:ln cap="flat" cmpd="sng" w="19050">
            <a:solidFill>
              <a:schemeClr val="dk2"/>
            </a:solidFill>
            <a:prstDash val="solid"/>
            <a:round/>
            <a:headEnd len="sm" w="sm" type="none"/>
            <a:tailEnd len="sm" w="sm" type="none"/>
          </a:ln>
        </p:spPr>
      </p:pic>
      <p:pic>
        <p:nvPicPr>
          <p:cNvPr id="456" name="Google Shape;456;p54"/>
          <p:cNvPicPr preferRelativeResize="0"/>
          <p:nvPr/>
        </p:nvPicPr>
        <p:blipFill rotWithShape="1">
          <a:blip r:embed="rId6">
            <a:alphaModFix/>
          </a:blip>
          <a:srcRect b="0" l="0" r="438" t="1166"/>
          <a:stretch/>
        </p:blipFill>
        <p:spPr>
          <a:xfrm>
            <a:off x="4610100" y="1439525"/>
            <a:ext cx="4305300" cy="3191300"/>
          </a:xfrm>
          <a:prstGeom prst="rect">
            <a:avLst/>
          </a:prstGeom>
          <a:noFill/>
          <a:ln cap="flat" cmpd="sng" w="19050">
            <a:solidFill>
              <a:schemeClr val="dk2"/>
            </a:solidFill>
            <a:prstDash val="solid"/>
            <a:round/>
            <a:headEnd len="sm" w="sm" type="none"/>
            <a:tailEnd len="sm" w="sm" type="none"/>
          </a:ln>
        </p:spPr>
      </p:pic>
      <p:sp>
        <p:nvSpPr>
          <p:cNvPr id="457" name="Google Shape;457;p54"/>
          <p:cNvSpPr txBox="1"/>
          <p:nvPr/>
        </p:nvSpPr>
        <p:spPr>
          <a:xfrm>
            <a:off x="101875" y="91125"/>
            <a:ext cx="26241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GB" sz="1700">
                <a:solidFill>
                  <a:schemeClr val="dk1"/>
                </a:solidFill>
                <a:highlight>
                  <a:schemeClr val="lt1"/>
                </a:highlight>
                <a:latin typeface="Helvetica Neue"/>
                <a:ea typeface="Helvetica Neue"/>
                <a:cs typeface="Helvetica Neue"/>
                <a:sym typeface="Helvetica Neue"/>
              </a:rPr>
              <a:t>Servidor bloqueante</a:t>
            </a:r>
            <a:endParaRPr b="1"/>
          </a:p>
        </p:txBody>
      </p:sp>
      <p:sp>
        <p:nvSpPr>
          <p:cNvPr id="458" name="Google Shape;458;p54"/>
          <p:cNvSpPr txBox="1"/>
          <p:nvPr/>
        </p:nvSpPr>
        <p:spPr>
          <a:xfrm>
            <a:off x="4592840" y="1002825"/>
            <a:ext cx="39129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GB" sz="1700">
                <a:solidFill>
                  <a:schemeClr val="dk1"/>
                </a:solidFill>
                <a:highlight>
                  <a:schemeClr val="lt1"/>
                </a:highlight>
                <a:latin typeface="Helvetica Neue"/>
                <a:ea typeface="Helvetica Neue"/>
                <a:cs typeface="Helvetica Neue"/>
                <a:sym typeface="Helvetica Neue"/>
              </a:rPr>
              <a:t>Servidor no-bloqueante</a:t>
            </a:r>
            <a:endParaRPr b="1"/>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5"/>
          <p:cNvSpPr txBox="1"/>
          <p:nvPr/>
        </p:nvSpPr>
        <p:spPr>
          <a:xfrm>
            <a:off x="1443000" y="2597025"/>
            <a:ext cx="6258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USANDO EL OBJETO PROCESS</a:t>
            </a:r>
            <a:endParaRPr i="1" sz="4000">
              <a:latin typeface="Anton"/>
              <a:ea typeface="Anton"/>
              <a:cs typeface="Anton"/>
              <a:sym typeface="Anton"/>
            </a:endParaRPr>
          </a:p>
        </p:txBody>
      </p:sp>
      <p:pic>
        <p:nvPicPr>
          <p:cNvPr id="464" name="Google Shape;464;p5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65" name="Google Shape;465;p55"/>
          <p:cNvPicPr preferRelativeResize="0"/>
          <p:nvPr/>
        </p:nvPicPr>
        <p:blipFill rotWithShape="1">
          <a:blip r:embed="rId4">
            <a:alphaModFix/>
          </a:blip>
          <a:srcRect b="0" l="0" r="0" t="0"/>
          <a:stretch/>
        </p:blipFill>
        <p:spPr>
          <a:xfrm>
            <a:off x="3882275" y="1038624"/>
            <a:ext cx="1379450" cy="1379450"/>
          </a:xfrm>
          <a:prstGeom prst="rect">
            <a:avLst/>
          </a:prstGeom>
          <a:noFill/>
          <a:ln>
            <a:noFill/>
          </a:ln>
        </p:spPr>
      </p:pic>
      <p:sp>
        <p:nvSpPr>
          <p:cNvPr id="466" name="Google Shape;466;p55"/>
          <p:cNvSpPr/>
          <p:nvPr/>
        </p:nvSpPr>
        <p:spPr>
          <a:xfrm>
            <a:off x="4823975" y="10386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26</a:t>
            </a:r>
            <a:endParaRPr b="1">
              <a:solidFill>
                <a:srgbClr val="FFFFFF"/>
              </a:solidFill>
              <a:latin typeface="Helvetica Neue"/>
              <a:ea typeface="Helvetica Neue"/>
              <a:cs typeface="Helvetica Neue"/>
              <a:sym typeface="Helvetica Neue"/>
            </a:endParaRPr>
          </a:p>
        </p:txBody>
      </p:sp>
      <p:sp>
        <p:nvSpPr>
          <p:cNvPr id="467" name="Google Shape;467;p55"/>
          <p:cNvSpPr txBox="1"/>
          <p:nvPr/>
        </p:nvSpPr>
        <p:spPr>
          <a:xfrm>
            <a:off x="15795" y="3561475"/>
            <a:ext cx="8897400" cy="738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1000"/>
              </a:spcAft>
              <a:buNone/>
            </a:pPr>
            <a:r>
              <a:rPr lang="en-GB" sz="1800">
                <a:solidFill>
                  <a:schemeClr val="dk1"/>
                </a:solidFill>
                <a:latin typeface="Helvetica Neue"/>
                <a:ea typeface="Helvetica Neue"/>
                <a:cs typeface="Helvetica Neue"/>
                <a:sym typeface="Helvetica Neue"/>
              </a:rPr>
              <a:t>Retomemos nuestro trabajo para poder ingresar los requerimientos de puerto y incio de sesión con el objeto process.</a:t>
            </a:r>
            <a:endParaRPr sz="16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graphicFrame>
        <p:nvGraphicFramePr>
          <p:cNvPr id="472" name="Google Shape;472;p56"/>
          <p:cNvGraphicFramePr/>
          <p:nvPr/>
        </p:nvGraphicFramePr>
        <p:xfrm>
          <a:off x="153263" y="39300"/>
          <a:ext cx="3000000" cy="3000000"/>
        </p:xfrm>
        <a:graphic>
          <a:graphicData uri="http://schemas.openxmlformats.org/drawingml/2006/table">
            <a:tbl>
              <a:tblPr>
                <a:noFill/>
                <a:tableStyleId>{1A2DD8DD-723D-48DE-B46B-A95D7B64B180}</a:tableStyleId>
              </a:tblPr>
              <a:tblGrid>
                <a:gridCol w="2945825"/>
                <a:gridCol w="3822275"/>
                <a:gridCol w="2069375"/>
              </a:tblGrid>
              <a:tr h="731500">
                <a:tc gridSpan="3">
                  <a:txBody>
                    <a:bodyPr/>
                    <a:lstStyle/>
                    <a:p>
                      <a:pPr indent="0" lvl="0" marL="0" rtl="0" algn="l">
                        <a:spcBef>
                          <a:spcPts val="0"/>
                        </a:spcBef>
                        <a:spcAft>
                          <a:spcPts val="0"/>
                        </a:spcAft>
                        <a:buClr>
                          <a:srgbClr val="000000"/>
                        </a:buClr>
                        <a:buSzPts val="1100"/>
                        <a:buFont typeface="Arial"/>
                        <a:buNone/>
                      </a:pPr>
                      <a:r>
                        <a:rPr i="1" lang="en-GB" sz="2400">
                          <a:solidFill>
                            <a:schemeClr val="dk1"/>
                          </a:solidFill>
                          <a:latin typeface="Anton"/>
                          <a:ea typeface="Anton"/>
                          <a:cs typeface="Anton"/>
                          <a:sym typeface="Anton"/>
                        </a:rPr>
                        <a:t>USANDO EL OBJETO PROCESS</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9325">
                <a:tc gridSpan="2">
                  <a:txBody>
                    <a:bodyPr/>
                    <a:lstStyle/>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Formato: </a:t>
                      </a:r>
                      <a:r>
                        <a:rPr lang="en-GB" sz="1600">
                          <a:solidFill>
                            <a:schemeClr val="dk1"/>
                          </a:solidFill>
                          <a:latin typeface="Helvetica Neue"/>
                          <a:ea typeface="Helvetica Neue"/>
                          <a:cs typeface="Helvetica Neue"/>
                          <a:sym typeface="Helvetica Neue"/>
                        </a:rPr>
                        <a:t>link a un repositorio en Github con el proyecto cargado. </a:t>
                      </a:r>
                      <a:endParaRPr sz="16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a:ea typeface="Helvetica Neue"/>
                          <a:cs typeface="Helvetica Neue"/>
                          <a:sym typeface="Helvetica Neue"/>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34775">
                <a:tc gridSpan="3">
                  <a:txBody>
                    <a:bodyPr/>
                    <a:lstStyle/>
                    <a:p>
                      <a:pPr indent="0" lvl="0" marL="0" rtl="0" algn="l">
                        <a:spcBef>
                          <a:spcPts val="0"/>
                        </a:spcBef>
                        <a:spcAft>
                          <a:spcPts val="0"/>
                        </a:spcAft>
                        <a:buNone/>
                      </a:pPr>
                      <a:br>
                        <a:rPr b="1" lang="en-GB" sz="200">
                          <a:solidFill>
                            <a:srgbClr val="4D5156"/>
                          </a:solidFill>
                        </a:rPr>
                      </a:br>
                      <a:r>
                        <a:rPr b="1" lang="en-GB" sz="1600"/>
                        <a:t>&gt;&gt;</a:t>
                      </a:r>
                      <a:r>
                        <a:rPr b="1" lang="en-GB" sz="1600">
                          <a:solidFill>
                            <a:srgbClr val="4D5156"/>
                          </a:solidFill>
                        </a:rPr>
                        <a:t> </a:t>
                      </a:r>
                      <a:r>
                        <a:rPr b="1" lang="en-GB" sz="1600">
                          <a:latin typeface="Helvetica Neue"/>
                          <a:ea typeface="Helvetica Neue"/>
                          <a:cs typeface="Helvetica Neue"/>
                          <a:sym typeface="Helvetica Neue"/>
                        </a:rPr>
                        <a:t>Consigna:</a:t>
                      </a:r>
                      <a:endParaRPr sz="1600">
                        <a:latin typeface="Helvetica Neue"/>
                        <a:ea typeface="Helvetica Neue"/>
                        <a:cs typeface="Helvetica Neue"/>
                        <a:sym typeface="Helvetica Neue"/>
                      </a:endParaRPr>
                    </a:p>
                    <a:p>
                      <a:pPr indent="0" lvl="0" marL="1260000" rtl="0" algn="l">
                        <a:spcBef>
                          <a:spcPts val="1000"/>
                        </a:spcBef>
                        <a:spcAft>
                          <a:spcPts val="0"/>
                        </a:spcAft>
                        <a:buClr>
                          <a:schemeClr val="dk1"/>
                        </a:buClr>
                        <a:buSzPts val="1100"/>
                        <a:buFont typeface="Arial"/>
                        <a:buNone/>
                      </a:pPr>
                      <a:br>
                        <a:rPr lang="en-GB" sz="1600">
                          <a:latin typeface="Helvetica Neue"/>
                          <a:ea typeface="Helvetica Neue"/>
                          <a:cs typeface="Helvetica Neue"/>
                          <a:sym typeface="Helvetica Neue"/>
                        </a:rPr>
                      </a:br>
                      <a:r>
                        <a:rPr lang="en-GB" sz="1600">
                          <a:latin typeface="Helvetica Neue"/>
                          <a:ea typeface="Helvetica Neue"/>
                          <a:cs typeface="Helvetica Neue"/>
                          <a:sym typeface="Helvetica Neue"/>
                        </a:rPr>
                        <a:t>En base al último proyecto entregado, permitir ingresar por línea de comandos el puerto local de escucha del servidor, luego el FACEBOOK_CLIENT_ID y el FACEBOOK_CLIENT_SECRET.</a:t>
                      </a:r>
                      <a:endParaRPr sz="1600">
                        <a:latin typeface="Helvetica Neue"/>
                        <a:ea typeface="Helvetica Neue"/>
                        <a:cs typeface="Helvetica Neue"/>
                        <a:sym typeface="Helvetica Neue"/>
                      </a:endParaRPr>
                    </a:p>
                    <a:p>
                      <a:pPr indent="0" lvl="0" marL="1260000" rtl="0" algn="l">
                        <a:spcBef>
                          <a:spcPts val="1000"/>
                        </a:spcBef>
                        <a:spcAft>
                          <a:spcPts val="0"/>
                        </a:spcAft>
                        <a:buClr>
                          <a:schemeClr val="dk1"/>
                        </a:buClr>
                        <a:buSzPts val="1100"/>
                        <a:buFont typeface="Arial"/>
                        <a:buNone/>
                      </a:pPr>
                      <a:r>
                        <a:rPr lang="en-GB" sz="1600">
                          <a:latin typeface="Helvetica Neue"/>
                          <a:ea typeface="Helvetica Neue"/>
                          <a:cs typeface="Helvetica Neue"/>
                          <a:sym typeface="Helvetica Neue"/>
                        </a:rPr>
                        <a:t>Si no se ingresan estos valores, se tomarán valores default presentes en el programa.</a:t>
                      </a:r>
                      <a:endParaRPr sz="1600">
                        <a:latin typeface="Helvetica Neue"/>
                        <a:ea typeface="Helvetica Neue"/>
                        <a:cs typeface="Helvetica Neue"/>
                        <a:sym typeface="Helvetica Neue"/>
                      </a:endParaRPr>
                    </a:p>
                    <a:p>
                      <a:pPr indent="0" lvl="0" marL="1260000" rtl="0" algn="l">
                        <a:spcBef>
                          <a:spcPts val="1000"/>
                        </a:spcBef>
                        <a:spcAft>
                          <a:spcPts val="1000"/>
                        </a:spcAft>
                        <a:buClr>
                          <a:schemeClr val="dk1"/>
                        </a:buClr>
                        <a:buSzPts val="1100"/>
                        <a:buFont typeface="Arial"/>
                        <a:buNone/>
                      </a:pPr>
                      <a:r>
                        <a:rPr lang="en-GB" sz="1600">
                          <a:latin typeface="Helvetica Neue"/>
                          <a:ea typeface="Helvetica Neue"/>
                          <a:cs typeface="Helvetica Neue"/>
                          <a:sym typeface="Helvetica Neue"/>
                        </a:rPr>
                        <a:t>El servidor imprimirá en consola el código de salida del proceso de node.js</a:t>
                      </a:r>
                      <a:endParaRPr sz="16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73" name="Google Shape;473;p5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74" name="Google Shape;474;p56"/>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graphicFrame>
        <p:nvGraphicFramePr>
          <p:cNvPr id="479" name="Google Shape;479;p57"/>
          <p:cNvGraphicFramePr/>
          <p:nvPr/>
        </p:nvGraphicFramePr>
        <p:xfrm>
          <a:off x="153263" y="39300"/>
          <a:ext cx="3000000" cy="3000000"/>
        </p:xfrm>
        <a:graphic>
          <a:graphicData uri="http://schemas.openxmlformats.org/drawingml/2006/table">
            <a:tbl>
              <a:tblPr>
                <a:noFill/>
                <a:tableStyleId>{1A2DD8DD-723D-48DE-B46B-A95D7B64B180}</a:tableStyleId>
              </a:tblPr>
              <a:tblGrid>
                <a:gridCol w="2945825"/>
                <a:gridCol w="3822275"/>
                <a:gridCol w="2069375"/>
              </a:tblGrid>
              <a:tr h="720275">
                <a:tc gridSpan="3">
                  <a:txBody>
                    <a:bodyPr/>
                    <a:lstStyle/>
                    <a:p>
                      <a:pPr indent="0" lvl="0" marL="0" rtl="0" algn="l">
                        <a:spcBef>
                          <a:spcPts val="0"/>
                        </a:spcBef>
                        <a:spcAft>
                          <a:spcPts val="0"/>
                        </a:spcAft>
                        <a:buClr>
                          <a:schemeClr val="dk1"/>
                        </a:buClr>
                        <a:buSzPts val="1100"/>
                        <a:buFont typeface="Arial"/>
                        <a:buNone/>
                      </a:pPr>
                      <a:r>
                        <a:rPr i="1" lang="en-GB" sz="2400">
                          <a:solidFill>
                            <a:schemeClr val="dk1"/>
                          </a:solidFill>
                          <a:latin typeface="Anton"/>
                          <a:ea typeface="Anton"/>
                          <a:cs typeface="Anton"/>
                          <a:sym typeface="Anton"/>
                        </a:rPr>
                        <a:t>USANDO EL OBJETO PROCESS</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Formato: </a:t>
                      </a:r>
                      <a:r>
                        <a:rPr lang="en-GB" sz="1600">
                          <a:solidFill>
                            <a:schemeClr val="dk1"/>
                          </a:solidFill>
                          <a:latin typeface="Helvetica Neue"/>
                          <a:ea typeface="Helvetica Neue"/>
                          <a:cs typeface="Helvetica Neue"/>
                          <a:sym typeface="Helvetica Neue"/>
                        </a:rPr>
                        <a:t>link a un repositorio en Github con el proyecto cargado. </a:t>
                      </a:r>
                      <a:endParaRPr sz="16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a:ea typeface="Helvetica Neue"/>
                          <a:cs typeface="Helvetica Neue"/>
                          <a:sym typeface="Helvetica Neue"/>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GB" sz="200">
                          <a:solidFill>
                            <a:srgbClr val="4D5156"/>
                          </a:solidFill>
                        </a:rPr>
                      </a:br>
                      <a:r>
                        <a:rPr b="1" lang="en-GB" sz="1600"/>
                        <a:t>&gt;&gt;</a:t>
                      </a:r>
                      <a:r>
                        <a:rPr b="1" lang="en-GB" sz="1600">
                          <a:solidFill>
                            <a:srgbClr val="4D5156"/>
                          </a:solidFill>
                        </a:rPr>
                        <a:t> </a:t>
                      </a:r>
                      <a:r>
                        <a:rPr b="1" lang="en-GB" sz="1600">
                          <a:latin typeface="Helvetica Neue"/>
                          <a:ea typeface="Helvetica Neue"/>
                          <a:cs typeface="Helvetica Neue"/>
                          <a:sym typeface="Helvetica Neue"/>
                        </a:rPr>
                        <a:t>Consigna:</a:t>
                      </a:r>
                      <a:endParaRPr sz="1600">
                        <a:latin typeface="Helvetica Neue"/>
                        <a:ea typeface="Helvetica Neue"/>
                        <a:cs typeface="Helvetica Neue"/>
                        <a:sym typeface="Helvetica Neue"/>
                      </a:endParaRPr>
                    </a:p>
                    <a:p>
                      <a:pPr indent="0" lvl="0" marL="1260000" rtl="0" algn="l">
                        <a:spcBef>
                          <a:spcPts val="1000"/>
                        </a:spcBef>
                        <a:spcAft>
                          <a:spcPts val="0"/>
                        </a:spcAft>
                        <a:buClr>
                          <a:schemeClr val="dk1"/>
                        </a:buClr>
                        <a:buSzPts val="1100"/>
                        <a:buFont typeface="Arial"/>
                        <a:buNone/>
                      </a:pPr>
                      <a:br>
                        <a:rPr lang="en-GB" sz="1600">
                          <a:latin typeface="Helvetica Neue"/>
                          <a:ea typeface="Helvetica Neue"/>
                          <a:cs typeface="Helvetica Neue"/>
                          <a:sym typeface="Helvetica Neue"/>
                        </a:rPr>
                      </a:br>
                      <a:r>
                        <a:rPr lang="en-GB" sz="1600">
                          <a:latin typeface="Helvetica Neue"/>
                          <a:ea typeface="Helvetica Neue"/>
                          <a:cs typeface="Helvetica Neue"/>
                          <a:sym typeface="Helvetica Neue"/>
                        </a:rPr>
                        <a:t>Asimismo, se dispondrá de una nueva ruta get '/info', que devolverá una vista con los siguientes datos:</a:t>
                      </a:r>
                      <a:endParaRPr sz="1600">
                        <a:latin typeface="Helvetica Neue"/>
                        <a:ea typeface="Helvetica Neue"/>
                        <a:cs typeface="Helvetica Neue"/>
                        <a:sym typeface="Helvetica Neue"/>
                      </a:endParaRPr>
                    </a:p>
                    <a:p>
                      <a:pPr indent="0" lvl="0" marL="1260000" rtl="0" algn="l">
                        <a:spcBef>
                          <a:spcPts val="1000"/>
                        </a:spcBef>
                        <a:spcAft>
                          <a:spcPts val="0"/>
                        </a:spcAft>
                        <a:buClr>
                          <a:schemeClr val="dk1"/>
                        </a:buClr>
                        <a:buSzPts val="1100"/>
                        <a:buFont typeface="Arial"/>
                        <a:buNone/>
                      </a:pPr>
                      <a:r>
                        <a:rPr lang="en-GB" sz="1600">
                          <a:latin typeface="Helvetica Neue"/>
                          <a:ea typeface="Helvetica Neue"/>
                          <a:cs typeface="Helvetica Neue"/>
                          <a:sym typeface="Helvetica Neue"/>
                        </a:rPr>
                        <a:t>- Argumentos de entrada                                       - Path de ejecución</a:t>
                      </a:r>
                      <a:endParaRPr sz="1600">
                        <a:latin typeface="Helvetica Neue"/>
                        <a:ea typeface="Helvetica Neue"/>
                        <a:cs typeface="Helvetica Neue"/>
                        <a:sym typeface="Helvetica Neue"/>
                      </a:endParaRPr>
                    </a:p>
                    <a:p>
                      <a:pPr indent="0" lvl="0" marL="1260000" rtl="0" algn="l">
                        <a:spcBef>
                          <a:spcPts val="1000"/>
                        </a:spcBef>
                        <a:spcAft>
                          <a:spcPts val="0"/>
                        </a:spcAft>
                        <a:buClr>
                          <a:schemeClr val="dk1"/>
                        </a:buClr>
                        <a:buSzPts val="1100"/>
                        <a:buFont typeface="Arial"/>
                        <a:buNone/>
                      </a:pPr>
                      <a:r>
                        <a:rPr lang="en-GB" sz="1600">
                          <a:latin typeface="Helvetica Neue"/>
                          <a:ea typeface="Helvetica Neue"/>
                          <a:cs typeface="Helvetica Neue"/>
                          <a:sym typeface="Helvetica Neue"/>
                        </a:rPr>
                        <a:t>- Nombre de la plataforma (sistema operativo)       - Process id</a:t>
                      </a:r>
                      <a:endParaRPr sz="1600">
                        <a:latin typeface="Helvetica Neue"/>
                        <a:ea typeface="Helvetica Neue"/>
                        <a:cs typeface="Helvetica Neue"/>
                        <a:sym typeface="Helvetica Neue"/>
                      </a:endParaRPr>
                    </a:p>
                    <a:p>
                      <a:pPr indent="0" lvl="0" marL="1260000" rtl="0" algn="l">
                        <a:spcBef>
                          <a:spcPts val="1000"/>
                        </a:spcBef>
                        <a:spcAft>
                          <a:spcPts val="0"/>
                        </a:spcAft>
                        <a:buClr>
                          <a:schemeClr val="dk1"/>
                        </a:buClr>
                        <a:buSzPts val="1100"/>
                        <a:buFont typeface="Arial"/>
                        <a:buNone/>
                      </a:pPr>
                      <a:r>
                        <a:rPr lang="en-GB" sz="1600">
                          <a:latin typeface="Helvetica Neue"/>
                          <a:ea typeface="Helvetica Neue"/>
                          <a:cs typeface="Helvetica Neue"/>
                          <a:sym typeface="Helvetica Neue"/>
                        </a:rPr>
                        <a:t>- Versión de node.js                                               - Carpeta corriente</a:t>
                      </a:r>
                      <a:endParaRPr sz="1600">
                        <a:latin typeface="Helvetica Neue"/>
                        <a:ea typeface="Helvetica Neue"/>
                        <a:cs typeface="Helvetica Neue"/>
                        <a:sym typeface="Helvetica Neue"/>
                      </a:endParaRPr>
                    </a:p>
                    <a:p>
                      <a:pPr indent="0" lvl="0" marL="1260000" rtl="0" algn="l">
                        <a:spcBef>
                          <a:spcPts val="1000"/>
                        </a:spcBef>
                        <a:spcAft>
                          <a:spcPts val="1000"/>
                        </a:spcAft>
                        <a:buClr>
                          <a:schemeClr val="dk1"/>
                        </a:buClr>
                        <a:buSzPts val="1100"/>
                        <a:buFont typeface="Arial"/>
                        <a:buNone/>
                      </a:pPr>
                      <a:r>
                        <a:rPr lang="en-GB" sz="1600">
                          <a:latin typeface="Helvetica Neue"/>
                          <a:ea typeface="Helvetica Neue"/>
                          <a:cs typeface="Helvetica Neue"/>
                          <a:sym typeface="Helvetica Neue"/>
                        </a:rPr>
                        <a:t>- Uso de memoria</a:t>
                      </a:r>
                      <a:endParaRPr sz="16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80" name="Google Shape;480;p5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81" name="Google Shape;481;p57"/>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graphicFrame>
        <p:nvGraphicFramePr>
          <p:cNvPr id="486" name="Google Shape;486;p58"/>
          <p:cNvGraphicFramePr/>
          <p:nvPr/>
        </p:nvGraphicFramePr>
        <p:xfrm>
          <a:off x="153263" y="39300"/>
          <a:ext cx="3000000" cy="3000000"/>
        </p:xfrm>
        <a:graphic>
          <a:graphicData uri="http://schemas.openxmlformats.org/drawingml/2006/table">
            <a:tbl>
              <a:tblPr>
                <a:noFill/>
                <a:tableStyleId>{1A2DD8DD-723D-48DE-B46B-A95D7B64B180}</a:tableStyleId>
              </a:tblPr>
              <a:tblGrid>
                <a:gridCol w="2945825"/>
                <a:gridCol w="3822275"/>
                <a:gridCol w="2069375"/>
              </a:tblGrid>
              <a:tr h="72027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USANDO EL OBJETO PROCESS</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Formato: </a:t>
                      </a:r>
                      <a:r>
                        <a:rPr lang="en-GB" sz="1600">
                          <a:solidFill>
                            <a:schemeClr val="dk1"/>
                          </a:solidFill>
                          <a:latin typeface="Helvetica Neue"/>
                          <a:ea typeface="Helvetica Neue"/>
                          <a:cs typeface="Helvetica Neue"/>
                          <a:sym typeface="Helvetica Neue"/>
                        </a:rPr>
                        <a:t>link a un repositorio en Github con el proyecto cargado. </a:t>
                      </a:r>
                      <a:endParaRPr sz="16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a:ea typeface="Helvetica Neue"/>
                          <a:cs typeface="Helvetica Neue"/>
                          <a:sym typeface="Helvetica Neue"/>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GB" sz="200">
                          <a:solidFill>
                            <a:srgbClr val="4D5156"/>
                          </a:solidFill>
                        </a:rPr>
                      </a:br>
                      <a:r>
                        <a:rPr b="1" lang="en-GB" sz="1600"/>
                        <a:t>&gt;&gt;</a:t>
                      </a:r>
                      <a:r>
                        <a:rPr b="1" lang="en-GB" sz="1600">
                          <a:solidFill>
                            <a:srgbClr val="4D5156"/>
                          </a:solidFill>
                        </a:rPr>
                        <a:t> </a:t>
                      </a:r>
                      <a:r>
                        <a:rPr b="1" lang="en-GB" sz="1600">
                          <a:latin typeface="Helvetica Neue"/>
                          <a:ea typeface="Helvetica Neue"/>
                          <a:cs typeface="Helvetica Neue"/>
                          <a:sym typeface="Helvetica Neue"/>
                        </a:rPr>
                        <a:t>Consigna:</a:t>
                      </a:r>
                      <a:endParaRPr sz="1600">
                        <a:latin typeface="Helvetica Neue"/>
                        <a:ea typeface="Helvetica Neue"/>
                        <a:cs typeface="Helvetica Neue"/>
                        <a:sym typeface="Helvetica Neue"/>
                      </a:endParaRPr>
                    </a:p>
                    <a:p>
                      <a:pPr indent="0" lvl="0" marL="1260000" rtl="0" algn="l">
                        <a:spcBef>
                          <a:spcPts val="1000"/>
                        </a:spcBef>
                        <a:spcAft>
                          <a:spcPts val="0"/>
                        </a:spcAft>
                        <a:buClr>
                          <a:schemeClr val="dk1"/>
                        </a:buClr>
                        <a:buSzPts val="1100"/>
                        <a:buFont typeface="Arial"/>
                        <a:buNone/>
                      </a:pPr>
                      <a:br>
                        <a:rPr lang="en-GB" sz="1600">
                          <a:latin typeface="Helvetica Neue"/>
                          <a:ea typeface="Helvetica Neue"/>
                          <a:cs typeface="Helvetica Neue"/>
                          <a:sym typeface="Helvetica Neue"/>
                        </a:rPr>
                      </a:br>
                      <a:r>
                        <a:rPr lang="en-GB" sz="1600">
                          <a:latin typeface="Helvetica Neue"/>
                          <a:ea typeface="Helvetica Neue"/>
                          <a:cs typeface="Helvetica Neue"/>
                          <a:sym typeface="Helvetica Neue"/>
                        </a:rPr>
                        <a:t>Se creará una ruta '/randoms' que permita calcular un cantidad de números aleatorios en el rango del 1 al 1000 especificada por query params, por ej. ..../randoms?cant=20000. Si dicho parámetro no se ingresa, calcular 100000000 números.</a:t>
                      </a:r>
                      <a:endParaRPr sz="1600">
                        <a:latin typeface="Helvetica Neue"/>
                        <a:ea typeface="Helvetica Neue"/>
                        <a:cs typeface="Helvetica Neue"/>
                        <a:sym typeface="Helvetica Neue"/>
                      </a:endParaRPr>
                    </a:p>
                    <a:p>
                      <a:pPr indent="0" lvl="0" marL="1260000" rtl="0" algn="l">
                        <a:spcBef>
                          <a:spcPts val="1000"/>
                        </a:spcBef>
                        <a:spcAft>
                          <a:spcPts val="1000"/>
                        </a:spcAft>
                        <a:buClr>
                          <a:schemeClr val="dk1"/>
                        </a:buClr>
                        <a:buSzPts val="1100"/>
                        <a:buFont typeface="Arial"/>
                        <a:buNone/>
                      </a:pPr>
                      <a:r>
                        <a:rPr lang="en-GB" sz="1600">
                          <a:latin typeface="Helvetica Neue"/>
                          <a:ea typeface="Helvetica Neue"/>
                          <a:cs typeface="Helvetica Neue"/>
                          <a:sym typeface="Helvetica Neue"/>
                        </a:rPr>
                        <a:t>El dato devuelto al frontend será un objeto que contendrá como claves los números random generados junto a la cantidad de veces que salió cada uno. Esta ruta no será bloqueante (utilizar el método fork de child process). Comprobar el no bloqueo con una cantidad de 500000000 de randoms.</a:t>
                      </a:r>
                      <a:endParaRPr sz="16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87" name="Google Shape;487;p5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88" name="Google Shape;488;p58"/>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2" name="Shape 492"/>
        <p:cNvGrpSpPr/>
        <p:nvPr/>
      </p:nvGrpSpPr>
      <p:grpSpPr>
        <a:xfrm>
          <a:off x="0" y="0"/>
          <a:ext cx="0" cy="0"/>
          <a:chOff x="0" y="0"/>
          <a:chExt cx="0" cy="0"/>
        </a:xfrm>
      </p:grpSpPr>
      <p:sp>
        <p:nvSpPr>
          <p:cNvPr id="493" name="Google Shape;493;p59"/>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94" name="Google Shape;494;p59"/>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8" name="Shape 498"/>
        <p:cNvGrpSpPr/>
        <p:nvPr/>
      </p:nvGrpSpPr>
      <p:grpSpPr>
        <a:xfrm>
          <a:off x="0" y="0"/>
          <a:ext cx="0" cy="0"/>
          <a:chOff x="0" y="0"/>
          <a:chExt cx="0" cy="0"/>
        </a:xfrm>
      </p:grpSpPr>
      <p:sp>
        <p:nvSpPr>
          <p:cNvPr id="499" name="Google Shape;499;p60"/>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500" name="Google Shape;500;p60"/>
          <p:cNvSpPr txBox="1"/>
          <p:nvPr/>
        </p:nvSpPr>
        <p:spPr>
          <a:xfrm>
            <a:off x="2180400" y="2623175"/>
            <a:ext cx="5231100" cy="40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a:ea typeface="Helvetica Neue"/>
                <a:cs typeface="Helvetica Neue"/>
                <a:sym typeface="Helvetica Neue"/>
              </a:rPr>
              <a:t>Resumen de lo visto en clase hoy: </a:t>
            </a:r>
            <a:endParaRPr sz="2200">
              <a:solidFill>
                <a:srgbClr val="E0FF00"/>
              </a:solidFill>
              <a:latin typeface="Helvetica Neue"/>
              <a:ea typeface="Helvetica Neue"/>
              <a:cs typeface="Helvetica Neue"/>
              <a:sym typeface="Helvetica Neue"/>
            </a:endParaRPr>
          </a:p>
          <a:p>
            <a:pPr indent="-349250" lvl="0" marL="457200" rtl="0" algn="l">
              <a:lnSpc>
                <a:spcPct val="115000"/>
              </a:lnSpc>
              <a:spcBef>
                <a:spcPts val="0"/>
              </a:spcBef>
              <a:spcAft>
                <a:spcPts val="0"/>
              </a:spcAft>
              <a:buClr>
                <a:srgbClr val="E0FF00"/>
              </a:buClr>
              <a:buSzPts val="1900"/>
              <a:buFont typeface="Helvetica Neue"/>
              <a:buChar char="-"/>
            </a:pPr>
            <a:r>
              <a:rPr lang="en-GB" sz="1900">
                <a:solidFill>
                  <a:srgbClr val="E0FF00"/>
                </a:solidFill>
                <a:latin typeface="Helvetica Neue"/>
                <a:ea typeface="Helvetica Neue"/>
                <a:cs typeface="Helvetica Neue"/>
                <a:sym typeface="Helvetica Neue"/>
              </a:rPr>
              <a:t>Global Process.</a:t>
            </a:r>
            <a:endParaRPr sz="1900">
              <a:solidFill>
                <a:srgbClr val="E0FF00"/>
              </a:solidFill>
              <a:latin typeface="Helvetica Neue"/>
              <a:ea typeface="Helvetica Neue"/>
              <a:cs typeface="Helvetica Neue"/>
              <a:sym typeface="Helvetica Neue"/>
            </a:endParaRPr>
          </a:p>
          <a:p>
            <a:pPr indent="-349250" lvl="0" marL="457200" rtl="0" algn="l">
              <a:lnSpc>
                <a:spcPct val="115000"/>
              </a:lnSpc>
              <a:spcBef>
                <a:spcPts val="0"/>
              </a:spcBef>
              <a:spcAft>
                <a:spcPts val="0"/>
              </a:spcAft>
              <a:buClr>
                <a:srgbClr val="E0FF00"/>
              </a:buClr>
              <a:buSzPts val="1900"/>
              <a:buFont typeface="Helvetica Neue"/>
              <a:buChar char="-"/>
            </a:pPr>
            <a:r>
              <a:rPr lang="en-GB" sz="1900">
                <a:solidFill>
                  <a:srgbClr val="E0FF00"/>
                </a:solidFill>
                <a:latin typeface="Helvetica Neue"/>
                <a:ea typeface="Helvetica Neue"/>
                <a:cs typeface="Helvetica Neue"/>
                <a:sym typeface="Helvetica Neue"/>
              </a:rPr>
              <a:t>Objeto process.</a:t>
            </a:r>
            <a:endParaRPr sz="1900">
              <a:solidFill>
                <a:srgbClr val="E0FF00"/>
              </a:solidFill>
              <a:latin typeface="Helvetica Neue"/>
              <a:ea typeface="Helvetica Neue"/>
              <a:cs typeface="Helvetica Neue"/>
              <a:sym typeface="Helvetica Neue"/>
            </a:endParaRPr>
          </a:p>
          <a:p>
            <a:pPr indent="-349250" lvl="0" marL="457200" rtl="0" algn="l">
              <a:lnSpc>
                <a:spcPct val="115000"/>
              </a:lnSpc>
              <a:spcBef>
                <a:spcPts val="0"/>
              </a:spcBef>
              <a:spcAft>
                <a:spcPts val="0"/>
              </a:spcAft>
              <a:buClr>
                <a:srgbClr val="E0FF00"/>
              </a:buClr>
              <a:buSzPts val="1900"/>
              <a:buFont typeface="Helvetica Neue"/>
              <a:buChar char="-"/>
            </a:pPr>
            <a:r>
              <a:rPr lang="en-GB" sz="1900">
                <a:solidFill>
                  <a:srgbClr val="E0FF00"/>
                </a:solidFill>
                <a:latin typeface="Helvetica Neue"/>
                <a:ea typeface="Helvetica Neue"/>
                <a:cs typeface="Helvetica Neue"/>
                <a:sym typeface="Helvetica Neue"/>
              </a:rPr>
              <a:t>Child-process.</a:t>
            </a:r>
            <a:endParaRPr sz="1900">
              <a:solidFill>
                <a:srgbClr val="E0FF00"/>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sz="2200">
              <a:solidFill>
                <a:srgbClr val="E0FF00"/>
              </a:solidFill>
              <a:latin typeface="Helvetica Neue"/>
              <a:ea typeface="Helvetica Neue"/>
              <a:cs typeface="Helvetica Neue"/>
              <a:sym typeface="Helvetica Neue"/>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4" name="Shape 504"/>
        <p:cNvGrpSpPr/>
        <p:nvPr/>
      </p:nvGrpSpPr>
      <p:grpSpPr>
        <a:xfrm>
          <a:off x="0" y="0"/>
          <a:ext cx="0" cy="0"/>
          <a:chOff x="0" y="0"/>
          <a:chExt cx="0" cy="0"/>
        </a:xfrm>
      </p:grpSpPr>
      <p:sp>
        <p:nvSpPr>
          <p:cNvPr id="505" name="Google Shape;505;p61"/>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506" name="Google Shape;506;p61"/>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22" name="Shape 122"/>
        <p:cNvGrpSpPr/>
        <p:nvPr/>
      </p:nvGrpSpPr>
      <p:grpSpPr>
        <a:xfrm>
          <a:off x="0" y="0"/>
          <a:ext cx="0" cy="0"/>
          <a:chOff x="0" y="0"/>
          <a:chExt cx="0" cy="0"/>
        </a:xfrm>
      </p:grpSpPr>
      <p:sp>
        <p:nvSpPr>
          <p:cNvPr id="123" name="Google Shape;123;p17"/>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OBJETO PROCESS</a:t>
            </a:r>
            <a:endParaRPr i="1" sz="3600">
              <a:latin typeface="Anton"/>
              <a:ea typeface="Anton"/>
              <a:cs typeface="Anton"/>
              <a:sym typeface="Anton"/>
            </a:endParaRPr>
          </a:p>
        </p:txBody>
      </p:sp>
      <p:pic>
        <p:nvPicPr>
          <p:cNvPr id="124" name="Google Shape;124;p1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10" name="Shape 510"/>
        <p:cNvGrpSpPr/>
        <p:nvPr/>
      </p:nvGrpSpPr>
      <p:grpSpPr>
        <a:xfrm>
          <a:off x="0" y="0"/>
          <a:ext cx="0" cy="0"/>
          <a:chOff x="0" y="0"/>
          <a:chExt cx="0" cy="0"/>
        </a:xfrm>
      </p:grpSpPr>
      <p:sp>
        <p:nvSpPr>
          <p:cNvPr id="511" name="Google Shape;511;p62"/>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512" name="Google Shape;512;p6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nvSpPr>
        <p:spPr>
          <a:xfrm>
            <a:off x="379800" y="1151825"/>
            <a:ext cx="8232000" cy="3584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El objeto process es una variable global disponible en NodeJS que nos ofrece diversas informaciones y utilidades acerca del proceso que está ejecutando un script Node. </a:t>
            </a:r>
            <a:endParaRPr sz="2000">
              <a:solidFill>
                <a:schemeClr val="dk1"/>
              </a:solidFill>
              <a:highlight>
                <a:schemeClr val="lt1"/>
              </a:highlight>
              <a:latin typeface="Helvetica Neue"/>
              <a:ea typeface="Helvetica Neue"/>
              <a:cs typeface="Helvetica Neue"/>
              <a:sym typeface="Helvetica Neue"/>
            </a:endParaRPr>
          </a:p>
          <a:p>
            <a:pPr indent="-355600" lvl="0" marL="457200" rtl="0" algn="l">
              <a:lnSpc>
                <a:spcPct val="115000"/>
              </a:lnSpc>
              <a:spcBef>
                <a:spcPts val="100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Contiene diversos métodos, eventos y propiedades que nos sirven no solo para obtener datos del proceso actual, sino también para controlarlo.</a:t>
            </a:r>
            <a:endParaRPr sz="2000">
              <a:solidFill>
                <a:schemeClr val="dk1"/>
              </a:solidFill>
              <a:highlight>
                <a:schemeClr val="lt1"/>
              </a:highlight>
              <a:latin typeface="Helvetica Neue"/>
              <a:ea typeface="Helvetica Neue"/>
              <a:cs typeface="Helvetica Neue"/>
              <a:sym typeface="Helvetica Neue"/>
            </a:endParaRPr>
          </a:p>
          <a:p>
            <a:pPr indent="-355600" lvl="0" marL="457200" rtl="0" algn="l">
              <a:lnSpc>
                <a:spcPct val="115000"/>
              </a:lnSpc>
              <a:spcBef>
                <a:spcPts val="1000"/>
              </a:spcBef>
              <a:spcAft>
                <a:spcPts val="100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Al</a:t>
            </a:r>
            <a:r>
              <a:rPr lang="en-GB" sz="2000">
                <a:solidFill>
                  <a:schemeClr val="dk1"/>
                </a:solidFill>
                <a:highlight>
                  <a:schemeClr val="lt1"/>
                </a:highlight>
                <a:latin typeface="Helvetica Neue"/>
                <a:ea typeface="Helvetica Neue"/>
                <a:cs typeface="Helvetica Neue"/>
                <a:sym typeface="Helvetica Neue"/>
              </a:rPr>
              <a:t> ser un objeto global quiere decir que lo puedes usar en cualquier localización de tu código NodeJS, sin tener que hacer el correspondiente require().</a:t>
            </a:r>
            <a:endParaRPr sz="2000">
              <a:solidFill>
                <a:schemeClr val="dk1"/>
              </a:solidFill>
              <a:highlight>
                <a:schemeClr val="lt1"/>
              </a:highlight>
              <a:latin typeface="Helvetica Neue"/>
              <a:ea typeface="Helvetica Neue"/>
              <a:cs typeface="Helvetica Neue"/>
              <a:sym typeface="Helvetica Neue"/>
            </a:endParaRPr>
          </a:p>
        </p:txBody>
      </p:sp>
      <p:sp>
        <p:nvSpPr>
          <p:cNvPr id="130" name="Google Shape;130;p18"/>
          <p:cNvSpPr txBox="1"/>
          <p:nvPr/>
        </p:nvSpPr>
        <p:spPr>
          <a:xfrm>
            <a:off x="1180500" y="371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Objeto Process</a:t>
            </a:r>
            <a:endParaRPr i="1" sz="3600">
              <a:latin typeface="Anton"/>
              <a:ea typeface="Anton"/>
              <a:cs typeface="Anton"/>
              <a:sym typeface="Anton"/>
            </a:endParaRPr>
          </a:p>
        </p:txBody>
      </p:sp>
      <p:pic>
        <p:nvPicPr>
          <p:cNvPr id="131" name="Google Shape;131;p1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32" name="Google Shape;132;p18"/>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nvSpPr>
        <p:spPr>
          <a:xfrm>
            <a:off x="379800" y="1228025"/>
            <a:ext cx="8232000" cy="87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a:ea typeface="Helvetica Neue"/>
                <a:cs typeface="Helvetica Neue"/>
                <a:sym typeface="Helvetica Neue"/>
              </a:rPr>
              <a:t>Algunos ejemplos de los datos del proceso que se pueden consultar con el objeto process.</a:t>
            </a:r>
            <a:endParaRPr sz="2000">
              <a:solidFill>
                <a:schemeClr val="dk1"/>
              </a:solidFill>
              <a:highlight>
                <a:schemeClr val="lt1"/>
              </a:highlight>
              <a:latin typeface="Helvetica Neue"/>
              <a:ea typeface="Helvetica Neue"/>
              <a:cs typeface="Helvetica Neue"/>
              <a:sym typeface="Helvetica Neue"/>
            </a:endParaRPr>
          </a:p>
          <a:p>
            <a:pPr indent="0" lvl="0" marL="457200" rtl="0" algn="l">
              <a:lnSpc>
                <a:spcPct val="115000"/>
              </a:lnSpc>
              <a:spcBef>
                <a:spcPts val="1000"/>
              </a:spcBef>
              <a:spcAft>
                <a:spcPts val="1000"/>
              </a:spcAft>
              <a:buNone/>
            </a:pPr>
            <a:r>
              <a:t/>
            </a:r>
            <a:endParaRPr sz="2000">
              <a:solidFill>
                <a:schemeClr val="dk1"/>
              </a:solidFill>
              <a:highlight>
                <a:schemeClr val="lt1"/>
              </a:highlight>
              <a:latin typeface="Helvetica Neue"/>
              <a:ea typeface="Helvetica Neue"/>
              <a:cs typeface="Helvetica Neue"/>
              <a:sym typeface="Helvetica Neue"/>
            </a:endParaRPr>
          </a:p>
        </p:txBody>
      </p:sp>
      <p:sp>
        <p:nvSpPr>
          <p:cNvPr id="138" name="Google Shape;138;p19"/>
          <p:cNvSpPr txBox="1"/>
          <p:nvPr/>
        </p:nvSpPr>
        <p:spPr>
          <a:xfrm>
            <a:off x="1180500" y="371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Datos del proceso</a:t>
            </a:r>
            <a:endParaRPr i="1" sz="3600">
              <a:latin typeface="Anton"/>
              <a:ea typeface="Anton"/>
              <a:cs typeface="Anton"/>
              <a:sym typeface="Anton"/>
            </a:endParaRPr>
          </a:p>
        </p:txBody>
      </p:sp>
      <p:pic>
        <p:nvPicPr>
          <p:cNvPr id="139" name="Google Shape;139;p1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0" name="Google Shape;140;p1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41" name="Google Shape;141;p19"/>
          <p:cNvPicPr preferRelativeResize="0"/>
          <p:nvPr/>
        </p:nvPicPr>
        <p:blipFill>
          <a:blip r:embed="rId5">
            <a:alphaModFix/>
          </a:blip>
          <a:stretch>
            <a:fillRect/>
          </a:stretch>
        </p:blipFill>
        <p:spPr>
          <a:xfrm>
            <a:off x="2133600" y="2328125"/>
            <a:ext cx="5377925" cy="18353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nvSpPr>
        <p:spPr>
          <a:xfrm>
            <a:off x="228300" y="1151825"/>
            <a:ext cx="8742600" cy="871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Char char="●"/>
            </a:pPr>
            <a:r>
              <a:rPr lang="en-GB" sz="2000">
                <a:solidFill>
                  <a:schemeClr val="dk1"/>
                </a:solidFill>
                <a:highlight>
                  <a:schemeClr val="lt1"/>
                </a:highlight>
                <a:latin typeface="Helvetica Neue"/>
                <a:ea typeface="Helvetica Neue"/>
                <a:cs typeface="Helvetica Neue"/>
                <a:sym typeface="Helvetica Neue"/>
              </a:rPr>
              <a:t>A veces, se necesita salir de la ejecución de un programa en Node. Esto lo podemos conseguir mediante el método </a:t>
            </a:r>
            <a:r>
              <a:rPr b="1" i="1" lang="en-GB" sz="2000">
                <a:solidFill>
                  <a:schemeClr val="dk1"/>
                </a:solidFill>
                <a:highlight>
                  <a:schemeClr val="lt1"/>
                </a:highlight>
                <a:latin typeface="Helvetica Neue"/>
                <a:ea typeface="Helvetica Neue"/>
                <a:cs typeface="Helvetica Neue"/>
                <a:sym typeface="Helvetica Neue"/>
              </a:rPr>
              <a:t>exit</a:t>
            </a:r>
            <a:r>
              <a:rPr lang="en-GB" sz="2000">
                <a:solidFill>
                  <a:schemeClr val="dk1"/>
                </a:solidFill>
                <a:highlight>
                  <a:schemeClr val="lt1"/>
                </a:highlight>
                <a:latin typeface="Helvetica Neue"/>
                <a:ea typeface="Helvetica Neue"/>
                <a:cs typeface="Helvetica Neue"/>
                <a:sym typeface="Helvetica Neue"/>
              </a:rPr>
              <a:t> del objeto </a:t>
            </a:r>
            <a:r>
              <a:rPr i="1" lang="en-GB" sz="2000">
                <a:solidFill>
                  <a:schemeClr val="dk1"/>
                </a:solidFill>
                <a:highlight>
                  <a:schemeClr val="lt1"/>
                </a:highlight>
                <a:latin typeface="Helvetica Neue"/>
                <a:ea typeface="Helvetica Neue"/>
                <a:cs typeface="Helvetica Neue"/>
                <a:sym typeface="Helvetica Neue"/>
              </a:rPr>
              <a:t>process</a:t>
            </a:r>
            <a:r>
              <a:rPr lang="en-GB" sz="2000">
                <a:solidFill>
                  <a:schemeClr val="dk1"/>
                </a:solidFill>
                <a:highlight>
                  <a:schemeClr val="lt1"/>
                </a:highlight>
                <a:latin typeface="Helvetica Neue"/>
                <a:ea typeface="Helvetica Neue"/>
                <a:cs typeface="Helvetica Neue"/>
                <a:sym typeface="Helvetica Neue"/>
              </a:rPr>
              <a:t>.</a:t>
            </a:r>
            <a:endParaRPr sz="2000">
              <a:solidFill>
                <a:schemeClr val="dk1"/>
              </a:solidFill>
              <a:highlight>
                <a:schemeClr val="lt1"/>
              </a:highlight>
              <a:latin typeface="Helvetica Neue"/>
              <a:ea typeface="Helvetica Neue"/>
              <a:cs typeface="Helvetica Neue"/>
              <a:sym typeface="Helvetica Neue"/>
            </a:endParaRPr>
          </a:p>
        </p:txBody>
      </p:sp>
      <p:sp>
        <p:nvSpPr>
          <p:cNvPr id="147" name="Google Shape;147;p20"/>
          <p:cNvSpPr txBox="1"/>
          <p:nvPr/>
        </p:nvSpPr>
        <p:spPr>
          <a:xfrm>
            <a:off x="1180500" y="371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Salir de la ejecución</a:t>
            </a:r>
            <a:endParaRPr i="1" sz="3600">
              <a:latin typeface="Anton"/>
              <a:ea typeface="Anton"/>
              <a:cs typeface="Anton"/>
              <a:sym typeface="Anton"/>
            </a:endParaRPr>
          </a:p>
        </p:txBody>
      </p:sp>
      <p:pic>
        <p:nvPicPr>
          <p:cNvPr id="148" name="Google Shape;148;p2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9" name="Google Shape;149;p2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50" name="Google Shape;150;p20"/>
          <p:cNvPicPr preferRelativeResize="0"/>
          <p:nvPr/>
        </p:nvPicPr>
        <p:blipFill>
          <a:blip r:embed="rId5">
            <a:alphaModFix/>
          </a:blip>
          <a:stretch>
            <a:fillRect/>
          </a:stretch>
        </p:blipFill>
        <p:spPr>
          <a:xfrm>
            <a:off x="3886200" y="2040585"/>
            <a:ext cx="1930211" cy="500100"/>
          </a:xfrm>
          <a:prstGeom prst="rect">
            <a:avLst/>
          </a:prstGeom>
          <a:noFill/>
          <a:ln cap="flat" cmpd="sng" w="9525">
            <a:solidFill>
              <a:schemeClr val="dk2"/>
            </a:solidFill>
            <a:prstDash val="solid"/>
            <a:round/>
            <a:headEnd len="sm" w="sm" type="none"/>
            <a:tailEnd len="sm" w="sm" type="none"/>
          </a:ln>
        </p:spPr>
      </p:pic>
      <p:sp>
        <p:nvSpPr>
          <p:cNvPr id="151" name="Google Shape;151;p20"/>
          <p:cNvSpPr txBox="1"/>
          <p:nvPr/>
        </p:nvSpPr>
        <p:spPr>
          <a:xfrm>
            <a:off x="161150" y="2599625"/>
            <a:ext cx="8809800" cy="1881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Provocará que el programa acabe, incluso en el caso que haya operaciones asíncronas que no se hayan completado o que se esté escuchando eventos diversos en el programa.</a:t>
            </a:r>
            <a:endParaRPr sz="20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1000"/>
              </a:spcBef>
              <a:spcAft>
                <a:spcPts val="1000"/>
              </a:spcAft>
              <a:buNone/>
            </a:pPr>
            <a:br>
              <a:rPr lang="en-GB" sz="1800">
                <a:solidFill>
                  <a:schemeClr val="dk1"/>
                </a:solidFill>
                <a:highlight>
                  <a:schemeClr val="lt1"/>
                </a:highlight>
                <a:latin typeface="Helvetica Neue"/>
                <a:ea typeface="Helvetica Neue"/>
                <a:cs typeface="Helvetica Neue"/>
                <a:sym typeface="Helvetica Neue"/>
              </a:rPr>
            </a:br>
            <a:r>
              <a:rPr lang="en-GB" sz="1800">
                <a:solidFill>
                  <a:schemeClr val="dk1"/>
                </a:solidFill>
                <a:highlight>
                  <a:schemeClr val="lt1"/>
                </a:highlight>
                <a:latin typeface="Helvetica Neue"/>
                <a:ea typeface="Helvetica Neue"/>
                <a:cs typeface="Helvetica Neue"/>
                <a:sym typeface="Helvetica Neue"/>
              </a:rPr>
              <a:t>👉 </a:t>
            </a:r>
            <a:r>
              <a:rPr lang="en-GB" sz="1800">
                <a:solidFill>
                  <a:schemeClr val="dk1"/>
                </a:solidFill>
                <a:highlight>
                  <a:schemeClr val="lt1"/>
                </a:highlight>
                <a:latin typeface="Helvetica Neue"/>
                <a:ea typeface="Helvetica Neue"/>
                <a:cs typeface="Helvetica Neue"/>
                <a:sym typeface="Helvetica Neue"/>
              </a:rPr>
              <a:t>El método exit puede recibir opcionalmente un código de salida. Si no indicamos nada se entiende "0" como código de salida.</a:t>
            </a:r>
            <a:endParaRPr sz="1800">
              <a:solidFill>
                <a:schemeClr val="dk1"/>
              </a:solidFill>
              <a:highlight>
                <a:schemeClr val="lt1"/>
              </a:highlight>
              <a:latin typeface="Helvetica Neue"/>
              <a:ea typeface="Helvetica Neue"/>
              <a:cs typeface="Helvetica Neue"/>
              <a:sym typeface="Helvetica Neue"/>
            </a:endParaRPr>
          </a:p>
        </p:txBody>
      </p:sp>
      <p:pic>
        <p:nvPicPr>
          <p:cNvPr id="152" name="Google Shape;152;p20"/>
          <p:cNvPicPr preferRelativeResize="0"/>
          <p:nvPr/>
        </p:nvPicPr>
        <p:blipFill>
          <a:blip r:embed="rId6">
            <a:alphaModFix/>
          </a:blip>
          <a:stretch>
            <a:fillRect/>
          </a:stretch>
        </p:blipFill>
        <p:spPr>
          <a:xfrm>
            <a:off x="4798300" y="4498206"/>
            <a:ext cx="1863539" cy="4339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nvSpPr>
        <p:spPr>
          <a:xfrm>
            <a:off x="379800" y="1228025"/>
            <a:ext cx="8232000" cy="2939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La mayor funcionalidad de </a:t>
            </a:r>
            <a:r>
              <a:rPr i="1" lang="en-GB" sz="2000">
                <a:solidFill>
                  <a:schemeClr val="dk1"/>
                </a:solidFill>
                <a:highlight>
                  <a:schemeClr val="lt1"/>
                </a:highlight>
                <a:latin typeface="Helvetica Neue"/>
                <a:ea typeface="Helvetica Neue"/>
                <a:cs typeface="Helvetica Neue"/>
                <a:sym typeface="Helvetica Neue"/>
              </a:rPr>
              <a:t>process</a:t>
            </a:r>
            <a:r>
              <a:rPr lang="en-GB" sz="2000">
                <a:solidFill>
                  <a:schemeClr val="dk1"/>
                </a:solidFill>
                <a:highlight>
                  <a:schemeClr val="lt1"/>
                </a:highlight>
                <a:latin typeface="Helvetica Neue"/>
                <a:ea typeface="Helvetica Neue"/>
                <a:cs typeface="Helvetica Neue"/>
                <a:sym typeface="Helvetica Neue"/>
              </a:rPr>
              <a:t> está contenida en la función ‘</a:t>
            </a:r>
            <a:r>
              <a:rPr b="1" i="1" lang="en-GB" sz="2000">
                <a:solidFill>
                  <a:schemeClr val="dk1"/>
                </a:solidFill>
                <a:highlight>
                  <a:schemeClr val="lt1"/>
                </a:highlight>
                <a:latin typeface="Helvetica Neue"/>
                <a:ea typeface="Helvetica Neue"/>
                <a:cs typeface="Helvetica Neue"/>
                <a:sym typeface="Helvetica Neue"/>
              </a:rPr>
              <a:t>.on()</a:t>
            </a:r>
            <a:r>
              <a:rPr lang="en-GB" sz="2000">
                <a:solidFill>
                  <a:schemeClr val="dk1"/>
                </a:solidFill>
                <a:highlight>
                  <a:schemeClr val="lt1"/>
                </a:highlight>
                <a:latin typeface="Helvetica Neue"/>
                <a:ea typeface="Helvetica Neue"/>
                <a:cs typeface="Helvetica Neue"/>
                <a:sym typeface="Helvetica Neue"/>
              </a:rPr>
              <a:t>’. </a:t>
            </a:r>
            <a:endParaRPr sz="2000">
              <a:solidFill>
                <a:schemeClr val="dk1"/>
              </a:solidFill>
              <a:highlight>
                <a:schemeClr val="lt1"/>
              </a:highlight>
              <a:latin typeface="Helvetica Neue"/>
              <a:ea typeface="Helvetica Neue"/>
              <a:cs typeface="Helvetica Neue"/>
              <a:sym typeface="Helvetica Neue"/>
            </a:endParaRPr>
          </a:p>
          <a:p>
            <a:pPr indent="-355600" lvl="0" marL="457200" rtl="0" algn="l">
              <a:lnSpc>
                <a:spcPct val="115000"/>
              </a:lnSpc>
              <a:spcBef>
                <a:spcPts val="100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Dicha función está escuchando durante todo el proceso que se ejecuta, es por eso que solo se puede actuar sobre su callback.</a:t>
            </a:r>
            <a:endParaRPr sz="2000">
              <a:solidFill>
                <a:schemeClr val="dk1"/>
              </a:solidFill>
              <a:highlight>
                <a:schemeClr val="lt1"/>
              </a:highlight>
              <a:latin typeface="Helvetica Neue"/>
              <a:ea typeface="Helvetica Neue"/>
              <a:cs typeface="Helvetica Neue"/>
              <a:sym typeface="Helvetica Neue"/>
            </a:endParaRPr>
          </a:p>
          <a:p>
            <a:pPr indent="-355600" lvl="0" marL="457200" rtl="0" algn="l">
              <a:lnSpc>
                <a:spcPct val="115000"/>
              </a:lnSpc>
              <a:spcBef>
                <a:spcPts val="1000"/>
              </a:spcBef>
              <a:spcAft>
                <a:spcPts val="100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Se define como se definen los eventos en Javascript. En el método </a:t>
            </a:r>
            <a:r>
              <a:rPr i="1" lang="en-GB" sz="2000">
                <a:solidFill>
                  <a:schemeClr val="dk1"/>
                </a:solidFill>
                <a:highlight>
                  <a:schemeClr val="lt1"/>
                </a:highlight>
                <a:latin typeface="Helvetica Neue"/>
                <a:ea typeface="Helvetica Neue"/>
                <a:cs typeface="Helvetica Neue"/>
                <a:sym typeface="Helvetica Neue"/>
              </a:rPr>
              <a:t>on</a:t>
            </a:r>
            <a:r>
              <a:rPr lang="en-GB" sz="2000">
                <a:solidFill>
                  <a:schemeClr val="dk1"/>
                </a:solidFill>
                <a:highlight>
                  <a:schemeClr val="lt1"/>
                </a:highlight>
                <a:latin typeface="Helvetica Neue"/>
                <a:ea typeface="Helvetica Neue"/>
                <a:cs typeface="Helvetica Neue"/>
                <a:sym typeface="Helvetica Neue"/>
              </a:rPr>
              <a:t>, indicando el tipo de evento que queremos escuchar y un </a:t>
            </a:r>
            <a:r>
              <a:rPr i="1" lang="en-GB" sz="2000">
                <a:solidFill>
                  <a:schemeClr val="dk1"/>
                </a:solidFill>
                <a:highlight>
                  <a:schemeClr val="lt1"/>
                </a:highlight>
                <a:latin typeface="Helvetica Neue"/>
                <a:ea typeface="Helvetica Neue"/>
                <a:cs typeface="Helvetica Neue"/>
                <a:sym typeface="Helvetica Neue"/>
              </a:rPr>
              <a:t>callback </a:t>
            </a:r>
            <a:r>
              <a:rPr lang="en-GB" sz="2000">
                <a:solidFill>
                  <a:schemeClr val="dk1"/>
                </a:solidFill>
                <a:highlight>
                  <a:schemeClr val="lt1"/>
                </a:highlight>
                <a:latin typeface="Helvetica Neue"/>
                <a:ea typeface="Helvetica Neue"/>
                <a:cs typeface="Helvetica Neue"/>
                <a:sym typeface="Helvetica Neue"/>
              </a:rPr>
              <a:t>que se ejecutará cuando ese evento se dispare.</a:t>
            </a:r>
            <a:endParaRPr sz="2000">
              <a:solidFill>
                <a:schemeClr val="dk1"/>
              </a:solidFill>
              <a:highlight>
                <a:schemeClr val="lt1"/>
              </a:highlight>
              <a:latin typeface="Helvetica Neue"/>
              <a:ea typeface="Helvetica Neue"/>
              <a:cs typeface="Helvetica Neue"/>
              <a:sym typeface="Helvetica Neue"/>
            </a:endParaRPr>
          </a:p>
        </p:txBody>
      </p:sp>
      <p:sp>
        <p:nvSpPr>
          <p:cNvPr id="158" name="Google Shape;158;p21"/>
          <p:cNvSpPr txBox="1"/>
          <p:nvPr/>
        </p:nvSpPr>
        <p:spPr>
          <a:xfrm>
            <a:off x="1180500" y="371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Función ‘.on( )’</a:t>
            </a:r>
            <a:endParaRPr i="1" sz="3600">
              <a:latin typeface="Anton"/>
              <a:ea typeface="Anton"/>
              <a:cs typeface="Anton"/>
              <a:sym typeface="Anton"/>
            </a:endParaRPr>
          </a:p>
        </p:txBody>
      </p:sp>
      <p:pic>
        <p:nvPicPr>
          <p:cNvPr id="159" name="Google Shape;159;p2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0" name="Google Shape;160;p2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61" name="Google Shape;161;p21"/>
          <p:cNvPicPr preferRelativeResize="0"/>
          <p:nvPr/>
        </p:nvPicPr>
        <p:blipFill>
          <a:blip r:embed="rId5">
            <a:alphaModFix/>
          </a:blip>
          <a:stretch>
            <a:fillRect/>
          </a:stretch>
        </p:blipFill>
        <p:spPr>
          <a:xfrm>
            <a:off x="2743200" y="4211900"/>
            <a:ext cx="3948351" cy="3974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