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embeddedFontLst>
    <p:embeddedFont>
      <p:font typeface="Anton"/>
      <p:regular r:id="rId71"/>
    </p:embeddedFont>
    <p:embeddedFont>
      <p:font typeface="Lato"/>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
      <p:font typeface="Roboto Mon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orient="horz" pos="198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8D20DA-7142-4E7A-95EA-DBBCBDAD39EE}">
  <a:tblStyle styleId="{038D20DA-7142-4E7A-95EA-DBBCBDAD39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98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ono-regular.fntdata"/><Relationship Id="rId83" Type="http://schemas.openxmlformats.org/officeDocument/2006/relationships/font" Target="fonts/HelveticaNeueLight-boldItalic.fntdata"/><Relationship Id="rId42" Type="http://schemas.openxmlformats.org/officeDocument/2006/relationships/slide" Target="slides/slide36.xml"/><Relationship Id="rId86" Type="http://schemas.openxmlformats.org/officeDocument/2006/relationships/font" Target="fonts/RobotoMono-italic.fntdata"/><Relationship Id="rId41" Type="http://schemas.openxmlformats.org/officeDocument/2006/relationships/slide" Target="slides/slide35.xml"/><Relationship Id="rId85" Type="http://schemas.openxmlformats.org/officeDocument/2006/relationships/font" Target="fonts/RobotoMono-bold.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RobotoMono-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5.xml"/><Relationship Id="rId75" Type="http://schemas.openxmlformats.org/officeDocument/2006/relationships/font" Target="fonts/Lato-boldItalic.fntdata"/><Relationship Id="rId30" Type="http://schemas.openxmlformats.org/officeDocument/2006/relationships/slide" Target="slides/slide24.xml"/><Relationship Id="rId74" Type="http://schemas.openxmlformats.org/officeDocument/2006/relationships/font" Target="fonts/Lato-italic.fntdata"/><Relationship Id="rId33" Type="http://schemas.openxmlformats.org/officeDocument/2006/relationships/slide" Target="slides/slide27.xml"/><Relationship Id="rId77" Type="http://schemas.openxmlformats.org/officeDocument/2006/relationships/font" Target="fonts/HelveticaNeue-bold.fntdata"/><Relationship Id="rId32" Type="http://schemas.openxmlformats.org/officeDocument/2006/relationships/slide" Target="slides/slide26.xml"/><Relationship Id="rId76" Type="http://schemas.openxmlformats.org/officeDocument/2006/relationships/font" Target="fonts/HelveticaNeue-regular.fntdata"/><Relationship Id="rId35" Type="http://schemas.openxmlformats.org/officeDocument/2006/relationships/slide" Target="slides/slide29.xml"/><Relationship Id="rId79" Type="http://schemas.openxmlformats.org/officeDocument/2006/relationships/font" Target="fonts/HelveticaNeue-boldItalic.fntdata"/><Relationship Id="rId34" Type="http://schemas.openxmlformats.org/officeDocument/2006/relationships/slide" Target="slides/slide28.xml"/><Relationship Id="rId78" Type="http://schemas.openxmlformats.org/officeDocument/2006/relationships/font" Target="fonts/HelveticaNeue-italic.fntdata"/><Relationship Id="rId71" Type="http://schemas.openxmlformats.org/officeDocument/2006/relationships/font" Target="fonts/Anton-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3dc29c8a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3dc29c8a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dc29c8a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3dc29c8a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3dc29c8a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3dc29c8a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3dc29c8a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3dc29c8a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dc29c8a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3dc29c8a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3dc29c8a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3dc29c8a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dc29c8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3dc29c8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dc29c8a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3dc29c8a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3dc29c8a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3dc29c8a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3dc29c8a4_0_4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e3dc29c8a4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3dc29c8a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3dc29c8a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3dc29c8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3dc29c8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2b3f34f1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2b3f34f1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3dc29c8a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3dc29c8a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3dc29c8a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3dc29c8a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3dc29c8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3dc29c8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3dc29c8a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3dc29c8a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1de0e2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81de0e2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3dc29c8a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3dc29c8a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3dc29c8a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3dc29c8a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3dc29c8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3dc29c8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3dc29c8a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3dc29c8a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3dc29c8a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3dc29c8a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3dc29c8a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3dc29c8a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3dc29c8a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3dc29c8a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3dc29c8a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3dc29c8a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3dc29c8a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3dc29c8a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3dc29c8a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3dc29c8a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3dc29c8a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3dc29c8a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3dc29c8a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3dc29c8a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5ea08646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5ea08646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3dc29c8a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3dc29c8a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3dc29c8a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3dc29c8a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3dc29c8a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3dc29c8a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3dc29c8a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3dc29c8a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3dc29c8a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3dc29c8a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3dc29c8a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3dc29c8a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3dc29c8a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3dc29c8a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3dc29c8a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3dc29c8a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3dc29c8a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3dc29c8a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3dc29c8a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3dc29c8a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2148f66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2148f66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e3dc29c8a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e3dc29c8a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3dc29c8a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3dc29c8a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e3dc29c8a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e3dc29c8a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3dc29c8a4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e3dc29c8a4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3dc29c8a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3dc29c8a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e3dc29c8a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e3dc29c8a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2148f669b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e2148f669b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2148f669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e2148f669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e3dc29c8a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e3dc29c8a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e3dc29c8a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e3dc29c8a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81de0e2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81de0e2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3dc29c8a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3dc29c8a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3dc29c8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3dc29c8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3dc29c8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3dc29c8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3dc29c8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3dc29c8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15.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15.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9.png"/><Relationship Id="rId5" Type="http://schemas.openxmlformats.org/officeDocument/2006/relationships/image" Target="../media/image15.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3.png"/><Relationship Id="rId5" Type="http://schemas.openxmlformats.org/officeDocument/2006/relationships/image" Target="../media/image15.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6.png"/><Relationship Id="rId5" Type="http://schemas.openxmlformats.org/officeDocument/2006/relationships/image" Target="../media/image15.png"/><Relationship Id="rId6"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37.png"/><Relationship Id="rId5" Type="http://schemas.openxmlformats.org/officeDocument/2006/relationships/image" Target="../media/image15.png"/><Relationship Id="rId6"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39.png"/><Relationship Id="rId5" Type="http://schemas.openxmlformats.org/officeDocument/2006/relationships/image" Target="../media/image15.png"/><Relationship Id="rId6"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43.png"/><Relationship Id="rId5" Type="http://schemas.openxmlformats.org/officeDocument/2006/relationships/image" Target="../media/image15.png"/><Relationship Id="rId6"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42.png"/><Relationship Id="rId5" Type="http://schemas.openxmlformats.org/officeDocument/2006/relationships/image" Target="../media/image15.png"/><Relationship Id="rId6"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41.png"/><Relationship Id="rId5" Type="http://schemas.openxmlformats.org/officeDocument/2006/relationships/image" Target="../media/image15.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48.png"/><Relationship Id="rId5" Type="http://schemas.openxmlformats.org/officeDocument/2006/relationships/image" Target="../media/image15.png"/><Relationship Id="rId6"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5.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44.png"/><Relationship Id="rId5" Type="http://schemas.openxmlformats.org/officeDocument/2006/relationships/image" Target="../media/image15.png"/><Relationship Id="rId6"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46.png"/><Relationship Id="rId5" Type="http://schemas.openxmlformats.org/officeDocument/2006/relationships/image" Target="../media/image52.png"/><Relationship Id="rId6" Type="http://schemas.openxmlformats.org/officeDocument/2006/relationships/image" Target="../media/image15.png"/><Relationship Id="rId7"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1.png"/><Relationship Id="rId5" Type="http://schemas.openxmlformats.org/officeDocument/2006/relationships/image" Target="../media/image15.png"/><Relationship Id="rId6"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49.png"/><Relationship Id="rId5" Type="http://schemas.openxmlformats.org/officeDocument/2006/relationships/image" Target="../media/image15.png"/><Relationship Id="rId6"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55.png"/><Relationship Id="rId5" Type="http://schemas.openxmlformats.org/officeDocument/2006/relationships/image" Target="../media/image15.png"/><Relationship Id="rId6"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50.png"/><Relationship Id="rId5" Type="http://schemas.openxmlformats.org/officeDocument/2006/relationships/image" Target="../media/image15.png"/><Relationship Id="rId6"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47.png"/><Relationship Id="rId5" Type="http://schemas.openxmlformats.org/officeDocument/2006/relationships/image" Target="../media/image15.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61.png"/><Relationship Id="rId5" Type="http://schemas.openxmlformats.org/officeDocument/2006/relationships/image" Target="../media/image15.png"/><Relationship Id="rId6"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58.png"/><Relationship Id="rId5" Type="http://schemas.openxmlformats.org/officeDocument/2006/relationships/image" Target="../media/image64.png"/><Relationship Id="rId6" Type="http://schemas.openxmlformats.org/officeDocument/2006/relationships/image" Target="../media/image60.png"/><Relationship Id="rId7" Type="http://schemas.openxmlformats.org/officeDocument/2006/relationships/image" Target="../media/image15.png"/><Relationship Id="rId8"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png"/><Relationship Id="rId4" Type="http://schemas.openxmlformats.org/officeDocument/2006/relationships/image" Target="../media/image59.png"/><Relationship Id="rId5" Type="http://schemas.openxmlformats.org/officeDocument/2006/relationships/image" Target="../media/image15.png"/><Relationship Id="rId6"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69.png"/><Relationship Id="rId5" Type="http://schemas.openxmlformats.org/officeDocument/2006/relationships/image" Target="../media/image15.png"/><Relationship Id="rId6"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 Id="rId4" Type="http://schemas.openxmlformats.org/officeDocument/2006/relationships/image" Target="../media/image57.png"/><Relationship Id="rId5" Type="http://schemas.openxmlformats.org/officeDocument/2006/relationships/image" Target="../media/image15.png"/><Relationship Id="rId6"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8.png"/><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6.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8.png"/><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8.png"/><Relationship Id="rId4" Type="http://schemas.openxmlformats.org/officeDocument/2006/relationships/hyperlink" Target="https://docs.google.com/document/d/1bVNLHkuWU2ao1DWFQLK2qRH9Fw9PIqzl4xkQp0UNtmg/edit?usp=sharing" TargetMode="External"/><Relationship Id="rId5" Type="http://schemas.openxmlformats.org/officeDocument/2006/relationships/image" Target="../media/image6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1.png"/><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7.png"/><Relationship Id="rId4" Type="http://schemas.openxmlformats.org/officeDocument/2006/relationships/image" Target="../media/image6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Desarrollo de una API REST en Deno</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48.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3902875" y="820500"/>
            <a:ext cx="4984500" cy="4237200"/>
          </a:xfrm>
          <a:prstGeom prst="rect">
            <a:avLst/>
          </a:prstGeom>
          <a:noFill/>
          <a:ln>
            <a:noFill/>
          </a:ln>
        </p:spPr>
        <p:txBody>
          <a:bodyPr anchorCtr="0" anchor="t" bIns="91425" lIns="91425" spcFirstLastPara="1" rIns="91425" wrap="square" tIns="91425">
            <a:noAutofit/>
          </a:bodyPr>
          <a:lstStyle/>
          <a:p>
            <a:pPr indent="-192449" lvl="0" marL="457200" rtl="0" algn="l">
              <a:lnSpc>
                <a:spcPct val="115000"/>
              </a:lnSpc>
              <a:spcBef>
                <a:spcPts val="130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En el archivo </a:t>
            </a:r>
            <a:r>
              <a:rPr b="1" i="1" lang="en-GB" sz="1500">
                <a:solidFill>
                  <a:schemeClr val="dk1"/>
                </a:solidFill>
                <a:highlight>
                  <a:schemeClr val="lt1"/>
                </a:highlight>
                <a:latin typeface="Helvetica Neue"/>
                <a:ea typeface="Helvetica Neue"/>
                <a:cs typeface="Helvetica Neue"/>
                <a:sym typeface="Helvetica Neue"/>
              </a:rPr>
              <a:t>server.ts</a:t>
            </a:r>
            <a:r>
              <a:rPr lang="en-GB" sz="1500">
                <a:solidFill>
                  <a:schemeClr val="dk1"/>
                </a:solidFill>
                <a:highlight>
                  <a:schemeClr val="lt1"/>
                </a:highlight>
                <a:latin typeface="Helvetica Neue Light"/>
                <a:ea typeface="Helvetica Neue Light"/>
                <a:cs typeface="Helvetica Neue Light"/>
                <a:sym typeface="Helvetica Neue Light"/>
              </a:rPr>
              <a:t> configuramos el servidor y las rutas. Los métodos de las rutas los importamos desde el controlador.</a:t>
            </a:r>
            <a:endParaRPr sz="1500">
              <a:solidFill>
                <a:schemeClr val="dk1"/>
              </a:solidFill>
              <a:highlight>
                <a:schemeClr val="lt1"/>
              </a:highlight>
              <a:latin typeface="Helvetica Neue Light"/>
              <a:ea typeface="Helvetica Neue Light"/>
              <a:cs typeface="Helvetica Neue Light"/>
              <a:sym typeface="Helvetica Neue Light"/>
            </a:endParaRPr>
          </a:p>
          <a:p>
            <a:pPr indent="-192449" lvl="0" marL="457200" rtl="0" algn="l">
              <a:lnSpc>
                <a:spcPct val="115000"/>
              </a:lnSpc>
              <a:spcBef>
                <a:spcPts val="130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Importamos </a:t>
            </a:r>
            <a:r>
              <a:rPr i="1" lang="en-GB" sz="1500">
                <a:solidFill>
                  <a:schemeClr val="dk1"/>
                </a:solidFill>
                <a:highlight>
                  <a:schemeClr val="lt1"/>
                </a:highlight>
                <a:latin typeface="Helvetica Neue Light"/>
                <a:ea typeface="Helvetica Neue Light"/>
                <a:cs typeface="Helvetica Neue Light"/>
                <a:sym typeface="Helvetica Neue Light"/>
              </a:rPr>
              <a:t>expressive </a:t>
            </a:r>
            <a:r>
              <a:rPr lang="en-GB" sz="1500">
                <a:solidFill>
                  <a:schemeClr val="dk1"/>
                </a:solidFill>
                <a:highlight>
                  <a:schemeClr val="lt1"/>
                </a:highlight>
                <a:latin typeface="Helvetica Neue Light"/>
                <a:ea typeface="Helvetica Neue Light"/>
                <a:cs typeface="Helvetica Neue Light"/>
                <a:sym typeface="Helvetica Neue Light"/>
              </a:rPr>
              <a:t>de depts.ts y vamos a usar de este el método </a:t>
            </a:r>
            <a:r>
              <a:rPr b="1" i="1" lang="en-GB" sz="1300">
                <a:solidFill>
                  <a:schemeClr val="lt2"/>
                </a:solidFill>
                <a:highlight>
                  <a:schemeClr val="dk2"/>
                </a:highlight>
                <a:latin typeface="Roboto Mono"/>
                <a:ea typeface="Roboto Mono"/>
                <a:cs typeface="Roboto Mono"/>
                <a:sym typeface="Roboto Mono"/>
              </a:rPr>
              <a:t>simpleLog()</a:t>
            </a:r>
            <a:r>
              <a:rPr lang="en-GB" sz="1500">
                <a:solidFill>
                  <a:schemeClr val="dk1"/>
                </a:solidFill>
                <a:highlight>
                  <a:schemeClr val="lt1"/>
                </a:highlight>
                <a:latin typeface="Helvetica Neue Light"/>
                <a:ea typeface="Helvetica Neue Light"/>
                <a:cs typeface="Helvetica Neue Light"/>
                <a:sym typeface="Helvetica Neue Light"/>
              </a:rPr>
              <a:t> que se usa para loguear el estado de la solicitud y la respuesta y el método </a:t>
            </a:r>
            <a:r>
              <a:rPr b="1" i="1" lang="en-GB" sz="1500">
                <a:solidFill>
                  <a:schemeClr val="lt2"/>
                </a:solidFill>
                <a:highlight>
                  <a:schemeClr val="dk2"/>
                </a:highlight>
                <a:latin typeface="Roboto Mono"/>
                <a:ea typeface="Roboto Mono"/>
                <a:cs typeface="Roboto Mono"/>
                <a:sym typeface="Roboto Mono"/>
              </a:rPr>
              <a:t>bodyParser.json(</a:t>
            </a:r>
            <a:r>
              <a:rPr i="1" lang="en-GB" sz="1500">
                <a:solidFill>
                  <a:schemeClr val="lt2"/>
                </a:solidFill>
                <a:highlight>
                  <a:schemeClr val="dk2"/>
                </a:highlight>
                <a:latin typeface="Helvetica Neue Light"/>
                <a:ea typeface="Helvetica Neue Light"/>
                <a:cs typeface="Helvetica Neue Light"/>
                <a:sym typeface="Helvetica Neue Light"/>
              </a:rPr>
              <a:t>)</a:t>
            </a:r>
            <a:r>
              <a:rPr lang="en-GB" sz="1500">
                <a:solidFill>
                  <a:schemeClr val="dk1"/>
                </a:solidFill>
                <a:highlight>
                  <a:schemeClr val="lt1"/>
                </a:highlight>
                <a:latin typeface="Helvetica Neue Light"/>
                <a:ea typeface="Helvetica Neue Light"/>
                <a:cs typeface="Helvetica Neue Light"/>
                <a:sym typeface="Helvetica Neue Light"/>
              </a:rPr>
              <a:t> que devuelve un middleware que solo analiza json y solo mira las solicitudes donde el encabezado Content-Type coincide con la opción type.</a:t>
            </a:r>
            <a:endParaRPr sz="1500">
              <a:solidFill>
                <a:schemeClr val="dk1"/>
              </a:solidFill>
              <a:highlight>
                <a:schemeClr val="lt1"/>
              </a:highlight>
              <a:latin typeface="Helvetica Neue Light"/>
              <a:ea typeface="Helvetica Neue Light"/>
              <a:cs typeface="Helvetica Neue Light"/>
              <a:sym typeface="Helvetica Neue Light"/>
            </a:endParaRPr>
          </a:p>
          <a:p>
            <a:pPr indent="-192449" lvl="0" marL="457200" rtl="0" algn="l">
              <a:lnSpc>
                <a:spcPct val="115000"/>
              </a:lnSpc>
              <a:spcBef>
                <a:spcPts val="1300"/>
              </a:spcBef>
              <a:spcAft>
                <a:spcPts val="100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Además, creamos la instancia </a:t>
            </a:r>
            <a:r>
              <a:rPr i="1" lang="en-GB" sz="1500">
                <a:solidFill>
                  <a:schemeClr val="dk1"/>
                </a:solidFill>
                <a:highlight>
                  <a:schemeClr val="lt1"/>
                </a:highlight>
                <a:latin typeface="Helvetica Neue Light"/>
                <a:ea typeface="Helvetica Neue Light"/>
                <a:cs typeface="Helvetica Neue Light"/>
                <a:sym typeface="Helvetica Neue Light"/>
              </a:rPr>
              <a:t>app </a:t>
            </a:r>
            <a:r>
              <a:rPr lang="en-GB" sz="1500">
                <a:solidFill>
                  <a:schemeClr val="dk1"/>
                </a:solidFill>
                <a:highlight>
                  <a:schemeClr val="lt1"/>
                </a:highlight>
                <a:latin typeface="Helvetica Neue Light"/>
                <a:ea typeface="Helvetica Neue Light"/>
                <a:cs typeface="Helvetica Neue Light"/>
                <a:sym typeface="Helvetica Neue Light"/>
              </a:rPr>
              <a:t>de </a:t>
            </a:r>
            <a:r>
              <a:rPr i="1" lang="en-GB" sz="1500">
                <a:solidFill>
                  <a:schemeClr val="dk1"/>
                </a:solidFill>
                <a:highlight>
                  <a:schemeClr val="lt1"/>
                </a:highlight>
                <a:latin typeface="Helvetica Neue Light"/>
                <a:ea typeface="Helvetica Neue Light"/>
                <a:cs typeface="Helvetica Neue Light"/>
                <a:sym typeface="Helvetica Neue Light"/>
              </a:rPr>
              <a:t>expressive </a:t>
            </a:r>
            <a:r>
              <a:rPr lang="en-GB" sz="1500">
                <a:solidFill>
                  <a:schemeClr val="dk1"/>
                </a:solidFill>
                <a:highlight>
                  <a:schemeClr val="lt1"/>
                </a:highlight>
                <a:latin typeface="Helvetica Neue Light"/>
                <a:ea typeface="Helvetica Neue Light"/>
                <a:cs typeface="Helvetica Neue Light"/>
                <a:sym typeface="Helvetica Neue Light"/>
              </a:rPr>
              <a:t>para las rutas (méotodos </a:t>
            </a:r>
            <a:r>
              <a:rPr i="1" lang="en-GB" sz="1500">
                <a:solidFill>
                  <a:schemeClr val="dk1"/>
                </a:solidFill>
                <a:highlight>
                  <a:schemeClr val="lt1"/>
                </a:highlight>
                <a:latin typeface="Helvetica Neue Light"/>
                <a:ea typeface="Helvetica Neue Light"/>
                <a:cs typeface="Helvetica Neue Light"/>
                <a:sym typeface="Helvetica Neue Light"/>
              </a:rPr>
              <a:t>get</a:t>
            </a:r>
            <a:r>
              <a:rPr lang="en-GB" sz="1500">
                <a:solidFill>
                  <a:schemeClr val="dk1"/>
                </a:solidFill>
                <a:highlight>
                  <a:schemeClr val="lt1"/>
                </a:highlight>
                <a:latin typeface="Helvetica Neue Light"/>
                <a:ea typeface="Helvetica Neue Light"/>
                <a:cs typeface="Helvetica Neue Light"/>
                <a:sym typeface="Helvetica Neue Light"/>
              </a:rPr>
              <a:t>, </a:t>
            </a:r>
            <a:r>
              <a:rPr i="1" lang="en-GB" sz="1500">
                <a:solidFill>
                  <a:schemeClr val="dk1"/>
                </a:solidFill>
                <a:highlight>
                  <a:schemeClr val="lt1"/>
                </a:highlight>
                <a:latin typeface="Helvetica Neue Light"/>
                <a:ea typeface="Helvetica Neue Light"/>
                <a:cs typeface="Helvetica Neue Light"/>
                <a:sym typeface="Helvetica Neue Light"/>
              </a:rPr>
              <a:t>post</a:t>
            </a:r>
            <a:r>
              <a:rPr lang="en-GB" sz="1500">
                <a:solidFill>
                  <a:schemeClr val="dk1"/>
                </a:solidFill>
                <a:highlight>
                  <a:schemeClr val="lt1"/>
                </a:highlight>
                <a:latin typeface="Helvetica Neue Light"/>
                <a:ea typeface="Helvetica Neue Light"/>
                <a:cs typeface="Helvetica Neue Light"/>
                <a:sym typeface="Helvetica Neue Light"/>
              </a:rPr>
              <a:t>, </a:t>
            </a:r>
            <a:r>
              <a:rPr i="1" lang="en-GB" sz="1500">
                <a:solidFill>
                  <a:schemeClr val="dk1"/>
                </a:solidFill>
                <a:highlight>
                  <a:schemeClr val="lt1"/>
                </a:highlight>
                <a:latin typeface="Helvetica Neue Light"/>
                <a:ea typeface="Helvetica Neue Light"/>
                <a:cs typeface="Helvetica Neue Light"/>
                <a:sym typeface="Helvetica Neue Light"/>
              </a:rPr>
              <a:t>put </a:t>
            </a:r>
            <a:r>
              <a:rPr lang="en-GB" sz="1500">
                <a:solidFill>
                  <a:schemeClr val="dk1"/>
                </a:solidFill>
                <a:highlight>
                  <a:schemeClr val="lt1"/>
                </a:highlight>
                <a:latin typeface="Helvetica Neue Light"/>
                <a:ea typeface="Helvetica Neue Light"/>
                <a:cs typeface="Helvetica Neue Light"/>
                <a:sym typeface="Helvetica Neue Light"/>
              </a:rPr>
              <a:t>y </a:t>
            </a:r>
            <a:r>
              <a:rPr i="1" lang="en-GB" sz="1500">
                <a:solidFill>
                  <a:schemeClr val="dk1"/>
                </a:solidFill>
                <a:highlight>
                  <a:schemeClr val="lt1"/>
                </a:highlight>
                <a:latin typeface="Helvetica Neue Light"/>
                <a:ea typeface="Helvetica Neue Light"/>
                <a:cs typeface="Helvetica Neue Light"/>
                <a:sym typeface="Helvetica Neue Light"/>
              </a:rPr>
              <a:t>delete</a:t>
            </a:r>
            <a:r>
              <a:rPr lang="en-GB" sz="1500">
                <a:solidFill>
                  <a:schemeClr val="dk1"/>
                </a:solidFill>
                <a:highlight>
                  <a:schemeClr val="lt1"/>
                </a:highlight>
                <a:latin typeface="Helvetica Neue Light"/>
                <a:ea typeface="Helvetica Neue Light"/>
                <a:cs typeface="Helvetica Neue Light"/>
                <a:sym typeface="Helvetica Neue Light"/>
              </a:rPr>
              <a:t>) y para el servidor (método </a:t>
            </a:r>
            <a:r>
              <a:rPr i="1" lang="en-GB" sz="1500">
                <a:solidFill>
                  <a:schemeClr val="dk1"/>
                </a:solidFill>
                <a:highlight>
                  <a:schemeClr val="lt1"/>
                </a:highlight>
                <a:latin typeface="Helvetica Neue Light"/>
                <a:ea typeface="Helvetica Neue Light"/>
                <a:cs typeface="Helvetica Neue Light"/>
                <a:sym typeface="Helvetica Neue Light"/>
              </a:rPr>
              <a:t>listen</a:t>
            </a:r>
            <a:r>
              <a:rPr lang="en-GB"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158" name="Google Shape;158;p2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Servidor</a:t>
            </a:r>
            <a:endParaRPr i="1" sz="3600">
              <a:latin typeface="Anton"/>
              <a:ea typeface="Anton"/>
              <a:cs typeface="Anton"/>
              <a:sym typeface="Anton"/>
            </a:endParaRPr>
          </a:p>
        </p:txBody>
      </p:sp>
      <p:pic>
        <p:nvPicPr>
          <p:cNvPr id="159" name="Google Shape;159;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0" name="Google Shape;160;p22"/>
          <p:cNvPicPr preferRelativeResize="0"/>
          <p:nvPr/>
        </p:nvPicPr>
        <p:blipFill>
          <a:blip r:embed="rId4">
            <a:alphaModFix/>
          </a:blip>
          <a:stretch>
            <a:fillRect/>
          </a:stretch>
        </p:blipFill>
        <p:spPr>
          <a:xfrm>
            <a:off x="258481" y="1001475"/>
            <a:ext cx="3755669" cy="3980025"/>
          </a:xfrm>
          <a:prstGeom prst="rect">
            <a:avLst/>
          </a:prstGeom>
          <a:noFill/>
          <a:ln cap="flat" cmpd="sng" w="9525">
            <a:solidFill>
              <a:schemeClr val="dk2"/>
            </a:solidFill>
            <a:prstDash val="solid"/>
            <a:round/>
            <a:headEnd len="sm" w="sm" type="none"/>
            <a:tailEnd len="sm" w="sm" type="none"/>
          </a:ln>
        </p:spPr>
      </p:pic>
      <p:pic>
        <p:nvPicPr>
          <p:cNvPr id="161" name="Google Shape;161;p22"/>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62" name="Google Shape;162;p22"/>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nvSpPr>
        <p:spPr>
          <a:xfrm>
            <a:off x="426575" y="820500"/>
            <a:ext cx="8274900" cy="2038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Antes de definir los métodos en el controlador, tenemos un archivo llamado </a:t>
            </a:r>
            <a:r>
              <a:rPr b="1" i="1" lang="en-GB" sz="1700">
                <a:solidFill>
                  <a:schemeClr val="dk1"/>
                </a:solidFill>
                <a:highlight>
                  <a:schemeClr val="lt1"/>
                </a:highlight>
                <a:latin typeface="Helvetica Neue"/>
                <a:ea typeface="Helvetica Neue"/>
                <a:cs typeface="Helvetica Neue"/>
                <a:sym typeface="Helvetica Neue"/>
              </a:rPr>
              <a:t>types.ts</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este, definimos el modelo de producto, como una interfaz.</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Cada producto va a tener su id, nombre, descripción y precio.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68" name="Google Shape;168;p2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169" name="Google Shape;169;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0" name="Google Shape;170;p23"/>
          <p:cNvPicPr preferRelativeResize="0"/>
          <p:nvPr/>
        </p:nvPicPr>
        <p:blipFill>
          <a:blip r:embed="rId4">
            <a:alphaModFix/>
          </a:blip>
          <a:stretch>
            <a:fillRect/>
          </a:stretch>
        </p:blipFill>
        <p:spPr>
          <a:xfrm>
            <a:off x="2631300" y="2849350"/>
            <a:ext cx="3699573" cy="2132100"/>
          </a:xfrm>
          <a:prstGeom prst="rect">
            <a:avLst/>
          </a:prstGeom>
          <a:noFill/>
          <a:ln cap="flat" cmpd="sng" w="19050">
            <a:solidFill>
              <a:schemeClr val="dk2"/>
            </a:solidFill>
            <a:prstDash val="solid"/>
            <a:round/>
            <a:headEnd len="sm" w="sm" type="none"/>
            <a:tailEnd len="sm" w="sm" type="none"/>
          </a:ln>
        </p:spPr>
      </p:pic>
      <p:pic>
        <p:nvPicPr>
          <p:cNvPr id="171" name="Google Shape;171;p23"/>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72" name="Google Shape;172;p23"/>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nvSpPr>
        <p:spPr>
          <a:xfrm>
            <a:off x="4260550" y="896700"/>
            <a:ext cx="4364700" cy="3762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Creamos el archivo de controlador, llamado </a:t>
            </a:r>
            <a:r>
              <a:rPr b="1" i="1" lang="en-GB" sz="1700">
                <a:solidFill>
                  <a:schemeClr val="dk1"/>
                </a:solidFill>
                <a:highlight>
                  <a:schemeClr val="lt1"/>
                </a:highlight>
                <a:latin typeface="Helvetica Neue"/>
                <a:ea typeface="Helvetica Neue"/>
                <a:cs typeface="Helvetica Neue"/>
                <a:sym typeface="Helvetica Neue"/>
              </a:rPr>
              <a:t>products.ts</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este, primero definimos el array de productos, ya que la persistencia va a ser en memoria.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 definimos usando la interfaz que escribimos anteriormente.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Importamos también el método </a:t>
            </a:r>
            <a:r>
              <a:rPr i="1" lang="en-GB" sz="1700">
                <a:solidFill>
                  <a:schemeClr val="dk1"/>
                </a:solidFill>
                <a:highlight>
                  <a:schemeClr val="lt1"/>
                </a:highlight>
                <a:latin typeface="Helvetica Neue Light"/>
                <a:ea typeface="Helvetica Neue Light"/>
                <a:cs typeface="Helvetica Neue Light"/>
                <a:sym typeface="Helvetica Neue Light"/>
              </a:rPr>
              <a:t>v4</a:t>
            </a:r>
            <a:r>
              <a:rPr lang="en-GB" sz="1700">
                <a:solidFill>
                  <a:schemeClr val="dk1"/>
                </a:solidFill>
                <a:highlight>
                  <a:schemeClr val="lt1"/>
                </a:highlight>
                <a:latin typeface="Helvetica Neue Light"/>
                <a:ea typeface="Helvetica Neue Light"/>
                <a:cs typeface="Helvetica Neue Light"/>
                <a:sym typeface="Helvetica Neue Light"/>
              </a:rPr>
              <a:t> del archivo de dependencias.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78" name="Google Shape;178;p2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179" name="Google Shape;179;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24"/>
          <p:cNvPicPr preferRelativeResize="0"/>
          <p:nvPr/>
        </p:nvPicPr>
        <p:blipFill>
          <a:blip r:embed="rId4">
            <a:alphaModFix/>
          </a:blip>
          <a:stretch>
            <a:fillRect/>
          </a:stretch>
        </p:blipFill>
        <p:spPr>
          <a:xfrm>
            <a:off x="457200" y="1077675"/>
            <a:ext cx="3256738" cy="3913425"/>
          </a:xfrm>
          <a:prstGeom prst="rect">
            <a:avLst/>
          </a:prstGeom>
          <a:noFill/>
          <a:ln cap="flat" cmpd="sng" w="19050">
            <a:solidFill>
              <a:schemeClr val="dk2"/>
            </a:solidFill>
            <a:prstDash val="solid"/>
            <a:round/>
            <a:headEnd len="sm" w="sm" type="none"/>
            <a:tailEnd len="sm" w="sm" type="none"/>
          </a:ln>
        </p:spPr>
      </p:pic>
      <p:pic>
        <p:nvPicPr>
          <p:cNvPr id="181" name="Google Shape;181;p24"/>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82" name="Google Shape;182;p24"/>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4184350" y="1049100"/>
            <a:ext cx="4570200" cy="3762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Tenemos ahora los métodos por GET para traer todos los productos, y para traer un solo producto por su id.</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Vemos que usamos request y response como parámetro de las funciones de controlador. Esto lo hace similar a Express con Node.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Sino Deno, como vimos la clase pasada, usa el parámetro ctx.</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88" name="Google Shape;188;p2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189" name="Google Shape;189;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0" name="Google Shape;190;p25"/>
          <p:cNvPicPr preferRelativeResize="0"/>
          <p:nvPr/>
        </p:nvPicPr>
        <p:blipFill>
          <a:blip r:embed="rId4">
            <a:alphaModFix/>
          </a:blip>
          <a:stretch>
            <a:fillRect/>
          </a:stretch>
        </p:blipFill>
        <p:spPr>
          <a:xfrm>
            <a:off x="457200" y="1077675"/>
            <a:ext cx="3646280" cy="3913424"/>
          </a:xfrm>
          <a:prstGeom prst="rect">
            <a:avLst/>
          </a:prstGeom>
          <a:noFill/>
          <a:ln cap="flat" cmpd="sng" w="19050">
            <a:solidFill>
              <a:schemeClr val="dk2"/>
            </a:solidFill>
            <a:prstDash val="solid"/>
            <a:round/>
            <a:headEnd len="sm" w="sm" type="none"/>
            <a:tailEnd len="sm" w="sm" type="none"/>
          </a:ln>
        </p:spPr>
      </p:pic>
      <p:pic>
        <p:nvPicPr>
          <p:cNvPr id="191" name="Google Shape;191;p25"/>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92" name="Google Shape;192;p25"/>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4489150" y="972900"/>
            <a:ext cx="4364700" cy="3762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Tenemos ahora el método para crear un nuevo producto.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Vemos que tomamos los datos del producto como </a:t>
            </a:r>
            <a:r>
              <a:rPr b="1" i="1" lang="en-GB" sz="1700">
                <a:solidFill>
                  <a:schemeClr val="dk1"/>
                </a:solidFill>
                <a:highlight>
                  <a:schemeClr val="lt1"/>
                </a:highlight>
                <a:latin typeface="Helvetica Neue"/>
                <a:ea typeface="Helvetica Neue"/>
                <a:cs typeface="Helvetica Neue"/>
                <a:sym typeface="Helvetica Neue"/>
              </a:rPr>
              <a:t>request.data</a:t>
            </a:r>
            <a:r>
              <a:rPr lang="en-GB" sz="1700">
                <a:solidFill>
                  <a:schemeClr val="dk1"/>
                </a:solidFill>
                <a:highlight>
                  <a:schemeClr val="lt1"/>
                </a:highlight>
                <a:latin typeface="Helvetica Neue Light"/>
                <a:ea typeface="Helvetica Neue Light"/>
                <a:cs typeface="Helvetica Neue Light"/>
                <a:sym typeface="Helvetica Neue Light"/>
              </a:rPr>
              <a:t>. Esto se diferencia de Node que era el body del request. Además, para que nos lleguen los datos correctamente, tomamos los datos con </a:t>
            </a:r>
            <a:r>
              <a:rPr i="1" lang="en-GB" sz="1700">
                <a:solidFill>
                  <a:schemeClr val="dk1"/>
                </a:solidFill>
                <a:highlight>
                  <a:schemeClr val="lt1"/>
                </a:highlight>
                <a:latin typeface="Helvetica Neue Light"/>
                <a:ea typeface="Helvetica Neue Light"/>
                <a:cs typeface="Helvetica Neue Light"/>
                <a:sym typeface="Helvetica Neue Light"/>
              </a:rPr>
              <a:t>await</a:t>
            </a:r>
            <a:r>
              <a:rPr lang="en-GB" sz="1700">
                <a:solidFill>
                  <a:schemeClr val="dk1"/>
                </a:solidFill>
                <a:highlight>
                  <a:schemeClr val="lt1"/>
                </a:highlight>
                <a:latin typeface="Helvetica Neue Light"/>
                <a:ea typeface="Helvetica Neue Light"/>
                <a:cs typeface="Helvetica Neue Light"/>
                <a:sym typeface="Helvetica Neue Light"/>
              </a:rPr>
              <a:t>, ya que es asincrónico.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id lo generamos al azar con el método </a:t>
            </a:r>
            <a:r>
              <a:rPr i="1" lang="en-GB" sz="1700">
                <a:solidFill>
                  <a:schemeClr val="dk1"/>
                </a:solidFill>
                <a:highlight>
                  <a:schemeClr val="lt1"/>
                </a:highlight>
                <a:latin typeface="Helvetica Neue Light"/>
                <a:ea typeface="Helvetica Neue Light"/>
                <a:cs typeface="Helvetica Neue Light"/>
                <a:sym typeface="Helvetica Neue Light"/>
              </a:rPr>
              <a:t>generate()</a:t>
            </a:r>
            <a:r>
              <a:rPr lang="en-GB" sz="1700">
                <a:solidFill>
                  <a:schemeClr val="dk1"/>
                </a:solidFill>
                <a:highlight>
                  <a:schemeClr val="lt1"/>
                </a:highlight>
                <a:latin typeface="Helvetica Neue Light"/>
                <a:ea typeface="Helvetica Neue Light"/>
                <a:cs typeface="Helvetica Neue Light"/>
                <a:sym typeface="Helvetica Neue Light"/>
              </a:rPr>
              <a:t> del </a:t>
            </a:r>
            <a:r>
              <a:rPr i="1" lang="en-GB" sz="1700">
                <a:solidFill>
                  <a:schemeClr val="dk1"/>
                </a:solidFill>
                <a:highlight>
                  <a:schemeClr val="lt1"/>
                </a:highlight>
                <a:latin typeface="Helvetica Neue Light"/>
                <a:ea typeface="Helvetica Neue Light"/>
                <a:cs typeface="Helvetica Neue Light"/>
                <a:sym typeface="Helvetica Neue Light"/>
              </a:rPr>
              <a:t>v4</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98" name="Google Shape;198;p2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199" name="Google Shape;199;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0" name="Google Shape;200;p26"/>
          <p:cNvPicPr preferRelativeResize="0"/>
          <p:nvPr/>
        </p:nvPicPr>
        <p:blipFill>
          <a:blip r:embed="rId4">
            <a:alphaModFix/>
          </a:blip>
          <a:stretch>
            <a:fillRect/>
          </a:stretch>
        </p:blipFill>
        <p:spPr>
          <a:xfrm>
            <a:off x="381000" y="1306275"/>
            <a:ext cx="4031949" cy="3013528"/>
          </a:xfrm>
          <a:prstGeom prst="rect">
            <a:avLst/>
          </a:prstGeom>
          <a:noFill/>
          <a:ln cap="flat" cmpd="sng" w="19050">
            <a:solidFill>
              <a:schemeClr val="dk2"/>
            </a:solidFill>
            <a:prstDash val="solid"/>
            <a:round/>
            <a:headEnd len="sm" w="sm" type="none"/>
            <a:tailEnd len="sm" w="sm" type="none"/>
          </a:ln>
        </p:spPr>
      </p:pic>
      <p:pic>
        <p:nvPicPr>
          <p:cNvPr id="201" name="Google Shape;201;p26"/>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02" name="Google Shape;202;p26"/>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nvSpPr>
        <p:spPr>
          <a:xfrm>
            <a:off x="4336750" y="972900"/>
            <a:ext cx="4654800" cy="2206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Finalmente tenemos los métodos para modificar y eliminar producto.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id que viene por parámetro, lo tomamos como en Express como </a:t>
            </a:r>
            <a:r>
              <a:rPr b="1" i="1" lang="en-GB" sz="1700">
                <a:solidFill>
                  <a:schemeClr val="dk1"/>
                </a:solidFill>
                <a:highlight>
                  <a:schemeClr val="lt1"/>
                </a:highlight>
                <a:latin typeface="Helvetica Neue"/>
                <a:ea typeface="Helvetica Neue"/>
                <a:cs typeface="Helvetica Neue"/>
                <a:sym typeface="Helvetica Neue"/>
              </a:rPr>
              <a:t>request.params.id</a:t>
            </a:r>
            <a:r>
              <a:rPr lang="en-GB" sz="1700">
                <a:solidFill>
                  <a:schemeClr val="dk1"/>
                </a:solidFill>
                <a:highlight>
                  <a:schemeClr val="lt1"/>
                </a:highlight>
                <a:latin typeface="Helvetica Neue Light"/>
                <a:ea typeface="Helvetica Neue Light"/>
                <a:cs typeface="Helvetica Neue Light"/>
                <a:sym typeface="Helvetica Neue Light"/>
              </a:rPr>
              <a:t> aunque también con </a:t>
            </a:r>
            <a:r>
              <a:rPr i="1" lang="en-GB" sz="1700">
                <a:solidFill>
                  <a:schemeClr val="dk1"/>
                </a:solidFill>
                <a:highlight>
                  <a:schemeClr val="lt1"/>
                </a:highlight>
                <a:latin typeface="Helvetica Neue Light"/>
                <a:ea typeface="Helvetica Neue Light"/>
                <a:cs typeface="Helvetica Neue Light"/>
                <a:sym typeface="Helvetica Neue Light"/>
              </a:rPr>
              <a:t>await</a:t>
            </a:r>
            <a:r>
              <a:rPr lang="en-GB" sz="1700">
                <a:solidFill>
                  <a:schemeClr val="dk1"/>
                </a:solidFill>
                <a:highlight>
                  <a:schemeClr val="lt1"/>
                </a:highlight>
                <a:latin typeface="Helvetica Neue Light"/>
                <a:ea typeface="Helvetica Neue Light"/>
                <a:cs typeface="Helvetica Neue Light"/>
                <a:sym typeface="Helvetica Neue Light"/>
              </a:rPr>
              <a:t> como la data.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08" name="Google Shape;208;p2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209" name="Google Shape;209;p27"/>
          <p:cNvPicPr preferRelativeResize="0"/>
          <p:nvPr/>
        </p:nvPicPr>
        <p:blipFill>
          <a:blip r:embed="rId3">
            <a:alphaModFix/>
          </a:blip>
          <a:stretch>
            <a:fillRect/>
          </a:stretch>
        </p:blipFill>
        <p:spPr>
          <a:xfrm>
            <a:off x="152151" y="1223189"/>
            <a:ext cx="4233150" cy="3647211"/>
          </a:xfrm>
          <a:prstGeom prst="rect">
            <a:avLst/>
          </a:prstGeom>
          <a:noFill/>
          <a:ln cap="flat" cmpd="sng" w="19050">
            <a:solidFill>
              <a:schemeClr val="dk2"/>
            </a:solidFill>
            <a:prstDash val="solid"/>
            <a:round/>
            <a:headEnd len="sm" w="sm" type="none"/>
            <a:tailEnd len="sm" w="sm" type="none"/>
          </a:ln>
        </p:spPr>
      </p:pic>
      <p:pic>
        <p:nvPicPr>
          <p:cNvPr id="210" name="Google Shape;210;p27"/>
          <p:cNvPicPr preferRelativeResize="0"/>
          <p:nvPr/>
        </p:nvPicPr>
        <p:blipFill>
          <a:blip r:embed="rId4">
            <a:alphaModFix/>
          </a:blip>
          <a:stretch>
            <a:fillRect/>
          </a:stretch>
        </p:blipFill>
        <p:spPr>
          <a:xfrm>
            <a:off x="4620700" y="3225832"/>
            <a:ext cx="4233150" cy="1632475"/>
          </a:xfrm>
          <a:prstGeom prst="rect">
            <a:avLst/>
          </a:prstGeom>
          <a:noFill/>
          <a:ln cap="flat" cmpd="sng" w="19050">
            <a:solidFill>
              <a:schemeClr val="dk2"/>
            </a:solidFill>
            <a:prstDash val="solid"/>
            <a:round/>
            <a:headEnd len="sm" w="sm" type="none"/>
            <a:tailEnd len="sm" w="sm" type="none"/>
          </a:ln>
        </p:spPr>
      </p:pic>
      <p:pic>
        <p:nvPicPr>
          <p:cNvPr id="211" name="Google Shape;211;p27"/>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12" name="Google Shape;212;p27"/>
          <p:cNvPicPr preferRelativeResize="0"/>
          <p:nvPr/>
        </p:nvPicPr>
        <p:blipFill rotWithShape="1">
          <a:blip r:embed="rId6">
            <a:alphaModFix/>
          </a:blip>
          <a:srcRect b="0" l="0" r="0" t="0"/>
          <a:stretch/>
        </p:blipFill>
        <p:spPr>
          <a:xfrm>
            <a:off x="8099700" y="113850"/>
            <a:ext cx="887625" cy="887625"/>
          </a:xfrm>
          <a:prstGeom prst="rect">
            <a:avLst/>
          </a:prstGeom>
          <a:noFill/>
          <a:ln>
            <a:noFill/>
          </a:ln>
        </p:spPr>
      </p:pic>
      <p:pic>
        <p:nvPicPr>
          <p:cNvPr id="213" name="Google Shape;213;p27"/>
          <p:cNvPicPr preferRelativeResize="0"/>
          <p:nvPr/>
        </p:nvPicPr>
        <p:blipFill>
          <a:blip r:embed="rId7">
            <a:alphaModFix/>
          </a:blip>
          <a:stretch>
            <a:fillRect/>
          </a:stretch>
        </p:blipFill>
        <p:spPr>
          <a:xfrm>
            <a:off x="32225" y="151659"/>
            <a:ext cx="12715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nvSpPr>
        <p:spPr>
          <a:xfrm>
            <a:off x="376650" y="820500"/>
            <a:ext cx="8400900" cy="2699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De esta forma, nos queda configurada nuestra API REST con Deno-Express</a:t>
            </a:r>
            <a:r>
              <a:rPr lang="en-GB" sz="1700">
                <a:solidFill>
                  <a:schemeClr val="dk1"/>
                </a:solidFill>
                <a:highlight>
                  <a:schemeClr val="lt1"/>
                </a:highlight>
                <a:latin typeface="Helvetica Neue Light"/>
                <a:ea typeface="Helvetica Neue Light"/>
                <a:cs typeface="Helvetica Neue Light"/>
                <a:sym typeface="Helvetica Neue Light"/>
              </a:rPr>
              <a:t> para hacer un simple CRUD</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ejecutar el servidor vamos a usar Denon, para lo que primero debemos instalarlo por consola en nuestro proyecto, como vimos la clase pasada, con el comando: </a:t>
            </a:r>
            <a:r>
              <a:rPr b="1" i="1" lang="en-GB">
                <a:solidFill>
                  <a:schemeClr val="lt2"/>
                </a:solidFill>
                <a:highlight>
                  <a:schemeClr val="dk2"/>
                </a:highlight>
                <a:latin typeface="Roboto Mono"/>
                <a:ea typeface="Roboto Mono"/>
                <a:cs typeface="Roboto Mono"/>
                <a:sym typeface="Roboto Mono"/>
              </a:rPr>
              <a:t>deno install -qAf --unstable https://deno.land/x/denon/denon.ts</a:t>
            </a:r>
            <a:endParaRPr b="1" i="1">
              <a:solidFill>
                <a:schemeClr val="lt2"/>
              </a:solidFill>
              <a:highlight>
                <a:schemeClr val="dk2"/>
              </a:highlight>
              <a:latin typeface="Roboto Mono"/>
              <a:ea typeface="Roboto Mono"/>
              <a:cs typeface="Roboto Mono"/>
              <a:sym typeface="Roboto Mono"/>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Configuramos luego el archivo denon.json. En él especificamos los scripts para los distintos comandos.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19" name="Google Shape;219;p2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220" name="Google Shape;220;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1" name="Google Shape;221;p28"/>
          <p:cNvPicPr preferRelativeResize="0"/>
          <p:nvPr/>
        </p:nvPicPr>
        <p:blipFill>
          <a:blip r:embed="rId4">
            <a:alphaModFix/>
          </a:blip>
          <a:stretch>
            <a:fillRect/>
          </a:stretch>
        </p:blipFill>
        <p:spPr>
          <a:xfrm>
            <a:off x="2952875" y="3291000"/>
            <a:ext cx="3543055" cy="1623900"/>
          </a:xfrm>
          <a:prstGeom prst="rect">
            <a:avLst/>
          </a:prstGeom>
          <a:noFill/>
          <a:ln cap="flat" cmpd="sng" w="9525">
            <a:solidFill>
              <a:schemeClr val="dk2"/>
            </a:solidFill>
            <a:prstDash val="solid"/>
            <a:round/>
            <a:headEnd len="sm" w="sm" type="none"/>
            <a:tailEnd len="sm" w="sm" type="none"/>
          </a:ln>
        </p:spPr>
      </p:pic>
      <p:pic>
        <p:nvPicPr>
          <p:cNvPr id="222" name="Google Shape;222;p28"/>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23" name="Google Shape;223;p28"/>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nvSpPr>
        <p:spPr>
          <a:xfrm>
            <a:off x="5712175" y="896700"/>
            <a:ext cx="3275100" cy="3734400"/>
          </a:xfrm>
          <a:prstGeom prst="rect">
            <a:avLst/>
          </a:prstGeom>
          <a:noFill/>
          <a:ln>
            <a:noFill/>
          </a:ln>
        </p:spPr>
        <p:txBody>
          <a:bodyPr anchorCtr="0" anchor="t" bIns="91425" lIns="91425" spcFirstLastPara="1" rIns="91425" wrap="square" tIns="91425">
            <a:noAutofit/>
          </a:bodyPr>
          <a:lstStyle/>
          <a:p>
            <a:pPr indent="-287949" lvl="0" marL="269999"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Entonces</a:t>
            </a:r>
            <a:r>
              <a:rPr lang="en-GB" sz="1700">
                <a:solidFill>
                  <a:schemeClr val="dk1"/>
                </a:solidFill>
                <a:highlight>
                  <a:schemeClr val="lt1"/>
                </a:highlight>
                <a:latin typeface="Helvetica Neue Light"/>
                <a:ea typeface="Helvetica Neue Light"/>
                <a:cs typeface="Helvetica Neue Light"/>
                <a:sym typeface="Helvetica Neue Light"/>
              </a:rPr>
              <a:t> podemos ejecutar directamente el servidor con el comando: </a:t>
            </a:r>
            <a:r>
              <a:rPr b="1" i="1" lang="en-GB">
                <a:solidFill>
                  <a:schemeClr val="lt2"/>
                </a:solidFill>
                <a:highlight>
                  <a:schemeClr val="dk2"/>
                </a:highlight>
                <a:latin typeface="Roboto Mono"/>
                <a:ea typeface="Roboto Mono"/>
                <a:cs typeface="Roboto Mono"/>
                <a:sym typeface="Roboto Mono"/>
              </a:rPr>
              <a:t>denon start</a:t>
            </a:r>
            <a:r>
              <a:rPr lang="en-GB" sz="1700">
                <a:solidFill>
                  <a:schemeClr val="dk1"/>
                </a:solidFill>
                <a:highlight>
                  <a:schemeClr val="lt1"/>
                </a:highlight>
                <a:latin typeface="Helvetica Neue Light"/>
                <a:ea typeface="Helvetica Neue Light"/>
                <a:cs typeface="Helvetica Neue Light"/>
                <a:sym typeface="Helvetica Neue Light"/>
              </a:rPr>
              <a:t>. Con este se ejecutará el server.ts con los permisos de red.</a:t>
            </a:r>
            <a:endParaRPr sz="1700">
              <a:solidFill>
                <a:schemeClr val="dk1"/>
              </a:solidFill>
              <a:highlight>
                <a:schemeClr val="lt1"/>
              </a:highlight>
              <a:latin typeface="Helvetica Neue Light"/>
              <a:ea typeface="Helvetica Neue Light"/>
              <a:cs typeface="Helvetica Neue Light"/>
              <a:sym typeface="Helvetica Neue Light"/>
            </a:endParaRPr>
          </a:p>
          <a:p>
            <a:pPr indent="-287949" lvl="0" marL="269999"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Además, como es con Denon, queda en escucha y ante cualquier cambio se reinicia el servidor de forma automática.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29" name="Google Shape;229;p2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230" name="Google Shape;230;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1" name="Google Shape;231;p29"/>
          <p:cNvPicPr preferRelativeResize="0"/>
          <p:nvPr/>
        </p:nvPicPr>
        <p:blipFill>
          <a:blip r:embed="rId4">
            <a:alphaModFix/>
          </a:blip>
          <a:stretch>
            <a:fillRect/>
          </a:stretch>
        </p:blipFill>
        <p:spPr>
          <a:xfrm>
            <a:off x="168625" y="1394625"/>
            <a:ext cx="5543549" cy="2954401"/>
          </a:xfrm>
          <a:prstGeom prst="rect">
            <a:avLst/>
          </a:prstGeom>
          <a:noFill/>
          <a:ln cap="flat" cmpd="sng" w="9525">
            <a:solidFill>
              <a:schemeClr val="dk2"/>
            </a:solidFill>
            <a:prstDash val="solid"/>
            <a:round/>
            <a:headEnd len="sm" w="sm" type="none"/>
            <a:tailEnd len="sm" w="sm" type="none"/>
          </a:ln>
        </p:spPr>
      </p:pic>
      <p:pic>
        <p:nvPicPr>
          <p:cNvPr id="232" name="Google Shape;232;p29"/>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33" name="Google Shape;233;p2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nvSpPr>
        <p:spPr>
          <a:xfrm>
            <a:off x="356500" y="972900"/>
            <a:ext cx="8720400" cy="847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Finalmente, podemos ir al navegador a probar la ruta por </a:t>
            </a:r>
            <a:r>
              <a:rPr b="1" lang="en-GB" sz="1700">
                <a:solidFill>
                  <a:schemeClr val="dk1"/>
                </a:solidFill>
                <a:highlight>
                  <a:schemeClr val="lt1"/>
                </a:highlight>
                <a:latin typeface="Helvetica Neue"/>
                <a:ea typeface="Helvetica Neue"/>
                <a:cs typeface="Helvetica Neue"/>
                <a:sym typeface="Helvetica Neue"/>
              </a:rPr>
              <a:t>GEt “/api/products</a:t>
            </a:r>
            <a:r>
              <a:rPr lang="en-GB" sz="1700">
                <a:solidFill>
                  <a:schemeClr val="dk1"/>
                </a:solidFill>
                <a:highlight>
                  <a:schemeClr val="lt1"/>
                </a:highlight>
                <a:latin typeface="Helvetica Neue Light"/>
                <a:ea typeface="Helvetica Neue Light"/>
                <a:cs typeface="Helvetica Neue Light"/>
                <a:sym typeface="Helvetica Neue Light"/>
              </a:rPr>
              <a:t>” para traernos el listado de todos los productos que tenemos.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39" name="Google Shape;239;p3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240" name="Google Shape;240;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1" name="Google Shape;241;p30"/>
          <p:cNvPicPr preferRelativeResize="0"/>
          <p:nvPr/>
        </p:nvPicPr>
        <p:blipFill rotWithShape="1">
          <a:blip r:embed="rId4">
            <a:alphaModFix/>
          </a:blip>
          <a:srcRect b="0" l="0" r="0" t="9510"/>
          <a:stretch/>
        </p:blipFill>
        <p:spPr>
          <a:xfrm>
            <a:off x="1562625" y="1969300"/>
            <a:ext cx="5949975" cy="2869399"/>
          </a:xfrm>
          <a:prstGeom prst="rect">
            <a:avLst/>
          </a:prstGeom>
          <a:noFill/>
          <a:ln cap="flat" cmpd="sng" w="9525">
            <a:solidFill>
              <a:schemeClr val="dk2"/>
            </a:solidFill>
            <a:prstDash val="solid"/>
            <a:round/>
            <a:headEnd len="sm" w="sm" type="none"/>
            <a:tailEnd len="sm" w="sm" type="none"/>
          </a:ln>
        </p:spPr>
      </p:pic>
      <p:pic>
        <p:nvPicPr>
          <p:cNvPr id="242" name="Google Shape;242;p30"/>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43" name="Google Shape;243;p30"/>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USANDO DENO-EXPRESS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249" name="Google Shape;249;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50" name="Google Shape;250;p3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Desarrollar API REST con Deno y Express.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Realizar API REST con Deno y la dependencia Oak.</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6" name="Google Shape;256;p32"/>
          <p:cNvSpPr txBox="1"/>
          <p:nvPr/>
        </p:nvSpPr>
        <p:spPr>
          <a:xfrm>
            <a:off x="435325" y="1456025"/>
            <a:ext cx="7899300" cy="31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Crear un servidor con Deno que permita incorporar productos con su nombre, descripción y precio y listarlos utilizando deno-express</a:t>
            </a:r>
            <a:endParaRPr sz="17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Utilizar denon para el reinicio del servidor en caso de cambiar el código fuente.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Centralizar el uso de las dependencias en un sólo archivo deps.ts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Realizar la entrada de los productos a través de una ruta post '/api/productos' utilizando postman y verificar en el navegador la lista cargada en misma ruta get.</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57" name="Google Shape;257;p3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58" name="Google Shape;258;p32"/>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USANDO DENO-EXPRESS</a:t>
            </a:r>
            <a:endParaRPr i="1" sz="3200">
              <a:latin typeface="Helvetica Neue Light"/>
              <a:ea typeface="Helvetica Neue Light"/>
              <a:cs typeface="Helvetica Neue Light"/>
              <a:sym typeface="Helvetica Neue Light"/>
            </a:endParaRPr>
          </a:p>
        </p:txBody>
      </p:sp>
      <p:sp>
        <p:nvSpPr>
          <p:cNvPr id="259" name="Google Shape;259;p32"/>
          <p:cNvSpPr txBox="1"/>
          <p:nvPr/>
        </p:nvSpPr>
        <p:spPr>
          <a:xfrm>
            <a:off x="389775" y="7282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3"/>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API REST CON OAK</a:t>
            </a:r>
            <a:endParaRPr i="1" sz="36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8" name="Shape 268"/>
        <p:cNvGrpSpPr/>
        <p:nvPr/>
      </p:nvGrpSpPr>
      <p:grpSpPr>
        <a:xfrm>
          <a:off x="0" y="0"/>
          <a:ext cx="0" cy="0"/>
          <a:chOff x="0" y="0"/>
          <a:chExt cx="0" cy="0"/>
        </a:xfrm>
      </p:grpSpPr>
      <p:sp>
        <p:nvSpPr>
          <p:cNvPr id="269" name="Google Shape;269;p3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OAK</a:t>
            </a:r>
            <a:endParaRPr i="1" sz="3600">
              <a:latin typeface="Anton"/>
              <a:ea typeface="Anton"/>
              <a:cs typeface="Anton"/>
              <a:sym typeface="Anton"/>
            </a:endParaRPr>
          </a:p>
        </p:txBody>
      </p:sp>
      <p:pic>
        <p:nvPicPr>
          <p:cNvPr id="270" name="Google Shape;270;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nvSpPr>
        <p:spPr>
          <a:xfrm>
            <a:off x="329525" y="820500"/>
            <a:ext cx="8295600" cy="380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b="1" i="1" lang="en-GB" sz="1700">
                <a:solidFill>
                  <a:schemeClr val="dk1"/>
                </a:solidFill>
                <a:highlight>
                  <a:schemeClr val="lt1"/>
                </a:highlight>
                <a:latin typeface="Helvetica Neue"/>
                <a:ea typeface="Helvetica Neue"/>
                <a:cs typeface="Helvetica Neue"/>
                <a:sym typeface="Helvetica Neue"/>
              </a:rPr>
              <a:t>Oak </a:t>
            </a:r>
            <a:r>
              <a:rPr lang="en-GB" sz="1700">
                <a:solidFill>
                  <a:schemeClr val="dk1"/>
                </a:solidFill>
                <a:highlight>
                  <a:schemeClr val="lt1"/>
                </a:highlight>
                <a:latin typeface="Helvetica Neue Light"/>
                <a:ea typeface="Helvetica Neue Light"/>
                <a:cs typeface="Helvetica Neue Light"/>
                <a:sym typeface="Helvetica Neue Light"/>
              </a:rPr>
              <a:t>es un framework de middleware para el servidor http de Deno, incluido un middleware de enrutador.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Este framework de middleware está inspirado en Koa y enrutador de middleware inspirado en @ koa/router.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 arquitectura principal de los frameworks de middleware como oak es, como era de esperar, el concepto de middleware. Se trata de funciones que la aplicación ejecuta en un orden predecible entre el momento en que la aplicación recibe una solicitud y el envío de la respuesta.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Estas</a:t>
            </a:r>
            <a:r>
              <a:rPr lang="en-GB" sz="1700">
                <a:solidFill>
                  <a:schemeClr val="dk1"/>
                </a:solidFill>
                <a:highlight>
                  <a:schemeClr val="lt1"/>
                </a:highlight>
                <a:latin typeface="Helvetica Neue Light"/>
                <a:ea typeface="Helvetica Neue Light"/>
                <a:cs typeface="Helvetica Neue Light"/>
                <a:sym typeface="Helvetica Neue Light"/>
              </a:rPr>
              <a:t> funciones de middleware son las que nos permiten dividir la lógica de nuestro servidor en funciones separadas que la contienen.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76" name="Google Shape;276;p3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277" name="Google Shape;27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8" name="Google Shape;278;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9" name="Google Shape;279;p35"/>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nvSpPr>
        <p:spPr>
          <a:xfrm>
            <a:off x="405725" y="820500"/>
            <a:ext cx="8295600" cy="2038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clase principal de Oak es Application. Esta envuelve la función serve() del paquete http.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Tiene dos métodos: .</a:t>
            </a:r>
            <a:r>
              <a:rPr b="1" lang="en-GB" sz="1600">
                <a:solidFill>
                  <a:schemeClr val="dk1"/>
                </a:solidFill>
                <a:highlight>
                  <a:schemeClr val="lt1"/>
                </a:highlight>
                <a:latin typeface="Helvetica Neue"/>
                <a:ea typeface="Helvetica Neue"/>
                <a:cs typeface="Helvetica Neue"/>
                <a:sym typeface="Helvetica Neue"/>
              </a:rPr>
              <a:t>use()</a:t>
            </a:r>
            <a:r>
              <a:rPr lang="en-GB" sz="1600">
                <a:solidFill>
                  <a:schemeClr val="dk1"/>
                </a:solidFill>
                <a:highlight>
                  <a:schemeClr val="lt1"/>
                </a:highlight>
                <a:latin typeface="Helvetica Neue Light"/>
                <a:ea typeface="Helvetica Neue Light"/>
                <a:cs typeface="Helvetica Neue Light"/>
                <a:sym typeface="Helvetica Neue Light"/>
              </a:rPr>
              <a:t> y </a:t>
            </a:r>
            <a:r>
              <a:rPr b="1" lang="en-GB" sz="1600">
                <a:solidFill>
                  <a:schemeClr val="dk1"/>
                </a:solidFill>
                <a:highlight>
                  <a:schemeClr val="lt1"/>
                </a:highlight>
                <a:latin typeface="Helvetica Neue"/>
                <a:ea typeface="Helvetica Neue"/>
                <a:cs typeface="Helvetica Neue"/>
                <a:sym typeface="Helvetica Neue"/>
              </a:rPr>
              <a:t>.listen()</a:t>
            </a:r>
            <a:r>
              <a:rPr lang="en-GB" sz="1600">
                <a:solidFill>
                  <a:schemeClr val="dk1"/>
                </a:solidFill>
                <a:highlight>
                  <a:schemeClr val="lt1"/>
                </a:highlight>
                <a:latin typeface="Helvetica Neue Light"/>
                <a:ea typeface="Helvetica Neue Light"/>
                <a:cs typeface="Helvetica Neue Light"/>
                <a:sym typeface="Helvetica Neue Light"/>
              </a:rPr>
              <a:t>. El middleware se agrega a través del método .use() y el método .listen() iniciará el servidor y comenzará a procesar solicitudes con el middleware registrado.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85" name="Google Shape;285;p3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Clase Application</a:t>
            </a:r>
            <a:endParaRPr i="1" sz="3600">
              <a:latin typeface="Anton"/>
              <a:ea typeface="Anton"/>
              <a:cs typeface="Anton"/>
              <a:sym typeface="Anton"/>
            </a:endParaRPr>
          </a:p>
        </p:txBody>
      </p:sp>
      <p:pic>
        <p:nvPicPr>
          <p:cNvPr id="286" name="Google Shape;286;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7" name="Google Shape;287;p36"/>
          <p:cNvPicPr preferRelativeResize="0"/>
          <p:nvPr/>
        </p:nvPicPr>
        <p:blipFill>
          <a:blip r:embed="rId4">
            <a:alphaModFix/>
          </a:blip>
          <a:stretch>
            <a:fillRect/>
          </a:stretch>
        </p:blipFill>
        <p:spPr>
          <a:xfrm>
            <a:off x="1752600" y="2782800"/>
            <a:ext cx="5513751" cy="2132100"/>
          </a:xfrm>
          <a:prstGeom prst="rect">
            <a:avLst/>
          </a:prstGeom>
          <a:noFill/>
          <a:ln cap="flat" cmpd="sng" w="9525">
            <a:solidFill>
              <a:schemeClr val="dk2"/>
            </a:solidFill>
            <a:prstDash val="solid"/>
            <a:round/>
            <a:headEnd len="sm" w="sm" type="none"/>
            <a:tailEnd len="sm" w="sm" type="none"/>
          </a:ln>
        </p:spPr>
      </p:pic>
      <p:pic>
        <p:nvPicPr>
          <p:cNvPr id="288" name="Google Shape;288;p36"/>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289" name="Google Shape;289;p36"/>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nvSpPr>
        <p:spPr>
          <a:xfrm>
            <a:off x="405725" y="972900"/>
            <a:ext cx="8295600" cy="432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Una instancia de Application también tiene algunas propiedades:</a:t>
            </a:r>
            <a:endParaRPr sz="1600">
              <a:solidFill>
                <a:schemeClr val="dk1"/>
              </a:solidFill>
              <a:highlight>
                <a:schemeClr val="lt1"/>
              </a:highlight>
              <a:latin typeface="Helvetica Neue Light"/>
              <a:ea typeface="Helvetica Neue Light"/>
              <a:cs typeface="Helvetica Neue Light"/>
              <a:sym typeface="Helvetica Neue Light"/>
            </a:endParaRPr>
          </a:p>
          <a:p>
            <a:pPr indent="-317500" lvl="1" marL="914400" rtl="0" algn="l">
              <a:lnSpc>
                <a:spcPct val="115000"/>
              </a:lnSpc>
              <a:spcBef>
                <a:spcPts val="1300"/>
              </a:spcBef>
              <a:spcAft>
                <a:spcPts val="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.keys</a:t>
            </a:r>
            <a:r>
              <a:rPr lang="en-GB">
                <a:solidFill>
                  <a:schemeClr val="dk1"/>
                </a:solidFill>
                <a:highlight>
                  <a:schemeClr val="lt1"/>
                </a:highlight>
                <a:latin typeface="Helvetica Neue Light"/>
                <a:ea typeface="Helvetica Neue Light"/>
                <a:cs typeface="Helvetica Neue Light"/>
                <a:sym typeface="Helvetica Neue Light"/>
              </a:rPr>
              <a:t>: </a:t>
            </a:r>
            <a:r>
              <a:rPr lang="en-GB">
                <a:solidFill>
                  <a:schemeClr val="dk1"/>
                </a:solidFill>
                <a:highlight>
                  <a:schemeClr val="lt1"/>
                </a:highlight>
                <a:latin typeface="Helvetica Neue Light"/>
                <a:ea typeface="Helvetica Neue Light"/>
                <a:cs typeface="Helvetica Neue Light"/>
                <a:sym typeface="Helvetica Neue Light"/>
              </a:rPr>
              <a:t>se utilizarán al firmar y verificar cookies. El valor se puede establecer en un array de keys y una instancia de KeyStack, o un objeto que proporciona la misma interfaz que KeyStack</a:t>
            </a:r>
            <a:endParaRPr>
              <a:solidFill>
                <a:schemeClr val="dk1"/>
              </a:solidFill>
              <a:highlight>
                <a:schemeClr val="lt1"/>
              </a:highlight>
              <a:latin typeface="Helvetica Neue Light"/>
              <a:ea typeface="Helvetica Neue Light"/>
              <a:cs typeface="Helvetica Neue Light"/>
              <a:sym typeface="Helvetica Neue Light"/>
            </a:endParaRPr>
          </a:p>
          <a:p>
            <a:pPr indent="-317500" lvl="1" marL="914400" rtl="0" algn="l">
              <a:lnSpc>
                <a:spcPct val="115000"/>
              </a:lnSpc>
              <a:spcBef>
                <a:spcPts val="1300"/>
              </a:spcBef>
              <a:spcAft>
                <a:spcPts val="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.proxy:</a:t>
            </a:r>
            <a:r>
              <a:rPr lang="en-GB">
                <a:solidFill>
                  <a:schemeClr val="dk1"/>
                </a:solidFill>
                <a:highlight>
                  <a:schemeClr val="lt1"/>
                </a:highlight>
                <a:latin typeface="Helvetica Neue Light"/>
                <a:ea typeface="Helvetica Neue Light"/>
                <a:cs typeface="Helvetica Neue Light"/>
                <a:sym typeface="Helvetica Neue Light"/>
              </a:rPr>
              <a:t> Tiene valor predeterminado false, pero se puede configurar a través de las opciones del constructor de la aplicación. Esto tiene la intención de indicar que la aplicación está detrás de un proxy y utilizará X-Fordered-Proto, X-Fordered-Host y X-Fordered-For al procesar la solicitud, lo que debería proporcionar información más precisa sobre la solicitud.</a:t>
            </a:r>
            <a:endParaRPr>
              <a:solidFill>
                <a:schemeClr val="dk1"/>
              </a:solidFill>
              <a:highlight>
                <a:schemeClr val="lt1"/>
              </a:highlight>
              <a:latin typeface="Helvetica Neue Light"/>
              <a:ea typeface="Helvetica Neue Light"/>
              <a:cs typeface="Helvetica Neue Light"/>
              <a:sym typeface="Helvetica Neue Light"/>
            </a:endParaRPr>
          </a:p>
          <a:p>
            <a:pPr indent="-317500" lvl="1" marL="914400" rtl="0" algn="l">
              <a:lnSpc>
                <a:spcPct val="115000"/>
              </a:lnSpc>
              <a:spcBef>
                <a:spcPts val="1300"/>
              </a:spcBef>
              <a:spcAft>
                <a:spcPts val="100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.state:</a:t>
            </a:r>
            <a:r>
              <a:rPr lang="en-GB">
                <a:solidFill>
                  <a:schemeClr val="dk1"/>
                </a:solidFill>
                <a:highlight>
                  <a:schemeClr val="lt1"/>
                </a:highlight>
                <a:latin typeface="Helvetica Neue Light"/>
                <a:ea typeface="Helvetica Neue Light"/>
                <a:cs typeface="Helvetica Neue Light"/>
                <a:sym typeface="Helvetica Neue Light"/>
              </a:rPr>
              <a:t> Un registro del estado de la aplicación, que puede ser fuertemente tipado especificando un argumento genérico al construir una Appication(), o inferido pasando un objeto de estado (por ejemplo, Application({estado})).</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295" name="Google Shape;295;p3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Clase Application</a:t>
            </a:r>
            <a:endParaRPr i="1" sz="3600">
              <a:latin typeface="Anton"/>
              <a:ea typeface="Anton"/>
              <a:cs typeface="Anton"/>
              <a:sym typeface="Anton"/>
            </a:endParaRPr>
          </a:p>
        </p:txBody>
      </p:sp>
      <p:pic>
        <p:nvPicPr>
          <p:cNvPr id="296" name="Google Shape;296;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7" name="Google Shape;297;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98" name="Google Shape;298;p37"/>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nvSpPr>
        <p:spPr>
          <a:xfrm>
            <a:off x="329525" y="1612950"/>
            <a:ext cx="8295600" cy="19176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300"/>
              </a:spcBef>
              <a:spcAft>
                <a:spcPts val="1000"/>
              </a:spcAft>
              <a:buNone/>
            </a:pPr>
            <a:r>
              <a:rPr lang="en-GB" sz="2000">
                <a:solidFill>
                  <a:schemeClr val="dk1"/>
                </a:solidFill>
                <a:highlight>
                  <a:schemeClr val="lt1"/>
                </a:highlight>
                <a:latin typeface="Helvetica Neue Light"/>
                <a:ea typeface="Helvetica Neue Light"/>
                <a:cs typeface="Helvetica Neue Light"/>
                <a:sym typeface="Helvetica Neue Light"/>
              </a:rPr>
              <a:t>A cada función de middleware se le pasa un contexto cuando se invoca. Este contexto representa "todo" lo que el middleware debe saber sobre la solicitud y la respuesta actual que está manejando la aplicación. El contexto también incluye otra información que es útil para procesar solicitudes.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04" name="Google Shape;304;p3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Context</a:t>
            </a:r>
            <a:endParaRPr i="1" sz="3600">
              <a:latin typeface="Anton"/>
              <a:ea typeface="Anton"/>
              <a:cs typeface="Anton"/>
              <a:sym typeface="Anton"/>
            </a:endParaRPr>
          </a:p>
        </p:txBody>
      </p:sp>
      <p:pic>
        <p:nvPicPr>
          <p:cNvPr id="305" name="Google Shape;305;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6" name="Google Shape;306;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7" name="Google Shape;307;p38"/>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nvSpPr>
        <p:spPr>
          <a:xfrm>
            <a:off x="558125" y="952076"/>
            <a:ext cx="8295600" cy="4322100"/>
          </a:xfrm>
          <a:prstGeom prst="rect">
            <a:avLst/>
          </a:prstGeom>
          <a:noFill/>
          <a:ln>
            <a:noFill/>
          </a:ln>
        </p:spPr>
        <p:txBody>
          <a:bodyPr anchorCtr="0" anchor="t" bIns="91425" lIns="91425" spcFirstLastPara="1" rIns="91425" wrap="square" tIns="91425">
            <a:noAutofit/>
          </a:bodyPr>
          <a:lstStyle/>
          <a:p>
            <a:pPr indent="-358900" lvl="1" marL="360000" rtl="0" algn="l">
              <a:lnSpc>
                <a:spcPct val="115000"/>
              </a:lnSpc>
              <a:spcBef>
                <a:spcPts val="0"/>
              </a:spcBef>
              <a:spcAft>
                <a:spcPts val="0"/>
              </a:spcAft>
              <a:buClr>
                <a:srgbClr val="3CEFAB"/>
              </a:buClr>
              <a:buSzPts val="1400"/>
              <a:buChar char="○"/>
            </a:pPr>
            <a:r>
              <a:rPr b="1" lang="en-GB">
                <a:solidFill>
                  <a:schemeClr val="dk1"/>
                </a:solidFill>
                <a:highlight>
                  <a:schemeClr val="lt1"/>
                </a:highlight>
                <a:latin typeface="Helvetica Neue"/>
                <a:ea typeface="Helvetica Neue"/>
                <a:cs typeface="Helvetica Neue"/>
                <a:sym typeface="Helvetica Neue"/>
              </a:rPr>
              <a:t>.app:</a:t>
            </a:r>
            <a:r>
              <a:rPr lang="en-GB">
                <a:solidFill>
                  <a:schemeClr val="dk1"/>
                </a:solidFill>
                <a:highlight>
                  <a:schemeClr val="lt1"/>
                </a:highlight>
                <a:latin typeface="Helvetica Neue Light"/>
                <a:ea typeface="Helvetica Neue Light"/>
                <a:cs typeface="Helvetica Neue Light"/>
                <a:sym typeface="Helvetica Neue Light"/>
              </a:rPr>
              <a:t> Una referencia a Application que invoca este middleware.</a:t>
            </a:r>
            <a:endParaRPr>
              <a:solidFill>
                <a:schemeClr val="dk1"/>
              </a:solidFill>
              <a:highlight>
                <a:schemeClr val="lt1"/>
              </a:highlight>
              <a:latin typeface="Helvetica Neue Light"/>
              <a:ea typeface="Helvetica Neue Light"/>
              <a:cs typeface="Helvetica Neue Light"/>
              <a:sym typeface="Helvetica Neue Light"/>
            </a:endParaRPr>
          </a:p>
          <a:p>
            <a:pPr indent="-358900" lvl="1" marL="360000" rtl="0" algn="l">
              <a:lnSpc>
                <a:spcPct val="115000"/>
              </a:lnSpc>
              <a:spcBef>
                <a:spcPts val="1000"/>
              </a:spcBef>
              <a:spcAft>
                <a:spcPts val="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.cookies:</a:t>
            </a:r>
            <a:r>
              <a:rPr lang="en-GB">
                <a:solidFill>
                  <a:schemeClr val="dk1"/>
                </a:solidFill>
                <a:highlight>
                  <a:schemeClr val="lt1"/>
                </a:highlight>
                <a:latin typeface="Helvetica Neue Light"/>
                <a:ea typeface="Helvetica Neue Light"/>
                <a:cs typeface="Helvetica Neue Light"/>
                <a:sym typeface="Helvetica Neue Light"/>
              </a:rPr>
              <a:t> La instancia de Cookies para este contexto que nos permite leer y configurar cookies.</a:t>
            </a:r>
            <a:endParaRPr>
              <a:solidFill>
                <a:schemeClr val="dk1"/>
              </a:solidFill>
              <a:highlight>
                <a:schemeClr val="lt1"/>
              </a:highlight>
              <a:latin typeface="Helvetica Neue Light"/>
              <a:ea typeface="Helvetica Neue Light"/>
              <a:cs typeface="Helvetica Neue Light"/>
              <a:sym typeface="Helvetica Neue Light"/>
            </a:endParaRPr>
          </a:p>
          <a:p>
            <a:pPr indent="-358900" lvl="1" marL="360000" rtl="0" algn="l">
              <a:lnSpc>
                <a:spcPct val="115000"/>
              </a:lnSpc>
              <a:spcBef>
                <a:spcPts val="1000"/>
              </a:spcBef>
              <a:spcAft>
                <a:spcPts val="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.request:</a:t>
            </a:r>
            <a:r>
              <a:rPr lang="en-GB">
                <a:solidFill>
                  <a:schemeClr val="dk1"/>
                </a:solidFill>
                <a:highlight>
                  <a:schemeClr val="lt1"/>
                </a:highlight>
                <a:latin typeface="Helvetica Neue Light"/>
                <a:ea typeface="Helvetica Neue Light"/>
                <a:cs typeface="Helvetica Neue Light"/>
                <a:sym typeface="Helvetica Neue Light"/>
              </a:rPr>
              <a:t> El objeto Solicitud que contiene detalles sobre la solicitud.</a:t>
            </a:r>
            <a:endParaRPr>
              <a:solidFill>
                <a:schemeClr val="dk1"/>
              </a:solidFill>
              <a:highlight>
                <a:schemeClr val="lt1"/>
              </a:highlight>
              <a:latin typeface="Helvetica Neue Light"/>
              <a:ea typeface="Helvetica Neue Light"/>
              <a:cs typeface="Helvetica Neue Light"/>
              <a:sym typeface="Helvetica Neue Light"/>
            </a:endParaRPr>
          </a:p>
          <a:p>
            <a:pPr indent="-358900" lvl="1" marL="360000" rtl="0" algn="l">
              <a:lnSpc>
                <a:spcPct val="115000"/>
              </a:lnSpc>
              <a:spcBef>
                <a:spcPts val="1000"/>
              </a:spcBef>
              <a:spcAft>
                <a:spcPts val="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.response:</a:t>
            </a:r>
            <a:r>
              <a:rPr lang="en-GB">
                <a:solidFill>
                  <a:schemeClr val="dk1"/>
                </a:solidFill>
                <a:highlight>
                  <a:schemeClr val="lt1"/>
                </a:highlight>
                <a:latin typeface="Helvetica Neue Light"/>
                <a:ea typeface="Helvetica Neue Light"/>
                <a:cs typeface="Helvetica Neue Light"/>
                <a:sym typeface="Helvetica Neue Light"/>
              </a:rPr>
              <a:t> El objeto Respuesta que se utilizará para formar la respuesta enviada al solicitante.</a:t>
            </a:r>
            <a:endParaRPr>
              <a:solidFill>
                <a:schemeClr val="dk1"/>
              </a:solidFill>
              <a:highlight>
                <a:schemeClr val="lt1"/>
              </a:highlight>
              <a:latin typeface="Helvetica Neue Light"/>
              <a:ea typeface="Helvetica Neue Light"/>
              <a:cs typeface="Helvetica Neue Light"/>
              <a:sym typeface="Helvetica Neue Light"/>
            </a:endParaRPr>
          </a:p>
          <a:p>
            <a:pPr indent="-358900" lvl="1" marL="360000" rtl="0" algn="l">
              <a:lnSpc>
                <a:spcPct val="115000"/>
              </a:lnSpc>
              <a:spcBef>
                <a:spcPts val="1000"/>
              </a:spcBef>
              <a:spcAft>
                <a:spcPts val="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.respond:</a:t>
            </a:r>
            <a:r>
              <a:rPr lang="en-GB">
                <a:solidFill>
                  <a:schemeClr val="dk1"/>
                </a:solidFill>
                <a:highlight>
                  <a:schemeClr val="lt1"/>
                </a:highlight>
                <a:latin typeface="Helvetica Neue Light"/>
                <a:ea typeface="Helvetica Neue Light"/>
                <a:cs typeface="Helvetica Neue Light"/>
                <a:sym typeface="Helvetica Neue Light"/>
              </a:rPr>
              <a:t> Determina si cuando el middleware termina de procesarse, la aplicación debe enviar el .response al cliente. Si es verdadero, se enviará la respuesta, y si es falso, no se enviará la respuesta. El valor predeterminado es verdadero, pero ciertos métodos, como .upgrade() y .sendEvents() establecerán esto en falso.</a:t>
            </a:r>
            <a:endParaRPr>
              <a:solidFill>
                <a:schemeClr val="dk1"/>
              </a:solidFill>
              <a:highlight>
                <a:schemeClr val="lt1"/>
              </a:highlight>
              <a:latin typeface="Helvetica Neue Light"/>
              <a:ea typeface="Helvetica Neue Light"/>
              <a:cs typeface="Helvetica Neue Light"/>
              <a:sym typeface="Helvetica Neue Light"/>
            </a:endParaRPr>
          </a:p>
          <a:p>
            <a:pPr indent="-358900" lvl="1" marL="360000" rtl="0" algn="l">
              <a:lnSpc>
                <a:spcPct val="115000"/>
              </a:lnSpc>
              <a:spcBef>
                <a:spcPts val="1000"/>
              </a:spcBef>
              <a:spcAft>
                <a:spcPts val="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.socket:</a:t>
            </a:r>
            <a:r>
              <a:rPr lang="en-GB">
                <a:solidFill>
                  <a:schemeClr val="dk1"/>
                </a:solidFill>
                <a:highlight>
                  <a:schemeClr val="lt1"/>
                </a:highlight>
                <a:latin typeface="Helvetica Neue Light"/>
                <a:ea typeface="Helvetica Neue Light"/>
                <a:cs typeface="Helvetica Neue Light"/>
                <a:sym typeface="Helvetica Neue Light"/>
              </a:rPr>
              <a:t> Esto no estará definido si la conexión no se ha actualizado a un socket web. Si la conexión se ha actualizado, se establecerá la interfaz .socket.</a:t>
            </a:r>
            <a:endParaRPr>
              <a:solidFill>
                <a:schemeClr val="dk1"/>
              </a:solidFill>
              <a:highlight>
                <a:schemeClr val="lt1"/>
              </a:highlight>
              <a:latin typeface="Helvetica Neue Light"/>
              <a:ea typeface="Helvetica Neue Light"/>
              <a:cs typeface="Helvetica Neue Light"/>
              <a:sym typeface="Helvetica Neue Light"/>
            </a:endParaRPr>
          </a:p>
          <a:p>
            <a:pPr indent="-358900" lvl="1" marL="360000" rtl="0" algn="l">
              <a:lnSpc>
                <a:spcPct val="115000"/>
              </a:lnSpc>
              <a:spcBef>
                <a:spcPts val="1000"/>
              </a:spcBef>
              <a:spcAft>
                <a:spcPts val="1000"/>
              </a:spcAft>
              <a:buClr>
                <a:srgbClr val="3CEFAB"/>
              </a:buClr>
              <a:buSzPts val="1400"/>
              <a:buFont typeface="Helvetica Neue Light"/>
              <a:buChar char="○"/>
            </a:pPr>
            <a:r>
              <a:rPr b="1" lang="en-GB">
                <a:solidFill>
                  <a:schemeClr val="dk1"/>
                </a:solidFill>
                <a:highlight>
                  <a:schemeClr val="lt1"/>
                </a:highlight>
                <a:latin typeface="Helvetica Neue"/>
                <a:ea typeface="Helvetica Neue"/>
                <a:cs typeface="Helvetica Neue"/>
                <a:sym typeface="Helvetica Neue"/>
              </a:rPr>
              <a:t>.state: </a:t>
            </a:r>
            <a:r>
              <a:rPr lang="en-GB">
                <a:solidFill>
                  <a:schemeClr val="dk1"/>
                </a:solidFill>
                <a:highlight>
                  <a:schemeClr val="lt1"/>
                </a:highlight>
                <a:latin typeface="Helvetica Neue Light"/>
                <a:ea typeface="Helvetica Neue Light"/>
                <a:cs typeface="Helvetica Neue Light"/>
                <a:sym typeface="Helvetica Neue Light"/>
              </a:rPr>
              <a:t>Un registro del estado de la aplicación, que puede ser fuertemente tipado especificando un argumento genérico al construir una Application(), o inferido pasando un objeto de estado (por ejemplo, Application({state})).</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313" name="Google Shape;313;p3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Propiedades del contexto</a:t>
            </a:r>
            <a:endParaRPr i="1" sz="3600">
              <a:latin typeface="Anton"/>
              <a:ea typeface="Anton"/>
              <a:cs typeface="Anton"/>
              <a:sym typeface="Anton"/>
            </a:endParaRPr>
          </a:p>
        </p:txBody>
      </p:sp>
      <p:pic>
        <p:nvPicPr>
          <p:cNvPr id="314" name="Google Shape;314;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5" name="Google Shape;315;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6" name="Google Shape;316;p39"/>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nvSpPr>
        <p:spPr>
          <a:xfrm>
            <a:off x="405725" y="927375"/>
            <a:ext cx="8541900" cy="3986700"/>
          </a:xfrm>
          <a:prstGeom prst="rect">
            <a:avLst/>
          </a:prstGeom>
          <a:noFill/>
          <a:ln>
            <a:noFill/>
          </a:ln>
        </p:spPr>
        <p:txBody>
          <a:bodyPr anchorCtr="0" anchor="t" bIns="91425" lIns="91425" spcFirstLastPara="1" rIns="91425" wrap="square" tIns="91425">
            <a:noAutofit/>
          </a:bodyPr>
          <a:lstStyle/>
          <a:p>
            <a:pPr indent="-330200" lvl="1" marL="450000" rtl="0" algn="l">
              <a:lnSpc>
                <a:spcPct val="115000"/>
              </a:lnSpc>
              <a:spcBef>
                <a:spcPts val="13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.assert(): </a:t>
            </a:r>
            <a:r>
              <a:rPr lang="en-GB" sz="1600">
                <a:solidFill>
                  <a:schemeClr val="dk1"/>
                </a:solidFill>
                <a:highlight>
                  <a:schemeClr val="lt1"/>
                </a:highlight>
                <a:latin typeface="Helvetica Neue Light"/>
                <a:ea typeface="Helvetica Neue Light"/>
                <a:cs typeface="Helvetica Neue Light"/>
                <a:sym typeface="Helvetica Neue Light"/>
              </a:rPr>
              <a:t>Hace una aserción, que si no es verdadera, arroja un HTTPError, cuya subclase es identificada por el segundo argumento, siendo el mensaje el tercer argumento.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450000" rtl="0" algn="l">
              <a:lnSpc>
                <a:spcPct val="115000"/>
              </a:lnSpc>
              <a:spcBef>
                <a:spcPts val="13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.send():</a:t>
            </a:r>
            <a:r>
              <a:rPr lang="en-GB" sz="1600">
                <a:solidFill>
                  <a:schemeClr val="dk1"/>
                </a:solidFill>
                <a:highlight>
                  <a:schemeClr val="lt1"/>
                </a:highlight>
                <a:latin typeface="Helvetica Neue Light"/>
                <a:ea typeface="Helvetica Neue Light"/>
                <a:cs typeface="Helvetica Neue Light"/>
                <a:sym typeface="Helvetica Neue Light"/>
              </a:rPr>
              <a:t> Transmite un archivo al cliente solicitante.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450000" rtl="0" algn="l">
              <a:lnSpc>
                <a:spcPct val="115000"/>
              </a:lnSpc>
              <a:spcBef>
                <a:spcPts val="13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.sendEvents():</a:t>
            </a:r>
            <a:r>
              <a:rPr lang="en-GB" sz="1600">
                <a:solidFill>
                  <a:schemeClr val="dk1"/>
                </a:solidFill>
                <a:highlight>
                  <a:schemeClr val="lt1"/>
                </a:highlight>
                <a:latin typeface="Helvetica Neue Light"/>
                <a:ea typeface="Helvetica Neue Light"/>
                <a:cs typeface="Helvetica Neue Light"/>
                <a:sym typeface="Helvetica Neue Light"/>
              </a:rPr>
              <a:t> Convierte la conexión actual en una respuesta de evento enviada por el servidor y devuelve un </a:t>
            </a:r>
            <a:r>
              <a:rPr i="1" lang="en-GB" sz="1600">
                <a:solidFill>
                  <a:schemeClr val="dk1"/>
                </a:solidFill>
                <a:highlight>
                  <a:schemeClr val="lt1"/>
                </a:highlight>
                <a:latin typeface="Helvetica Neue Light"/>
                <a:ea typeface="Helvetica Neue Light"/>
                <a:cs typeface="Helvetica Neue Light"/>
                <a:sym typeface="Helvetica Neue Light"/>
              </a:rPr>
              <a:t>ServerSentEventTarget</a:t>
            </a:r>
            <a:r>
              <a:rPr lang="en-GB" sz="1600">
                <a:solidFill>
                  <a:schemeClr val="dk1"/>
                </a:solidFill>
                <a:highlight>
                  <a:schemeClr val="lt1"/>
                </a:highlight>
                <a:latin typeface="Helvetica Neue Light"/>
                <a:ea typeface="Helvetica Neue Light"/>
                <a:cs typeface="Helvetica Neue Light"/>
                <a:sym typeface="Helvetica Neue Light"/>
              </a:rPr>
              <a:t> donde los mensajes y eventos se pueden transmitir al cliente. Esto establecerá </a:t>
            </a:r>
            <a:r>
              <a:rPr i="1" lang="en-GB" sz="1600">
                <a:solidFill>
                  <a:schemeClr val="dk1"/>
                </a:solidFill>
                <a:highlight>
                  <a:schemeClr val="lt1"/>
                </a:highlight>
                <a:latin typeface="Helvetica Neue Light"/>
                <a:ea typeface="Helvetica Neue Light"/>
                <a:cs typeface="Helvetica Neue Light"/>
                <a:sym typeface="Helvetica Neue Light"/>
              </a:rPr>
              <a:t>.respond</a:t>
            </a:r>
            <a:r>
              <a:rPr lang="en-GB" sz="1600">
                <a:solidFill>
                  <a:schemeClr val="dk1"/>
                </a:solidFill>
                <a:highlight>
                  <a:schemeClr val="lt1"/>
                </a:highlight>
                <a:latin typeface="Helvetica Neue Light"/>
                <a:ea typeface="Helvetica Neue Light"/>
                <a:cs typeface="Helvetica Neue Light"/>
                <a:sym typeface="Helvetica Neue Light"/>
              </a:rPr>
              <a:t> en falso.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450000" rtl="0" algn="l">
              <a:lnSpc>
                <a:spcPct val="115000"/>
              </a:lnSpc>
              <a:spcBef>
                <a:spcPts val="13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.throw():</a:t>
            </a:r>
            <a:r>
              <a:rPr lang="en-GB" sz="1600">
                <a:solidFill>
                  <a:schemeClr val="dk1"/>
                </a:solidFill>
                <a:highlight>
                  <a:schemeClr val="lt1"/>
                </a:highlight>
                <a:latin typeface="Helvetica Neue Light"/>
                <a:ea typeface="Helvetica Neue Light"/>
                <a:cs typeface="Helvetica Neue Light"/>
                <a:sym typeface="Helvetica Neue Light"/>
              </a:rPr>
              <a:t> Lanza un HTTPError, cuya subclase se identifica por el primer argumento, y el mensaje se pasa como el segundo.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450000" rtl="0" algn="l">
              <a:lnSpc>
                <a:spcPct val="115000"/>
              </a:lnSpc>
              <a:spcBef>
                <a:spcPts val="1300"/>
              </a:spcBef>
              <a:spcAft>
                <a:spcPts val="100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.upgrade():</a:t>
            </a:r>
            <a:r>
              <a:rPr lang="en-GB" sz="1600">
                <a:solidFill>
                  <a:schemeClr val="dk1"/>
                </a:solidFill>
                <a:highlight>
                  <a:schemeClr val="lt1"/>
                </a:highlight>
                <a:latin typeface="Helvetica Neue Light"/>
                <a:ea typeface="Helvetica Neue Light"/>
                <a:cs typeface="Helvetica Neue Light"/>
                <a:sym typeface="Helvetica Neue Light"/>
              </a:rPr>
              <a:t> Intenta actualizar la conexión a una conexión de socket web y resuelve con una interfaz de socket web. Esto establecerá </a:t>
            </a:r>
            <a:r>
              <a:rPr i="1" lang="en-GB" sz="1600">
                <a:solidFill>
                  <a:schemeClr val="dk1"/>
                </a:solidFill>
                <a:highlight>
                  <a:schemeClr val="lt1"/>
                </a:highlight>
                <a:latin typeface="Helvetica Neue Light"/>
                <a:ea typeface="Helvetica Neue Light"/>
                <a:cs typeface="Helvetica Neue Light"/>
                <a:sym typeface="Helvetica Neue Light"/>
              </a:rPr>
              <a:t>.respond</a:t>
            </a:r>
            <a:r>
              <a:rPr lang="en-GB" sz="1600">
                <a:solidFill>
                  <a:schemeClr val="dk1"/>
                </a:solidFill>
                <a:highlight>
                  <a:schemeClr val="lt1"/>
                </a:highlight>
                <a:latin typeface="Helvetica Neue Light"/>
                <a:ea typeface="Helvetica Neue Light"/>
                <a:cs typeface="Helvetica Neue Light"/>
                <a:sym typeface="Helvetica Neue Light"/>
              </a:rPr>
              <a:t> en falso.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22" name="Google Shape;322;p40"/>
          <p:cNvSpPr txBox="1"/>
          <p:nvPr/>
        </p:nvSpPr>
        <p:spPr>
          <a:xfrm>
            <a:off x="803050" y="238575"/>
            <a:ext cx="75414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000">
                <a:latin typeface="Anton"/>
                <a:ea typeface="Anton"/>
                <a:cs typeface="Anton"/>
                <a:sym typeface="Anton"/>
              </a:rPr>
              <a:t>Métodos del contexto pasado al </a:t>
            </a:r>
            <a:r>
              <a:rPr i="1" lang="en-GB" sz="3000">
                <a:latin typeface="Anton"/>
                <a:ea typeface="Anton"/>
                <a:cs typeface="Anton"/>
                <a:sym typeface="Anton"/>
              </a:rPr>
              <a:t>middleware</a:t>
            </a:r>
            <a:endParaRPr i="1" sz="3000">
              <a:latin typeface="Anton"/>
              <a:ea typeface="Anton"/>
              <a:cs typeface="Anton"/>
              <a:sym typeface="Anton"/>
            </a:endParaRPr>
          </a:p>
        </p:txBody>
      </p:sp>
      <p:pic>
        <p:nvPicPr>
          <p:cNvPr id="323" name="Google Shape;323;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4" name="Google Shape;324;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5" name="Google Shape;325;p40"/>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nvSpPr>
        <p:spPr>
          <a:xfrm>
            <a:off x="405725" y="896700"/>
            <a:ext cx="8541900" cy="3933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Oak tenemos un </a:t>
            </a:r>
            <a:r>
              <a:rPr b="1" i="1" lang="en-GB" sz="1600">
                <a:solidFill>
                  <a:schemeClr val="dk1"/>
                </a:solidFill>
                <a:highlight>
                  <a:schemeClr val="lt1"/>
                </a:highlight>
                <a:latin typeface="Helvetica Neue"/>
                <a:ea typeface="Helvetica Neue"/>
                <a:cs typeface="Helvetica Neue"/>
                <a:sym typeface="Helvetica Neue"/>
              </a:rPr>
              <a:t>router</a:t>
            </a:r>
            <a:r>
              <a:rPr lang="en-GB" sz="1600">
                <a:solidFill>
                  <a:schemeClr val="dk1"/>
                </a:solidFill>
                <a:highlight>
                  <a:schemeClr val="lt1"/>
                </a:highlight>
                <a:latin typeface="Helvetica Neue Light"/>
                <a:ea typeface="Helvetica Neue Light"/>
                <a:cs typeface="Helvetica Neue Light"/>
                <a:sym typeface="Helvetica Neue Light"/>
              </a:rPr>
              <a:t> que nos va a permitir definir las rutas de nuestra API REST.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El router de Oak es también un middleware con la salvedad de que en él podemos definir el método (GET, POST, DELETE, PATCH, etc) al que el middleware va responder, la ruta especifica y lógicamente un handler o función que se va a ejecutar cuando una petición se realice a dicha ruta/método.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a:t>
            </a:r>
            <a:r>
              <a:rPr b="1" i="1" lang="en-GB" sz="1600">
                <a:solidFill>
                  <a:schemeClr val="dk1"/>
                </a:solidFill>
                <a:highlight>
                  <a:schemeClr val="lt1"/>
                </a:highlight>
                <a:latin typeface="Helvetica Neue"/>
                <a:ea typeface="Helvetica Neue"/>
                <a:cs typeface="Helvetica Neue"/>
                <a:sym typeface="Helvetica Neue"/>
              </a:rPr>
              <a:t>handlers </a:t>
            </a:r>
            <a:r>
              <a:rPr lang="en-GB" sz="1600">
                <a:solidFill>
                  <a:schemeClr val="dk1"/>
                </a:solidFill>
                <a:highlight>
                  <a:schemeClr val="lt1"/>
                </a:highlight>
                <a:latin typeface="Helvetica Neue Light"/>
                <a:ea typeface="Helvetica Neue Light"/>
                <a:cs typeface="Helvetica Neue Light"/>
                <a:sym typeface="Helvetica Neue Light"/>
              </a:rPr>
              <a:t>son simplemente las funciones que responden a cada ruta. Cuando llamamos al método GET para obtener un registro es necesario acceder a los parámetros GET de la url. Esto en Oak se realiza mediante el </a:t>
            </a:r>
            <a:r>
              <a:rPr b="1" i="1" lang="en-GB" sz="1600">
                <a:solidFill>
                  <a:schemeClr val="dk1"/>
                </a:solidFill>
                <a:highlight>
                  <a:schemeClr val="lt1"/>
                </a:highlight>
                <a:latin typeface="Helvetica Neue"/>
                <a:ea typeface="Helvetica Neue"/>
                <a:cs typeface="Helvetica Neue"/>
                <a:sym typeface="Helvetica Neue"/>
              </a:rPr>
              <a:t>helper getQuery</a:t>
            </a:r>
            <a:r>
              <a:rPr lang="en-GB" sz="1600">
                <a:solidFill>
                  <a:schemeClr val="dk1"/>
                </a:solidFill>
                <a:highlight>
                  <a:schemeClr val="lt1"/>
                </a:highlight>
                <a:latin typeface="Helvetica Neue Light"/>
                <a:ea typeface="Helvetica Neue Light"/>
                <a:cs typeface="Helvetica Neue Light"/>
                <a:sym typeface="Helvetica Neue Light"/>
              </a:rPr>
              <a:t> que nos permite acceder a los slugs de la url, parámetros queryString etc.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el caso de los parámetros POST, en la propiedad </a:t>
            </a:r>
            <a:r>
              <a:rPr b="1" i="1" lang="en-GB" sz="1600">
                <a:solidFill>
                  <a:schemeClr val="dk1"/>
                </a:solidFill>
                <a:highlight>
                  <a:schemeClr val="lt1"/>
                </a:highlight>
                <a:latin typeface="Helvetica Neue"/>
                <a:ea typeface="Helvetica Neue"/>
                <a:cs typeface="Helvetica Neue"/>
                <a:sym typeface="Helvetica Neue"/>
              </a:rPr>
              <a:t>request </a:t>
            </a:r>
            <a:r>
              <a:rPr lang="en-GB" sz="1600">
                <a:solidFill>
                  <a:schemeClr val="dk1"/>
                </a:solidFill>
                <a:highlight>
                  <a:schemeClr val="lt1"/>
                </a:highlight>
                <a:latin typeface="Helvetica Neue Light"/>
                <a:ea typeface="Helvetica Neue Light"/>
                <a:cs typeface="Helvetica Neue Light"/>
                <a:sym typeface="Helvetica Neue Light"/>
              </a:rPr>
              <a:t>existe un método </a:t>
            </a:r>
            <a:r>
              <a:rPr b="1" i="1" lang="en-GB" sz="1600">
                <a:solidFill>
                  <a:schemeClr val="dk1"/>
                </a:solidFill>
                <a:highlight>
                  <a:schemeClr val="lt1"/>
                </a:highlight>
                <a:latin typeface="Helvetica Neue"/>
                <a:ea typeface="Helvetica Neue"/>
                <a:cs typeface="Helvetica Neue"/>
                <a:sym typeface="Helvetica Neue"/>
              </a:rPr>
              <a:t>body </a:t>
            </a:r>
            <a:r>
              <a:rPr lang="en-GB" sz="1600">
                <a:solidFill>
                  <a:schemeClr val="dk1"/>
                </a:solidFill>
                <a:highlight>
                  <a:schemeClr val="lt1"/>
                </a:highlight>
                <a:latin typeface="Helvetica Neue Light"/>
                <a:ea typeface="Helvetica Neue Light"/>
                <a:cs typeface="Helvetica Neue Light"/>
                <a:sym typeface="Helvetica Neue Light"/>
              </a:rPr>
              <a:t>que nos devuelve los valores pasados en el mismo.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31" name="Google Shape;331;p4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Router - Handlers</a:t>
            </a:r>
            <a:endParaRPr i="1" sz="3600">
              <a:latin typeface="Anton"/>
              <a:ea typeface="Anton"/>
              <a:cs typeface="Anton"/>
              <a:sym typeface="Anton"/>
            </a:endParaRPr>
          </a:p>
        </p:txBody>
      </p:sp>
      <p:pic>
        <p:nvPicPr>
          <p:cNvPr id="332" name="Google Shape;332;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3" name="Google Shape;333;p4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4" name="Google Shape;334;p41"/>
          <p:cNvPicPr preferRelativeResize="0"/>
          <p:nvPr/>
        </p:nvPicPr>
        <p:blipFill>
          <a:blip r:embed="rId5">
            <a:alphaModFix/>
          </a:blip>
          <a:stretch>
            <a:fillRect/>
          </a:stretch>
        </p:blipFill>
        <p:spPr>
          <a:xfrm>
            <a:off x="32225" y="151659"/>
            <a:ext cx="1271500" cy="76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229367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46924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4859500"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5000183"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48</a:t>
            </a:r>
            <a:endParaRPr>
              <a:latin typeface="Helvetica Neue"/>
              <a:ea typeface="Helvetica Neue"/>
              <a:cs typeface="Helvetica Neue"/>
              <a:sym typeface="Helvetica Neue"/>
            </a:endParaRPr>
          </a:p>
        </p:txBody>
      </p:sp>
      <p:sp>
        <p:nvSpPr>
          <p:cNvPr id="74" name="Google Shape;74;p15"/>
          <p:cNvSpPr txBox="1"/>
          <p:nvPr/>
        </p:nvSpPr>
        <p:spPr>
          <a:xfrm>
            <a:off x="4801790" y="16818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Desarrollo de una API REST en Deno</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6357025" y="1391289"/>
            <a:ext cx="196500" cy="196500"/>
          </a:xfrm>
          <a:prstGeom prst="rect">
            <a:avLst/>
          </a:prstGeom>
          <a:noFill/>
          <a:ln>
            <a:noFill/>
          </a:ln>
        </p:spPr>
      </p:pic>
      <p:sp>
        <p:nvSpPr>
          <p:cNvPr id="76" name="Google Shape;76;p15"/>
          <p:cNvSpPr/>
          <p:nvPr/>
        </p:nvSpPr>
        <p:spPr>
          <a:xfrm>
            <a:off x="2476000"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2616683"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47</a:t>
            </a:r>
            <a:endParaRPr>
              <a:latin typeface="Helvetica Neue"/>
              <a:ea typeface="Helvetica Neue"/>
              <a:cs typeface="Helvetica Neue"/>
              <a:sym typeface="Helvetica Neue"/>
            </a:endParaRPr>
          </a:p>
        </p:txBody>
      </p:sp>
      <p:pic>
        <p:nvPicPr>
          <p:cNvPr id="78" name="Google Shape;78;p15"/>
          <p:cNvPicPr preferRelativeResize="0"/>
          <p:nvPr/>
        </p:nvPicPr>
        <p:blipFill>
          <a:blip r:embed="rId4">
            <a:alphaModFix/>
          </a:blip>
          <a:stretch>
            <a:fillRect/>
          </a:stretch>
        </p:blipFill>
        <p:spPr>
          <a:xfrm>
            <a:off x="4047075" y="1391289"/>
            <a:ext cx="196500" cy="196500"/>
          </a:xfrm>
          <a:prstGeom prst="rect">
            <a:avLst/>
          </a:prstGeom>
          <a:noFill/>
          <a:ln>
            <a:noFill/>
          </a:ln>
        </p:spPr>
      </p:pic>
      <p:sp>
        <p:nvSpPr>
          <p:cNvPr id="79" name="Google Shape;79;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
        <p:nvSpPr>
          <p:cNvPr id="80" name="Google Shape;80;p15"/>
          <p:cNvSpPr txBox="1"/>
          <p:nvPr/>
        </p:nvSpPr>
        <p:spPr>
          <a:xfrm>
            <a:off x="2501765" y="16818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GB" sz="1200">
                <a:solidFill>
                  <a:srgbClr val="000000"/>
                </a:solidFill>
                <a:highlight>
                  <a:srgbClr val="FFFFFF"/>
                </a:highlight>
              </a:rPr>
              <a:t>El futuro de Nodejs: Deno</a:t>
            </a:r>
            <a:endParaRPr b="1" sz="1200">
              <a:solidFill>
                <a:srgbClr val="000000"/>
              </a:solidFill>
              <a:highlight>
                <a:srgbClr val="FFFFFF"/>
              </a:highlight>
            </a:endParaRPr>
          </a:p>
        </p:txBody>
      </p:sp>
      <p:pic>
        <p:nvPicPr>
          <p:cNvPr id="81" name="Google Shape;81;p15"/>
          <p:cNvPicPr preferRelativeResize="0"/>
          <p:nvPr/>
        </p:nvPicPr>
        <p:blipFill rotWithShape="1">
          <a:blip r:embed="rId5">
            <a:alphaModFix/>
          </a:blip>
          <a:srcRect b="0" l="0" r="0" t="0"/>
          <a:stretch/>
        </p:blipFill>
        <p:spPr>
          <a:xfrm>
            <a:off x="2611501" y="2544064"/>
            <a:ext cx="283500" cy="283500"/>
          </a:xfrm>
          <a:prstGeom prst="rect">
            <a:avLst/>
          </a:prstGeom>
          <a:noFill/>
          <a:ln>
            <a:noFill/>
          </a:ln>
        </p:spPr>
      </p:pic>
      <p:sp>
        <p:nvSpPr>
          <p:cNvPr id="82" name="Google Shape;82;p15"/>
          <p:cNvSpPr txBox="1"/>
          <p:nvPr/>
        </p:nvSpPr>
        <p:spPr>
          <a:xfrm>
            <a:off x="2941595" y="254706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PROYECTO EN DENO</a:t>
            </a:r>
            <a:endParaRPr sz="700">
              <a:latin typeface="Helvetica Neue Light"/>
              <a:ea typeface="Helvetica Neue Light"/>
              <a:cs typeface="Helvetica Neue Light"/>
              <a:sym typeface="Helvetica Neue Light"/>
            </a:endParaRPr>
          </a:p>
        </p:txBody>
      </p:sp>
      <p:pic>
        <p:nvPicPr>
          <p:cNvPr id="83" name="Google Shape;83;p15"/>
          <p:cNvPicPr preferRelativeResize="0"/>
          <p:nvPr/>
        </p:nvPicPr>
        <p:blipFill rotWithShape="1">
          <a:blip r:embed="rId5">
            <a:alphaModFix/>
          </a:blip>
          <a:srcRect b="0" l="0" r="0" t="0"/>
          <a:stretch/>
        </p:blipFill>
        <p:spPr>
          <a:xfrm>
            <a:off x="2611501" y="3012451"/>
            <a:ext cx="283500" cy="283500"/>
          </a:xfrm>
          <a:prstGeom prst="rect">
            <a:avLst/>
          </a:prstGeom>
          <a:noFill/>
          <a:ln>
            <a:noFill/>
          </a:ln>
        </p:spPr>
      </p:pic>
      <p:sp>
        <p:nvSpPr>
          <p:cNvPr id="84" name="Google Shape;84;p15"/>
          <p:cNvSpPr txBox="1"/>
          <p:nvPr/>
        </p:nvSpPr>
        <p:spPr>
          <a:xfrm>
            <a:off x="2930995" y="3012475"/>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SERVIDOR  EN DENO</a:t>
            </a:r>
            <a:endParaRPr sz="700">
              <a:latin typeface="Helvetica Neue Light"/>
              <a:ea typeface="Helvetica Neue Light"/>
              <a:cs typeface="Helvetica Neue Light"/>
              <a:sym typeface="Helvetica Neue Light"/>
            </a:endParaRPr>
          </a:p>
        </p:txBody>
      </p:sp>
      <p:pic>
        <p:nvPicPr>
          <p:cNvPr id="85" name="Google Shape;85;p15"/>
          <p:cNvPicPr preferRelativeResize="0"/>
          <p:nvPr/>
        </p:nvPicPr>
        <p:blipFill rotWithShape="1">
          <a:blip r:embed="rId5">
            <a:alphaModFix/>
          </a:blip>
          <a:srcRect b="0" l="0" r="0" t="0"/>
          <a:stretch/>
        </p:blipFill>
        <p:spPr>
          <a:xfrm>
            <a:off x="2607404" y="3470201"/>
            <a:ext cx="283500" cy="283500"/>
          </a:xfrm>
          <a:prstGeom prst="rect">
            <a:avLst/>
          </a:prstGeom>
          <a:noFill/>
          <a:ln>
            <a:noFill/>
          </a:ln>
        </p:spPr>
      </p:pic>
      <p:sp>
        <p:nvSpPr>
          <p:cNvPr id="86" name="Google Shape;86;p15"/>
          <p:cNvSpPr txBox="1"/>
          <p:nvPr/>
        </p:nvSpPr>
        <p:spPr>
          <a:xfrm>
            <a:off x="2930995" y="3470200"/>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SERVIDOR DENO CON HTTP</a:t>
            </a:r>
            <a:endParaRPr sz="700">
              <a:latin typeface="Helvetica Neue Light"/>
              <a:ea typeface="Helvetica Neue Light"/>
              <a:cs typeface="Helvetica Neue Light"/>
              <a:sym typeface="Helvetica Neue Light"/>
            </a:endParaRPr>
          </a:p>
        </p:txBody>
      </p:sp>
      <p:pic>
        <p:nvPicPr>
          <p:cNvPr id="87" name="Google Shape;87;p15"/>
          <p:cNvPicPr preferRelativeResize="0"/>
          <p:nvPr/>
        </p:nvPicPr>
        <p:blipFill rotWithShape="1">
          <a:blip r:embed="rId6">
            <a:alphaModFix/>
          </a:blip>
          <a:srcRect b="0" l="0" r="0" t="0"/>
          <a:stretch/>
        </p:blipFill>
        <p:spPr>
          <a:xfrm>
            <a:off x="2600988" y="3920025"/>
            <a:ext cx="307151" cy="298465"/>
          </a:xfrm>
          <a:prstGeom prst="rect">
            <a:avLst/>
          </a:prstGeom>
          <a:noFill/>
          <a:ln>
            <a:noFill/>
          </a:ln>
        </p:spPr>
      </p:pic>
      <p:sp>
        <p:nvSpPr>
          <p:cNvPr id="88" name="Google Shape;88;p15"/>
          <p:cNvSpPr txBox="1"/>
          <p:nvPr/>
        </p:nvSpPr>
        <p:spPr>
          <a:xfrm>
            <a:off x="2952106" y="3951691"/>
            <a:ext cx="1389600" cy="27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700">
                <a:solidFill>
                  <a:srgbClr val="000000"/>
                </a:solidFill>
                <a:latin typeface="Helvetica Neue Light"/>
                <a:ea typeface="Helvetica Neue Light"/>
                <a:cs typeface="Helvetica Neue Light"/>
                <a:sym typeface="Helvetica Neue Light"/>
              </a:rPr>
              <a:t>SERVIDOR EN DENO</a:t>
            </a:r>
            <a:endParaRPr sz="700">
              <a:latin typeface="Helvetica Neue Light"/>
              <a:ea typeface="Helvetica Neue Light"/>
              <a:cs typeface="Helvetica Neue Light"/>
              <a:sym typeface="Helvetica Neue Light"/>
            </a:endParaRPr>
          </a:p>
        </p:txBody>
      </p:sp>
      <p:cxnSp>
        <p:nvCxnSpPr>
          <p:cNvPr id="89" name="Google Shape;89;p15"/>
          <p:cNvCxnSpPr/>
          <p:nvPr/>
        </p:nvCxnSpPr>
        <p:spPr>
          <a:xfrm>
            <a:off x="24657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24657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24657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2465700" y="3380081"/>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3" name="Google Shape;93;p15"/>
          <p:cNvCxnSpPr/>
          <p:nvPr/>
        </p:nvCxnSpPr>
        <p:spPr>
          <a:xfrm>
            <a:off x="4794351" y="2927610"/>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4" name="Google Shape;94;p15"/>
          <p:cNvCxnSpPr/>
          <p:nvPr/>
        </p:nvCxnSpPr>
        <p:spPr>
          <a:xfrm>
            <a:off x="4794351" y="33931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4794351" y="2458479"/>
            <a:ext cx="1854900" cy="0"/>
          </a:xfrm>
          <a:prstGeom prst="straightConnector1">
            <a:avLst/>
          </a:prstGeom>
          <a:noFill/>
          <a:ln cap="flat" cmpd="sng" w="9525">
            <a:solidFill>
              <a:srgbClr val="EFEFEF"/>
            </a:solidFill>
            <a:prstDash val="solid"/>
            <a:round/>
            <a:headEnd len="med" w="med" type="none"/>
            <a:tailEnd len="med" w="med" type="none"/>
          </a:ln>
        </p:spPr>
      </p:cxnSp>
      <p:pic>
        <p:nvPicPr>
          <p:cNvPr id="96" name="Google Shape;96;p15"/>
          <p:cNvPicPr preferRelativeResize="0"/>
          <p:nvPr/>
        </p:nvPicPr>
        <p:blipFill rotWithShape="1">
          <a:blip r:embed="rId7">
            <a:alphaModFix/>
          </a:blip>
          <a:srcRect b="0" l="0" r="0" t="0"/>
          <a:stretch/>
        </p:blipFill>
        <p:spPr>
          <a:xfrm>
            <a:off x="4835029" y="2542348"/>
            <a:ext cx="283500" cy="283500"/>
          </a:xfrm>
          <a:prstGeom prst="rect">
            <a:avLst/>
          </a:prstGeom>
          <a:noFill/>
          <a:ln>
            <a:noFill/>
          </a:ln>
        </p:spPr>
      </p:pic>
      <p:sp>
        <p:nvSpPr>
          <p:cNvPr id="97" name="Google Shape;97;p15"/>
          <p:cNvSpPr txBox="1"/>
          <p:nvPr/>
        </p:nvSpPr>
        <p:spPr>
          <a:xfrm>
            <a:off x="5173228" y="2517734"/>
            <a:ext cx="16743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700">
                <a:solidFill>
                  <a:srgbClr val="000000"/>
                </a:solidFill>
                <a:highlight>
                  <a:srgbClr val="FFFFFF"/>
                </a:highlight>
                <a:latin typeface="Helvetica Neue Light"/>
                <a:ea typeface="Helvetica Neue Light"/>
                <a:cs typeface="Helvetica Neue Light"/>
                <a:sym typeface="Helvetica Neue Light"/>
              </a:rPr>
              <a:t>USANDO DENO EXPRESS</a:t>
            </a:r>
            <a:endParaRPr sz="700"/>
          </a:p>
        </p:txBody>
      </p:sp>
      <p:pic>
        <p:nvPicPr>
          <p:cNvPr id="98" name="Google Shape;98;p15"/>
          <p:cNvPicPr preferRelativeResize="0"/>
          <p:nvPr/>
        </p:nvPicPr>
        <p:blipFill rotWithShape="1">
          <a:blip r:embed="rId7">
            <a:alphaModFix/>
          </a:blip>
          <a:srcRect b="0" l="0" r="0" t="0"/>
          <a:stretch/>
        </p:blipFill>
        <p:spPr>
          <a:xfrm>
            <a:off x="4835029" y="3023973"/>
            <a:ext cx="283500" cy="283500"/>
          </a:xfrm>
          <a:prstGeom prst="rect">
            <a:avLst/>
          </a:prstGeom>
          <a:noFill/>
          <a:ln>
            <a:noFill/>
          </a:ln>
        </p:spPr>
      </p:pic>
      <p:sp>
        <p:nvSpPr>
          <p:cNvPr id="99" name="Google Shape;99;p15"/>
          <p:cNvSpPr txBox="1"/>
          <p:nvPr/>
        </p:nvSpPr>
        <p:spPr>
          <a:xfrm>
            <a:off x="5199837" y="3036306"/>
            <a:ext cx="16743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700">
                <a:solidFill>
                  <a:srgbClr val="000000"/>
                </a:solidFill>
                <a:highlight>
                  <a:srgbClr val="FFFFFF"/>
                </a:highlight>
                <a:latin typeface="Helvetica Neue Light"/>
                <a:ea typeface="Helvetica Neue Light"/>
                <a:cs typeface="Helvetica Neue Light"/>
                <a:sym typeface="Helvetica Neue Light"/>
              </a:rPr>
              <a:t>USANDO OAK</a:t>
            </a:r>
            <a:endParaRPr sz="700"/>
          </a:p>
        </p:txBody>
      </p:sp>
      <p:pic>
        <p:nvPicPr>
          <p:cNvPr id="100" name="Google Shape;100;p15"/>
          <p:cNvPicPr preferRelativeResize="0"/>
          <p:nvPr/>
        </p:nvPicPr>
        <p:blipFill rotWithShape="1">
          <a:blip r:embed="rId8">
            <a:alphaModFix/>
          </a:blip>
          <a:srcRect b="0" l="0" r="0" t="0"/>
          <a:stretch/>
        </p:blipFill>
        <p:spPr>
          <a:xfrm>
            <a:off x="4823191" y="3474668"/>
            <a:ext cx="307204" cy="307204"/>
          </a:xfrm>
          <a:prstGeom prst="rect">
            <a:avLst/>
          </a:prstGeom>
          <a:noFill/>
          <a:ln>
            <a:noFill/>
          </a:ln>
        </p:spPr>
      </p:pic>
      <p:sp>
        <p:nvSpPr>
          <p:cNvPr id="101" name="Google Shape;101;p15"/>
          <p:cNvSpPr txBox="1"/>
          <p:nvPr/>
        </p:nvSpPr>
        <p:spPr>
          <a:xfrm>
            <a:off x="5177216" y="3502688"/>
            <a:ext cx="16743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700">
                <a:solidFill>
                  <a:srgbClr val="000000"/>
                </a:solidFill>
                <a:highlight>
                  <a:srgbClr val="FFFFFF"/>
                </a:highlight>
                <a:latin typeface="Helvetica Neue Light"/>
                <a:ea typeface="Helvetica Neue Light"/>
                <a:cs typeface="Helvetica Neue Light"/>
                <a:sym typeface="Helvetica Neue Light"/>
              </a:rPr>
              <a:t>ENTREGA DEL PROYECTO FINAL</a:t>
            </a:r>
            <a:endParaRPr sz="700"/>
          </a:p>
        </p:txBody>
      </p:sp>
      <p:cxnSp>
        <p:nvCxnSpPr>
          <p:cNvPr id="102" name="Google Shape;102;p15"/>
          <p:cNvCxnSpPr/>
          <p:nvPr/>
        </p:nvCxnSpPr>
        <p:spPr>
          <a:xfrm>
            <a:off x="4829091" y="3877169"/>
            <a:ext cx="1854900" cy="0"/>
          </a:xfrm>
          <a:prstGeom prst="straightConnector1">
            <a:avLst/>
          </a:prstGeom>
          <a:noFill/>
          <a:ln cap="flat" cmpd="sng" w="9525">
            <a:solidFill>
              <a:srgbClr val="EFEFEF"/>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405725" y="820500"/>
            <a:ext cx="8541900" cy="1526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Vamos a hacer un simple servidor, con el método Application de la dependencia Oak.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Importamos Application en el archivo deps.ts y luego creamos un servidor que simplemente va a escribir “Hola Mundo” como respuesta en la ruta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40" name="Google Shape;340;p4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Ejemplo servidor con Oak</a:t>
            </a:r>
            <a:endParaRPr i="1" sz="3600">
              <a:latin typeface="Anton"/>
              <a:ea typeface="Anton"/>
              <a:cs typeface="Anton"/>
              <a:sym typeface="Anton"/>
            </a:endParaRPr>
          </a:p>
        </p:txBody>
      </p:sp>
      <p:pic>
        <p:nvPicPr>
          <p:cNvPr id="341" name="Google Shape;341;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2" name="Google Shape;342;p42"/>
          <p:cNvPicPr preferRelativeResize="0"/>
          <p:nvPr/>
        </p:nvPicPr>
        <p:blipFill>
          <a:blip r:embed="rId4">
            <a:alphaModFix/>
          </a:blip>
          <a:stretch>
            <a:fillRect/>
          </a:stretch>
        </p:blipFill>
        <p:spPr>
          <a:xfrm>
            <a:off x="2362200" y="2346600"/>
            <a:ext cx="4949932" cy="2568300"/>
          </a:xfrm>
          <a:prstGeom prst="rect">
            <a:avLst/>
          </a:prstGeom>
          <a:noFill/>
          <a:ln cap="flat" cmpd="sng" w="9525">
            <a:solidFill>
              <a:schemeClr val="dk2"/>
            </a:solidFill>
            <a:prstDash val="solid"/>
            <a:round/>
            <a:headEnd len="sm" w="sm" type="none"/>
            <a:tailEnd len="sm" w="sm" type="none"/>
          </a:ln>
        </p:spPr>
      </p:pic>
      <p:pic>
        <p:nvPicPr>
          <p:cNvPr id="343" name="Google Shape;343;p42"/>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44" name="Google Shape;344;p42"/>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nvSpPr>
        <p:spPr>
          <a:xfrm>
            <a:off x="405725" y="820500"/>
            <a:ext cx="8541900" cy="184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ejecutarlo, primero instalamos denon así podemos utilizar esta dependencia. Usamos como ya vimos el comando: </a:t>
            </a:r>
            <a:br>
              <a:rPr lang="en-GB" sz="1600">
                <a:solidFill>
                  <a:schemeClr val="dk1"/>
                </a:solidFill>
                <a:highlight>
                  <a:schemeClr val="lt1"/>
                </a:highlight>
                <a:latin typeface="Helvetica Neue Light"/>
                <a:ea typeface="Helvetica Neue Light"/>
                <a:cs typeface="Helvetica Neue Light"/>
                <a:sym typeface="Helvetica Neue Light"/>
              </a:rPr>
            </a:br>
            <a:r>
              <a:rPr b="1" i="1" lang="en-GB" sz="1500">
                <a:solidFill>
                  <a:schemeClr val="lt2"/>
                </a:solidFill>
                <a:highlight>
                  <a:schemeClr val="dk2"/>
                </a:highlight>
                <a:latin typeface="Roboto Mono"/>
                <a:ea typeface="Roboto Mono"/>
                <a:cs typeface="Roboto Mono"/>
                <a:sym typeface="Roboto Mono"/>
              </a:rPr>
              <a:t>deno install -qAf --unstable https://deno.land/x/denon/denon.ts</a:t>
            </a:r>
            <a:endParaRPr b="1" i="1" sz="1500">
              <a:solidFill>
                <a:schemeClr val="lt2"/>
              </a:solidFill>
              <a:highlight>
                <a:schemeClr val="dk2"/>
              </a:highlight>
              <a:latin typeface="Roboto Mono"/>
              <a:ea typeface="Roboto Mono"/>
              <a:cs typeface="Roboto Mono"/>
              <a:sym typeface="Roboto Mono"/>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Luego, creamos el archivo denon.json para definir el script a ejecutar. En este caso necesitamos solamente permisos de red por lo que queda como: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50" name="Google Shape;350;p4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Ejemplo servidor con Oak</a:t>
            </a:r>
            <a:endParaRPr i="1" sz="3600">
              <a:latin typeface="Anton"/>
              <a:ea typeface="Anton"/>
              <a:cs typeface="Anton"/>
              <a:sym typeface="Anton"/>
            </a:endParaRPr>
          </a:p>
        </p:txBody>
      </p:sp>
      <p:pic>
        <p:nvPicPr>
          <p:cNvPr id="351" name="Google Shape;351;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2" name="Google Shape;352;p43"/>
          <p:cNvPicPr preferRelativeResize="0"/>
          <p:nvPr/>
        </p:nvPicPr>
        <p:blipFill>
          <a:blip r:embed="rId4">
            <a:alphaModFix/>
          </a:blip>
          <a:stretch>
            <a:fillRect/>
          </a:stretch>
        </p:blipFill>
        <p:spPr>
          <a:xfrm>
            <a:off x="2417543" y="2821500"/>
            <a:ext cx="4308915" cy="1914325"/>
          </a:xfrm>
          <a:prstGeom prst="rect">
            <a:avLst/>
          </a:prstGeom>
          <a:noFill/>
          <a:ln cap="flat" cmpd="sng" w="9525">
            <a:solidFill>
              <a:schemeClr val="dk2"/>
            </a:solidFill>
            <a:prstDash val="solid"/>
            <a:round/>
            <a:headEnd len="sm" w="sm" type="none"/>
            <a:tailEnd len="sm" w="sm" type="none"/>
          </a:ln>
        </p:spPr>
      </p:pic>
      <p:pic>
        <p:nvPicPr>
          <p:cNvPr id="353" name="Google Shape;353;p43"/>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54" name="Google Shape;354;p43"/>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4"/>
          <p:cNvPicPr preferRelativeResize="0"/>
          <p:nvPr/>
        </p:nvPicPr>
        <p:blipFill>
          <a:blip r:embed="rId3">
            <a:alphaModFix/>
          </a:blip>
          <a:stretch>
            <a:fillRect/>
          </a:stretch>
        </p:blipFill>
        <p:spPr>
          <a:xfrm>
            <a:off x="1752600" y="1730100"/>
            <a:ext cx="5975874" cy="3184800"/>
          </a:xfrm>
          <a:prstGeom prst="rect">
            <a:avLst/>
          </a:prstGeom>
          <a:noFill/>
          <a:ln cap="flat" cmpd="sng" w="9525">
            <a:solidFill>
              <a:schemeClr val="dk2"/>
            </a:solidFill>
            <a:prstDash val="solid"/>
            <a:round/>
            <a:headEnd len="sm" w="sm" type="none"/>
            <a:tailEnd len="sm" w="sm" type="none"/>
          </a:ln>
        </p:spPr>
      </p:pic>
      <p:sp>
        <p:nvSpPr>
          <p:cNvPr id="360" name="Google Shape;360;p44"/>
          <p:cNvSpPr txBox="1"/>
          <p:nvPr/>
        </p:nvSpPr>
        <p:spPr>
          <a:xfrm>
            <a:off x="405725" y="820500"/>
            <a:ext cx="8541900" cy="909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Podemos ahora entonces ejecutar el servidor con el comando denon start. Este ejecutará el script que definimos, por lo que se iniciará el servidor sin ningún problema.</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61" name="Google Shape;361;p4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Ejemplo servidor con Oak</a:t>
            </a:r>
            <a:endParaRPr i="1" sz="3600">
              <a:latin typeface="Anton"/>
              <a:ea typeface="Anton"/>
              <a:cs typeface="Anton"/>
              <a:sym typeface="Anton"/>
            </a:endParaRPr>
          </a:p>
        </p:txBody>
      </p:sp>
      <p:pic>
        <p:nvPicPr>
          <p:cNvPr id="362" name="Google Shape;362;p4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63" name="Google Shape;363;p44"/>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64" name="Google Shape;364;p44"/>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676400" y="1730100"/>
            <a:ext cx="5975874" cy="3184800"/>
          </a:xfrm>
          <a:prstGeom prst="rect">
            <a:avLst/>
          </a:prstGeom>
          <a:noFill/>
          <a:ln cap="flat" cmpd="sng" w="9525">
            <a:solidFill>
              <a:schemeClr val="dk2"/>
            </a:solidFill>
            <a:prstDash val="solid"/>
            <a:round/>
            <a:headEnd len="sm" w="sm" type="none"/>
            <a:tailEnd len="sm" w="sm" type="none"/>
          </a:ln>
        </p:spPr>
      </p:pic>
      <p:sp>
        <p:nvSpPr>
          <p:cNvPr id="370" name="Google Shape;370;p45"/>
          <p:cNvSpPr txBox="1"/>
          <p:nvPr/>
        </p:nvSpPr>
        <p:spPr>
          <a:xfrm>
            <a:off x="405725" y="820500"/>
            <a:ext cx="8541900" cy="909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vamos entonces al navegador, en el puerto 8080 podemos ver el “Hola Mundo!” como respuesta de nuestro servidor.</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71" name="Google Shape;371;p4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Ejemplo servidor con Oak</a:t>
            </a:r>
            <a:endParaRPr i="1" sz="3600">
              <a:latin typeface="Anton"/>
              <a:ea typeface="Anton"/>
              <a:cs typeface="Anton"/>
              <a:sym typeface="Anton"/>
            </a:endParaRPr>
          </a:p>
        </p:txBody>
      </p:sp>
      <p:pic>
        <p:nvPicPr>
          <p:cNvPr id="372" name="Google Shape;372;p4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73" name="Google Shape;373;p45"/>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74" name="Google Shape;374;p45"/>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4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3" name="Shape 383"/>
        <p:cNvGrpSpPr/>
        <p:nvPr/>
      </p:nvGrpSpPr>
      <p:grpSpPr>
        <a:xfrm>
          <a:off x="0" y="0"/>
          <a:ext cx="0" cy="0"/>
          <a:chOff x="0" y="0"/>
          <a:chExt cx="0" cy="0"/>
        </a:xfrm>
      </p:grpSpPr>
      <p:sp>
        <p:nvSpPr>
          <p:cNvPr id="384" name="Google Shape;384;p4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API REST CON </a:t>
            </a:r>
            <a:r>
              <a:rPr i="1" lang="en-GB" sz="3600">
                <a:latin typeface="Anton"/>
                <a:ea typeface="Anton"/>
                <a:cs typeface="Anton"/>
                <a:sym typeface="Anton"/>
              </a:rPr>
              <a:t>OAK -</a:t>
            </a:r>
            <a:br>
              <a:rPr i="1" lang="en-GB" sz="3600">
                <a:latin typeface="Anton"/>
                <a:ea typeface="Anton"/>
                <a:cs typeface="Anton"/>
                <a:sym typeface="Anton"/>
              </a:rPr>
            </a:br>
            <a:r>
              <a:rPr i="1" lang="en-GB" sz="3600">
                <a:latin typeface="Anton"/>
                <a:ea typeface="Anton"/>
                <a:cs typeface="Anton"/>
                <a:sym typeface="Anton"/>
              </a:rPr>
              <a:t>PERSISTENCIA EN MEMORIA</a:t>
            </a:r>
            <a:endParaRPr i="1" sz="3600">
              <a:latin typeface="Anton"/>
              <a:ea typeface="Anton"/>
              <a:cs typeface="Anton"/>
              <a:sym typeface="Anton"/>
            </a:endParaRPr>
          </a:p>
        </p:txBody>
      </p:sp>
      <p:pic>
        <p:nvPicPr>
          <p:cNvPr id="385" name="Google Shape;385;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nvSpPr>
        <p:spPr>
          <a:xfrm>
            <a:off x="329525" y="1201500"/>
            <a:ext cx="8541900" cy="2248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Comenzamos importando las dependencias que vamos a utilizar en el archivo deps.ts.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este caso, importamos los métodos Application, Router, Context y helpers de Oak.</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Además, importamos el método config del módulo dotenv y el método v4 del uuid.</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91" name="Google Shape;391;p4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Dependencias</a:t>
            </a:r>
            <a:endParaRPr i="1" sz="3600">
              <a:latin typeface="Anton"/>
              <a:ea typeface="Anton"/>
              <a:cs typeface="Anton"/>
              <a:sym typeface="Anton"/>
            </a:endParaRPr>
          </a:p>
        </p:txBody>
      </p:sp>
      <p:pic>
        <p:nvPicPr>
          <p:cNvPr id="392" name="Google Shape;392;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48"/>
          <p:cNvPicPr preferRelativeResize="0"/>
          <p:nvPr/>
        </p:nvPicPr>
        <p:blipFill>
          <a:blip r:embed="rId4">
            <a:alphaModFix/>
          </a:blip>
          <a:stretch>
            <a:fillRect/>
          </a:stretch>
        </p:blipFill>
        <p:spPr>
          <a:xfrm>
            <a:off x="152400" y="2916900"/>
            <a:ext cx="8839199" cy="1253209"/>
          </a:xfrm>
          <a:prstGeom prst="rect">
            <a:avLst/>
          </a:prstGeom>
          <a:noFill/>
          <a:ln cap="flat" cmpd="sng" w="19050">
            <a:solidFill>
              <a:schemeClr val="dk2"/>
            </a:solidFill>
            <a:prstDash val="solid"/>
            <a:round/>
            <a:headEnd len="sm" w="sm" type="none"/>
            <a:tailEnd len="sm" w="sm" type="none"/>
          </a:ln>
        </p:spPr>
      </p:pic>
      <p:pic>
        <p:nvPicPr>
          <p:cNvPr id="394" name="Google Shape;394;p48"/>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395" name="Google Shape;395;p48"/>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nvSpPr>
        <p:spPr>
          <a:xfrm>
            <a:off x="405725" y="744300"/>
            <a:ext cx="8541900" cy="2151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Definimos el modelo de usuario que vamos a usar en esta API REST. El archivo es </a:t>
            </a:r>
            <a:r>
              <a:rPr b="1" i="1" lang="en-GB" sz="1600">
                <a:solidFill>
                  <a:schemeClr val="dk1"/>
                </a:solidFill>
                <a:highlight>
                  <a:schemeClr val="lt1"/>
                </a:highlight>
                <a:latin typeface="Helvetica Neue"/>
                <a:ea typeface="Helvetica Neue"/>
                <a:cs typeface="Helvetica Neue"/>
                <a:sym typeface="Helvetica Neue"/>
              </a:rPr>
              <a:t>users.ts</a:t>
            </a:r>
            <a:r>
              <a:rPr lang="en-GB" sz="1600">
                <a:solidFill>
                  <a:schemeClr val="dk1"/>
                </a:solidFill>
                <a:highlight>
                  <a:schemeClr val="lt1"/>
                </a:highlight>
                <a:latin typeface="Helvetica Neue Light"/>
                <a:ea typeface="Helvetica Neue Light"/>
                <a:cs typeface="Helvetica Neue Light"/>
                <a:sym typeface="Helvetica Neue Light"/>
              </a:rPr>
              <a:t> dentro de la carpeta </a:t>
            </a:r>
            <a:r>
              <a:rPr i="1" lang="en-GB" sz="1600">
                <a:solidFill>
                  <a:schemeClr val="dk1"/>
                </a:solidFill>
                <a:highlight>
                  <a:schemeClr val="lt1"/>
                </a:highlight>
                <a:latin typeface="Helvetica Neue Light"/>
                <a:ea typeface="Helvetica Neue Light"/>
                <a:cs typeface="Helvetica Neue Light"/>
                <a:sym typeface="Helvetica Neue Light"/>
              </a:rPr>
              <a:t>types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este caso, es una interfaz con 3 parámetros. Esto son el Uuid que es el identificador del usuario, el nombre y la fecha de nacimiento.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El objetivo de nuestra API REST será el de buscar, crear y actualizar usuarios.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01" name="Google Shape;401;p49"/>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Modelo</a:t>
            </a:r>
            <a:endParaRPr i="1" sz="3600">
              <a:latin typeface="Anton"/>
              <a:ea typeface="Anton"/>
              <a:cs typeface="Anton"/>
              <a:sym typeface="Anton"/>
            </a:endParaRPr>
          </a:p>
        </p:txBody>
      </p:sp>
      <p:pic>
        <p:nvPicPr>
          <p:cNvPr id="402" name="Google Shape;402;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3" name="Google Shape;403;p49"/>
          <p:cNvPicPr preferRelativeResize="0"/>
          <p:nvPr/>
        </p:nvPicPr>
        <p:blipFill>
          <a:blip r:embed="rId4">
            <a:alphaModFix/>
          </a:blip>
          <a:stretch>
            <a:fillRect/>
          </a:stretch>
        </p:blipFill>
        <p:spPr>
          <a:xfrm>
            <a:off x="3036463" y="2895900"/>
            <a:ext cx="2975625" cy="2022275"/>
          </a:xfrm>
          <a:prstGeom prst="rect">
            <a:avLst/>
          </a:prstGeom>
          <a:noFill/>
          <a:ln cap="flat" cmpd="sng" w="9525">
            <a:solidFill>
              <a:schemeClr val="dk2"/>
            </a:solidFill>
            <a:prstDash val="solid"/>
            <a:round/>
            <a:headEnd len="sm" w="sm" type="none"/>
            <a:tailEnd len="sm" w="sm" type="none"/>
          </a:ln>
        </p:spPr>
      </p:pic>
      <p:pic>
        <p:nvPicPr>
          <p:cNvPr id="404" name="Google Shape;404;p49"/>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05" name="Google Shape;405;p4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nvSpPr>
        <p:spPr>
          <a:xfrm>
            <a:off x="4751075" y="820500"/>
            <a:ext cx="4120500" cy="4220100"/>
          </a:xfrm>
          <a:prstGeom prst="rect">
            <a:avLst/>
          </a:prstGeom>
          <a:noFill/>
          <a:ln>
            <a:noFill/>
          </a:ln>
        </p:spPr>
        <p:txBody>
          <a:bodyPr anchorCtr="0" anchor="t" bIns="91425" lIns="91425" spcFirstLastPara="1" rIns="91425" wrap="square" tIns="91425">
            <a:noAutofit/>
          </a:bodyPr>
          <a:lstStyle/>
          <a:p>
            <a:pPr indent="-287949" lvl="0" marL="269999"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el archivo </a:t>
            </a:r>
            <a:r>
              <a:rPr b="1" i="1" lang="en-GB" sz="1700">
                <a:solidFill>
                  <a:schemeClr val="dk1"/>
                </a:solidFill>
                <a:highlight>
                  <a:schemeClr val="lt1"/>
                </a:highlight>
                <a:latin typeface="Helvetica Neue"/>
                <a:ea typeface="Helvetica Neue"/>
                <a:cs typeface="Helvetica Neue"/>
                <a:sym typeface="Helvetica Neue"/>
              </a:rPr>
              <a:t>index.ts</a:t>
            </a:r>
            <a:r>
              <a:rPr lang="en-GB" sz="1700">
                <a:solidFill>
                  <a:schemeClr val="dk1"/>
                </a:solidFill>
                <a:highlight>
                  <a:schemeClr val="lt1"/>
                </a:highlight>
                <a:latin typeface="Helvetica Neue Light"/>
                <a:ea typeface="Helvetica Neue Light"/>
                <a:cs typeface="Helvetica Neue Light"/>
                <a:sym typeface="Helvetica Neue Light"/>
              </a:rPr>
              <a:t> de la carpeta routes definimos las rutas.</a:t>
            </a:r>
            <a:endParaRPr sz="1700">
              <a:solidFill>
                <a:schemeClr val="dk1"/>
              </a:solidFill>
              <a:highlight>
                <a:schemeClr val="lt1"/>
              </a:highlight>
              <a:latin typeface="Helvetica Neue Light"/>
              <a:ea typeface="Helvetica Neue Light"/>
              <a:cs typeface="Helvetica Neue Light"/>
              <a:sym typeface="Helvetica Neue Light"/>
            </a:endParaRPr>
          </a:p>
          <a:p>
            <a:pPr indent="-287949" lvl="0" marL="269999"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Usamos los méotods GET, DELETE, PATCH y POST de la instancia de </a:t>
            </a:r>
            <a:r>
              <a:rPr i="1" lang="en-GB" sz="1700">
                <a:solidFill>
                  <a:schemeClr val="dk1"/>
                </a:solidFill>
                <a:highlight>
                  <a:schemeClr val="lt1"/>
                </a:highlight>
                <a:latin typeface="Helvetica Neue Light"/>
                <a:ea typeface="Helvetica Neue Light"/>
                <a:cs typeface="Helvetica Neue Light"/>
                <a:sym typeface="Helvetica Neue Light"/>
              </a:rPr>
              <a:t>Router</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287949" lvl="0" marL="269999"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Además, definimos qué método del handlers se corresponde con cara ruta.</a:t>
            </a:r>
            <a:endParaRPr sz="1700">
              <a:solidFill>
                <a:schemeClr val="dk1"/>
              </a:solidFill>
              <a:highlight>
                <a:schemeClr val="lt1"/>
              </a:highlight>
              <a:latin typeface="Helvetica Neue Light"/>
              <a:ea typeface="Helvetica Neue Light"/>
              <a:cs typeface="Helvetica Neue Light"/>
              <a:sym typeface="Helvetica Neue Light"/>
            </a:endParaRPr>
          </a:p>
          <a:p>
            <a:pPr indent="-287949" lvl="0" marL="269999"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Al tener estos métodos separados, estamos usando una arquitectura en capas.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11" name="Google Shape;411;p50"/>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Rutas</a:t>
            </a:r>
            <a:endParaRPr i="1" sz="3600">
              <a:latin typeface="Anton"/>
              <a:ea typeface="Anton"/>
              <a:cs typeface="Anton"/>
              <a:sym typeface="Anton"/>
            </a:endParaRPr>
          </a:p>
        </p:txBody>
      </p:sp>
      <p:pic>
        <p:nvPicPr>
          <p:cNvPr id="412" name="Google Shape;412;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3" name="Google Shape;413;p50"/>
          <p:cNvPicPr preferRelativeResize="0"/>
          <p:nvPr/>
        </p:nvPicPr>
        <p:blipFill>
          <a:blip r:embed="rId4">
            <a:alphaModFix/>
          </a:blip>
          <a:stretch>
            <a:fillRect/>
          </a:stretch>
        </p:blipFill>
        <p:spPr>
          <a:xfrm>
            <a:off x="304800" y="1130000"/>
            <a:ext cx="4458400" cy="3605300"/>
          </a:xfrm>
          <a:prstGeom prst="rect">
            <a:avLst/>
          </a:prstGeom>
          <a:noFill/>
          <a:ln cap="flat" cmpd="sng" w="9525">
            <a:solidFill>
              <a:schemeClr val="dk2"/>
            </a:solidFill>
            <a:prstDash val="solid"/>
            <a:round/>
            <a:headEnd len="sm" w="sm" type="none"/>
            <a:tailEnd len="sm" w="sm" type="none"/>
          </a:ln>
        </p:spPr>
      </p:pic>
      <p:pic>
        <p:nvPicPr>
          <p:cNvPr id="414" name="Google Shape;414;p50"/>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15" name="Google Shape;415;p50"/>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nvSpPr>
        <p:spPr>
          <a:xfrm>
            <a:off x="3888275" y="591900"/>
            <a:ext cx="4942500" cy="4220100"/>
          </a:xfrm>
          <a:prstGeom prst="rect">
            <a:avLst/>
          </a:prstGeom>
          <a:noFill/>
          <a:ln>
            <a:noFill/>
          </a:ln>
        </p:spPr>
        <p:txBody>
          <a:bodyPr anchorCtr="0" anchor="t" bIns="91425" lIns="91425" spcFirstLastPara="1" rIns="91425" wrap="square" tIns="91425">
            <a:noAutofit/>
          </a:bodyPr>
          <a:lstStyle/>
          <a:p>
            <a:pPr indent="-19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Tenemos en la carpeta </a:t>
            </a:r>
            <a:r>
              <a:rPr i="1" lang="en-GB" sz="1600">
                <a:solidFill>
                  <a:schemeClr val="dk1"/>
                </a:solidFill>
                <a:highlight>
                  <a:schemeClr val="lt1"/>
                </a:highlight>
                <a:latin typeface="Helvetica Neue Light"/>
                <a:ea typeface="Helvetica Neue Light"/>
                <a:cs typeface="Helvetica Neue Light"/>
                <a:sym typeface="Helvetica Neue Light"/>
              </a:rPr>
              <a:t>handlers </a:t>
            </a:r>
            <a:r>
              <a:rPr lang="en-GB" sz="1600">
                <a:solidFill>
                  <a:schemeClr val="dk1"/>
                </a:solidFill>
                <a:highlight>
                  <a:schemeClr val="lt1"/>
                </a:highlight>
                <a:latin typeface="Helvetica Neue Light"/>
                <a:ea typeface="Helvetica Neue Light"/>
                <a:cs typeface="Helvetica Neue Light"/>
                <a:sym typeface="Helvetica Neue Light"/>
              </a:rPr>
              <a:t>el archivo </a:t>
            </a:r>
            <a:r>
              <a:rPr b="1" i="1" lang="en-GB" sz="1600">
                <a:solidFill>
                  <a:schemeClr val="dk1"/>
                </a:solidFill>
                <a:highlight>
                  <a:schemeClr val="lt1"/>
                </a:highlight>
                <a:latin typeface="Helvetica Neue"/>
                <a:ea typeface="Helvetica Neue"/>
                <a:cs typeface="Helvetica Neue"/>
                <a:sym typeface="Helvetica Neue"/>
              </a:rPr>
              <a:t>users.ts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este, definimos las funciones de los métodos que corresponden a cada ruta.</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Vemos que usamos </a:t>
            </a:r>
            <a:r>
              <a:rPr b="1" i="1" lang="en-GB">
                <a:solidFill>
                  <a:schemeClr val="lt2"/>
                </a:solidFill>
                <a:highlight>
                  <a:schemeClr val="dk2"/>
                </a:highlight>
                <a:latin typeface="Roboto Mono"/>
                <a:ea typeface="Roboto Mono"/>
                <a:cs typeface="Roboto Mono"/>
                <a:sym typeface="Roboto Mono"/>
              </a:rPr>
              <a:t>helpers.getQuery</a:t>
            </a:r>
            <a:r>
              <a:rPr lang="en-GB" sz="1600">
                <a:solidFill>
                  <a:schemeClr val="dk1"/>
                </a:solidFill>
                <a:highlight>
                  <a:schemeClr val="lt1"/>
                </a:highlight>
                <a:latin typeface="Helvetica Neue Light"/>
                <a:ea typeface="Helvetica Neue Light"/>
                <a:cs typeface="Helvetica Neue Light"/>
                <a:sym typeface="Helvetica Neue Light"/>
              </a:rPr>
              <a:t> para obtener el id de parámetro de la ruta.</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Además, usamos </a:t>
            </a:r>
            <a:r>
              <a:rPr b="1" i="1" lang="en-GB" sz="1300">
                <a:solidFill>
                  <a:schemeClr val="lt2"/>
                </a:solidFill>
                <a:highlight>
                  <a:schemeClr val="dk2"/>
                </a:highlight>
                <a:latin typeface="Roboto Mono"/>
                <a:ea typeface="Roboto Mono"/>
                <a:cs typeface="Roboto Mono"/>
                <a:sym typeface="Roboto Mono"/>
              </a:rPr>
              <a:t>ctx.request.body().value</a:t>
            </a:r>
            <a:r>
              <a:rPr lang="en-GB" sz="1600">
                <a:solidFill>
                  <a:schemeClr val="dk1"/>
                </a:solidFill>
                <a:highlight>
                  <a:schemeClr val="lt1"/>
                </a:highlight>
                <a:latin typeface="Helvetica Neue Light"/>
                <a:ea typeface="Helvetica Neue Light"/>
                <a:cs typeface="Helvetica Neue Light"/>
                <a:sym typeface="Helvetica Neue Light"/>
              </a:rPr>
              <a:t> para tomar los datos en la ruta POST que vienen en el request.</a:t>
            </a:r>
            <a:endParaRPr sz="1600">
              <a:solidFill>
                <a:schemeClr val="dk1"/>
              </a:solidFill>
              <a:highlight>
                <a:schemeClr val="lt1"/>
              </a:highlight>
              <a:latin typeface="Helvetica Neue Light"/>
              <a:ea typeface="Helvetica Neue Light"/>
              <a:cs typeface="Helvetica Neue Light"/>
              <a:sym typeface="Helvetica Neue Light"/>
            </a:endParaRPr>
          </a:p>
          <a:p>
            <a:pPr indent="-191599" lvl="0" marL="26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Usamos también </a:t>
            </a:r>
            <a:r>
              <a:rPr b="1" i="1" lang="en-GB" sz="1300">
                <a:solidFill>
                  <a:schemeClr val="lt2"/>
                </a:solidFill>
                <a:highlight>
                  <a:schemeClr val="dk2"/>
                </a:highlight>
                <a:latin typeface="Roboto Mono"/>
                <a:ea typeface="Roboto Mono"/>
                <a:cs typeface="Roboto Mono"/>
                <a:sym typeface="Roboto Mono"/>
              </a:rPr>
              <a:t>ctx.response.body</a:t>
            </a:r>
            <a:r>
              <a:rPr lang="en-GB" sz="1600">
                <a:solidFill>
                  <a:schemeClr val="dk1"/>
                </a:solidFill>
                <a:highlight>
                  <a:schemeClr val="lt1"/>
                </a:highlight>
                <a:latin typeface="Helvetica Neue Light"/>
                <a:ea typeface="Helvetica Neue Light"/>
                <a:cs typeface="Helvetica Neue Light"/>
                <a:sym typeface="Helvetica Neue Light"/>
              </a:rPr>
              <a:t> para devolver el usuario o mensaje de error y </a:t>
            </a:r>
            <a:r>
              <a:rPr b="1" i="1" lang="en-GB" sz="1200">
                <a:solidFill>
                  <a:schemeClr val="lt2"/>
                </a:solidFill>
                <a:highlight>
                  <a:schemeClr val="dk2"/>
                </a:highlight>
                <a:latin typeface="Roboto Mono"/>
                <a:ea typeface="Roboto Mono"/>
                <a:cs typeface="Roboto Mono"/>
                <a:sym typeface="Roboto Mono"/>
              </a:rPr>
              <a:t>ctx.response.status</a:t>
            </a:r>
            <a:r>
              <a:rPr lang="en-GB" sz="1600">
                <a:solidFill>
                  <a:schemeClr val="dk1"/>
                </a:solidFill>
                <a:highlight>
                  <a:schemeClr val="lt1"/>
                </a:highlight>
                <a:latin typeface="Helvetica Neue Light"/>
                <a:ea typeface="Helvetica Neue Light"/>
                <a:cs typeface="Helvetica Neue Light"/>
                <a:sym typeface="Helvetica Neue Light"/>
              </a:rPr>
              <a:t> para devolver el estado.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21" name="Google Shape;421;p51"/>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Handlers</a:t>
            </a:r>
            <a:endParaRPr i="1" sz="3600">
              <a:latin typeface="Anton"/>
              <a:ea typeface="Anton"/>
              <a:cs typeface="Anton"/>
              <a:sym typeface="Anton"/>
            </a:endParaRPr>
          </a:p>
        </p:txBody>
      </p:sp>
      <p:pic>
        <p:nvPicPr>
          <p:cNvPr id="422" name="Google Shape;422;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3" name="Google Shape;423;p51"/>
          <p:cNvPicPr preferRelativeResize="0"/>
          <p:nvPr/>
        </p:nvPicPr>
        <p:blipFill>
          <a:blip r:embed="rId4">
            <a:alphaModFix/>
          </a:blip>
          <a:stretch>
            <a:fillRect/>
          </a:stretch>
        </p:blipFill>
        <p:spPr>
          <a:xfrm>
            <a:off x="228600" y="1001475"/>
            <a:ext cx="3379169" cy="3991500"/>
          </a:xfrm>
          <a:prstGeom prst="rect">
            <a:avLst/>
          </a:prstGeom>
          <a:noFill/>
          <a:ln cap="flat" cmpd="sng" w="9525">
            <a:solidFill>
              <a:schemeClr val="dk2"/>
            </a:solidFill>
            <a:prstDash val="solid"/>
            <a:round/>
            <a:headEnd len="sm" w="sm" type="none"/>
            <a:tailEnd len="sm" w="sm" type="none"/>
          </a:ln>
        </p:spPr>
      </p:pic>
      <p:pic>
        <p:nvPicPr>
          <p:cNvPr id="424" name="Google Shape;424;p51"/>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25" name="Google Shape;425;p51"/>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6"/>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MANEJO DE DEPENDENCIAS EN DENO</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nvSpPr>
        <p:spPr>
          <a:xfrm>
            <a:off x="3727975" y="591900"/>
            <a:ext cx="5238000" cy="4323000"/>
          </a:xfrm>
          <a:prstGeom prst="rect">
            <a:avLst/>
          </a:prstGeom>
          <a:noFill/>
          <a:ln>
            <a:noFill/>
          </a:ln>
        </p:spPr>
        <p:txBody>
          <a:bodyPr anchorCtr="0" anchor="t" bIns="91425" lIns="91425" spcFirstLastPara="1" rIns="91425" wrap="square" tIns="91425">
            <a:noAutofit/>
          </a:bodyPr>
          <a:lstStyle/>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Con los datos que hemos recogido en los handlers, queremos ejecutar queries. </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este ejemplo no vamos a implementar una conexión a base de datos real sino que vamos a simular una. </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Esta implementa los métodos </a:t>
            </a:r>
            <a:r>
              <a:rPr i="1" lang="en-GB" sz="1600">
                <a:solidFill>
                  <a:schemeClr val="lt2"/>
                </a:solidFill>
                <a:highlight>
                  <a:schemeClr val="dk2"/>
                </a:highlight>
                <a:latin typeface="Helvetica Neue Light"/>
                <a:ea typeface="Helvetica Neue Light"/>
                <a:cs typeface="Helvetica Neue Light"/>
                <a:sym typeface="Helvetica Neue Light"/>
              </a:rPr>
              <a:t>findUserById</a:t>
            </a:r>
            <a:r>
              <a:rPr lang="en-GB" sz="1600">
                <a:solidFill>
                  <a:schemeClr val="dk1"/>
                </a:solidFill>
                <a:highlight>
                  <a:schemeClr val="lt1"/>
                </a:highlight>
                <a:latin typeface="Helvetica Neue Light"/>
                <a:ea typeface="Helvetica Neue Light"/>
                <a:cs typeface="Helvetica Neue Light"/>
                <a:sym typeface="Helvetica Neue Light"/>
              </a:rPr>
              <a:t> que recibe el </a:t>
            </a:r>
            <a:r>
              <a:rPr i="1" lang="en-GB" sz="1600">
                <a:solidFill>
                  <a:schemeClr val="dk1"/>
                </a:solidFill>
                <a:highlight>
                  <a:schemeClr val="lt1"/>
                </a:highlight>
                <a:latin typeface="Helvetica Neue Light"/>
                <a:ea typeface="Helvetica Neue Light"/>
                <a:cs typeface="Helvetica Neue Light"/>
                <a:sym typeface="Helvetica Neue Light"/>
              </a:rPr>
              <a:t>uuid</a:t>
            </a:r>
            <a:r>
              <a:rPr lang="en-GB" sz="1600">
                <a:solidFill>
                  <a:schemeClr val="dk1"/>
                </a:solidFill>
                <a:highlight>
                  <a:schemeClr val="lt1"/>
                </a:highlight>
                <a:latin typeface="Helvetica Neue Light"/>
                <a:ea typeface="Helvetica Neue Light"/>
                <a:cs typeface="Helvetica Neue Light"/>
                <a:sym typeface="Helvetica Neue Light"/>
              </a:rPr>
              <a:t> del usuario y </a:t>
            </a:r>
            <a:r>
              <a:rPr i="1" lang="en-GB" sz="1600">
                <a:solidFill>
                  <a:schemeClr val="lt2"/>
                </a:solidFill>
                <a:highlight>
                  <a:schemeClr val="dk2"/>
                </a:highlight>
                <a:latin typeface="Helvetica Neue Light"/>
                <a:ea typeface="Helvetica Neue Light"/>
                <a:cs typeface="Helvetica Neue Light"/>
                <a:sym typeface="Helvetica Neue Light"/>
              </a:rPr>
              <a:t>createUser</a:t>
            </a:r>
            <a:r>
              <a:rPr lang="en-GB" sz="1600">
                <a:solidFill>
                  <a:schemeClr val="dk1"/>
                </a:solidFill>
                <a:highlight>
                  <a:schemeClr val="lt1"/>
                </a:highlight>
                <a:latin typeface="Helvetica Neue Light"/>
                <a:ea typeface="Helvetica Neue Light"/>
                <a:cs typeface="Helvetica Neue Light"/>
                <a:sym typeface="Helvetica Neue Light"/>
              </a:rPr>
              <a:t> que recibe los parámetros </a:t>
            </a:r>
            <a:r>
              <a:rPr i="1" lang="en-GB" sz="1600">
                <a:solidFill>
                  <a:schemeClr val="dk1"/>
                </a:solidFill>
                <a:highlight>
                  <a:schemeClr val="lt1"/>
                </a:highlight>
                <a:latin typeface="Helvetica Neue Light"/>
                <a:ea typeface="Helvetica Neue Light"/>
                <a:cs typeface="Helvetica Neue Light"/>
                <a:sym typeface="Helvetica Neue Light"/>
              </a:rPr>
              <a:t>name </a:t>
            </a:r>
            <a:r>
              <a:rPr lang="en-GB" sz="1600">
                <a:solidFill>
                  <a:schemeClr val="dk1"/>
                </a:solidFill>
                <a:highlight>
                  <a:schemeClr val="lt1"/>
                </a:highlight>
                <a:latin typeface="Helvetica Neue Light"/>
                <a:ea typeface="Helvetica Neue Light"/>
                <a:cs typeface="Helvetica Neue Light"/>
                <a:sym typeface="Helvetica Neue Light"/>
              </a:rPr>
              <a:t>y </a:t>
            </a:r>
            <a:r>
              <a:rPr i="1" lang="en-GB" sz="1600">
                <a:solidFill>
                  <a:schemeClr val="dk1"/>
                </a:solidFill>
                <a:highlight>
                  <a:schemeClr val="lt1"/>
                </a:highlight>
                <a:latin typeface="Helvetica Neue Light"/>
                <a:ea typeface="Helvetica Neue Light"/>
                <a:cs typeface="Helvetica Neue Light"/>
                <a:sym typeface="Helvetica Neue Light"/>
              </a:rPr>
              <a:t>birthdate </a:t>
            </a:r>
            <a:r>
              <a:rPr lang="en-GB" sz="1600">
                <a:solidFill>
                  <a:schemeClr val="dk1"/>
                </a:solidFill>
                <a:highlight>
                  <a:schemeClr val="lt1"/>
                </a:highlight>
                <a:latin typeface="Helvetica Neue Light"/>
                <a:ea typeface="Helvetica Neue Light"/>
                <a:cs typeface="Helvetica Neue Light"/>
                <a:sym typeface="Helvetica Neue Light"/>
              </a:rPr>
              <a:t>para "crear" un nuevo usuario, asignarle un </a:t>
            </a:r>
            <a:r>
              <a:rPr i="1" lang="en-GB" sz="1600">
                <a:solidFill>
                  <a:schemeClr val="dk1"/>
                </a:solidFill>
                <a:highlight>
                  <a:schemeClr val="lt1"/>
                </a:highlight>
                <a:latin typeface="Helvetica Neue Light"/>
                <a:ea typeface="Helvetica Neue Light"/>
                <a:cs typeface="Helvetica Neue Light"/>
                <a:sym typeface="Helvetica Neue Light"/>
              </a:rPr>
              <a:t>uuid </a:t>
            </a:r>
            <a:r>
              <a:rPr lang="en-GB" sz="1600">
                <a:solidFill>
                  <a:schemeClr val="dk1"/>
                </a:solidFill>
                <a:highlight>
                  <a:schemeClr val="lt1"/>
                </a:highlight>
                <a:latin typeface="Helvetica Neue Light"/>
                <a:ea typeface="Helvetica Neue Light"/>
                <a:cs typeface="Helvetica Neue Light"/>
                <a:sym typeface="Helvetica Neue Light"/>
              </a:rPr>
              <a:t>autogenerado y devolver el objeto.</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ambos casos utilizamos una promesa con un timeout para simular una petición asíncrona</a:t>
            </a:r>
            <a:r>
              <a:rPr lang="en-GB" sz="1600">
                <a:solidFill>
                  <a:schemeClr val="dk1"/>
                </a:solidFill>
                <a:highlight>
                  <a:schemeClr val="lt1"/>
                </a:highlight>
                <a:latin typeface="Helvetica Neue Light"/>
                <a:ea typeface="Helvetica Neue Light"/>
                <a:cs typeface="Helvetica Neue Light"/>
                <a:sym typeface="Helvetica Neue Light"/>
              </a:rPr>
              <a:t> con cualquier base de datos.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31" name="Google Shape;431;p52"/>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Queries</a:t>
            </a:r>
            <a:endParaRPr i="1" sz="3600">
              <a:latin typeface="Anton"/>
              <a:ea typeface="Anton"/>
              <a:cs typeface="Anton"/>
              <a:sym typeface="Anton"/>
            </a:endParaRPr>
          </a:p>
        </p:txBody>
      </p:sp>
      <p:pic>
        <p:nvPicPr>
          <p:cNvPr id="432" name="Google Shape;432;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3" name="Google Shape;433;p52"/>
          <p:cNvPicPr preferRelativeResize="0"/>
          <p:nvPr/>
        </p:nvPicPr>
        <p:blipFill>
          <a:blip r:embed="rId4">
            <a:alphaModFix/>
          </a:blip>
          <a:stretch>
            <a:fillRect/>
          </a:stretch>
        </p:blipFill>
        <p:spPr>
          <a:xfrm>
            <a:off x="228600" y="1001475"/>
            <a:ext cx="3393803" cy="3989625"/>
          </a:xfrm>
          <a:prstGeom prst="rect">
            <a:avLst/>
          </a:prstGeom>
          <a:noFill/>
          <a:ln cap="flat" cmpd="sng" w="9525">
            <a:solidFill>
              <a:schemeClr val="dk2"/>
            </a:solidFill>
            <a:prstDash val="solid"/>
            <a:round/>
            <a:headEnd len="sm" w="sm" type="none"/>
            <a:tailEnd len="sm" w="sm" type="none"/>
          </a:ln>
        </p:spPr>
      </p:pic>
      <p:pic>
        <p:nvPicPr>
          <p:cNvPr id="434" name="Google Shape;434;p52"/>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35" name="Google Shape;435;p52"/>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3"/>
          <p:cNvSpPr txBox="1"/>
          <p:nvPr/>
        </p:nvSpPr>
        <p:spPr>
          <a:xfrm>
            <a:off x="378400" y="820500"/>
            <a:ext cx="8587800" cy="1914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este archivo, hacemos un logger para nuestra API.</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Q</a:t>
            </a:r>
            <a:r>
              <a:rPr lang="en-GB" sz="1600">
                <a:solidFill>
                  <a:schemeClr val="dk1"/>
                </a:solidFill>
                <a:highlight>
                  <a:schemeClr val="lt1"/>
                </a:highlight>
                <a:latin typeface="Helvetica Neue Light"/>
                <a:ea typeface="Helvetica Neue Light"/>
                <a:cs typeface="Helvetica Neue Light"/>
                <a:sym typeface="Helvetica Neue Light"/>
              </a:rPr>
              <a:t>ueremos mostrar por consola todas las peticiones que nos lleguen, el método de dicha petición mediante la propiedad </a:t>
            </a:r>
            <a:r>
              <a:rPr i="1" lang="en-GB" sz="1600">
                <a:solidFill>
                  <a:schemeClr val="dk1"/>
                </a:solidFill>
                <a:highlight>
                  <a:schemeClr val="lt1"/>
                </a:highlight>
                <a:latin typeface="Helvetica Neue Light"/>
                <a:ea typeface="Helvetica Neue Light"/>
                <a:cs typeface="Helvetica Neue Light"/>
                <a:sym typeface="Helvetica Neue Light"/>
              </a:rPr>
              <a:t>method </a:t>
            </a:r>
            <a:r>
              <a:rPr lang="en-GB" sz="1600">
                <a:solidFill>
                  <a:schemeClr val="dk1"/>
                </a:solidFill>
                <a:highlight>
                  <a:schemeClr val="lt1"/>
                </a:highlight>
                <a:latin typeface="Helvetica Neue Light"/>
                <a:ea typeface="Helvetica Neue Light"/>
                <a:cs typeface="Helvetica Neue Light"/>
                <a:sym typeface="Helvetica Neue Light"/>
              </a:rPr>
              <a:t>y los parámetros que ésta recibe cuando es una petición POST (por ejemplo) algo que podemos hacer de forma sencilla accediendo al body como vimos anteriormente.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441" name="Google Shape;441;p53"/>
          <p:cNvPicPr preferRelativeResize="0"/>
          <p:nvPr/>
        </p:nvPicPr>
        <p:blipFill>
          <a:blip r:embed="rId3">
            <a:alphaModFix/>
          </a:blip>
          <a:stretch>
            <a:fillRect/>
          </a:stretch>
        </p:blipFill>
        <p:spPr>
          <a:xfrm>
            <a:off x="1092398" y="2729323"/>
            <a:ext cx="6862826" cy="2085200"/>
          </a:xfrm>
          <a:prstGeom prst="rect">
            <a:avLst/>
          </a:prstGeom>
          <a:noFill/>
          <a:ln cap="flat" cmpd="sng" w="9525">
            <a:solidFill>
              <a:schemeClr val="dk2"/>
            </a:solidFill>
            <a:prstDash val="solid"/>
            <a:round/>
            <a:headEnd len="sm" w="sm" type="none"/>
            <a:tailEnd len="sm" w="sm" type="none"/>
          </a:ln>
        </p:spPr>
      </p:pic>
      <p:sp>
        <p:nvSpPr>
          <p:cNvPr id="442" name="Google Shape;442;p53"/>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Logger</a:t>
            </a:r>
            <a:endParaRPr i="1" sz="3600">
              <a:latin typeface="Anton"/>
              <a:ea typeface="Anton"/>
              <a:cs typeface="Anton"/>
              <a:sym typeface="Anton"/>
            </a:endParaRPr>
          </a:p>
        </p:txBody>
      </p:sp>
      <p:pic>
        <p:nvPicPr>
          <p:cNvPr id="443" name="Google Shape;443;p5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44" name="Google Shape;444;p53"/>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45" name="Google Shape;445;p53"/>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4"/>
          <p:cNvSpPr txBox="1"/>
          <p:nvPr/>
        </p:nvSpPr>
        <p:spPr>
          <a:xfrm>
            <a:off x="4757200" y="896700"/>
            <a:ext cx="4034400" cy="3915300"/>
          </a:xfrm>
          <a:prstGeom prst="rect">
            <a:avLst/>
          </a:prstGeom>
          <a:noFill/>
          <a:ln>
            <a:noFill/>
          </a:ln>
        </p:spPr>
        <p:txBody>
          <a:bodyPr anchorCtr="0" anchor="t" bIns="91425" lIns="91425" spcFirstLastPara="1" rIns="91425" wrap="square" tIns="91425">
            <a:noAutofit/>
          </a:bodyPr>
          <a:lstStyle/>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El server no es más que una instancia de Application al que pasamos todos los middlewares que queremos usar, en este caso el router y el logger. </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Usamos también el archivo </a:t>
            </a:r>
            <a:r>
              <a:rPr i="1" lang="en-GB" sz="1600">
                <a:solidFill>
                  <a:schemeClr val="dk1"/>
                </a:solidFill>
                <a:highlight>
                  <a:schemeClr val="lt1"/>
                </a:highlight>
                <a:latin typeface="Helvetica Neue Light"/>
                <a:ea typeface="Helvetica Neue Light"/>
                <a:cs typeface="Helvetica Neue Light"/>
                <a:sym typeface="Helvetica Neue Light"/>
              </a:rPr>
              <a:t>.env</a:t>
            </a:r>
            <a:r>
              <a:rPr lang="en-GB" sz="1600">
                <a:solidFill>
                  <a:schemeClr val="dk1"/>
                </a:solidFill>
                <a:highlight>
                  <a:schemeClr val="lt1"/>
                </a:highlight>
                <a:latin typeface="Helvetica Neue Light"/>
                <a:ea typeface="Helvetica Neue Light"/>
                <a:cs typeface="Helvetica Neue Light"/>
                <a:sym typeface="Helvetica Neue Light"/>
              </a:rPr>
              <a:t> gracias a la dependencia que importamos </a:t>
            </a:r>
            <a:r>
              <a:rPr i="1" lang="en-GB" sz="1600">
                <a:solidFill>
                  <a:schemeClr val="dk1"/>
                </a:solidFill>
                <a:highlight>
                  <a:schemeClr val="lt1"/>
                </a:highlight>
                <a:latin typeface="Helvetica Neue Light"/>
                <a:ea typeface="Helvetica Neue Light"/>
                <a:cs typeface="Helvetica Neue Light"/>
                <a:sym typeface="Helvetica Neue Light"/>
              </a:rPr>
              <a:t>dotenv</a:t>
            </a:r>
            <a:r>
              <a:rPr lang="en-GB" sz="1600">
                <a:solidFill>
                  <a:schemeClr val="dk1"/>
                </a:solidFill>
                <a:highlight>
                  <a:schemeClr val="lt1"/>
                </a:highlight>
                <a:latin typeface="Helvetica Neue Light"/>
                <a:ea typeface="Helvetica Neue Light"/>
                <a:cs typeface="Helvetica Neue Light"/>
                <a:sym typeface="Helvetica Neue Light"/>
              </a:rPr>
              <a:t>, donde guardamos la configuración y que podemos recuperar mediante </a:t>
            </a:r>
            <a:r>
              <a:rPr i="1" lang="en-GB" sz="1600">
                <a:solidFill>
                  <a:schemeClr val="dk1"/>
                </a:solidFill>
                <a:highlight>
                  <a:schemeClr val="lt1"/>
                </a:highlight>
                <a:latin typeface="Helvetica Neue Light"/>
                <a:ea typeface="Helvetica Neue Light"/>
                <a:cs typeface="Helvetica Neue Light"/>
                <a:sym typeface="Helvetica Neue Light"/>
              </a:rPr>
              <a:t>config()</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este caso, nuestra única variable de entorno es el puerto PORT.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51" name="Google Shape;451;p54"/>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Servidor</a:t>
            </a:r>
            <a:endParaRPr i="1" sz="3600">
              <a:latin typeface="Anton"/>
              <a:ea typeface="Anton"/>
              <a:cs typeface="Anton"/>
              <a:sym typeface="Anton"/>
            </a:endParaRPr>
          </a:p>
        </p:txBody>
      </p:sp>
      <p:pic>
        <p:nvPicPr>
          <p:cNvPr id="452" name="Google Shape;452;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3" name="Google Shape;453;p54"/>
          <p:cNvPicPr preferRelativeResize="0"/>
          <p:nvPr/>
        </p:nvPicPr>
        <p:blipFill>
          <a:blip r:embed="rId4">
            <a:alphaModFix/>
          </a:blip>
          <a:stretch>
            <a:fillRect/>
          </a:stretch>
        </p:blipFill>
        <p:spPr>
          <a:xfrm>
            <a:off x="480775" y="1334950"/>
            <a:ext cx="4149775" cy="2979900"/>
          </a:xfrm>
          <a:prstGeom prst="rect">
            <a:avLst/>
          </a:prstGeom>
          <a:noFill/>
          <a:ln cap="flat" cmpd="sng" w="9525">
            <a:solidFill>
              <a:schemeClr val="dk2"/>
            </a:solidFill>
            <a:prstDash val="solid"/>
            <a:round/>
            <a:headEnd len="sm" w="sm" type="none"/>
            <a:tailEnd len="sm" w="sm" type="none"/>
          </a:ln>
        </p:spPr>
      </p:pic>
      <p:pic>
        <p:nvPicPr>
          <p:cNvPr id="454" name="Google Shape;454;p54"/>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55" name="Google Shape;455;p54"/>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nvSpPr>
        <p:spPr>
          <a:xfrm>
            <a:off x="5283650" y="972900"/>
            <a:ext cx="3599700" cy="3759000"/>
          </a:xfrm>
          <a:prstGeom prst="rect">
            <a:avLst/>
          </a:prstGeom>
          <a:noFill/>
          <a:ln>
            <a:noFill/>
          </a:ln>
        </p:spPr>
        <p:txBody>
          <a:bodyPr anchorCtr="0" anchor="t" bIns="91425" lIns="91425" spcFirstLastPara="1" rIns="91425" wrap="square" tIns="91425">
            <a:noAutofit/>
          </a:bodyPr>
          <a:lstStyle/>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ejecutar nuestro servidor con Denon, primero lo instalamos en este proyecto, con el mismo comando que vimos anteriormente.</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Luego, creamos el archivo denon.json con el script, en este caso, necesitamos permisos de red, de lectura y env (para las variables de entorno). Finalmente ejecutamos el servidor con denon start.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61" name="Google Shape;461;p55"/>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462" name="Google Shape;46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3" name="Google Shape;463;p55"/>
          <p:cNvPicPr preferRelativeResize="0"/>
          <p:nvPr/>
        </p:nvPicPr>
        <p:blipFill>
          <a:blip r:embed="rId4">
            <a:alphaModFix/>
          </a:blip>
          <a:stretch>
            <a:fillRect/>
          </a:stretch>
        </p:blipFill>
        <p:spPr>
          <a:xfrm>
            <a:off x="272475" y="1001475"/>
            <a:ext cx="4891144" cy="2606700"/>
          </a:xfrm>
          <a:prstGeom prst="rect">
            <a:avLst/>
          </a:prstGeom>
          <a:noFill/>
          <a:ln cap="flat" cmpd="sng" w="9525">
            <a:solidFill>
              <a:schemeClr val="dk2"/>
            </a:solidFill>
            <a:prstDash val="solid"/>
            <a:round/>
            <a:headEnd len="sm" w="sm" type="none"/>
            <a:tailEnd len="sm" w="sm" type="none"/>
          </a:ln>
        </p:spPr>
      </p:pic>
      <p:pic>
        <p:nvPicPr>
          <p:cNvPr id="464" name="Google Shape;464;p55"/>
          <p:cNvPicPr preferRelativeResize="0"/>
          <p:nvPr/>
        </p:nvPicPr>
        <p:blipFill>
          <a:blip r:embed="rId5">
            <a:alphaModFix/>
          </a:blip>
          <a:stretch>
            <a:fillRect/>
          </a:stretch>
        </p:blipFill>
        <p:spPr>
          <a:xfrm>
            <a:off x="244400" y="3543074"/>
            <a:ext cx="4947301" cy="1447225"/>
          </a:xfrm>
          <a:prstGeom prst="rect">
            <a:avLst/>
          </a:prstGeom>
          <a:noFill/>
          <a:ln cap="flat" cmpd="sng" w="9525">
            <a:solidFill>
              <a:schemeClr val="dk2"/>
            </a:solidFill>
            <a:prstDash val="solid"/>
            <a:round/>
            <a:headEnd len="sm" w="sm" type="none"/>
            <a:tailEnd len="sm" w="sm" type="none"/>
          </a:ln>
        </p:spPr>
      </p:pic>
      <p:pic>
        <p:nvPicPr>
          <p:cNvPr id="465" name="Google Shape;465;p55"/>
          <p:cNvPicPr preferRelativeResize="0"/>
          <p:nvPr/>
        </p:nvPicPr>
        <p:blipFill rotWithShape="1">
          <a:blip r:embed="rId6">
            <a:alphaModFix/>
          </a:blip>
          <a:srcRect b="0" l="0" r="0" t="0"/>
          <a:stretch/>
        </p:blipFill>
        <p:spPr>
          <a:xfrm>
            <a:off x="8099700" y="113850"/>
            <a:ext cx="887625" cy="887625"/>
          </a:xfrm>
          <a:prstGeom prst="rect">
            <a:avLst/>
          </a:prstGeom>
          <a:noFill/>
          <a:ln>
            <a:noFill/>
          </a:ln>
        </p:spPr>
      </p:pic>
      <p:pic>
        <p:nvPicPr>
          <p:cNvPr id="466" name="Google Shape;466;p55"/>
          <p:cNvPicPr preferRelativeResize="0"/>
          <p:nvPr/>
        </p:nvPicPr>
        <p:blipFill>
          <a:blip r:embed="rId7">
            <a:alphaModFix/>
          </a:blip>
          <a:stretch>
            <a:fillRect/>
          </a:stretch>
        </p:blipFill>
        <p:spPr>
          <a:xfrm>
            <a:off x="32225" y="151659"/>
            <a:ext cx="1271500" cy="762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6"/>
          <p:cNvSpPr txBox="1"/>
          <p:nvPr/>
        </p:nvSpPr>
        <p:spPr>
          <a:xfrm>
            <a:off x="384525" y="820500"/>
            <a:ext cx="8591100" cy="1007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Podemos ir ahora al navegador, y probar la ruta “</a:t>
            </a:r>
            <a:r>
              <a:rPr b="1" lang="en-GB" sz="1700">
                <a:solidFill>
                  <a:schemeClr val="dk1"/>
                </a:solidFill>
                <a:highlight>
                  <a:schemeClr val="lt1"/>
                </a:highlight>
                <a:latin typeface="Helvetica Neue"/>
                <a:ea typeface="Helvetica Neue"/>
                <a:cs typeface="Helvetica Neue"/>
                <a:sym typeface="Helvetica Neue"/>
              </a:rPr>
              <a:t>/api/users/id</a:t>
            </a:r>
            <a:r>
              <a:rPr lang="en-GB" sz="1700">
                <a:solidFill>
                  <a:schemeClr val="dk1"/>
                </a:solidFill>
                <a:highlight>
                  <a:schemeClr val="lt1"/>
                </a:highlight>
                <a:latin typeface="Helvetica Neue Light"/>
                <a:ea typeface="Helvetica Neue Light"/>
                <a:cs typeface="Helvetica Neue Light"/>
                <a:sym typeface="Helvetica Neue Light"/>
              </a:rPr>
              <a:t>”. Vemos que obtenemos el registro del usuario del id especificado en la ruta.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72" name="Google Shape;472;p56"/>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473" name="Google Shape;473;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4" name="Google Shape;474;p56"/>
          <p:cNvPicPr preferRelativeResize="0"/>
          <p:nvPr/>
        </p:nvPicPr>
        <p:blipFill>
          <a:blip r:embed="rId4">
            <a:alphaModFix/>
          </a:blip>
          <a:stretch>
            <a:fillRect/>
          </a:stretch>
        </p:blipFill>
        <p:spPr>
          <a:xfrm>
            <a:off x="1676400" y="1752000"/>
            <a:ext cx="5791802" cy="3086700"/>
          </a:xfrm>
          <a:prstGeom prst="rect">
            <a:avLst/>
          </a:prstGeom>
          <a:noFill/>
          <a:ln cap="flat" cmpd="sng" w="9525">
            <a:solidFill>
              <a:schemeClr val="dk2"/>
            </a:solidFill>
            <a:prstDash val="solid"/>
            <a:round/>
            <a:headEnd len="sm" w="sm" type="none"/>
            <a:tailEnd len="sm" w="sm" type="none"/>
          </a:ln>
        </p:spPr>
      </p:pic>
      <p:pic>
        <p:nvPicPr>
          <p:cNvPr id="475" name="Google Shape;475;p56"/>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76" name="Google Shape;476;p56"/>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80" name="Shape 480"/>
        <p:cNvGrpSpPr/>
        <p:nvPr/>
      </p:nvGrpSpPr>
      <p:grpSpPr>
        <a:xfrm>
          <a:off x="0" y="0"/>
          <a:ext cx="0" cy="0"/>
          <a:chOff x="0" y="0"/>
          <a:chExt cx="0" cy="0"/>
        </a:xfrm>
      </p:grpSpPr>
      <p:sp>
        <p:nvSpPr>
          <p:cNvPr id="481" name="Google Shape;481;p5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API REST CON OAK -</a:t>
            </a:r>
            <a:br>
              <a:rPr i="1" lang="en-GB" sz="3600">
                <a:latin typeface="Anton"/>
                <a:ea typeface="Anton"/>
                <a:cs typeface="Anton"/>
                <a:sym typeface="Anton"/>
              </a:rPr>
            </a:br>
            <a:r>
              <a:rPr i="1" lang="en-GB" sz="3600">
                <a:latin typeface="Anton"/>
                <a:ea typeface="Anton"/>
                <a:cs typeface="Anton"/>
                <a:sym typeface="Anton"/>
              </a:rPr>
              <a:t>PERSISTENCIA EN MONGO</a:t>
            </a:r>
            <a:endParaRPr i="1" sz="3600">
              <a:latin typeface="Anton"/>
              <a:ea typeface="Anton"/>
              <a:cs typeface="Anton"/>
              <a:sym typeface="Anton"/>
            </a:endParaRPr>
          </a:p>
        </p:txBody>
      </p:sp>
      <p:pic>
        <p:nvPicPr>
          <p:cNvPr id="482" name="Google Shape;482;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nvSpPr>
        <p:spPr>
          <a:xfrm>
            <a:off x="329525" y="820500"/>
            <a:ext cx="8541900" cy="2248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este caso, vamos a usar los métodos </a:t>
            </a:r>
            <a:r>
              <a:rPr b="1" i="1" lang="en-GB" sz="1600">
                <a:solidFill>
                  <a:schemeClr val="dk1"/>
                </a:solidFill>
                <a:highlight>
                  <a:schemeClr val="lt1"/>
                </a:highlight>
                <a:latin typeface="Helvetica Neue"/>
                <a:ea typeface="Helvetica Neue"/>
                <a:cs typeface="Helvetica Neue"/>
                <a:sym typeface="Helvetica Neue"/>
              </a:rPr>
              <a:t>Application </a:t>
            </a:r>
            <a:r>
              <a:rPr lang="en-GB" sz="1600">
                <a:solidFill>
                  <a:schemeClr val="dk1"/>
                </a:solidFill>
                <a:highlight>
                  <a:schemeClr val="lt1"/>
                </a:highlight>
                <a:latin typeface="Helvetica Neue Light"/>
                <a:ea typeface="Helvetica Neue Light"/>
                <a:cs typeface="Helvetica Neue Light"/>
                <a:sym typeface="Helvetica Neue Light"/>
              </a:rPr>
              <a:t>y </a:t>
            </a:r>
            <a:r>
              <a:rPr b="1" i="1" lang="en-GB" sz="1600">
                <a:solidFill>
                  <a:schemeClr val="dk1"/>
                </a:solidFill>
                <a:highlight>
                  <a:schemeClr val="lt1"/>
                </a:highlight>
                <a:latin typeface="Helvetica Neue"/>
                <a:ea typeface="Helvetica Neue"/>
                <a:cs typeface="Helvetica Neue"/>
                <a:sym typeface="Helvetica Neue"/>
              </a:rPr>
              <a:t>Router </a:t>
            </a:r>
            <a:r>
              <a:rPr lang="en-GB" sz="1600">
                <a:solidFill>
                  <a:schemeClr val="dk1"/>
                </a:solidFill>
                <a:highlight>
                  <a:schemeClr val="lt1"/>
                </a:highlight>
                <a:latin typeface="Helvetica Neue Light"/>
                <a:ea typeface="Helvetica Neue Light"/>
                <a:cs typeface="Helvetica Neue Light"/>
                <a:sym typeface="Helvetica Neue Light"/>
              </a:rPr>
              <a:t>del módulo </a:t>
            </a:r>
            <a:r>
              <a:rPr b="1" i="1" lang="en-GB" sz="1600">
                <a:solidFill>
                  <a:schemeClr val="dk1"/>
                </a:solidFill>
                <a:highlight>
                  <a:schemeClr val="lt1"/>
                </a:highlight>
                <a:latin typeface="Helvetica Neue"/>
                <a:ea typeface="Helvetica Neue"/>
                <a:cs typeface="Helvetica Neue"/>
                <a:sym typeface="Helvetica Neue"/>
              </a:rPr>
              <a:t>Oak</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Además, vamos a usar una dependencia llamada </a:t>
            </a:r>
            <a:r>
              <a:rPr b="1" i="1" lang="en-GB" sz="1600">
                <a:solidFill>
                  <a:schemeClr val="dk1"/>
                </a:solidFill>
                <a:highlight>
                  <a:schemeClr val="lt1"/>
                </a:highlight>
                <a:latin typeface="Helvetica Neue"/>
                <a:ea typeface="Helvetica Neue"/>
                <a:cs typeface="Helvetica Neue"/>
                <a:sym typeface="Helvetica Neue"/>
              </a:rPr>
              <a:t>mongo</a:t>
            </a:r>
            <a:r>
              <a:rPr lang="en-GB" sz="1600">
                <a:solidFill>
                  <a:schemeClr val="dk1"/>
                </a:solidFill>
                <a:highlight>
                  <a:schemeClr val="lt1"/>
                </a:highlight>
                <a:latin typeface="Helvetica Neue Light"/>
                <a:ea typeface="Helvetica Neue Light"/>
                <a:cs typeface="Helvetica Neue Light"/>
                <a:sym typeface="Helvetica Neue Light"/>
              </a:rPr>
              <a:t>, de la cual vamos a usar el método </a:t>
            </a:r>
            <a:r>
              <a:rPr b="1" i="1" lang="en-GB" sz="1600">
                <a:solidFill>
                  <a:schemeClr val="dk1"/>
                </a:solidFill>
                <a:highlight>
                  <a:schemeClr val="lt1"/>
                </a:highlight>
                <a:latin typeface="Helvetica Neue"/>
                <a:ea typeface="Helvetica Neue"/>
                <a:cs typeface="Helvetica Neue"/>
                <a:sym typeface="Helvetica Neue"/>
              </a:rPr>
              <a:t>MongoClient</a:t>
            </a:r>
            <a:r>
              <a:rPr lang="en-GB" sz="1600">
                <a:solidFill>
                  <a:schemeClr val="dk1"/>
                </a:solidFill>
                <a:highlight>
                  <a:schemeClr val="lt1"/>
                </a:highlight>
                <a:latin typeface="Helvetica Neue Light"/>
                <a:ea typeface="Helvetica Neue Light"/>
                <a:cs typeface="Helvetica Neue Light"/>
                <a:sym typeface="Helvetica Neue Light"/>
              </a:rPr>
              <a:t>. Este módulo es un driver</a:t>
            </a:r>
            <a:r>
              <a:rPr lang="en-GB" sz="1600">
                <a:solidFill>
                  <a:schemeClr val="dk1"/>
                </a:solidFill>
                <a:highlight>
                  <a:schemeClr val="lt1"/>
                </a:highlight>
                <a:latin typeface="Helvetica Neue Light"/>
                <a:ea typeface="Helvetica Neue Light"/>
                <a:cs typeface="Helvetica Neue Light"/>
                <a:sym typeface="Helvetica Neue Light"/>
              </a:rPr>
              <a:t> de base de datos MongoDB desarrollado para deno.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importamos ambos en el archivo de </a:t>
            </a:r>
            <a:r>
              <a:rPr b="1" i="1" lang="en-GB" sz="1600">
                <a:solidFill>
                  <a:schemeClr val="dk1"/>
                </a:solidFill>
                <a:highlight>
                  <a:schemeClr val="lt1"/>
                </a:highlight>
                <a:latin typeface="Helvetica Neue"/>
                <a:ea typeface="Helvetica Neue"/>
                <a:cs typeface="Helvetica Neue"/>
                <a:sym typeface="Helvetica Neue"/>
              </a:rPr>
              <a:t>deps.ts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88" name="Google Shape;488;p5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Dependencias</a:t>
            </a:r>
            <a:endParaRPr i="1" sz="3600">
              <a:latin typeface="Anton"/>
              <a:ea typeface="Anton"/>
              <a:cs typeface="Anton"/>
              <a:sym typeface="Anton"/>
            </a:endParaRPr>
          </a:p>
        </p:txBody>
      </p:sp>
      <p:pic>
        <p:nvPicPr>
          <p:cNvPr id="489" name="Google Shape;489;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0" name="Google Shape;490;p58"/>
          <p:cNvPicPr preferRelativeResize="0"/>
          <p:nvPr/>
        </p:nvPicPr>
        <p:blipFill>
          <a:blip r:embed="rId4">
            <a:alphaModFix/>
          </a:blip>
          <a:stretch>
            <a:fillRect/>
          </a:stretch>
        </p:blipFill>
        <p:spPr>
          <a:xfrm>
            <a:off x="152400" y="2993100"/>
            <a:ext cx="8839198" cy="1301202"/>
          </a:xfrm>
          <a:prstGeom prst="rect">
            <a:avLst/>
          </a:prstGeom>
          <a:noFill/>
          <a:ln cap="flat" cmpd="sng" w="19050">
            <a:solidFill>
              <a:schemeClr val="dk2"/>
            </a:solidFill>
            <a:prstDash val="solid"/>
            <a:round/>
            <a:headEnd len="sm" w="sm" type="none"/>
            <a:tailEnd len="sm" w="sm" type="none"/>
          </a:ln>
        </p:spPr>
      </p:pic>
      <p:pic>
        <p:nvPicPr>
          <p:cNvPr id="491" name="Google Shape;491;p58"/>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492" name="Google Shape;492;p58"/>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9"/>
          <p:cNvSpPr txBox="1"/>
          <p:nvPr/>
        </p:nvSpPr>
        <p:spPr>
          <a:xfrm>
            <a:off x="5533325" y="1201500"/>
            <a:ext cx="3062400" cy="2998800"/>
          </a:xfrm>
          <a:prstGeom prst="rect">
            <a:avLst/>
          </a:prstGeom>
          <a:noFill/>
          <a:ln>
            <a:noFill/>
          </a:ln>
        </p:spPr>
        <p:txBody>
          <a:bodyPr anchorCtr="0" anchor="t" bIns="91425" lIns="91425" spcFirstLastPara="1" rIns="91425" wrap="square" tIns="91425">
            <a:noAutofit/>
          </a:bodyPr>
          <a:lstStyle/>
          <a:p>
            <a:pPr indent="-275249" lvl="0" marL="269999" rtl="0" algn="l">
              <a:lnSpc>
                <a:spcPct val="115000"/>
              </a:lnSpc>
              <a:spcBef>
                <a:spcPts val="130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El servidor es, como ya vimos, una instancia de </a:t>
            </a:r>
            <a:r>
              <a:rPr i="1" lang="en-GB" sz="1500">
                <a:solidFill>
                  <a:schemeClr val="dk1"/>
                </a:solidFill>
                <a:highlight>
                  <a:schemeClr val="lt1"/>
                </a:highlight>
                <a:latin typeface="Helvetica Neue Light"/>
                <a:ea typeface="Helvetica Neue Light"/>
                <a:cs typeface="Helvetica Neue Light"/>
                <a:sym typeface="Helvetica Neue Light"/>
              </a:rPr>
              <a:t>Application </a:t>
            </a:r>
            <a:r>
              <a:rPr lang="en-GB" sz="1500">
                <a:solidFill>
                  <a:schemeClr val="dk1"/>
                </a:solidFill>
                <a:highlight>
                  <a:schemeClr val="lt1"/>
                </a:highlight>
                <a:latin typeface="Helvetica Neue Light"/>
                <a:ea typeface="Helvetica Neue Light"/>
                <a:cs typeface="Helvetica Neue Light"/>
                <a:sym typeface="Helvetica Neue Light"/>
              </a:rPr>
              <a:t>al que pasamos todos los middlewares que queremos usar. </a:t>
            </a:r>
            <a:endParaRPr sz="1500">
              <a:solidFill>
                <a:schemeClr val="dk1"/>
              </a:solidFill>
              <a:highlight>
                <a:schemeClr val="lt1"/>
              </a:highlight>
              <a:latin typeface="Helvetica Neue Light"/>
              <a:ea typeface="Helvetica Neue Light"/>
              <a:cs typeface="Helvetica Neue Light"/>
              <a:sym typeface="Helvetica Neue Light"/>
            </a:endParaRPr>
          </a:p>
          <a:p>
            <a:pPr indent="-287949" lvl="0" marL="269999" rtl="0" algn="l">
              <a:lnSpc>
                <a:spcPct val="115000"/>
              </a:lnSpc>
              <a:spcBef>
                <a:spcPts val="1300"/>
              </a:spcBef>
              <a:spcAft>
                <a:spcPts val="1000"/>
              </a:spcAft>
              <a:buClr>
                <a:srgbClr val="3CEFAB"/>
              </a:buClr>
              <a:buSzPts val="17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En este caso, le pasamos del archivo de rutas los métodos </a:t>
            </a:r>
            <a:r>
              <a:rPr b="1" i="1" lang="en-GB" sz="1200">
                <a:solidFill>
                  <a:schemeClr val="lt2"/>
                </a:solidFill>
                <a:highlight>
                  <a:schemeClr val="dk2"/>
                </a:highlight>
                <a:latin typeface="Roboto Mono"/>
                <a:ea typeface="Roboto Mono"/>
                <a:cs typeface="Roboto Mono"/>
                <a:sym typeface="Roboto Mono"/>
              </a:rPr>
              <a:t>routes()</a:t>
            </a:r>
            <a:r>
              <a:rPr lang="en-GB" sz="1500">
                <a:solidFill>
                  <a:schemeClr val="dk1"/>
                </a:solidFill>
                <a:highlight>
                  <a:schemeClr val="lt1"/>
                </a:highlight>
                <a:latin typeface="Helvetica Neue Light"/>
                <a:ea typeface="Helvetica Neue Light"/>
                <a:cs typeface="Helvetica Neue Light"/>
                <a:sym typeface="Helvetica Neue Light"/>
              </a:rPr>
              <a:t> y </a:t>
            </a:r>
            <a:r>
              <a:rPr b="1" i="1" lang="en-GB" sz="1300">
                <a:solidFill>
                  <a:schemeClr val="lt2"/>
                </a:solidFill>
                <a:highlight>
                  <a:schemeClr val="dk2"/>
                </a:highlight>
                <a:latin typeface="Roboto Mono"/>
                <a:ea typeface="Roboto Mono"/>
                <a:cs typeface="Roboto Mono"/>
                <a:sym typeface="Roboto Mono"/>
              </a:rPr>
              <a:t>allowedMethods()</a:t>
            </a:r>
            <a:r>
              <a:rPr lang="en-GB"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498" name="Google Shape;498;p5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Servidor</a:t>
            </a:r>
            <a:endParaRPr i="1" sz="3600">
              <a:latin typeface="Anton"/>
              <a:ea typeface="Anton"/>
              <a:cs typeface="Anton"/>
              <a:sym typeface="Anton"/>
            </a:endParaRPr>
          </a:p>
        </p:txBody>
      </p:sp>
      <p:pic>
        <p:nvPicPr>
          <p:cNvPr id="499" name="Google Shape;499;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0" name="Google Shape;500;p59"/>
          <p:cNvPicPr preferRelativeResize="0"/>
          <p:nvPr/>
        </p:nvPicPr>
        <p:blipFill>
          <a:blip r:embed="rId4">
            <a:alphaModFix/>
          </a:blip>
          <a:stretch>
            <a:fillRect/>
          </a:stretch>
        </p:blipFill>
        <p:spPr>
          <a:xfrm>
            <a:off x="571800" y="1327150"/>
            <a:ext cx="4864924" cy="2825650"/>
          </a:xfrm>
          <a:prstGeom prst="rect">
            <a:avLst/>
          </a:prstGeom>
          <a:noFill/>
          <a:ln cap="flat" cmpd="sng" w="19050">
            <a:solidFill>
              <a:schemeClr val="dk2"/>
            </a:solidFill>
            <a:prstDash val="solid"/>
            <a:round/>
            <a:headEnd len="sm" w="sm" type="none"/>
            <a:tailEnd len="sm" w="sm" type="none"/>
          </a:ln>
        </p:spPr>
      </p:pic>
      <p:pic>
        <p:nvPicPr>
          <p:cNvPr id="501" name="Google Shape;501;p59"/>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502" name="Google Shape;502;p5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nvSpPr>
        <p:spPr>
          <a:xfrm>
            <a:off x="5533325" y="1201500"/>
            <a:ext cx="3215400" cy="2998800"/>
          </a:xfrm>
          <a:prstGeom prst="rect">
            <a:avLst/>
          </a:prstGeom>
          <a:noFill/>
          <a:ln>
            <a:noFill/>
          </a:ln>
        </p:spPr>
        <p:txBody>
          <a:bodyPr anchorCtr="0" anchor="t" bIns="91425" lIns="91425" spcFirstLastPara="1" rIns="91425" wrap="square" tIns="91425">
            <a:noAutofit/>
          </a:bodyPr>
          <a:lstStyle/>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el archivo de rutas, routes.ts, definimos las rutas con los métodos de Router de Oak.</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Vamos a usar los métodos GET, POST, PUT y DELETE.</a:t>
            </a:r>
            <a:endParaRPr sz="1600">
              <a:solidFill>
                <a:schemeClr val="dk1"/>
              </a:solidFill>
              <a:highlight>
                <a:schemeClr val="lt1"/>
              </a:highlight>
              <a:latin typeface="Helvetica Neue Light"/>
              <a:ea typeface="Helvetica Neue Light"/>
              <a:cs typeface="Helvetica Neue Light"/>
              <a:sym typeface="Helvetica Neue Light"/>
            </a:endParaRPr>
          </a:p>
          <a:p>
            <a:pPr indent="-281599" lvl="0" marL="269999"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Las funciones de estas rutas las definimos en los controladores.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08" name="Google Shape;508;p6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Rutas</a:t>
            </a:r>
            <a:endParaRPr i="1" sz="3600">
              <a:latin typeface="Anton"/>
              <a:ea typeface="Anton"/>
              <a:cs typeface="Anton"/>
              <a:sym typeface="Anton"/>
            </a:endParaRPr>
          </a:p>
        </p:txBody>
      </p:sp>
      <p:pic>
        <p:nvPicPr>
          <p:cNvPr id="509" name="Google Shape;509;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0" name="Google Shape;510;p60"/>
          <p:cNvPicPr preferRelativeResize="0"/>
          <p:nvPr/>
        </p:nvPicPr>
        <p:blipFill>
          <a:blip r:embed="rId4">
            <a:alphaModFix/>
          </a:blip>
          <a:stretch>
            <a:fillRect/>
          </a:stretch>
        </p:blipFill>
        <p:spPr>
          <a:xfrm>
            <a:off x="381000" y="1077675"/>
            <a:ext cx="5076125" cy="3685325"/>
          </a:xfrm>
          <a:prstGeom prst="rect">
            <a:avLst/>
          </a:prstGeom>
          <a:noFill/>
          <a:ln cap="flat" cmpd="sng" w="9525">
            <a:solidFill>
              <a:schemeClr val="dk2"/>
            </a:solidFill>
            <a:prstDash val="solid"/>
            <a:round/>
            <a:headEnd len="sm" w="sm" type="none"/>
            <a:tailEnd len="sm" w="sm" type="none"/>
          </a:ln>
        </p:spPr>
      </p:pic>
      <p:pic>
        <p:nvPicPr>
          <p:cNvPr id="511" name="Google Shape;511;p60"/>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512" name="Google Shape;512;p60"/>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nvSpPr>
        <p:spPr>
          <a:xfrm>
            <a:off x="5076125" y="1353900"/>
            <a:ext cx="3594900" cy="2246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Creamos el modelo de Quote para este ejemplo.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este caso, creamos la interfaz con id, quote, id de quote y el autor.</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518" name="Google Shape;518;p6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Modelo</a:t>
            </a:r>
            <a:endParaRPr i="1" sz="3600">
              <a:latin typeface="Anton"/>
              <a:ea typeface="Anton"/>
              <a:cs typeface="Anton"/>
              <a:sym typeface="Anton"/>
            </a:endParaRPr>
          </a:p>
        </p:txBody>
      </p:sp>
      <p:pic>
        <p:nvPicPr>
          <p:cNvPr id="519" name="Google Shape;519;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0" name="Google Shape;520;p61"/>
          <p:cNvPicPr preferRelativeResize="0"/>
          <p:nvPr/>
        </p:nvPicPr>
        <p:blipFill>
          <a:blip r:embed="rId4">
            <a:alphaModFix/>
          </a:blip>
          <a:stretch>
            <a:fillRect/>
          </a:stretch>
        </p:blipFill>
        <p:spPr>
          <a:xfrm>
            <a:off x="872550" y="1296763"/>
            <a:ext cx="3867150" cy="2409825"/>
          </a:xfrm>
          <a:prstGeom prst="rect">
            <a:avLst/>
          </a:prstGeom>
          <a:noFill/>
          <a:ln cap="flat" cmpd="sng" w="9525">
            <a:solidFill>
              <a:schemeClr val="dk2"/>
            </a:solidFill>
            <a:prstDash val="solid"/>
            <a:round/>
            <a:headEnd len="sm" w="sm" type="none"/>
            <a:tailEnd len="sm" w="sm" type="none"/>
          </a:ln>
        </p:spPr>
      </p:pic>
      <p:pic>
        <p:nvPicPr>
          <p:cNvPr id="521" name="Google Shape;521;p61"/>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522" name="Google Shape;522;p61"/>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1" name="Shape 111"/>
        <p:cNvGrpSpPr/>
        <p:nvPr/>
      </p:nvGrpSpPr>
      <p:grpSpPr>
        <a:xfrm>
          <a:off x="0" y="0"/>
          <a:ext cx="0" cy="0"/>
          <a:chOff x="0" y="0"/>
          <a:chExt cx="0" cy="0"/>
        </a:xfrm>
      </p:grpSpPr>
      <p:sp>
        <p:nvSpPr>
          <p:cNvPr id="112" name="Google Shape;112;p17"/>
          <p:cNvSpPr txBox="1"/>
          <p:nvPr/>
        </p:nvSpPr>
        <p:spPr>
          <a:xfrm>
            <a:off x="329525" y="1887300"/>
            <a:ext cx="8295600" cy="185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300"/>
              </a:spcBef>
              <a:spcAft>
                <a:spcPts val="0"/>
              </a:spcAft>
              <a:buNone/>
            </a:pPr>
            <a:r>
              <a:rPr lang="en-GB" sz="1900">
                <a:solidFill>
                  <a:schemeClr val="dk1"/>
                </a:solidFill>
                <a:highlight>
                  <a:srgbClr val="3CEFAB"/>
                </a:highlight>
                <a:latin typeface="Helvetica Neue Light"/>
                <a:ea typeface="Helvetica Neue Light"/>
                <a:cs typeface="Helvetica Neue Light"/>
                <a:sym typeface="Helvetica Neue Light"/>
              </a:rPr>
              <a:t>Como vimos la clase pasada, Deno utiliza URLs para el manejo de dependencias.</a:t>
            </a:r>
            <a:endParaRPr sz="19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1300"/>
              </a:spcBef>
              <a:spcAft>
                <a:spcPts val="1000"/>
              </a:spcAft>
              <a:buNone/>
            </a:pPr>
            <a:r>
              <a:rPr lang="en-GB" sz="1900">
                <a:solidFill>
                  <a:schemeClr val="dk1"/>
                </a:solidFill>
                <a:highlight>
                  <a:srgbClr val="3CEFAB"/>
                </a:highlight>
                <a:latin typeface="Helvetica Neue Light"/>
                <a:ea typeface="Helvetica Neue Light"/>
                <a:cs typeface="Helvetica Neue Light"/>
                <a:sym typeface="Helvetica Neue Light"/>
              </a:rPr>
              <a:t>E</a:t>
            </a:r>
            <a:r>
              <a:rPr lang="en-GB" sz="1900">
                <a:solidFill>
                  <a:schemeClr val="dk1"/>
                </a:solidFill>
                <a:highlight>
                  <a:srgbClr val="3CEFAB"/>
                </a:highlight>
                <a:latin typeface="Helvetica Neue Light"/>
                <a:ea typeface="Helvetica Neue Light"/>
                <a:cs typeface="Helvetica Neue Light"/>
                <a:sym typeface="Helvetica Neue Light"/>
              </a:rPr>
              <a:t>n proyectos grandes con muchas dependencias, actualizar los módulos será engorroso y llevará mucho tiempo si todos se importan individualmente en módulos individuales y sin un administrador de paquetes.</a:t>
            </a:r>
            <a:endParaRPr sz="1900">
              <a:solidFill>
                <a:schemeClr val="dk1"/>
              </a:solidFill>
              <a:highlight>
                <a:srgbClr val="3CEFAB"/>
              </a:highlight>
              <a:latin typeface="Helvetica Neue Light"/>
              <a:ea typeface="Helvetica Neue Light"/>
              <a:cs typeface="Helvetica Neue Light"/>
              <a:sym typeface="Helvetica Neue Light"/>
            </a:endParaRPr>
          </a:p>
        </p:txBody>
      </p:sp>
      <p:pic>
        <p:nvPicPr>
          <p:cNvPr id="113" name="Google Shape;113;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4" name="Google Shape;114;p17"/>
          <p:cNvPicPr preferRelativeResize="0"/>
          <p:nvPr/>
        </p:nvPicPr>
        <p:blipFill rotWithShape="1">
          <a:blip r:embed="rId4">
            <a:alphaModFix/>
          </a:blip>
          <a:srcRect b="0" l="0" r="0" t="0"/>
          <a:stretch/>
        </p:blipFill>
        <p:spPr>
          <a:xfrm>
            <a:off x="3711125" y="567925"/>
            <a:ext cx="1186525" cy="1186525"/>
          </a:xfrm>
          <a:prstGeom prst="rect">
            <a:avLst/>
          </a:prstGeom>
          <a:noFill/>
          <a:ln>
            <a:noFill/>
          </a:ln>
        </p:spPr>
      </p:pic>
      <p:sp>
        <p:nvSpPr>
          <p:cNvPr id="115" name="Google Shape;115;p17"/>
          <p:cNvSpPr txBox="1"/>
          <p:nvPr/>
        </p:nvSpPr>
        <p:spPr>
          <a:xfrm>
            <a:off x="637175" y="4333825"/>
            <a:ext cx="74424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GB" sz="1600">
                <a:solidFill>
                  <a:schemeClr val="dk1"/>
                </a:solidFill>
                <a:highlight>
                  <a:srgbClr val="3CEFAB"/>
                </a:highlight>
                <a:latin typeface="Helvetica Neue Light"/>
                <a:ea typeface="Helvetica Neue Light"/>
                <a:cs typeface="Helvetica Neue Light"/>
                <a:sym typeface="Helvetica Neue Light"/>
              </a:rPr>
              <a:t>La práctica estándar para resolver este problema en Deno es crear un archivo </a:t>
            </a:r>
            <a:r>
              <a:rPr b="1" i="1" lang="en-GB" sz="1600">
                <a:solidFill>
                  <a:schemeClr val="dk1"/>
                </a:solidFill>
                <a:highlight>
                  <a:srgbClr val="3CEFAB"/>
                </a:highlight>
                <a:latin typeface="Helvetica Neue"/>
                <a:ea typeface="Helvetica Neue"/>
                <a:cs typeface="Helvetica Neue"/>
                <a:sym typeface="Helvetica Neue"/>
              </a:rPr>
              <a:t>deps.ts</a:t>
            </a:r>
            <a:r>
              <a:rPr lang="en-GB" sz="1600">
                <a:solidFill>
                  <a:schemeClr val="dk1"/>
                </a:solidFill>
                <a:highlight>
                  <a:srgbClr val="3CEFAB"/>
                </a:highlight>
                <a:latin typeface="Helvetica Neue Light"/>
                <a:ea typeface="Helvetica Neue Light"/>
                <a:cs typeface="Helvetica Neue Light"/>
                <a:sym typeface="Helvetica Neue Light"/>
              </a:rPr>
              <a:t>.</a:t>
            </a:r>
            <a:endParaRPr>
              <a:highlight>
                <a:srgbClr val="3CEFAB"/>
              </a:highlight>
            </a:endParaRPr>
          </a:p>
        </p:txBody>
      </p:sp>
      <p:pic>
        <p:nvPicPr>
          <p:cNvPr id="116" name="Google Shape;116;p17"/>
          <p:cNvPicPr preferRelativeResize="0"/>
          <p:nvPr/>
        </p:nvPicPr>
        <p:blipFill>
          <a:blip r:embed="rId5">
            <a:alphaModFix/>
          </a:blip>
          <a:stretch>
            <a:fillRect/>
          </a:stretch>
        </p:blipFill>
        <p:spPr>
          <a:xfrm>
            <a:off x="180200" y="4419963"/>
            <a:ext cx="456975" cy="456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2"/>
          <p:cNvSpPr txBox="1"/>
          <p:nvPr/>
        </p:nvSpPr>
        <p:spPr>
          <a:xfrm>
            <a:off x="5380925" y="1201500"/>
            <a:ext cx="3594900" cy="2998800"/>
          </a:xfrm>
          <a:prstGeom prst="rect">
            <a:avLst/>
          </a:prstGeom>
          <a:noFill/>
          <a:ln>
            <a:noFill/>
          </a:ln>
        </p:spPr>
        <p:txBody>
          <a:bodyPr anchorCtr="0" anchor="t" bIns="91425" lIns="91425" spcFirstLastPara="1" rIns="91425" wrap="square" tIns="91425">
            <a:noAutofit/>
          </a:bodyPr>
          <a:lstStyle/>
          <a:p>
            <a:pPr indent="-205149"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el archivo </a:t>
            </a:r>
            <a:r>
              <a:rPr b="1" i="1" lang="en-GB" sz="1700">
                <a:solidFill>
                  <a:schemeClr val="dk1"/>
                </a:solidFill>
                <a:highlight>
                  <a:schemeClr val="lt1"/>
                </a:highlight>
                <a:latin typeface="Helvetica Neue"/>
                <a:ea typeface="Helvetica Neue"/>
                <a:cs typeface="Helvetica Neue"/>
                <a:sym typeface="Helvetica Neue"/>
              </a:rPr>
              <a:t>quotes.ts</a:t>
            </a:r>
            <a:r>
              <a:rPr lang="en-GB" sz="1700">
                <a:solidFill>
                  <a:schemeClr val="dk1"/>
                </a:solidFill>
                <a:highlight>
                  <a:schemeClr val="lt1"/>
                </a:highlight>
                <a:latin typeface="Helvetica Neue Light"/>
                <a:ea typeface="Helvetica Neue Light"/>
                <a:cs typeface="Helvetica Neue Light"/>
                <a:sym typeface="Helvetica Neue Light"/>
              </a:rPr>
              <a:t> de la carpeta </a:t>
            </a:r>
            <a:r>
              <a:rPr i="1" lang="en-GB" sz="1700">
                <a:solidFill>
                  <a:schemeClr val="dk1"/>
                </a:solidFill>
                <a:highlight>
                  <a:schemeClr val="lt1"/>
                </a:highlight>
                <a:latin typeface="Helvetica Neue Light"/>
                <a:ea typeface="Helvetica Neue Light"/>
                <a:cs typeface="Helvetica Neue Light"/>
                <a:sym typeface="Helvetica Neue Light"/>
              </a:rPr>
              <a:t>controllers</a:t>
            </a:r>
            <a:r>
              <a:rPr lang="en-GB" sz="1700">
                <a:solidFill>
                  <a:schemeClr val="dk1"/>
                </a:solidFill>
                <a:highlight>
                  <a:schemeClr val="lt1"/>
                </a:highlight>
                <a:latin typeface="Helvetica Neue Light"/>
                <a:ea typeface="Helvetica Neue Light"/>
                <a:cs typeface="Helvetica Neue Light"/>
                <a:sym typeface="Helvetica Neue Light"/>
              </a:rPr>
              <a:t>, vamos a definir todas las funciones de las rutas.</a:t>
            </a:r>
            <a:endParaRPr sz="1700">
              <a:solidFill>
                <a:schemeClr val="dk1"/>
              </a:solidFill>
              <a:highlight>
                <a:schemeClr val="lt1"/>
              </a:highlight>
              <a:latin typeface="Helvetica Neue Light"/>
              <a:ea typeface="Helvetica Neue Light"/>
              <a:cs typeface="Helvetica Neue Light"/>
              <a:sym typeface="Helvetica Neue Light"/>
            </a:endParaRPr>
          </a:p>
          <a:p>
            <a:pPr indent="-205149"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primer lugar, creamos la conexión a la base de datos de Mongo, con una instancia del método </a:t>
            </a:r>
            <a:r>
              <a:rPr i="1" lang="en-GB" sz="1700">
                <a:solidFill>
                  <a:schemeClr val="dk1"/>
                </a:solidFill>
                <a:highlight>
                  <a:schemeClr val="lt1"/>
                </a:highlight>
                <a:latin typeface="Helvetica Neue Light"/>
                <a:ea typeface="Helvetica Neue Light"/>
                <a:cs typeface="Helvetica Neue Light"/>
                <a:sym typeface="Helvetica Neue Light"/>
              </a:rPr>
              <a:t>MongoClient </a:t>
            </a:r>
            <a:r>
              <a:rPr lang="en-GB" sz="1700">
                <a:solidFill>
                  <a:schemeClr val="dk1"/>
                </a:solidFill>
                <a:highlight>
                  <a:schemeClr val="lt1"/>
                </a:highlight>
                <a:latin typeface="Helvetica Neue Light"/>
                <a:ea typeface="Helvetica Neue Light"/>
                <a:cs typeface="Helvetica Neue Light"/>
                <a:sym typeface="Helvetica Neue Light"/>
              </a:rPr>
              <a:t>que habíamos importado.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528" name="Google Shape;528;p6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529" name="Google Shape;529;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0" name="Google Shape;530;p62"/>
          <p:cNvPicPr preferRelativeResize="0"/>
          <p:nvPr/>
        </p:nvPicPr>
        <p:blipFill>
          <a:blip r:embed="rId4">
            <a:alphaModFix/>
          </a:blip>
          <a:stretch>
            <a:fillRect/>
          </a:stretch>
        </p:blipFill>
        <p:spPr>
          <a:xfrm>
            <a:off x="381000" y="1001475"/>
            <a:ext cx="5076124" cy="3911561"/>
          </a:xfrm>
          <a:prstGeom prst="rect">
            <a:avLst/>
          </a:prstGeom>
          <a:noFill/>
          <a:ln cap="flat" cmpd="sng" w="9525">
            <a:solidFill>
              <a:schemeClr val="dk2"/>
            </a:solidFill>
            <a:prstDash val="solid"/>
            <a:round/>
            <a:headEnd len="sm" w="sm" type="none"/>
            <a:tailEnd len="sm" w="sm" type="none"/>
          </a:ln>
        </p:spPr>
      </p:pic>
      <p:pic>
        <p:nvPicPr>
          <p:cNvPr id="531" name="Google Shape;531;p62"/>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532" name="Google Shape;532;p62"/>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nvSpPr>
        <p:spPr>
          <a:xfrm>
            <a:off x="6849525" y="1159075"/>
            <a:ext cx="2057400" cy="2998800"/>
          </a:xfrm>
          <a:prstGeom prst="rect">
            <a:avLst/>
          </a:prstGeom>
          <a:noFill/>
          <a:ln>
            <a:noFill/>
          </a:ln>
        </p:spPr>
        <p:txBody>
          <a:bodyPr anchorCtr="0" anchor="t" bIns="91425" lIns="91425" spcFirstLastPara="1" rIns="91425" wrap="square" tIns="91425">
            <a:noAutofit/>
          </a:bodyPr>
          <a:lstStyle/>
          <a:p>
            <a:pPr indent="-197949" lvl="0" marL="179999"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Tenemos entonces los métodos por GET para traer todas las quotes y para traer una por su id.</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538" name="Google Shape;538;p6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539" name="Google Shape;539;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0" name="Google Shape;540;p63"/>
          <p:cNvPicPr preferRelativeResize="0"/>
          <p:nvPr/>
        </p:nvPicPr>
        <p:blipFill>
          <a:blip r:embed="rId4">
            <a:alphaModFix/>
          </a:blip>
          <a:stretch>
            <a:fillRect/>
          </a:stretch>
        </p:blipFill>
        <p:spPr>
          <a:xfrm>
            <a:off x="381000" y="1077675"/>
            <a:ext cx="3274690" cy="2998800"/>
          </a:xfrm>
          <a:prstGeom prst="rect">
            <a:avLst/>
          </a:prstGeom>
          <a:noFill/>
          <a:ln cap="flat" cmpd="sng" w="9525">
            <a:solidFill>
              <a:schemeClr val="dk2"/>
            </a:solidFill>
            <a:prstDash val="solid"/>
            <a:round/>
            <a:headEnd len="sm" w="sm" type="none"/>
            <a:tailEnd len="sm" w="sm" type="none"/>
          </a:ln>
        </p:spPr>
      </p:pic>
      <p:pic>
        <p:nvPicPr>
          <p:cNvPr id="541" name="Google Shape;541;p63"/>
          <p:cNvPicPr preferRelativeResize="0"/>
          <p:nvPr/>
        </p:nvPicPr>
        <p:blipFill>
          <a:blip r:embed="rId5">
            <a:alphaModFix/>
          </a:blip>
          <a:stretch>
            <a:fillRect/>
          </a:stretch>
        </p:blipFill>
        <p:spPr>
          <a:xfrm>
            <a:off x="3694362" y="1077675"/>
            <a:ext cx="3155168" cy="2998799"/>
          </a:xfrm>
          <a:prstGeom prst="rect">
            <a:avLst/>
          </a:prstGeom>
          <a:noFill/>
          <a:ln cap="flat" cmpd="sng" w="9525">
            <a:solidFill>
              <a:schemeClr val="dk2"/>
            </a:solidFill>
            <a:prstDash val="solid"/>
            <a:round/>
            <a:headEnd len="sm" w="sm" type="none"/>
            <a:tailEnd len="sm" w="sm" type="none"/>
          </a:ln>
        </p:spPr>
      </p:pic>
      <p:sp>
        <p:nvSpPr>
          <p:cNvPr id="542" name="Google Shape;542;p63"/>
          <p:cNvSpPr txBox="1"/>
          <p:nvPr/>
        </p:nvSpPr>
        <p:spPr>
          <a:xfrm>
            <a:off x="418675" y="3930700"/>
            <a:ext cx="7007400" cy="907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 similar a lo que veníamos haciendo, con la diferencia que ahora podemos usar los métodos de Mongo para traer los datos.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43" name="Google Shape;543;p63"/>
          <p:cNvPicPr preferRelativeResize="0"/>
          <p:nvPr/>
        </p:nvPicPr>
        <p:blipFill>
          <a:blip r:embed="rId6">
            <a:alphaModFix/>
          </a:blip>
          <a:stretch>
            <a:fillRect/>
          </a:stretch>
        </p:blipFill>
        <p:spPr>
          <a:xfrm>
            <a:off x="418675" y="4155800"/>
            <a:ext cx="456975" cy="456975"/>
          </a:xfrm>
          <a:prstGeom prst="rect">
            <a:avLst/>
          </a:prstGeom>
          <a:noFill/>
          <a:ln>
            <a:noFill/>
          </a:ln>
        </p:spPr>
      </p:pic>
      <p:pic>
        <p:nvPicPr>
          <p:cNvPr id="544" name="Google Shape;544;p63"/>
          <p:cNvPicPr preferRelativeResize="0"/>
          <p:nvPr/>
        </p:nvPicPr>
        <p:blipFill rotWithShape="1">
          <a:blip r:embed="rId7">
            <a:alphaModFix/>
          </a:blip>
          <a:srcRect b="0" l="0" r="0" t="0"/>
          <a:stretch/>
        </p:blipFill>
        <p:spPr>
          <a:xfrm>
            <a:off x="8099700" y="113850"/>
            <a:ext cx="887625" cy="887625"/>
          </a:xfrm>
          <a:prstGeom prst="rect">
            <a:avLst/>
          </a:prstGeom>
          <a:noFill/>
          <a:ln>
            <a:noFill/>
          </a:ln>
        </p:spPr>
      </p:pic>
      <p:pic>
        <p:nvPicPr>
          <p:cNvPr id="545" name="Google Shape;545;p63"/>
          <p:cNvPicPr preferRelativeResize="0"/>
          <p:nvPr/>
        </p:nvPicPr>
        <p:blipFill>
          <a:blip r:embed="rId8">
            <a:alphaModFix/>
          </a:blip>
          <a:stretch>
            <a:fillRect/>
          </a:stretch>
        </p:blipFill>
        <p:spPr>
          <a:xfrm>
            <a:off x="32225" y="151659"/>
            <a:ext cx="1271500" cy="762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4"/>
          <p:cNvSpPr txBox="1"/>
          <p:nvPr/>
        </p:nvSpPr>
        <p:spPr>
          <a:xfrm>
            <a:off x="2999700" y="4111850"/>
            <a:ext cx="5507400" cy="1004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De similar forma tenemos la función para crear Quote, modificarla y eliminarla.</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551" name="Google Shape;551;p6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Controlador</a:t>
            </a:r>
            <a:endParaRPr i="1" sz="3600">
              <a:latin typeface="Anton"/>
              <a:ea typeface="Anton"/>
              <a:cs typeface="Anton"/>
              <a:sym typeface="Anton"/>
            </a:endParaRPr>
          </a:p>
        </p:txBody>
      </p:sp>
      <p:pic>
        <p:nvPicPr>
          <p:cNvPr id="552" name="Google Shape;552;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3" name="Google Shape;553;p64"/>
          <p:cNvPicPr preferRelativeResize="0"/>
          <p:nvPr/>
        </p:nvPicPr>
        <p:blipFill>
          <a:blip r:embed="rId4">
            <a:alphaModFix/>
          </a:blip>
          <a:stretch>
            <a:fillRect/>
          </a:stretch>
        </p:blipFill>
        <p:spPr>
          <a:xfrm>
            <a:off x="342478" y="942600"/>
            <a:ext cx="2303700" cy="3945617"/>
          </a:xfrm>
          <a:prstGeom prst="rect">
            <a:avLst/>
          </a:prstGeom>
          <a:noFill/>
          <a:ln>
            <a:noFill/>
          </a:ln>
        </p:spPr>
      </p:pic>
      <p:pic>
        <p:nvPicPr>
          <p:cNvPr id="554" name="Google Shape;554;p64"/>
          <p:cNvPicPr preferRelativeResize="0"/>
          <p:nvPr/>
        </p:nvPicPr>
        <p:blipFill>
          <a:blip r:embed="rId5">
            <a:alphaModFix/>
          </a:blip>
          <a:stretch>
            <a:fillRect/>
          </a:stretch>
        </p:blipFill>
        <p:spPr>
          <a:xfrm>
            <a:off x="2655826" y="1384000"/>
            <a:ext cx="2839412" cy="2794396"/>
          </a:xfrm>
          <a:prstGeom prst="rect">
            <a:avLst/>
          </a:prstGeom>
          <a:noFill/>
          <a:ln>
            <a:noFill/>
          </a:ln>
        </p:spPr>
      </p:pic>
      <p:pic>
        <p:nvPicPr>
          <p:cNvPr id="555" name="Google Shape;555;p64"/>
          <p:cNvPicPr preferRelativeResize="0"/>
          <p:nvPr/>
        </p:nvPicPr>
        <p:blipFill>
          <a:blip r:embed="rId6">
            <a:alphaModFix/>
          </a:blip>
          <a:stretch>
            <a:fillRect/>
          </a:stretch>
        </p:blipFill>
        <p:spPr>
          <a:xfrm>
            <a:off x="5549401" y="1384000"/>
            <a:ext cx="3217135" cy="2794401"/>
          </a:xfrm>
          <a:prstGeom prst="rect">
            <a:avLst/>
          </a:prstGeom>
          <a:noFill/>
          <a:ln>
            <a:noFill/>
          </a:ln>
        </p:spPr>
      </p:pic>
      <p:pic>
        <p:nvPicPr>
          <p:cNvPr id="556" name="Google Shape;556;p64"/>
          <p:cNvPicPr preferRelativeResize="0"/>
          <p:nvPr/>
        </p:nvPicPr>
        <p:blipFill rotWithShape="1">
          <a:blip r:embed="rId7">
            <a:alphaModFix/>
          </a:blip>
          <a:srcRect b="0" l="0" r="0" t="0"/>
          <a:stretch/>
        </p:blipFill>
        <p:spPr>
          <a:xfrm>
            <a:off x="8099700" y="113850"/>
            <a:ext cx="887625" cy="887625"/>
          </a:xfrm>
          <a:prstGeom prst="rect">
            <a:avLst/>
          </a:prstGeom>
          <a:noFill/>
          <a:ln>
            <a:noFill/>
          </a:ln>
        </p:spPr>
      </p:pic>
      <p:pic>
        <p:nvPicPr>
          <p:cNvPr id="557" name="Google Shape;557;p64"/>
          <p:cNvPicPr preferRelativeResize="0"/>
          <p:nvPr/>
        </p:nvPicPr>
        <p:blipFill>
          <a:blip r:embed="rId8">
            <a:alphaModFix/>
          </a:blip>
          <a:stretch>
            <a:fillRect/>
          </a:stretch>
        </p:blipFill>
        <p:spPr>
          <a:xfrm>
            <a:off x="32225" y="151659"/>
            <a:ext cx="1271500" cy="762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5"/>
          <p:cNvSpPr txBox="1"/>
          <p:nvPr/>
        </p:nvSpPr>
        <p:spPr>
          <a:xfrm>
            <a:off x="329525" y="896700"/>
            <a:ext cx="8541900" cy="1706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Primero, instalamos Denon en este proyecto para poder usarlo, y lo hacemos con el mismo comando que vinimos usando en los proyectos anteriores.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Luego, en el archivo denon.json tenemos el script para iniciar el servidor con permisos de red.</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63" name="Google Shape;563;p6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564" name="Google Shape;56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5" name="Google Shape;565;p65"/>
          <p:cNvPicPr preferRelativeResize="0"/>
          <p:nvPr/>
        </p:nvPicPr>
        <p:blipFill>
          <a:blip r:embed="rId4">
            <a:alphaModFix/>
          </a:blip>
          <a:stretch>
            <a:fillRect/>
          </a:stretch>
        </p:blipFill>
        <p:spPr>
          <a:xfrm>
            <a:off x="2590800" y="2612100"/>
            <a:ext cx="4387217" cy="1998000"/>
          </a:xfrm>
          <a:prstGeom prst="rect">
            <a:avLst/>
          </a:prstGeom>
          <a:noFill/>
          <a:ln cap="flat" cmpd="sng" w="9525">
            <a:solidFill>
              <a:schemeClr val="dk2"/>
            </a:solidFill>
            <a:prstDash val="solid"/>
            <a:round/>
            <a:headEnd len="sm" w="sm" type="none"/>
            <a:tailEnd len="sm" w="sm" type="none"/>
          </a:ln>
        </p:spPr>
      </p:pic>
      <p:pic>
        <p:nvPicPr>
          <p:cNvPr id="566" name="Google Shape;566;p65"/>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567" name="Google Shape;567;p65"/>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6"/>
          <p:cNvSpPr txBox="1"/>
          <p:nvPr/>
        </p:nvSpPr>
        <p:spPr>
          <a:xfrm>
            <a:off x="329525" y="744300"/>
            <a:ext cx="8541900" cy="1706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ejecutar el servidor debemos tener dos terminales en la carpeta raíz de nuestro proyecto. En la primera, iniciamos Mongo con el comando </a:t>
            </a:r>
            <a:br>
              <a:rPr lang="en-GB" sz="1600">
                <a:solidFill>
                  <a:schemeClr val="dk1"/>
                </a:solidFill>
                <a:highlight>
                  <a:schemeClr val="lt1"/>
                </a:highlight>
                <a:latin typeface="Helvetica Neue Light"/>
                <a:ea typeface="Helvetica Neue Light"/>
                <a:cs typeface="Helvetica Neue Light"/>
                <a:sym typeface="Helvetica Neue Light"/>
              </a:rPr>
            </a:br>
            <a:r>
              <a:rPr b="1" i="1" lang="en-GB">
                <a:solidFill>
                  <a:schemeClr val="lt2"/>
                </a:solidFill>
                <a:highlight>
                  <a:schemeClr val="dk2"/>
                </a:highlight>
                <a:latin typeface="Roboto Mono"/>
                <a:ea typeface="Roboto Mono"/>
                <a:cs typeface="Roboto Mono"/>
                <a:sym typeface="Roboto Mono"/>
              </a:rPr>
              <a:t>mongod --dbpath "../MongoBase"</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Y en la segunda, iniciamos el servidor con el comando </a:t>
            </a:r>
            <a:r>
              <a:rPr b="1" i="1" lang="en-GB">
                <a:solidFill>
                  <a:schemeClr val="lt2"/>
                </a:solidFill>
                <a:highlight>
                  <a:schemeClr val="dk2"/>
                </a:highlight>
                <a:latin typeface="Roboto Mono"/>
                <a:ea typeface="Roboto Mono"/>
                <a:cs typeface="Roboto Mono"/>
                <a:sym typeface="Roboto Mono"/>
              </a:rPr>
              <a:t>denon start</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73" name="Google Shape;573;p6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574" name="Google Shape;574;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5" name="Google Shape;575;p66"/>
          <p:cNvPicPr preferRelativeResize="0"/>
          <p:nvPr/>
        </p:nvPicPr>
        <p:blipFill>
          <a:blip r:embed="rId4">
            <a:alphaModFix/>
          </a:blip>
          <a:stretch>
            <a:fillRect/>
          </a:stretch>
        </p:blipFill>
        <p:spPr>
          <a:xfrm>
            <a:off x="2209800" y="2374800"/>
            <a:ext cx="4766175" cy="2540099"/>
          </a:xfrm>
          <a:prstGeom prst="rect">
            <a:avLst/>
          </a:prstGeom>
          <a:noFill/>
          <a:ln cap="flat" cmpd="sng" w="9525">
            <a:solidFill>
              <a:schemeClr val="dk2"/>
            </a:solidFill>
            <a:prstDash val="solid"/>
            <a:round/>
            <a:headEnd len="sm" w="sm" type="none"/>
            <a:tailEnd len="sm" w="sm" type="none"/>
          </a:ln>
        </p:spPr>
      </p:pic>
      <p:pic>
        <p:nvPicPr>
          <p:cNvPr id="576" name="Google Shape;576;p66"/>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577" name="Google Shape;577;p66"/>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7"/>
          <p:cNvSpPr txBox="1"/>
          <p:nvPr/>
        </p:nvSpPr>
        <p:spPr>
          <a:xfrm>
            <a:off x="405725" y="744300"/>
            <a:ext cx="8541900" cy="1005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Vamos entonces al navegador, y probamos la ruta “/api/quote” que lista todas las quotes que tenemos en la base de datos.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583" name="Google Shape;583;p6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Ejecución de la API</a:t>
            </a:r>
            <a:endParaRPr i="1" sz="3600">
              <a:latin typeface="Anton"/>
              <a:ea typeface="Anton"/>
              <a:cs typeface="Anton"/>
              <a:sym typeface="Anton"/>
            </a:endParaRPr>
          </a:p>
        </p:txBody>
      </p:sp>
      <p:pic>
        <p:nvPicPr>
          <p:cNvPr id="584" name="Google Shape;584;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5" name="Google Shape;585;p67"/>
          <p:cNvPicPr preferRelativeResize="0"/>
          <p:nvPr/>
        </p:nvPicPr>
        <p:blipFill>
          <a:blip r:embed="rId4">
            <a:alphaModFix/>
          </a:blip>
          <a:stretch>
            <a:fillRect/>
          </a:stretch>
        </p:blipFill>
        <p:spPr>
          <a:xfrm>
            <a:off x="1600200" y="1750200"/>
            <a:ext cx="5913824" cy="3151725"/>
          </a:xfrm>
          <a:prstGeom prst="rect">
            <a:avLst/>
          </a:prstGeom>
          <a:noFill/>
          <a:ln cap="flat" cmpd="sng" w="9525">
            <a:solidFill>
              <a:schemeClr val="dk2"/>
            </a:solidFill>
            <a:prstDash val="solid"/>
            <a:round/>
            <a:headEnd len="sm" w="sm" type="none"/>
            <a:tailEnd len="sm" w="sm" type="none"/>
          </a:ln>
        </p:spPr>
      </p:pic>
      <p:pic>
        <p:nvPicPr>
          <p:cNvPr id="586" name="Google Shape;586;p67"/>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587" name="Google Shape;587;p67"/>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USANDO OAK</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593" name="Google Shape;593;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94" name="Google Shape;594;p6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6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00" name="Google Shape;600;p69"/>
          <p:cNvSpPr txBox="1"/>
          <p:nvPr/>
        </p:nvSpPr>
        <p:spPr>
          <a:xfrm>
            <a:off x="435325" y="1151225"/>
            <a:ext cx="7899300" cy="36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Crear un servidor API Restful con Deno Oak que permita: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i</a:t>
            </a:r>
            <a:r>
              <a:rPr lang="en-GB" sz="1700">
                <a:solidFill>
                  <a:schemeClr val="dk1"/>
                </a:solidFill>
                <a:highlight>
                  <a:schemeClr val="lt1"/>
                </a:highlight>
                <a:latin typeface="Helvetica Neue Light"/>
                <a:ea typeface="Helvetica Neue Light"/>
                <a:cs typeface="Helvetica Neue Light"/>
                <a:sym typeface="Helvetica Neue Light"/>
              </a:rPr>
              <a:t>ncorporar productos con su nombre, descripción y precio.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l</a:t>
            </a:r>
            <a:r>
              <a:rPr lang="en-GB" sz="1700">
                <a:solidFill>
                  <a:schemeClr val="dk1"/>
                </a:solidFill>
                <a:highlight>
                  <a:schemeClr val="lt1"/>
                </a:highlight>
                <a:latin typeface="Helvetica Neue Light"/>
                <a:ea typeface="Helvetica Neue Light"/>
                <a:cs typeface="Helvetica Neue Light"/>
                <a:sym typeface="Helvetica Neue Light"/>
              </a:rPr>
              <a:t>istar los productos totales y por su id.</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 modificar un producto por su id.</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 borrar un producto por su id.</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Utilizar denon para el reinicio del servidor en caso de cambiar el código fuente.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Centralizar el uso de las dependencias en un sólo archivo deps.ts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Utilizar postman para enviar todos los request http a la ruta '/api/productos' y también el navegador para visualizar la lista cargada.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601" name="Google Shape;601;p6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02" name="Google Shape;602;p69"/>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USANDO OAK</a:t>
            </a:r>
            <a:endParaRPr i="1" sz="3200">
              <a:latin typeface="Helvetica Neue Light"/>
              <a:ea typeface="Helvetica Neue Light"/>
              <a:cs typeface="Helvetica Neue Light"/>
              <a:sym typeface="Helvetica Neue Light"/>
            </a:endParaRPr>
          </a:p>
        </p:txBody>
      </p:sp>
      <p:sp>
        <p:nvSpPr>
          <p:cNvPr id="603" name="Google Shape;603;p69"/>
          <p:cNvSpPr txBox="1"/>
          <p:nvPr/>
        </p:nvSpPr>
        <p:spPr>
          <a:xfrm>
            <a:off x="389775" y="7282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p7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09" name="Google Shape;609;p70"/>
          <p:cNvSpPr txBox="1"/>
          <p:nvPr/>
        </p:nvSpPr>
        <p:spPr>
          <a:xfrm>
            <a:off x="218425" y="21534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rgbClr val="000000"/>
                </a:solidFill>
                <a:latin typeface="Anton"/>
                <a:ea typeface="Anton"/>
                <a:cs typeface="Anton"/>
                <a:sym typeface="Anton"/>
              </a:rPr>
              <a:t>ENTREGA DEL PROYECTO FINAL </a:t>
            </a:r>
            <a:endParaRPr i="1" sz="4000">
              <a:latin typeface="Anton"/>
              <a:ea typeface="Anton"/>
              <a:cs typeface="Anton"/>
              <a:sym typeface="Anton"/>
            </a:endParaRPr>
          </a:p>
        </p:txBody>
      </p:sp>
      <p:sp>
        <p:nvSpPr>
          <p:cNvPr id="610" name="Google Shape;610;p70"/>
          <p:cNvSpPr txBox="1"/>
          <p:nvPr/>
        </p:nvSpPr>
        <p:spPr>
          <a:xfrm>
            <a:off x="938125" y="30006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1800">
                <a:solidFill>
                  <a:srgbClr val="000000"/>
                </a:solidFill>
                <a:latin typeface="Helvetica Neue Light"/>
                <a:ea typeface="Helvetica Neue Light"/>
                <a:cs typeface="Helvetica Neue Light"/>
                <a:sym typeface="Helvetica Neue Light"/>
              </a:rPr>
              <a:t>Deberás entregar</a:t>
            </a:r>
            <a:r>
              <a:rPr lang="en-GB" sz="1800">
                <a:latin typeface="Helvetica Neue Light"/>
                <a:ea typeface="Helvetica Neue Light"/>
                <a:cs typeface="Helvetica Neue Light"/>
                <a:sym typeface="Helvetica Neue Light"/>
              </a:rPr>
              <a:t> tu aplicación eCommerce Backend </a:t>
            </a:r>
            <a:r>
              <a:rPr lang="en-GB" sz="1800">
                <a:solidFill>
                  <a:srgbClr val="000000"/>
                </a:solidFill>
                <a:latin typeface="Helvetica Neue Light"/>
                <a:ea typeface="Helvetica Neue Light"/>
                <a:cs typeface="Helvetica Neue Light"/>
                <a:sym typeface="Helvetica Neue Light"/>
              </a:rPr>
              <a:t>correspondiente a la </a:t>
            </a:r>
            <a:r>
              <a:rPr lang="en-GB" sz="1800">
                <a:latin typeface="Helvetica Neue Light"/>
                <a:ea typeface="Helvetica Neue Light"/>
                <a:cs typeface="Helvetica Neue Light"/>
                <a:sym typeface="Helvetica Neue Light"/>
              </a:rPr>
              <a:t>última</a:t>
            </a:r>
            <a:r>
              <a:rPr lang="en-GB" sz="1800">
                <a:latin typeface="Helvetica Neue Light"/>
                <a:ea typeface="Helvetica Neue Light"/>
                <a:cs typeface="Helvetica Neue Light"/>
                <a:sym typeface="Helvetica Neue Light"/>
              </a:rPr>
              <a:t> </a:t>
            </a:r>
            <a:r>
              <a:rPr lang="en-GB" sz="1800">
                <a:solidFill>
                  <a:srgbClr val="000000"/>
                </a:solidFill>
                <a:latin typeface="Helvetica Neue Light"/>
                <a:ea typeface="Helvetica Neue Light"/>
                <a:cs typeface="Helvetica Neue Light"/>
                <a:sym typeface="Helvetica Neue Light"/>
              </a:rPr>
              <a:t>entrega de tu proyecto final.</a:t>
            </a:r>
            <a:endParaRPr sz="1800">
              <a:solidFill>
                <a:srgbClr val="000000"/>
              </a:solidFill>
              <a:latin typeface="Helvetica Neue Light"/>
              <a:ea typeface="Helvetica Neue Light"/>
              <a:cs typeface="Helvetica Neue Light"/>
              <a:sym typeface="Helvetica Neue Light"/>
            </a:endParaRPr>
          </a:p>
        </p:txBody>
      </p:sp>
      <p:pic>
        <p:nvPicPr>
          <p:cNvPr id="611" name="Google Shape;611;p70"/>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pic>
        <p:nvPicPr>
          <p:cNvPr id="616" name="Google Shape;616;p71"/>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617" name="Google Shape;617;p71"/>
          <p:cNvGraphicFramePr/>
          <p:nvPr/>
        </p:nvGraphicFramePr>
        <p:xfrm>
          <a:off x="153250" y="52388"/>
          <a:ext cx="3000000" cy="3000000"/>
        </p:xfrm>
        <a:graphic>
          <a:graphicData uri="http://schemas.openxmlformats.org/drawingml/2006/table">
            <a:tbl>
              <a:tblPr>
                <a:noFill/>
                <a:tableStyleId>{038D20DA-7142-4E7A-95EA-DBBCBDAD39EE}</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6560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0" lvl="0" marL="0" rtl="0" algn="l">
                        <a:spcBef>
                          <a:spcPts val="0"/>
                        </a:spcBef>
                        <a:spcAft>
                          <a:spcPts val="0"/>
                        </a:spcAft>
                        <a:buClr>
                          <a:schemeClr val="dk1"/>
                        </a:buClr>
                        <a:buSzPts val="1100"/>
                        <a:buFont typeface="Arial"/>
                        <a:buNone/>
                      </a:pPr>
                      <a:r>
                        <a:rPr b="1" lang="en-GB" sz="1700">
                          <a:solidFill>
                            <a:schemeClr val="dk1"/>
                          </a:solidFill>
                        </a:rPr>
                        <a:t>&gt;&gt;</a:t>
                      </a:r>
                      <a:r>
                        <a:rPr b="1" lang="en-GB" sz="1600">
                          <a:solidFill>
                            <a:schemeClr val="dk1"/>
                          </a:solidFill>
                          <a:latin typeface="Helvetica Neue"/>
                          <a:ea typeface="Helvetica Neue"/>
                          <a:cs typeface="Helvetica Neue"/>
                          <a:sym typeface="Helvetica Neue"/>
                        </a:rPr>
                        <a:t>Consigna: </a:t>
                      </a:r>
                      <a:r>
                        <a:rPr lang="en-GB" sz="1600">
                          <a:solidFill>
                            <a:schemeClr val="dk1"/>
                          </a:solidFill>
                          <a:latin typeface="Helvetica Neue Light"/>
                          <a:ea typeface="Helvetica Neue Light"/>
                          <a:cs typeface="Helvetica Neue Light"/>
                          <a:sym typeface="Helvetica Neue Light"/>
                        </a:rPr>
                        <a:t>Para culminar con el proyecto final, vamos a realizar las últimas reformas al desarrollo backend e-Commerce para que quede estructurado de acuerdo a los criterios y mecanismos que fuimos aprendiendo en este último trayecto del curso.</a:t>
                      </a:r>
                      <a:endParaRPr sz="16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En primer lugar la aplicación de servidor debe tener sus capas MVC bien definidas y en archivos separados. Debe existir la capa de ruteo, el controlador, la capa de lógica de negocio con los casos de uso y las validaciones y la capa de persistencia con los DAOs/DTOs o Repositories necesarios para soportar el o los sistemas de persistencia elegidos. En caso de ser más de uno, utilizar una factory para que podamos elegir el sistema de almacenamiento al inicio del servidor.</a:t>
                      </a:r>
                      <a:endParaRPr sz="1300">
                        <a:solidFill>
                          <a:schemeClr val="dk1"/>
                        </a:solidFill>
                        <a:latin typeface="Helvetica Neue Light"/>
                        <a:ea typeface="Helvetica Neue Light"/>
                        <a:cs typeface="Helvetica Neue Light"/>
                        <a:sym typeface="Helvetica Neue Light"/>
                      </a:endParaRPr>
                    </a:p>
                    <a:p>
                      <a:pPr indent="-317500" lvl="0" marL="457200" rtl="0" algn="l">
                        <a:spcBef>
                          <a:spcPts val="1000"/>
                        </a:spcBef>
                        <a:spcAft>
                          <a:spcPts val="1000"/>
                        </a:spcAft>
                        <a:buClr>
                          <a:schemeClr val="dk1"/>
                        </a:buClr>
                        <a:buSzPts val="1400"/>
                        <a:buFont typeface="Helvetica Neue Light"/>
                        <a:buChar char="●"/>
                      </a:pPr>
                      <a:r>
                        <a:rPr lang="en-GB" sz="1300">
                          <a:solidFill>
                            <a:schemeClr val="dk1"/>
                          </a:solidFill>
                          <a:latin typeface="Helvetica Neue Light"/>
                          <a:ea typeface="Helvetica Neue Light"/>
                          <a:cs typeface="Helvetica Neue Light"/>
                          <a:sym typeface="Helvetica Neue Light"/>
                        </a:rPr>
                        <a:t>El servidor debe disponer de configuraciones mediante variables de entorno, que permitan crear un ambiente para desarrollo y otro para producción, elegibles desde la variable de environment NODE_ENV al desplegar la aplicación. Como variables de configuración deberían estar el puerto de escucha del servidor, la persistencia elegida, el string de conexión a la base de datos (si hubiera varios sistemas de persistencia en base de datos considerar todos los casos y sus diferencias), API keys y todo lo que sea necesario que esté en un archivo protegido fuera del código del servidor. Pensar en utilizar bases de datos y servidores locales para la configuración de desarrollo.</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18" name="Google Shape;618;p71"/>
          <p:cNvPicPr preferRelativeResize="0"/>
          <p:nvPr/>
        </p:nvPicPr>
        <p:blipFill rotWithShape="1">
          <a:blip r:embed="rId4">
            <a:alphaModFix/>
          </a:blip>
          <a:srcRect b="0" l="0" r="0" t="0"/>
          <a:stretch/>
        </p:blipFill>
        <p:spPr>
          <a:xfrm>
            <a:off x="7120275" y="668325"/>
            <a:ext cx="1634174" cy="63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405725" y="1201500"/>
            <a:ext cx="8295600" cy="273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este, se hace referencia a todas las dependencias remotas requeridas y los métodos y clases requeridos se re-exportan.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Los módulos locales dependientes luego hacen referencia a los </a:t>
            </a:r>
            <a:r>
              <a:rPr i="1" lang="en-GB" sz="1800">
                <a:solidFill>
                  <a:schemeClr val="dk1"/>
                </a:solidFill>
                <a:highlight>
                  <a:schemeClr val="lt1"/>
                </a:highlight>
                <a:latin typeface="Helvetica Neue Light"/>
                <a:ea typeface="Helvetica Neue Light"/>
                <a:cs typeface="Helvetica Neue Light"/>
                <a:sym typeface="Helvetica Neue Light"/>
              </a:rPr>
              <a:t>deps.ts</a:t>
            </a:r>
            <a:r>
              <a:rPr lang="en-GB" sz="1800">
                <a:solidFill>
                  <a:schemeClr val="dk1"/>
                </a:solidFill>
                <a:highlight>
                  <a:schemeClr val="lt1"/>
                </a:highlight>
                <a:latin typeface="Helvetica Neue Light"/>
                <a:ea typeface="Helvetica Neue Light"/>
                <a:cs typeface="Helvetica Neue Light"/>
                <a:sym typeface="Helvetica Neue Light"/>
              </a:rPr>
              <a:t> en lugar de a las dependencias remotas.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ahora, por ejemplo, se usa una dependencia remota en varios archivos, la actualización a una nueva versión de esta dependencia remota es mucho más simple, ya que esto se puede hacer solo dentro de </a:t>
            </a:r>
            <a:r>
              <a:rPr i="1" lang="en-GB" sz="1800">
                <a:solidFill>
                  <a:schemeClr val="dk1"/>
                </a:solidFill>
                <a:highlight>
                  <a:schemeClr val="lt1"/>
                </a:highlight>
                <a:latin typeface="Helvetica Neue Light"/>
                <a:ea typeface="Helvetica Neue Light"/>
                <a:cs typeface="Helvetica Neue Light"/>
                <a:sym typeface="Helvetica Neue Light"/>
              </a:rPr>
              <a:t>deps.ts</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22" name="Google Shape;122;p1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Archivo deps.ts </a:t>
            </a:r>
            <a:endParaRPr i="1" sz="3600">
              <a:latin typeface="Anton"/>
              <a:ea typeface="Anton"/>
              <a:cs typeface="Anton"/>
              <a:sym typeface="Anton"/>
            </a:endParaRPr>
          </a:p>
        </p:txBody>
      </p:sp>
      <p:pic>
        <p:nvPicPr>
          <p:cNvPr id="123" name="Google Shape;123;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4" name="Google Shape;124;p1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25" name="Google Shape;125;p18"/>
          <p:cNvSpPr txBox="1"/>
          <p:nvPr/>
        </p:nvSpPr>
        <p:spPr>
          <a:xfrm>
            <a:off x="225750" y="4351900"/>
            <a:ext cx="71250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Con todas las dependencias centralizadas en </a:t>
            </a:r>
            <a:r>
              <a:rPr i="1" lang="en-GB" sz="1600">
                <a:solidFill>
                  <a:schemeClr val="dk1"/>
                </a:solidFill>
                <a:highlight>
                  <a:schemeClr val="lt1"/>
                </a:highlight>
                <a:latin typeface="Helvetica Neue Light"/>
                <a:ea typeface="Helvetica Neue Light"/>
                <a:cs typeface="Helvetica Neue Light"/>
                <a:sym typeface="Helvetica Neue Light"/>
              </a:rPr>
              <a:t>deps.ts</a:t>
            </a:r>
            <a:r>
              <a:rPr lang="en-GB" sz="1600">
                <a:solidFill>
                  <a:schemeClr val="dk1"/>
                </a:solidFill>
                <a:highlight>
                  <a:schemeClr val="lt1"/>
                </a:highlight>
                <a:latin typeface="Helvetica Neue Light"/>
                <a:ea typeface="Helvetica Neue Light"/>
                <a:cs typeface="Helvetica Neue Light"/>
                <a:sym typeface="Helvetica Neue Light"/>
              </a:rPr>
              <a:t>, gestionarlas se vuelve más fácil</a:t>
            </a:r>
            <a:endParaRPr/>
          </a:p>
        </p:txBody>
      </p:sp>
      <p:pic>
        <p:nvPicPr>
          <p:cNvPr id="126" name="Google Shape;126;p18"/>
          <p:cNvPicPr preferRelativeResize="0"/>
          <p:nvPr/>
        </p:nvPicPr>
        <p:blipFill>
          <a:blip r:embed="rId5">
            <a:alphaModFix/>
          </a:blip>
          <a:stretch>
            <a:fillRect/>
          </a:stretch>
        </p:blipFill>
        <p:spPr>
          <a:xfrm>
            <a:off x="225750" y="4445838"/>
            <a:ext cx="456975" cy="456975"/>
          </a:xfrm>
          <a:prstGeom prst="rect">
            <a:avLst/>
          </a:prstGeom>
          <a:noFill/>
          <a:ln>
            <a:noFill/>
          </a:ln>
        </p:spPr>
      </p:pic>
      <p:pic>
        <p:nvPicPr>
          <p:cNvPr id="127" name="Google Shape;127;p18"/>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72"/>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624" name="Google Shape;624;p72"/>
          <p:cNvGraphicFramePr/>
          <p:nvPr/>
        </p:nvGraphicFramePr>
        <p:xfrm>
          <a:off x="153250" y="74000"/>
          <a:ext cx="3000000" cy="3000000"/>
        </p:xfrm>
        <a:graphic>
          <a:graphicData uri="http://schemas.openxmlformats.org/drawingml/2006/table">
            <a:tbl>
              <a:tblPr>
                <a:noFill/>
                <a:tableStyleId>{038D20DA-7142-4E7A-95EA-DBBCBDAD39EE}</a:tableStyleId>
              </a:tblPr>
              <a:tblGrid>
                <a:gridCol w="2945825"/>
                <a:gridCol w="3822275"/>
                <a:gridCol w="2069375"/>
              </a:tblGrid>
              <a:tr h="543025">
                <a:tc gridSpan="3">
                  <a:txBody>
                    <a:bodyPr/>
                    <a:lstStyle/>
                    <a:p>
                      <a:pPr indent="0" lvl="0" marL="0" rtl="0" algn="l">
                        <a:spcBef>
                          <a:spcPts val="0"/>
                        </a:spcBef>
                        <a:spcAft>
                          <a:spcPts val="0"/>
                        </a:spcAft>
                        <a:buNone/>
                      </a:pPr>
                      <a:r>
                        <a:rPr i="1" lang="en-GB" sz="2200">
                          <a:solidFill>
                            <a:schemeClr val="dk1"/>
                          </a:solidFill>
                          <a:latin typeface="Anton"/>
                          <a:ea typeface="Anton"/>
                          <a:cs typeface="Anton"/>
                          <a:sym typeface="Anton"/>
                        </a:rPr>
                        <a:t>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63460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730550">
                <a:tc gridSpan="3">
                  <a:txBody>
                    <a:bodyPr/>
                    <a:lstStyle/>
                    <a:p>
                      <a:pPr indent="0" lvl="0" marL="457200" rtl="0" algn="l">
                        <a:spcBef>
                          <a:spcPts val="0"/>
                        </a:spcBef>
                        <a:spcAft>
                          <a:spcPts val="0"/>
                        </a:spcAft>
                        <a:buNone/>
                      </a:pPr>
                      <a:r>
                        <a:t/>
                      </a:r>
                      <a:endParaRPr sz="8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Se debe analizar que el hecho de incorporar un caso más de uso en la lógica del servidor, sea un proceso de agregar código y no de modificar el existente.</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Si agregamos un sistema más de persistencia, deberíamos agregar sólo el módulo nuevo y reformar la factory, mientras que resto del proyecto: router, controlador, lógica de negocio, validaciones y otros sistemas de persistencia no deberían sufrir modificaciones para soportar la nueva función.</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El código debe quedar bien tabulado, legible, ordenado y comentado ni por exceso ni por defecto.</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Las funciones o clases que se por sí solas expliquen su misión, no necesitan ser explicadas (salvo que amerite por complejidad).</a:t>
                      </a:r>
                      <a:endParaRPr sz="1300">
                        <a:solidFill>
                          <a:schemeClr val="dk1"/>
                        </a:solidFill>
                        <a:latin typeface="Helvetica Neue Light"/>
                        <a:ea typeface="Helvetica Neue Light"/>
                        <a:cs typeface="Helvetica Neue Light"/>
                        <a:sym typeface="Helvetica Neue Light"/>
                      </a:endParaRPr>
                    </a:p>
                    <a:p>
                      <a:pPr indent="-311150" lvl="0" marL="457200" rtl="0" algn="l">
                        <a:spcBef>
                          <a:spcPts val="1000"/>
                        </a:spcBef>
                        <a:spcAft>
                          <a:spcPts val="0"/>
                        </a:spcAft>
                        <a:buClr>
                          <a:schemeClr val="dk1"/>
                        </a:buClr>
                        <a:buSzPts val="1300"/>
                        <a:buFont typeface="Helvetica Neue Light"/>
                        <a:buChar char="●"/>
                      </a:pPr>
                      <a:r>
                        <a:rPr lang="en-GB" sz="1300">
                          <a:solidFill>
                            <a:schemeClr val="dk1"/>
                          </a:solidFill>
                          <a:latin typeface="Helvetica Neue Light"/>
                          <a:ea typeface="Helvetica Neue Light"/>
                          <a:cs typeface="Helvetica Neue Light"/>
                          <a:sym typeface="Helvetica Neue Light"/>
                        </a:rPr>
                        <a:t>Para concluir, subir el desarrollo completo a Heroku o algún PASS de preferencia, seleccionando la configuración a producción de modo de utilizar los parámetros adecuados de funcionamiento y la persistencia en la nube a través de bases de datos como servicio (DBaaS).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GB" sz="1600">
                          <a:solidFill>
                            <a:schemeClr val="dk1"/>
                          </a:solidFill>
                          <a:latin typeface="Helvetica Neue Light"/>
                          <a:ea typeface="Helvetica Neue Light"/>
                          <a:cs typeface="Helvetica Neue Light"/>
                          <a:sym typeface="Helvetica Neue Light"/>
                        </a:rPr>
                        <a:t>👉 Para más detalle, puedes consultar la </a:t>
                      </a:r>
                      <a:r>
                        <a:rPr lang="en-GB" sz="1600" u="sng">
                          <a:solidFill>
                            <a:schemeClr val="accent5"/>
                          </a:solidFill>
                          <a:latin typeface="Helvetica Neue Light"/>
                          <a:ea typeface="Helvetica Neue Light"/>
                          <a:cs typeface="Helvetica Neue Light"/>
                          <a:sym typeface="Helvetica Neue Light"/>
                          <a:hlinkClick r:id="rId4">
                            <a:extLst>
                              <a:ext uri="{A12FA001-AC4F-418D-AE19-62706E023703}">
                                <ahyp:hlinkClr val="tx"/>
                              </a:ext>
                            </a:extLst>
                          </a:hlinkClick>
                        </a:rPr>
                        <a:t>Consigna Proyecto Final Curso Backend</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25" name="Google Shape;625;p72"/>
          <p:cNvPicPr preferRelativeResize="0"/>
          <p:nvPr/>
        </p:nvPicPr>
        <p:blipFill rotWithShape="1">
          <a:blip r:embed="rId5">
            <a:alphaModFix/>
          </a:blip>
          <a:srcRect b="0" l="0" r="0" t="0"/>
          <a:stretch/>
        </p:blipFill>
        <p:spPr>
          <a:xfrm>
            <a:off x="7108350" y="688396"/>
            <a:ext cx="1634174" cy="639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9" name="Shape 629"/>
        <p:cNvGrpSpPr/>
        <p:nvPr/>
      </p:nvGrpSpPr>
      <p:grpSpPr>
        <a:xfrm>
          <a:off x="0" y="0"/>
          <a:ext cx="0" cy="0"/>
          <a:chOff x="0" y="0"/>
          <a:chExt cx="0" cy="0"/>
        </a:xfrm>
      </p:grpSpPr>
      <p:sp>
        <p:nvSpPr>
          <p:cNvPr id="630" name="Google Shape;630;p7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31" name="Google Shape;631;p73"/>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5" name="Shape 635"/>
        <p:cNvGrpSpPr/>
        <p:nvPr/>
      </p:nvGrpSpPr>
      <p:grpSpPr>
        <a:xfrm>
          <a:off x="0" y="0"/>
          <a:ext cx="0" cy="0"/>
          <a:chOff x="0" y="0"/>
          <a:chExt cx="0" cy="0"/>
        </a:xfrm>
      </p:grpSpPr>
      <p:sp>
        <p:nvSpPr>
          <p:cNvPr id="636" name="Google Shape;636;p74"/>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37" name="Google Shape;637;p74"/>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Manejo de dependencias en proyectos Deno.</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API REST con Deno y Express.</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API REST con Deno y Oak.</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1" name="Shape 641"/>
        <p:cNvGrpSpPr/>
        <p:nvPr/>
      </p:nvGrpSpPr>
      <p:grpSpPr>
        <a:xfrm>
          <a:off x="0" y="0"/>
          <a:ext cx="0" cy="0"/>
          <a:chOff x="0" y="0"/>
          <a:chExt cx="0" cy="0"/>
        </a:xfrm>
      </p:grpSpPr>
      <p:sp>
        <p:nvSpPr>
          <p:cNvPr id="642" name="Google Shape;642;p75"/>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43" name="Google Shape;643;p75"/>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47" name="Shape 647"/>
        <p:cNvGrpSpPr/>
        <p:nvPr/>
      </p:nvGrpSpPr>
      <p:grpSpPr>
        <a:xfrm>
          <a:off x="0" y="0"/>
          <a:ext cx="0" cy="0"/>
          <a:chOff x="0" y="0"/>
          <a:chExt cx="0" cy="0"/>
        </a:xfrm>
      </p:grpSpPr>
      <p:sp>
        <p:nvSpPr>
          <p:cNvPr id="648" name="Google Shape;648;p7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49" name="Google Shape;649;p7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nvSpPr>
        <p:spPr>
          <a:xfrm>
            <a:off x="405725" y="439500"/>
            <a:ext cx="8295600" cy="22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Las dependencias de desarrollo también se pueden administrar en un archivo </a:t>
            </a:r>
            <a:r>
              <a:rPr b="1" i="1" lang="en-GB" sz="1800">
                <a:solidFill>
                  <a:schemeClr val="dk1"/>
                </a:solidFill>
                <a:highlight>
                  <a:schemeClr val="lt1"/>
                </a:highlight>
                <a:latin typeface="Helvetica Neue"/>
                <a:ea typeface="Helvetica Neue"/>
                <a:cs typeface="Helvetica Neue"/>
                <a:sym typeface="Helvetica Neue"/>
              </a:rPr>
              <a:t>dev_deps.ts</a:t>
            </a:r>
            <a:r>
              <a:rPr lang="en-GB" sz="1800">
                <a:solidFill>
                  <a:schemeClr val="dk1"/>
                </a:solidFill>
                <a:highlight>
                  <a:schemeClr val="lt1"/>
                </a:highlight>
                <a:latin typeface="Helvetica Neue Light"/>
                <a:ea typeface="Helvetica Neue Light"/>
                <a:cs typeface="Helvetica Neue Light"/>
                <a:sym typeface="Helvetica Neue Light"/>
              </a:rPr>
              <a:t> separado, lo que permite una separación clara entre las dependencias que son solo de desarrollo y las de producción.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Se puede exportar toda la dependencia, o solo algunos métodos. Vemos algunos ejemplos de módulos exportados desde el archivo deps.ts.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33" name="Google Shape;133;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4" name="Google Shape;134;p19"/>
          <p:cNvPicPr preferRelativeResize="0"/>
          <p:nvPr/>
        </p:nvPicPr>
        <p:blipFill>
          <a:blip r:embed="rId4">
            <a:alphaModFix/>
          </a:blip>
          <a:stretch>
            <a:fillRect/>
          </a:stretch>
        </p:blipFill>
        <p:spPr>
          <a:xfrm>
            <a:off x="609600" y="3230502"/>
            <a:ext cx="7862400" cy="1356900"/>
          </a:xfrm>
          <a:prstGeom prst="rect">
            <a:avLst/>
          </a:prstGeom>
          <a:noFill/>
          <a:ln cap="flat" cmpd="sng" w="19050">
            <a:solidFill>
              <a:schemeClr val="dk2"/>
            </a:solidFill>
            <a:prstDash val="solid"/>
            <a:round/>
            <a:headEnd len="sm" w="sm" type="none"/>
            <a:tailEnd len="sm" w="sm" type="none"/>
          </a:ln>
        </p:spPr>
      </p:pic>
      <p:sp>
        <p:nvSpPr>
          <p:cNvPr id="135" name="Google Shape;135;p1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Archivo deps.ts </a:t>
            </a:r>
            <a:endParaRPr i="1" sz="3600">
              <a:latin typeface="Anton"/>
              <a:ea typeface="Anton"/>
              <a:cs typeface="Anton"/>
              <a:sym typeface="Anton"/>
            </a:endParaRPr>
          </a:p>
        </p:txBody>
      </p:sp>
      <p:pic>
        <p:nvPicPr>
          <p:cNvPr id="136" name="Google Shape;136;p19"/>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37" name="Google Shape;137;p19"/>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0"/>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API REST CON DENO Y EXPRESS</a:t>
            </a:r>
            <a:endParaRPr i="1" sz="3600">
              <a:solidFill>
                <a:srgbClr val="E0FF00"/>
              </a:solidFill>
              <a:latin typeface="Anton"/>
              <a:ea typeface="Anton"/>
              <a:cs typeface="Anton"/>
              <a:sym typeface="Ant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405725" y="1049100"/>
            <a:ext cx="8295600" cy="2295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comenzar a crear nuestra API REST, vamos a crear el archivo de dependencias, deps.ts donde vamos a importar el módulo de deno-express. Este es una solución para crear un servidor en Deno de la forma en que lo creamos en Node con Express.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También importamos el método v4 del módulo uuid de Deno, para generar Id random.</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48" name="Google Shape;148;p2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Deno-Express</a:t>
            </a:r>
            <a:endParaRPr i="1" sz="3600">
              <a:latin typeface="Anton"/>
              <a:ea typeface="Anton"/>
              <a:cs typeface="Anton"/>
              <a:sym typeface="Anton"/>
            </a:endParaRPr>
          </a:p>
        </p:txBody>
      </p:sp>
      <p:pic>
        <p:nvPicPr>
          <p:cNvPr id="149" name="Google Shape;149;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0" name="Google Shape;150;p21"/>
          <p:cNvPicPr preferRelativeResize="0"/>
          <p:nvPr/>
        </p:nvPicPr>
        <p:blipFill>
          <a:blip r:embed="rId4">
            <a:alphaModFix/>
          </a:blip>
          <a:stretch>
            <a:fillRect/>
          </a:stretch>
        </p:blipFill>
        <p:spPr>
          <a:xfrm>
            <a:off x="381000" y="3583301"/>
            <a:ext cx="8472724" cy="949660"/>
          </a:xfrm>
          <a:prstGeom prst="rect">
            <a:avLst/>
          </a:prstGeom>
          <a:noFill/>
          <a:ln cap="flat" cmpd="sng" w="19050">
            <a:solidFill>
              <a:schemeClr val="dk2"/>
            </a:solidFill>
            <a:prstDash val="solid"/>
            <a:round/>
            <a:headEnd len="sm" w="sm" type="none"/>
            <a:tailEnd len="sm" w="sm" type="none"/>
          </a:ln>
        </p:spPr>
      </p:pic>
      <p:pic>
        <p:nvPicPr>
          <p:cNvPr id="151" name="Google Shape;151;p21"/>
          <p:cNvPicPr preferRelativeResize="0"/>
          <p:nvPr/>
        </p:nvPicPr>
        <p:blipFill rotWithShape="1">
          <a:blip r:embed="rId5">
            <a:alphaModFix/>
          </a:blip>
          <a:srcRect b="0" l="0" r="0" t="0"/>
          <a:stretch/>
        </p:blipFill>
        <p:spPr>
          <a:xfrm>
            <a:off x="8099700" y="113850"/>
            <a:ext cx="887625" cy="887625"/>
          </a:xfrm>
          <a:prstGeom prst="rect">
            <a:avLst/>
          </a:prstGeom>
          <a:noFill/>
          <a:ln>
            <a:noFill/>
          </a:ln>
        </p:spPr>
      </p:pic>
      <p:pic>
        <p:nvPicPr>
          <p:cNvPr id="152" name="Google Shape;152;p21"/>
          <p:cNvPicPr preferRelativeResize="0"/>
          <p:nvPr/>
        </p:nvPicPr>
        <p:blipFill>
          <a:blip r:embed="rId6">
            <a:alphaModFix/>
          </a:blip>
          <a:stretch>
            <a:fillRect/>
          </a:stretch>
        </p:blipFill>
        <p:spPr>
          <a:xfrm>
            <a:off x="32225" y="151659"/>
            <a:ext cx="1271500" cy="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