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5143500" cx="9144000"/>
  <p:notesSz cx="6858000" cy="9144000"/>
  <p:embeddedFontLst>
    <p:embeddedFont>
      <p:font typeface="Anton"/>
      <p:regular r:id="rId68"/>
    </p:embeddedFont>
    <p:embeddedFont>
      <p:font typeface="Lato"/>
      <p:regular r:id="rId69"/>
      <p:bold r:id="rId70"/>
      <p:italic r:id="rId71"/>
      <p:boldItalic r:id="rId72"/>
    </p:embeddedFont>
    <p:embeddedFont>
      <p:font typeface="Helvetica Neue"/>
      <p:regular r:id="rId73"/>
      <p:bold r:id="rId74"/>
      <p:italic r:id="rId75"/>
      <p:boldItalic r:id="rId76"/>
    </p:embeddedFont>
    <p:embeddedFont>
      <p:font typeface="Helvetica Neue Light"/>
      <p:regular r:id="rId77"/>
      <p:bold r:id="rId78"/>
      <p:italic r:id="rId79"/>
      <p:boldItalic r:id="rId80"/>
    </p:embeddedFont>
    <p:embeddedFont>
      <p:font typeface="Roboto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44B779-445A-49B8-8E7F-3701BE30F0F8}">
  <a:tblStyle styleId="{8D44B779-445A-49B8-8E7F-3701BE30F0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ono-boldItalic.fntdata"/><Relationship Id="rId83" Type="http://schemas.openxmlformats.org/officeDocument/2006/relationships/font" Target="fonts/RobotoMono-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Light-boldItalic.fntdata"/><Relationship Id="rId82" Type="http://schemas.openxmlformats.org/officeDocument/2006/relationships/font" Target="fonts/RobotoMono-bold.fntdata"/><Relationship Id="rId81"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HelveticaNeue-regular.fntdata"/><Relationship Id="rId72" Type="http://schemas.openxmlformats.org/officeDocument/2006/relationships/font" Target="fonts/Lato-boldItalic.fntdata"/><Relationship Id="rId31" Type="http://schemas.openxmlformats.org/officeDocument/2006/relationships/slide" Target="slides/slide25.xml"/><Relationship Id="rId75" Type="http://schemas.openxmlformats.org/officeDocument/2006/relationships/font" Target="fonts/HelveticaNeue-italic.fntdata"/><Relationship Id="rId30" Type="http://schemas.openxmlformats.org/officeDocument/2006/relationships/slide" Target="slides/slide24.xml"/><Relationship Id="rId74" Type="http://schemas.openxmlformats.org/officeDocument/2006/relationships/font" Target="fonts/HelveticaNeue-bold.fntdata"/><Relationship Id="rId33" Type="http://schemas.openxmlformats.org/officeDocument/2006/relationships/slide" Target="slides/slide27.xml"/><Relationship Id="rId77" Type="http://schemas.openxmlformats.org/officeDocument/2006/relationships/font" Target="fonts/HelveticaNeueLight-regular.fntdata"/><Relationship Id="rId32" Type="http://schemas.openxmlformats.org/officeDocument/2006/relationships/slide" Target="slides/slide26.xml"/><Relationship Id="rId76" Type="http://schemas.openxmlformats.org/officeDocument/2006/relationships/font" Target="fonts/HelveticaNeue-boldItalic.fntdata"/><Relationship Id="rId35" Type="http://schemas.openxmlformats.org/officeDocument/2006/relationships/slide" Target="slides/slide29.xml"/><Relationship Id="rId79" Type="http://schemas.openxmlformats.org/officeDocument/2006/relationships/font" Target="fonts/HelveticaNeueLight-italic.fntdata"/><Relationship Id="rId34" Type="http://schemas.openxmlformats.org/officeDocument/2006/relationships/slide" Target="slides/slide28.xml"/><Relationship Id="rId78" Type="http://schemas.openxmlformats.org/officeDocument/2006/relationships/font" Target="fonts/HelveticaNeueLight-bold.fntdata"/><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Anton-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at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6b73e8be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6b73e8be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6b73e8be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6b73e8be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42e55170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42e55170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6b73e8be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6b73e8be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6b73e8b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6b73e8b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6b73e8be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6b73e8be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6b73e8be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6b73e8be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6b73e8be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6b73e8be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6b73e8be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6b73e8be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17926a4b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d17926a4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17926a4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17926a4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d9a146612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d9a146612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2c786a8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2c786a8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6b73e8be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6b73e8be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3b9237e8a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3b9237e8a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6b73e8be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6b73e8be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6b73e8be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6b73e8be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6b73e8be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6b73e8be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6b73e8be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6b73e8be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6b73e8be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6b73e8be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6b73e8be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6b73e8be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6b73e8be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6b73e8be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6b73e8be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6b73e8be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6b73e8be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6b73e8be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6b73e8be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6b73e8be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17926a4bf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d17926a4b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17926a4b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17926a4b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6b73e8be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6b73e8be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6b73e8be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6b73e8be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d6b73e8be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d6b73e8be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a24f9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a24f9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6b73e8be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6b73e8be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6b73e8be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6b73e8be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6b73e8be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6b73e8be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17926a4bf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d17926a4bf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17926a4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17926a4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6b73e8be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6b73e8be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d6b73e8be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d6b73e8be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6b73e8be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6b73e8be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d6b73e8bef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d6b73e8bef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d3b9237e8a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d3b9237e8a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b9237e8a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b9237e8a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d170d13d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d170d13d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d170d13d4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d170d13d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d170d13d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d170d13d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d170d13d4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d170d13d4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d17926a4bf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d17926a4b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d17926a4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d17926a4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cbd462603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cbd462603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cbd462603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cbd462603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3b9237e8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3b9237e8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42e5517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42e5517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6b73e8b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6b73e8b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2e5517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2e5517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npmjs.com/package/debug" TargetMode="External"/><Relationship Id="rId4" Type="http://schemas.openxmlformats.org/officeDocument/2006/relationships/hyperlink" Target="https://www.npmjs.com/package/winston" TargetMode="External"/><Relationship Id="rId5" Type="http://schemas.openxmlformats.org/officeDocument/2006/relationships/hyperlink" Target="https://www.npmjs.com/package/bunyan" TargetMode="External"/><Relationship Id="rId6" Type="http://schemas.openxmlformats.org/officeDocument/2006/relationships/image" Target="../media/image10.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6.png"/><Relationship Id="rId6" Type="http://schemas.openxmlformats.org/officeDocument/2006/relationships/image" Target="../media/image29.png"/><Relationship Id="rId7"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4.png"/><Relationship Id="rId6"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4.png"/><Relationship Id="rId6"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8.png"/><Relationship Id="rId6"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0.png"/><Relationship Id="rId6" Type="http://schemas.openxmlformats.org/officeDocument/2006/relationships/image" Target="../media/image35.png"/><Relationship Id="rId7"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8.png"/><Relationship Id="rId6"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39.png"/><Relationship Id="rId6" Type="http://schemas.openxmlformats.org/officeDocument/2006/relationships/image" Target="../media/image59.png"/><Relationship Id="rId7"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53.png"/><Relationship Id="rId6"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0.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6.png"/><Relationship Id="rId6" Type="http://schemas.openxmlformats.org/officeDocument/2006/relationships/image" Target="../media/image5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54.png"/><Relationship Id="rId6"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9.png"/><Relationship Id="rId6"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6.pn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5.png"/><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1.png"/><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6.png"/><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3.png"/><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Logs, profiling &amp; debug - Parte 1</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31.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Realizar un registro correcto</a:t>
            </a:r>
            <a:endParaRPr i="1" sz="3200">
              <a:latin typeface="Anton"/>
              <a:ea typeface="Anton"/>
              <a:cs typeface="Anton"/>
              <a:sym typeface="Anton"/>
            </a:endParaRPr>
          </a:p>
        </p:txBody>
      </p:sp>
      <p:sp>
        <p:nvSpPr>
          <p:cNvPr id="167" name="Google Shape;167;p22"/>
          <p:cNvSpPr txBox="1"/>
          <p:nvPr/>
        </p:nvSpPr>
        <p:spPr>
          <a:xfrm>
            <a:off x="329490" y="999425"/>
            <a:ext cx="8232000" cy="372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uso de </a:t>
            </a:r>
            <a:r>
              <a:rPr b="1" i="1" lang="en-GB" sz="1800">
                <a:solidFill>
                  <a:schemeClr val="dk1"/>
                </a:solidFill>
                <a:highlight>
                  <a:schemeClr val="lt1"/>
                </a:highlight>
                <a:latin typeface="Helvetica Neue"/>
                <a:ea typeface="Helvetica Neue"/>
                <a:cs typeface="Helvetica Neue"/>
                <a:sym typeface="Helvetica Neue"/>
              </a:rPr>
              <a:t>console.log()</a:t>
            </a:r>
            <a:r>
              <a:rPr lang="en-GB" sz="1800">
                <a:solidFill>
                  <a:schemeClr val="dk1"/>
                </a:solidFill>
                <a:highlight>
                  <a:schemeClr val="lt1"/>
                </a:highlight>
                <a:latin typeface="Helvetica Neue Light"/>
                <a:ea typeface="Helvetica Neue Light"/>
                <a:cs typeface="Helvetica Neue Light"/>
                <a:sym typeface="Helvetica Neue Light"/>
              </a:rPr>
              <a:t> o </a:t>
            </a:r>
            <a:r>
              <a:rPr b="1" i="1" lang="en-GB" sz="1800">
                <a:solidFill>
                  <a:schemeClr val="dk1"/>
                </a:solidFill>
                <a:highlight>
                  <a:schemeClr val="lt1"/>
                </a:highlight>
                <a:latin typeface="Helvetica Neue"/>
                <a:ea typeface="Helvetica Neue"/>
                <a:cs typeface="Helvetica Neue"/>
                <a:sym typeface="Helvetica Neue"/>
              </a:rPr>
              <a:t>console.err()</a:t>
            </a:r>
            <a:r>
              <a:rPr lang="en-GB" sz="1800">
                <a:solidFill>
                  <a:schemeClr val="dk1"/>
                </a:solidFill>
                <a:highlight>
                  <a:schemeClr val="lt1"/>
                </a:highlight>
                <a:latin typeface="Helvetica Neue Light"/>
                <a:ea typeface="Helvetica Neue Light"/>
                <a:cs typeface="Helvetica Neue Light"/>
                <a:sym typeface="Helvetica Neue Light"/>
              </a:rPr>
              <a:t> para imprimir mensajes de registro en el terminal es una práctica común en el desarrollo. No obstante, estas funciones son síncronas cuando el destino es un terminal o un archivo. De este modo, no resultan adecuadas para producción, a menos que canalice la salida a otro programa.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general, hay dos motivos para realizar un registro desde la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000"/>
              </a:spcBef>
              <a:spcAft>
                <a:spcPts val="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A efectos de depuración:</a:t>
            </a:r>
            <a:r>
              <a:rPr lang="en-GB" sz="1600">
                <a:solidFill>
                  <a:schemeClr val="dk1"/>
                </a:solidFill>
                <a:highlight>
                  <a:schemeClr val="lt1"/>
                </a:highlight>
                <a:latin typeface="Helvetica Neue Light"/>
                <a:ea typeface="Helvetica Neue Light"/>
                <a:cs typeface="Helvetica Neue Light"/>
                <a:sym typeface="Helvetica Neue Light"/>
              </a:rPr>
              <a:t> en lugar de utilizar </a:t>
            </a:r>
            <a:r>
              <a:rPr i="1" lang="en-GB" sz="1600">
                <a:solidFill>
                  <a:schemeClr val="dk1"/>
                </a:solidFill>
                <a:highlight>
                  <a:schemeClr val="lt1"/>
                </a:highlight>
                <a:latin typeface="Helvetica Neue Light"/>
                <a:ea typeface="Helvetica Neue Light"/>
                <a:cs typeface="Helvetica Neue Light"/>
                <a:sym typeface="Helvetica Neue Light"/>
              </a:rPr>
              <a:t>console.log()</a:t>
            </a:r>
            <a:r>
              <a:rPr lang="en-GB" sz="1600">
                <a:solidFill>
                  <a:schemeClr val="dk1"/>
                </a:solidFill>
                <a:highlight>
                  <a:schemeClr val="lt1"/>
                </a:highlight>
                <a:latin typeface="Helvetica Neue Light"/>
                <a:ea typeface="Helvetica Neue Light"/>
                <a:cs typeface="Helvetica Neue Light"/>
                <a:sym typeface="Helvetica Neue Light"/>
              </a:rPr>
              <a:t>, utilice un módulo de depuración especial como </a:t>
            </a:r>
            <a:r>
              <a:rPr lang="en-GB" sz="1600">
                <a:solidFill>
                  <a:schemeClr val="dk1"/>
                </a:solidFill>
                <a:highlight>
                  <a:schemeClr val="lt1"/>
                </a:highlight>
                <a:uFill>
                  <a:noFill/>
                </a:uFill>
                <a:latin typeface="Helvetica Neue Light"/>
                <a:ea typeface="Helvetica Neue Light"/>
                <a:cs typeface="Helvetica Neue Light"/>
                <a:sym typeface="Helvetica Neue Light"/>
                <a:hlinkClick r:id="rId3">
                  <a:extLst>
                    <a:ext uri="{A12FA001-AC4F-418D-AE19-62706E023703}">
                      <ahyp:hlinkClr val="tx"/>
                    </a:ext>
                  </a:extLst>
                </a:hlinkClick>
              </a:rPr>
              <a:t>debug</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000"/>
              </a:spcBef>
              <a:spcAft>
                <a:spcPts val="1000"/>
              </a:spcAft>
              <a:buClr>
                <a:srgbClr val="3CEFAB"/>
              </a:buClr>
              <a:buSzPts val="1600"/>
              <a:buFont typeface="Helvetica Neue Light"/>
              <a:buChar char="○"/>
            </a:pPr>
            <a:r>
              <a:rPr b="1" lang="en-GB" sz="1600">
                <a:solidFill>
                  <a:schemeClr val="dk1"/>
                </a:solidFill>
                <a:highlight>
                  <a:schemeClr val="lt1"/>
                </a:highlight>
                <a:latin typeface="Helvetica Neue"/>
                <a:ea typeface="Helvetica Neue"/>
                <a:cs typeface="Helvetica Neue"/>
                <a:sym typeface="Helvetica Neue"/>
              </a:rPr>
              <a:t>Para registrar la actividad de la aplicación</a:t>
            </a:r>
            <a:r>
              <a:rPr lang="en-GB" sz="1600">
                <a:solidFill>
                  <a:schemeClr val="dk1"/>
                </a:solidFill>
                <a:highlight>
                  <a:schemeClr val="lt1"/>
                </a:highlight>
                <a:latin typeface="Helvetica Neue Light"/>
                <a:ea typeface="Helvetica Neue Light"/>
                <a:cs typeface="Helvetica Neue Light"/>
                <a:sym typeface="Helvetica Neue Light"/>
              </a:rPr>
              <a:t> (básicamente, todo lo demás): en lugar de utilizar </a:t>
            </a:r>
            <a:r>
              <a:rPr i="1" lang="en-GB" sz="1600">
                <a:solidFill>
                  <a:schemeClr val="dk1"/>
                </a:solidFill>
                <a:highlight>
                  <a:schemeClr val="lt1"/>
                </a:highlight>
                <a:latin typeface="Helvetica Neue Light"/>
                <a:ea typeface="Helvetica Neue Light"/>
                <a:cs typeface="Helvetica Neue Light"/>
                <a:sym typeface="Helvetica Neue Light"/>
              </a:rPr>
              <a:t>console.log()</a:t>
            </a:r>
            <a:r>
              <a:rPr lang="en-GB" sz="1600">
                <a:solidFill>
                  <a:schemeClr val="dk1"/>
                </a:solidFill>
                <a:highlight>
                  <a:schemeClr val="lt1"/>
                </a:highlight>
                <a:latin typeface="Helvetica Neue Light"/>
                <a:ea typeface="Helvetica Neue Light"/>
                <a:cs typeface="Helvetica Neue Light"/>
                <a:sym typeface="Helvetica Neue Light"/>
              </a:rPr>
              <a:t>, utilice una biblioteca de registro como </a:t>
            </a:r>
            <a:r>
              <a:rPr lang="en-GB" sz="1600">
                <a:solidFill>
                  <a:schemeClr val="dk1"/>
                </a:solidFill>
                <a:highlight>
                  <a:schemeClr val="lt1"/>
                </a:highlight>
                <a:uFill>
                  <a:noFill/>
                </a:uFill>
                <a:latin typeface="Helvetica Neue Light"/>
                <a:ea typeface="Helvetica Neue Light"/>
                <a:cs typeface="Helvetica Neue Light"/>
                <a:sym typeface="Helvetica Neue Light"/>
                <a:hlinkClick r:id="rId4">
                  <a:extLst>
                    <a:ext uri="{A12FA001-AC4F-418D-AE19-62706E023703}">
                      <ahyp:hlinkClr val="tx"/>
                    </a:ext>
                  </a:extLst>
                </a:hlinkClick>
              </a:rPr>
              <a:t>Winston</a:t>
            </a:r>
            <a:r>
              <a:rPr lang="en-GB" sz="1600">
                <a:solidFill>
                  <a:schemeClr val="dk1"/>
                </a:solidFill>
                <a:highlight>
                  <a:schemeClr val="lt1"/>
                </a:highlight>
                <a:latin typeface="Helvetica Neue Light"/>
                <a:ea typeface="Helvetica Neue Light"/>
                <a:cs typeface="Helvetica Neue Light"/>
                <a:sym typeface="Helvetica Neue Light"/>
              </a:rPr>
              <a:t> o </a:t>
            </a:r>
            <a:r>
              <a:rPr lang="en-GB" sz="1600">
                <a:solidFill>
                  <a:schemeClr val="dk1"/>
                </a:solidFill>
                <a:highlight>
                  <a:schemeClr val="lt1"/>
                </a:highlight>
                <a:uFill>
                  <a:noFill/>
                </a:uFill>
                <a:latin typeface="Helvetica Neue Light"/>
                <a:ea typeface="Helvetica Neue Light"/>
                <a:cs typeface="Helvetica Neue Light"/>
                <a:sym typeface="Helvetica Neue Light"/>
                <a:hlinkClick r:id="rId5">
                  <a:extLst>
                    <a:ext uri="{A12FA001-AC4F-418D-AE19-62706E023703}">
                      <ahyp:hlinkClr val="tx"/>
                    </a:ext>
                  </a:extLst>
                </a:hlinkClick>
              </a:rPr>
              <a:t>Bunyan</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68" name="Google Shape;168;p22"/>
          <p:cNvPicPr preferRelativeResize="0"/>
          <p:nvPr/>
        </p:nvPicPr>
        <p:blipFill>
          <a:blip r:embed="rId6">
            <a:alphaModFix/>
          </a:blip>
          <a:stretch>
            <a:fillRect/>
          </a:stretch>
        </p:blipFill>
        <p:spPr>
          <a:xfrm>
            <a:off x="7567925" y="4659625"/>
            <a:ext cx="1186526" cy="330675"/>
          </a:xfrm>
          <a:prstGeom prst="rect">
            <a:avLst/>
          </a:prstGeom>
          <a:noFill/>
          <a:ln>
            <a:noFill/>
          </a:ln>
        </p:spPr>
      </p:pic>
      <p:sp>
        <p:nvSpPr>
          <p:cNvPr id="169" name="Google Shape;169;p22"/>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3</a:t>
            </a:r>
            <a:endParaRPr b="1" sz="1700">
              <a:solidFill>
                <a:srgbClr val="FFFFFF"/>
              </a:solidFill>
              <a:latin typeface="Helvetica Neue"/>
              <a:ea typeface="Helvetica Neue"/>
              <a:cs typeface="Helvetica Neue"/>
              <a:sym typeface="Helvetica Neue"/>
            </a:endParaRPr>
          </a:p>
        </p:txBody>
      </p:sp>
      <p:pic>
        <p:nvPicPr>
          <p:cNvPr id="171" name="Google Shape;171;p22"/>
          <p:cNvPicPr preferRelativeResize="0"/>
          <p:nvPr/>
        </p:nvPicPr>
        <p:blipFill>
          <a:blip r:embed="rId7">
            <a:alphaModFix/>
          </a:blip>
          <a:stretch>
            <a:fillRect/>
          </a:stretch>
        </p:blipFill>
        <p:spPr>
          <a:xfrm>
            <a:off x="8237825" y="3243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solidFill>
                  <a:schemeClr val="dk1"/>
                </a:solidFill>
                <a:latin typeface="Anton"/>
                <a:ea typeface="Anton"/>
                <a:cs typeface="Anton"/>
                <a:sym typeface="Anton"/>
              </a:rPr>
              <a:t>Manejar las excepciones correctamente</a:t>
            </a:r>
            <a:endParaRPr i="1" sz="3200">
              <a:latin typeface="Anton"/>
              <a:ea typeface="Anton"/>
              <a:cs typeface="Anton"/>
              <a:sym typeface="Anton"/>
            </a:endParaRPr>
          </a:p>
        </p:txBody>
      </p:sp>
      <p:sp>
        <p:nvSpPr>
          <p:cNvPr id="177" name="Google Shape;177;p23"/>
          <p:cNvSpPr txBox="1"/>
          <p:nvPr/>
        </p:nvSpPr>
        <p:spPr>
          <a:xfrm>
            <a:off x="327950" y="847025"/>
            <a:ext cx="8302200" cy="4202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Las</a:t>
            </a:r>
            <a:r>
              <a:rPr lang="en-GB" sz="1800">
                <a:solidFill>
                  <a:schemeClr val="dk1"/>
                </a:solidFill>
                <a:highlight>
                  <a:schemeClr val="lt1"/>
                </a:highlight>
                <a:latin typeface="Helvetica Neue Light"/>
                <a:ea typeface="Helvetica Neue Light"/>
                <a:cs typeface="Helvetica Neue Light"/>
                <a:sym typeface="Helvetica Neue Light"/>
              </a:rPr>
              <a:t> aplicaciones Node se bloquean cuando encuentran una excepción no capturada. Si no manejamos las excepciones ni realizamos las acciones necesarias, la aplicación Express se bloqueará y quedará fuera de línea.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seguimos el consejo de asegurarnos de que la aplicación se reinicia automáticamente más abajo, esta se recuperará de un bloqueo.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Las aplicaciones Express normalmente necesitan un breve tiempo de arranque. Igualmente, deseamos evitar el bloqueo en primer lugar y, para ello, deberemos manejar correctamente las excepciones.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Para asegurarnos de manejarlas todas y de forma correcta podemos usar </a:t>
            </a:r>
            <a:r>
              <a:rPr b="1" lang="en-GB" sz="1600">
                <a:solidFill>
                  <a:schemeClr val="dk1"/>
                </a:solidFill>
                <a:highlight>
                  <a:schemeClr val="lt1"/>
                </a:highlight>
                <a:latin typeface="Helvetica Neue"/>
                <a:ea typeface="Helvetica Neue"/>
                <a:cs typeface="Helvetica Neue"/>
                <a:sym typeface="Helvetica Neue"/>
              </a:rPr>
              <a:t>Try/Catch</a:t>
            </a:r>
            <a:r>
              <a:rPr lang="en-GB" sz="1600">
                <a:solidFill>
                  <a:schemeClr val="dk1"/>
                </a:solidFill>
                <a:highlight>
                  <a:schemeClr val="lt1"/>
                </a:highlight>
                <a:latin typeface="Helvetica Neue Light"/>
                <a:ea typeface="Helvetica Neue Light"/>
                <a:cs typeface="Helvetica Neue Light"/>
                <a:sym typeface="Helvetica Neue Light"/>
              </a:rPr>
              <a:t> y </a:t>
            </a:r>
            <a:r>
              <a:rPr b="1" lang="en-GB" sz="1600">
                <a:solidFill>
                  <a:schemeClr val="dk1"/>
                </a:solidFill>
                <a:highlight>
                  <a:schemeClr val="lt1"/>
                </a:highlight>
                <a:latin typeface="Helvetica Neue"/>
                <a:ea typeface="Helvetica Neue"/>
                <a:cs typeface="Helvetica Neue"/>
                <a:sym typeface="Helvetica Neue"/>
              </a:rPr>
              <a:t>Promises</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78" name="Google Shape;178;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9" name="Google Shape;179;p23"/>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4</a:t>
            </a:r>
            <a:endParaRPr b="1" sz="1700">
              <a:solidFill>
                <a:srgbClr val="FFFFFF"/>
              </a:solidFill>
              <a:latin typeface="Helvetica Neue"/>
              <a:ea typeface="Helvetica Neue"/>
              <a:cs typeface="Helvetica Neue"/>
              <a:sym typeface="Helvetica Neue"/>
            </a:endParaRPr>
          </a:p>
        </p:txBody>
      </p:sp>
      <p:pic>
        <p:nvPicPr>
          <p:cNvPr id="181" name="Google Shape;181;p23"/>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85" name="Shape 185"/>
        <p:cNvGrpSpPr/>
        <p:nvPr/>
      </p:nvGrpSpPr>
      <p:grpSpPr>
        <a:xfrm>
          <a:off x="0" y="0"/>
          <a:ext cx="0" cy="0"/>
          <a:chOff x="0" y="0"/>
          <a:chExt cx="0" cy="0"/>
        </a:xfrm>
      </p:grpSpPr>
      <p:sp>
        <p:nvSpPr>
          <p:cNvPr id="186" name="Google Shape;186;p2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COSAS QUE HACER EN EL ENTORNO/CONFIGURACIÓN</a:t>
            </a:r>
            <a:endParaRPr i="1" sz="3600">
              <a:latin typeface="Anton"/>
              <a:ea typeface="Anton"/>
              <a:cs typeface="Anton"/>
              <a:sym typeface="Anton"/>
            </a:endParaRPr>
          </a:p>
        </p:txBody>
      </p:sp>
      <p:pic>
        <p:nvPicPr>
          <p:cNvPr id="187" name="Google Shape;187;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Establecer NODE_ENV en producción</a:t>
            </a:r>
            <a:endParaRPr i="1" sz="3200">
              <a:latin typeface="Anton"/>
              <a:ea typeface="Anton"/>
              <a:cs typeface="Anton"/>
              <a:sym typeface="Anton"/>
            </a:endParaRPr>
          </a:p>
        </p:txBody>
      </p:sp>
      <p:sp>
        <p:nvSpPr>
          <p:cNvPr id="193" name="Google Shape;193;p25"/>
          <p:cNvSpPr txBox="1"/>
          <p:nvPr/>
        </p:nvSpPr>
        <p:spPr>
          <a:xfrm>
            <a:off x="272950" y="999425"/>
            <a:ext cx="8572500" cy="414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a:t>
            </a:r>
            <a:r>
              <a:rPr lang="en-GB" sz="1800">
                <a:solidFill>
                  <a:schemeClr val="dk1"/>
                </a:solidFill>
                <a:highlight>
                  <a:schemeClr val="lt1"/>
                </a:highlight>
                <a:latin typeface="Helvetica Neue Light"/>
                <a:ea typeface="Helvetica Neue Light"/>
                <a:cs typeface="Helvetica Neue Light"/>
                <a:sym typeface="Helvetica Neue Light"/>
              </a:rPr>
              <a:t>variable de entorno NODE_ENV especifica el entorno en el que se ejecuta una aplicación (normalmente, desarrollo o producción). Una de las cosas más sencillas que puede hacer para mejorar el rendimiento es establecer </a:t>
            </a:r>
            <a:r>
              <a:rPr b="1" i="1" lang="en-GB" sz="1800">
                <a:solidFill>
                  <a:schemeClr val="dk1"/>
                </a:solidFill>
                <a:highlight>
                  <a:schemeClr val="lt1"/>
                </a:highlight>
                <a:latin typeface="Helvetica Neue"/>
                <a:ea typeface="Helvetica Neue"/>
                <a:cs typeface="Helvetica Neue"/>
                <a:sym typeface="Helvetica Neue"/>
              </a:rPr>
              <a:t>NODE_ENV en producción</a:t>
            </a:r>
            <a:r>
              <a:rPr lang="en-GB" sz="1800">
                <a:solidFill>
                  <a:schemeClr val="dk1"/>
                </a:solidFill>
                <a:highlight>
                  <a:schemeClr val="lt1"/>
                </a:highlight>
                <a:latin typeface="Helvetica Neue Light"/>
                <a:ea typeface="Helvetica Neue Light"/>
                <a:cs typeface="Helvetica Neue Light"/>
                <a:sym typeface="Helvetica Neue Light"/>
              </a:rPr>
              <a:t>. Puede mejorarlos hasta 3 veces.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 establecerlo, Express almacenar en caché las plantillas de vistas y los archivos CSS generador y genera menos mensajes de error detallados.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necesitamos escribir código específico del entorno, podemos comprobar el valor de NODE_ENV con </a:t>
            </a:r>
            <a:r>
              <a:rPr i="1" lang="en-GB" sz="1800">
                <a:solidFill>
                  <a:schemeClr val="dk1"/>
                </a:solidFill>
                <a:highlight>
                  <a:schemeClr val="lt1"/>
                </a:highlight>
                <a:latin typeface="Helvetica Neue Light"/>
                <a:ea typeface="Helvetica Neue Light"/>
                <a:cs typeface="Helvetica Neue Light"/>
                <a:sym typeface="Helvetica Neue Light"/>
              </a:rPr>
              <a:t>process.env.NODE_ENV</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Tener en cuenta que comprobar el valor de una variable de entorno supone una reducción de rendimiento, por lo que debe hacerse </a:t>
            </a:r>
            <a:br>
              <a:rPr lang="en-GB" sz="1800">
                <a:solidFill>
                  <a:schemeClr val="dk1"/>
                </a:solidFill>
                <a:highlight>
                  <a:schemeClr val="lt1"/>
                </a:highlight>
                <a:latin typeface="Helvetica Neue Light"/>
                <a:ea typeface="Helvetica Neue Light"/>
                <a:cs typeface="Helvetica Neue Light"/>
                <a:sym typeface="Helvetica Neue Light"/>
              </a:rPr>
            </a:br>
            <a:r>
              <a:rPr lang="en-GB" sz="1800">
                <a:solidFill>
                  <a:schemeClr val="dk1"/>
                </a:solidFill>
                <a:highlight>
                  <a:schemeClr val="lt1"/>
                </a:highlight>
                <a:latin typeface="Helvetica Neue Light"/>
                <a:ea typeface="Helvetica Neue Light"/>
                <a:cs typeface="Helvetica Neue Light"/>
                <a:sym typeface="Helvetica Neue Light"/>
              </a:rPr>
              <a:t>de forma moderada.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94" name="Google Shape;194;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5" name="Google Shape;195;p25"/>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1</a:t>
            </a:r>
            <a:endParaRPr b="1" sz="1700">
              <a:solidFill>
                <a:srgbClr val="FFFFFF"/>
              </a:solidFill>
              <a:latin typeface="Helvetica Neue"/>
              <a:ea typeface="Helvetica Neue"/>
              <a:cs typeface="Helvetica Neue"/>
              <a:sym typeface="Helvetica Neue"/>
            </a:endParaRPr>
          </a:p>
        </p:txBody>
      </p:sp>
      <p:pic>
        <p:nvPicPr>
          <p:cNvPr id="197" name="Google Shape;197;p25"/>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100">
                <a:latin typeface="Anton"/>
                <a:ea typeface="Anton"/>
                <a:cs typeface="Anton"/>
                <a:sym typeface="Anton"/>
              </a:rPr>
              <a:t>Que la App se reinicia automáticamente</a:t>
            </a:r>
            <a:endParaRPr i="1" sz="3200">
              <a:latin typeface="Anton"/>
              <a:ea typeface="Anton"/>
              <a:cs typeface="Anton"/>
              <a:sym typeface="Anton"/>
            </a:endParaRPr>
          </a:p>
        </p:txBody>
      </p:sp>
      <p:sp>
        <p:nvSpPr>
          <p:cNvPr id="203" name="Google Shape;203;p26"/>
          <p:cNvSpPr txBox="1"/>
          <p:nvPr/>
        </p:nvSpPr>
        <p:spPr>
          <a:xfrm>
            <a:off x="379800" y="1151825"/>
            <a:ext cx="8486700" cy="371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producción, no deseamos que la aplicación esté fuera de línea en ningún momento. Esto significa que debe asegurarse de que se reinicia si la aplicación o el servidor se bloquean.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Aunque esperamos que no se produzca ninguno de estos sucesos, si somos realistas, debemos tener en cuenta ambas eventualidades de la siguiente manera: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Char char="○"/>
            </a:pPr>
            <a:r>
              <a:rPr lang="en-GB" sz="1800">
                <a:solidFill>
                  <a:schemeClr val="dk1"/>
                </a:solidFill>
                <a:highlight>
                  <a:schemeClr val="lt1"/>
                </a:highlight>
                <a:latin typeface="Helvetica Neue Light"/>
                <a:ea typeface="Helvetica Neue Light"/>
                <a:cs typeface="Helvetica Neue Light"/>
                <a:sym typeface="Helvetica Neue Light"/>
              </a:rPr>
              <a:t>Utilizando un gestor de procesos para reiniciar la aplicación (y Node) cuando se bloquea.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0"/>
              </a:spcBef>
              <a:spcAft>
                <a:spcPts val="0"/>
              </a:spcAft>
              <a:buClr>
                <a:srgbClr val="3CEFAB"/>
              </a:buClr>
              <a:buSzPts val="1800"/>
              <a:buChar char="○"/>
            </a:pPr>
            <a:r>
              <a:rPr lang="en-GB" sz="1800">
                <a:solidFill>
                  <a:schemeClr val="dk1"/>
                </a:solidFill>
                <a:highlight>
                  <a:schemeClr val="lt1"/>
                </a:highlight>
                <a:latin typeface="Helvetica Neue Light"/>
                <a:ea typeface="Helvetica Neue Light"/>
                <a:cs typeface="Helvetica Neue Light"/>
                <a:sym typeface="Helvetica Neue Light"/>
              </a:rPr>
              <a:t>Utilizando el sistema init que proporciona su OS para reiniciar el gestor de procesos cuando se bloquea el 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04" name="Google Shape;204;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5" name="Google Shape;205;p26"/>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2</a:t>
            </a:r>
            <a:endParaRPr b="1" sz="1700">
              <a:solidFill>
                <a:srgbClr val="FFFFFF"/>
              </a:solidFill>
              <a:latin typeface="Helvetica Neue"/>
              <a:ea typeface="Helvetica Neue"/>
              <a:cs typeface="Helvetica Neue"/>
              <a:sym typeface="Helvetica Neue"/>
            </a:endParaRPr>
          </a:p>
        </p:txBody>
      </p:sp>
      <p:pic>
        <p:nvPicPr>
          <p:cNvPr id="207" name="Google Shape;207;p26"/>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Ejecutar la App en un Cluster</a:t>
            </a:r>
            <a:endParaRPr i="1" sz="3200">
              <a:latin typeface="Anton"/>
              <a:ea typeface="Anton"/>
              <a:cs typeface="Anton"/>
              <a:sym typeface="Anton"/>
            </a:endParaRPr>
          </a:p>
        </p:txBody>
      </p:sp>
      <p:sp>
        <p:nvSpPr>
          <p:cNvPr id="213" name="Google Shape;213;p27"/>
          <p:cNvSpPr txBox="1"/>
          <p:nvPr/>
        </p:nvSpPr>
        <p:spPr>
          <a:xfrm>
            <a:off x="379800" y="923225"/>
            <a:ext cx="8232000" cy="415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un sistema multinúcleo, podemos multiplicar el rendimiento de una aplicación Node iniciando un clúster de procesos.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Como ya vimos, un clúster ejecuta varias instancias de la aplicación, idealmente una instancia en cada núcleo de CPU, lo que permite distribuir la carga y las tareas entre las instancias.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las aplicaciones en clúster, los procesos worker pueden bloquearse individualmente sin afectar al resto de los procesos.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Aparte de las ventajas de rendimiento, el aislamiento de errores es otro motivo para ejecutar un clúster de procesos de aplicación. Siempre que se bloquee un proceso worker, hay que asegurarse de registrar el suceso y generar un nuevo proceso utilizando </a:t>
            </a:r>
            <a:r>
              <a:rPr i="1" lang="en-GB" sz="1800">
                <a:solidFill>
                  <a:schemeClr val="dk1"/>
                </a:solidFill>
                <a:highlight>
                  <a:schemeClr val="lt1"/>
                </a:highlight>
                <a:latin typeface="Helvetica Neue Light"/>
                <a:ea typeface="Helvetica Neue Light"/>
                <a:cs typeface="Helvetica Neue Light"/>
                <a:sym typeface="Helvetica Neue Light"/>
              </a:rPr>
              <a:t>cluster.fork()</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14" name="Google Shape;214;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5" name="Google Shape;215;p2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16" name="Google Shape;216;p27"/>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3</a:t>
            </a:r>
            <a:endParaRPr b="1" sz="1700">
              <a:solidFill>
                <a:srgbClr val="FFFFFF"/>
              </a:solidFill>
              <a:latin typeface="Helvetica Neue"/>
              <a:ea typeface="Helvetica Neue"/>
              <a:cs typeface="Helvetica Neue"/>
              <a:sym typeface="Helvetica Neue"/>
            </a:endParaRPr>
          </a:p>
        </p:txBody>
      </p:sp>
      <p:pic>
        <p:nvPicPr>
          <p:cNvPr id="218" name="Google Shape;218;p27"/>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2800">
                <a:latin typeface="Anton"/>
                <a:ea typeface="Anton"/>
                <a:cs typeface="Anton"/>
                <a:sym typeface="Anton"/>
              </a:rPr>
              <a:t>Almacenar en caché los resultados de la solicitud</a:t>
            </a:r>
            <a:endParaRPr i="1" sz="2800">
              <a:latin typeface="Anton"/>
              <a:ea typeface="Anton"/>
              <a:cs typeface="Anton"/>
              <a:sym typeface="Anton"/>
            </a:endParaRPr>
          </a:p>
        </p:txBody>
      </p:sp>
      <p:sp>
        <p:nvSpPr>
          <p:cNvPr id="224" name="Google Shape;224;p28"/>
          <p:cNvSpPr txBox="1"/>
          <p:nvPr/>
        </p:nvSpPr>
        <p:spPr>
          <a:xfrm>
            <a:off x="379800" y="1913825"/>
            <a:ext cx="8232000" cy="204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Otra estrategia para mejorar el rendimiento en producción es almacenar en caché el resultado de las solicitudes, para que la aplicación no repita la operación de dar servicio a la misma solicitud repetidamente.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Utilizar un servidor de almacenamiento en memoria caché como Nginx, mejora significativamente la velocidad y el rendimiento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25" name="Google Shape;225;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6" name="Google Shape;226;p2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27" name="Google Shape;227;p28"/>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4</a:t>
            </a:r>
            <a:endParaRPr b="1" sz="1700">
              <a:solidFill>
                <a:srgbClr val="FFFFFF"/>
              </a:solidFill>
              <a:latin typeface="Helvetica Neue"/>
              <a:ea typeface="Helvetica Neue"/>
              <a:cs typeface="Helvetica Neue"/>
              <a:sym typeface="Helvetica Neue"/>
            </a:endParaRPr>
          </a:p>
        </p:txBody>
      </p:sp>
      <p:pic>
        <p:nvPicPr>
          <p:cNvPr id="229" name="Google Shape;229;p28"/>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Utilizar el balanceador de carga</a:t>
            </a:r>
            <a:endParaRPr i="1" sz="3200">
              <a:latin typeface="Anton"/>
              <a:ea typeface="Anton"/>
              <a:cs typeface="Anton"/>
              <a:sym typeface="Anton"/>
            </a:endParaRPr>
          </a:p>
        </p:txBody>
      </p:sp>
      <p:sp>
        <p:nvSpPr>
          <p:cNvPr id="235" name="Google Shape;235;p29"/>
          <p:cNvSpPr txBox="1"/>
          <p:nvPr/>
        </p:nvSpPr>
        <p:spPr>
          <a:xfrm>
            <a:off x="379800" y="1228025"/>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a:t>
            </a:r>
            <a:r>
              <a:rPr lang="en-GB" sz="1800">
                <a:solidFill>
                  <a:schemeClr val="dk1"/>
                </a:solidFill>
                <a:highlight>
                  <a:schemeClr val="lt1"/>
                </a:highlight>
                <a:latin typeface="Helvetica Neue Light"/>
                <a:ea typeface="Helvetica Neue Light"/>
                <a:cs typeface="Helvetica Neue Light"/>
                <a:sym typeface="Helvetica Neue Light"/>
              </a:rPr>
              <a:t>na única instancia sólo puede manejar una cantidad limitada de carga y tráfico. Una forma de escalar una aplicación es ejecutar varias instancias de la misma y distribuir el tráfico utilizando un balanceador de carga.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 balanceador de carga, como ya vimos, es un proxy inverso que orquesta el tráfico hacia y desde los servidores y las instancias de aplicación.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Entonces, con el balanceador de carga, configurado por ejemplo con Nginx, podemos mejorar el rendimiento y velocidad de la aplicación permitiendo escalarla más que con una sola instancia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36" name="Google Shape;23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7" name="Google Shape;237;p2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38" name="Google Shape;238;p29"/>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5</a:t>
            </a:r>
            <a:endParaRPr b="1" sz="1700">
              <a:solidFill>
                <a:srgbClr val="FFFFFF"/>
              </a:solidFill>
              <a:latin typeface="Helvetica Neue"/>
              <a:ea typeface="Helvetica Neue"/>
              <a:cs typeface="Helvetica Neue"/>
              <a:sym typeface="Helvetica Neue"/>
            </a:endParaRPr>
          </a:p>
        </p:txBody>
      </p:sp>
      <p:pic>
        <p:nvPicPr>
          <p:cNvPr id="240" name="Google Shape;240;p29"/>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Utilizar un proxy inverso</a:t>
            </a:r>
            <a:endParaRPr i="1" sz="3200">
              <a:latin typeface="Anton"/>
              <a:ea typeface="Anton"/>
              <a:cs typeface="Anton"/>
              <a:sym typeface="Anton"/>
            </a:endParaRPr>
          </a:p>
        </p:txBody>
      </p:sp>
      <p:sp>
        <p:nvSpPr>
          <p:cNvPr id="246" name="Google Shape;246;p30"/>
          <p:cNvSpPr txBox="1"/>
          <p:nvPr/>
        </p:nvSpPr>
        <p:spPr>
          <a:xfrm>
            <a:off x="379800" y="1151825"/>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Como ya vimos, un proxy inverso se coloca delante de una aplicación web y realiza operaciones de soporte en las solicitudes, aparte de dirigir las solicitudes a la aplicación. Puede manejar las páginas de errores, la compresión, el almacenamiento en memoria caché, el servicio de archivos y el equilibrio de carga, entre otros.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entrega de tareas que no necesitan saber el estado de la aplicación a un proxy inverso permite a Express realizar tareas de aplicación especializadas. Por este motivo, se recomienda ejecutar Express detrás de un proxy inverso como Nginx en producción.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47" name="Google Shape;247;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8" name="Google Shape;248;p3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9" name="Google Shape;249;p30"/>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6</a:t>
            </a:r>
            <a:endParaRPr b="1" sz="1700">
              <a:solidFill>
                <a:srgbClr val="FFFFFF"/>
              </a:solidFill>
              <a:latin typeface="Helvetica Neue"/>
              <a:ea typeface="Helvetica Neue"/>
              <a:cs typeface="Helvetica Neue"/>
              <a:sym typeface="Helvetica Neue"/>
            </a:endParaRPr>
          </a:p>
        </p:txBody>
      </p:sp>
      <p:pic>
        <p:nvPicPr>
          <p:cNvPr id="251" name="Google Shape;251;p30"/>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PROBANDO GZIP</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257" name="Google Shape;257;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58" name="Google Shape;258;p3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485600"/>
            <a:ext cx="45816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particularidades del rendimiento de las aplicaciones Node en producción y qué hacer para optimizarlo.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Definir los loggers y sus características.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Presentar las librerías más utilizadas para realizar loggers.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4" name="Google Shape;264;p32"/>
          <p:cNvSpPr txBox="1"/>
          <p:nvPr/>
        </p:nvSpPr>
        <p:spPr>
          <a:xfrm>
            <a:off x="290100" y="1731075"/>
            <a:ext cx="8259000" cy="22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servidor que devuelva 1000 veces la frase 'Hola que tal' en la ruta get '/saludo'.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Verificar en el navegador que llegue 12000 bytes de información (12 caracteres por 1000).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Habilitar la compresión gzip y verificar que el tamaño del paquete de respuesta se haya reducido y que el header Content-Encoding sea gzip.</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65" name="Google Shape;265;p3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66" name="Google Shape;266;p32"/>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Probando Gzip</a:t>
            </a:r>
            <a:endParaRPr i="1" sz="1600">
              <a:latin typeface="Helvetica Neue Light"/>
              <a:ea typeface="Helvetica Neue Light"/>
              <a:cs typeface="Helvetica Neue Light"/>
              <a:sym typeface="Helvetica Neue Light"/>
            </a:endParaRPr>
          </a:p>
        </p:txBody>
      </p:sp>
      <p:sp>
        <p:nvSpPr>
          <p:cNvPr id="267" name="Google Shape;267;p32"/>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4"/>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LOGGERS</a:t>
            </a:r>
            <a:endParaRPr i="1" sz="36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nvSpPr>
        <p:spPr>
          <a:xfrm>
            <a:off x="258750" y="999425"/>
            <a:ext cx="8571900" cy="3921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Cuando llevamos un sistema a producción, uno de los elementos más importantes a la hora de detectar cualquier problema o anomalía son los logs.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Cuando hay muchas peticiones concurrentes, los </a:t>
            </a:r>
            <a:r>
              <a:rPr b="1" i="1" lang="en-GB" sz="1800">
                <a:solidFill>
                  <a:schemeClr val="dk1"/>
                </a:solidFill>
                <a:highlight>
                  <a:schemeClr val="lt1"/>
                </a:highlight>
                <a:latin typeface="Helvetica Neue"/>
                <a:ea typeface="Helvetica Neue"/>
                <a:cs typeface="Helvetica Neue"/>
                <a:sym typeface="Helvetica Neue"/>
              </a:rPr>
              <a:t>logs</a:t>
            </a:r>
            <a:r>
              <a:rPr lang="en-GB" sz="1800">
                <a:solidFill>
                  <a:schemeClr val="dk1"/>
                </a:solidFill>
                <a:highlight>
                  <a:schemeClr val="lt1"/>
                </a:highlight>
                <a:latin typeface="Helvetica Neue Light"/>
                <a:ea typeface="Helvetica Neue Light"/>
                <a:cs typeface="Helvetica Neue Light"/>
                <a:sym typeface="Helvetica Neue Light"/>
              </a:rPr>
              <a:t> de todas ellas se mezclan haciendo imposible su seguimiento salvo que tengan un </a:t>
            </a:r>
            <a:r>
              <a:rPr b="1" i="1" lang="en-GB" sz="1800">
                <a:solidFill>
                  <a:schemeClr val="dk1"/>
                </a:solidFill>
                <a:highlight>
                  <a:schemeClr val="lt1"/>
                </a:highlight>
                <a:latin typeface="Helvetica Neue"/>
                <a:ea typeface="Helvetica Neue"/>
                <a:cs typeface="Helvetica Neue"/>
                <a:sym typeface="Helvetica Neue"/>
              </a:rPr>
              <a:t>identificador único</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rPr lang="en-GB" sz="1500">
                <a:solidFill>
                  <a:schemeClr val="dk1"/>
                </a:solidFill>
                <a:highlight>
                  <a:schemeClr val="lt1"/>
                </a:highlight>
                <a:latin typeface="Helvetica Neue Light"/>
                <a:ea typeface="Helvetica Neue Light"/>
                <a:cs typeface="Helvetica Neue Light"/>
                <a:sym typeface="Helvetica Neue Light"/>
              </a:rPr>
              <a:t>📝 Un log o historial de log refiere al registro secuencial de cada uno de los eventos que afectan un proceso particular constituyendo una evidencia del comportamiento del sistema.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83" name="Google Shape;283;p35"/>
          <p:cNvSpPr txBox="1"/>
          <p:nvPr/>
        </p:nvSpPr>
        <p:spPr>
          <a:xfrm>
            <a:off x="1180500" y="161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son?</a:t>
            </a:r>
            <a:endParaRPr i="1" sz="3600">
              <a:latin typeface="Anton"/>
              <a:ea typeface="Anton"/>
              <a:cs typeface="Anton"/>
              <a:sym typeface="Anton"/>
            </a:endParaRPr>
          </a:p>
        </p:txBody>
      </p:sp>
      <p:pic>
        <p:nvPicPr>
          <p:cNvPr id="284" name="Google Shape;284;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5" name="Google Shape;285;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6" name="Google Shape;286;p35"/>
          <p:cNvPicPr preferRelativeResize="0"/>
          <p:nvPr/>
        </p:nvPicPr>
        <p:blipFill>
          <a:blip r:embed="rId5">
            <a:alphaModFix/>
          </a:blip>
          <a:stretch>
            <a:fillRect/>
          </a:stretch>
        </p:blipFill>
        <p:spPr>
          <a:xfrm>
            <a:off x="113375" y="141900"/>
            <a:ext cx="561225" cy="561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nvSpPr>
        <p:spPr>
          <a:xfrm>
            <a:off x="883200" y="1532825"/>
            <a:ext cx="7637700" cy="26367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Los loggers son librerías para facilitar la impresión de un identificador único.</a:t>
            </a:r>
            <a:endParaRPr sz="20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 </a:t>
            </a:r>
            <a:r>
              <a:rPr lang="en-GB" sz="1800">
                <a:solidFill>
                  <a:schemeClr val="dk1"/>
                </a:solidFill>
                <a:highlight>
                  <a:schemeClr val="lt1"/>
                </a:highlight>
                <a:latin typeface="Helvetica Neue Light"/>
                <a:ea typeface="Helvetica Neue Light"/>
                <a:cs typeface="Helvetica Neue Light"/>
                <a:sym typeface="Helvetica Neue Light"/>
              </a:rPr>
              <a:t>Tienen la ventaja de que no necesitamos usar </a:t>
            </a:r>
            <a:r>
              <a:rPr i="1" lang="en-GB" sz="1800">
                <a:solidFill>
                  <a:schemeClr val="dk1"/>
                </a:solidFill>
                <a:highlight>
                  <a:schemeClr val="lt1"/>
                </a:highlight>
                <a:latin typeface="Helvetica Neue Light"/>
                <a:ea typeface="Helvetica Neue Light"/>
                <a:cs typeface="Helvetica Neue Light"/>
                <a:sym typeface="Helvetica Neue Light"/>
              </a:rPr>
              <a:t>console.log</a:t>
            </a:r>
            <a:r>
              <a:rPr lang="en-GB" sz="1800">
                <a:solidFill>
                  <a:schemeClr val="dk1"/>
                </a:solidFill>
                <a:highlight>
                  <a:schemeClr val="lt1"/>
                </a:highlight>
                <a:latin typeface="Helvetica Neue Light"/>
                <a:ea typeface="Helvetica Neue Light"/>
                <a:cs typeface="Helvetica Neue Light"/>
                <a:sym typeface="Helvetica Neue Light"/>
              </a:rPr>
              <a:t> para el registro de sucesos en el servidor, lo cual es más eficiente y permiten clasificar los mensajes por niveles de </a:t>
            </a:r>
            <a:r>
              <a:rPr i="1" lang="en-GB" sz="1800">
                <a:solidFill>
                  <a:schemeClr val="dk1"/>
                </a:solidFill>
                <a:highlight>
                  <a:schemeClr val="lt1"/>
                </a:highlight>
                <a:latin typeface="Helvetica Neue Light"/>
                <a:ea typeface="Helvetica Neue Light"/>
                <a:cs typeface="Helvetica Neue Light"/>
                <a:sym typeface="Helvetica Neue Light"/>
              </a:rPr>
              <a:t>debug</a:t>
            </a:r>
            <a:r>
              <a:rPr lang="en-GB" sz="1800">
                <a:solidFill>
                  <a:schemeClr val="dk1"/>
                </a:solidFill>
                <a:highlight>
                  <a:schemeClr val="lt1"/>
                </a:highlight>
                <a:latin typeface="Helvetica Neue Light"/>
                <a:ea typeface="Helvetica Neue Light"/>
                <a:cs typeface="Helvetica Neue Light"/>
                <a:sym typeface="Helvetica Neue Light"/>
              </a:rPr>
              <a:t> y enviarlos a distintos medios: file, database, email, consola, etc.</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92" name="Google Shape;292;p3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son?</a:t>
            </a:r>
            <a:endParaRPr i="1" sz="3600">
              <a:latin typeface="Anton"/>
              <a:ea typeface="Anton"/>
              <a:cs typeface="Anton"/>
              <a:sym typeface="Anton"/>
            </a:endParaRPr>
          </a:p>
        </p:txBody>
      </p:sp>
      <p:pic>
        <p:nvPicPr>
          <p:cNvPr id="293" name="Google Shape;293;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95" name="Google Shape;295;p36"/>
          <p:cNvPicPr preferRelativeResize="0"/>
          <p:nvPr/>
        </p:nvPicPr>
        <p:blipFill>
          <a:blip r:embed="rId5">
            <a:alphaModFix/>
          </a:blip>
          <a:stretch>
            <a:fillRect/>
          </a:stretch>
        </p:blipFill>
        <p:spPr>
          <a:xfrm>
            <a:off x="113375" y="141900"/>
            <a:ext cx="561225" cy="561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9" name="Shape 299"/>
        <p:cNvGrpSpPr/>
        <p:nvPr/>
      </p:nvGrpSpPr>
      <p:grpSpPr>
        <a:xfrm>
          <a:off x="0" y="0"/>
          <a:ext cx="0" cy="0"/>
          <a:chOff x="0" y="0"/>
          <a:chExt cx="0" cy="0"/>
        </a:xfrm>
      </p:grpSpPr>
      <p:sp>
        <p:nvSpPr>
          <p:cNvPr id="300" name="Google Shape;300;p3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LIBRERÍA LOG4JS</a:t>
            </a:r>
            <a:endParaRPr i="1" sz="3600">
              <a:latin typeface="Anton"/>
              <a:ea typeface="Anton"/>
              <a:cs typeface="Anton"/>
              <a:sym typeface="Anton"/>
            </a:endParaRPr>
          </a:p>
        </p:txBody>
      </p:sp>
      <p:pic>
        <p:nvPicPr>
          <p:cNvPr id="301" name="Google Shape;301;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nvSpPr>
        <p:spPr>
          <a:xfrm>
            <a:off x="329400" y="1456625"/>
            <a:ext cx="8119500" cy="30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Es una de las librerías de loggers más utilizada. Aunque actualmente está siendo reemplazada por Winston y luego por Pino, que es hoy el más moderno.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a:buAutoNum type="arabicPeriod"/>
            </a:pPr>
            <a:r>
              <a:rPr lang="en-GB" sz="1800">
                <a:solidFill>
                  <a:schemeClr val="dk1"/>
                </a:solidFill>
                <a:highlight>
                  <a:schemeClr val="lt1"/>
                </a:highlight>
                <a:latin typeface="Helvetica Neue Light"/>
                <a:ea typeface="Helvetica Neue Light"/>
                <a:cs typeface="Helvetica Neue Light"/>
                <a:sym typeface="Helvetica Neue Light"/>
              </a:rPr>
              <a:t>Para empezar a utilizarlo, primero debemos instalarlo: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a:buAutoNum type="arabicPeriod"/>
            </a:pPr>
            <a:r>
              <a:rPr lang="en-GB" sz="1800">
                <a:solidFill>
                  <a:schemeClr val="dk1"/>
                </a:solidFill>
                <a:highlight>
                  <a:schemeClr val="lt1"/>
                </a:highlight>
                <a:latin typeface="Helvetica Neue Light"/>
                <a:ea typeface="Helvetica Neue Light"/>
                <a:cs typeface="Helvetica Neue Light"/>
                <a:sym typeface="Helvetica Neue Light"/>
              </a:rPr>
              <a:t>Luego, lo requerimos en el </a:t>
            </a:r>
            <a:r>
              <a:rPr i="1" lang="en-GB" sz="1800">
                <a:solidFill>
                  <a:schemeClr val="dk1"/>
                </a:solidFill>
                <a:highlight>
                  <a:schemeClr val="lt1"/>
                </a:highlight>
                <a:latin typeface="Helvetica Neue Light"/>
                <a:ea typeface="Helvetica Neue Light"/>
                <a:cs typeface="Helvetica Neue Light"/>
                <a:sym typeface="Helvetica Neue Light"/>
              </a:rPr>
              <a:t>app.js</a:t>
            </a:r>
            <a:r>
              <a:rPr lang="en-GB" sz="1800">
                <a:solidFill>
                  <a:schemeClr val="dk1"/>
                </a:solidFill>
                <a:highlight>
                  <a:schemeClr val="lt1"/>
                </a:highlight>
                <a:latin typeface="Helvetica Neue Light"/>
                <a:ea typeface="Helvetica Neue Light"/>
                <a:cs typeface="Helvetica Neue Light"/>
                <a:sym typeface="Helvetica Neue Light"/>
              </a:rPr>
              <a:t> o archivo principal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07" name="Google Shape;307;p3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Log4js</a:t>
            </a:r>
            <a:endParaRPr i="1" sz="3600">
              <a:latin typeface="Anton"/>
              <a:ea typeface="Anton"/>
              <a:cs typeface="Anton"/>
              <a:sym typeface="Anton"/>
            </a:endParaRPr>
          </a:p>
        </p:txBody>
      </p:sp>
      <p:pic>
        <p:nvPicPr>
          <p:cNvPr id="308" name="Google Shape;308;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0" name="Google Shape;310;p38"/>
          <p:cNvPicPr preferRelativeResize="0"/>
          <p:nvPr/>
        </p:nvPicPr>
        <p:blipFill>
          <a:blip r:embed="rId5">
            <a:alphaModFix/>
          </a:blip>
          <a:stretch>
            <a:fillRect/>
          </a:stretch>
        </p:blipFill>
        <p:spPr>
          <a:xfrm>
            <a:off x="3360172" y="3628400"/>
            <a:ext cx="2552966" cy="323850"/>
          </a:xfrm>
          <a:prstGeom prst="rect">
            <a:avLst/>
          </a:prstGeom>
          <a:noFill/>
          <a:ln cap="flat" cmpd="sng" w="19050">
            <a:solidFill>
              <a:schemeClr val="dk2"/>
            </a:solidFill>
            <a:prstDash val="solid"/>
            <a:round/>
            <a:headEnd len="sm" w="sm" type="none"/>
            <a:tailEnd len="sm" w="sm" type="none"/>
          </a:ln>
        </p:spPr>
      </p:pic>
      <p:pic>
        <p:nvPicPr>
          <p:cNvPr id="311" name="Google Shape;311;p38"/>
          <p:cNvPicPr preferRelativeResize="0"/>
          <p:nvPr/>
        </p:nvPicPr>
        <p:blipFill>
          <a:blip r:embed="rId6">
            <a:alphaModFix/>
          </a:blip>
          <a:stretch>
            <a:fillRect/>
          </a:stretch>
        </p:blipFill>
        <p:spPr>
          <a:xfrm>
            <a:off x="6280033" y="2704605"/>
            <a:ext cx="1930300" cy="323850"/>
          </a:xfrm>
          <a:prstGeom prst="rect">
            <a:avLst/>
          </a:prstGeom>
          <a:noFill/>
          <a:ln cap="flat" cmpd="sng" w="19050">
            <a:solidFill>
              <a:schemeClr val="dk2"/>
            </a:solidFill>
            <a:prstDash val="solid"/>
            <a:round/>
            <a:headEnd len="sm" w="sm" type="none"/>
            <a:tailEnd len="sm" w="sm" type="none"/>
          </a:ln>
        </p:spPr>
      </p:pic>
      <p:pic>
        <p:nvPicPr>
          <p:cNvPr id="312" name="Google Shape;312;p38"/>
          <p:cNvPicPr preferRelativeResize="0"/>
          <p:nvPr/>
        </p:nvPicPr>
        <p:blipFill rotWithShape="1">
          <a:blip r:embed="rId7">
            <a:alphaModFix/>
          </a:blip>
          <a:srcRect b="28698" l="0" r="0" t="28822"/>
          <a:stretch/>
        </p:blipFill>
        <p:spPr>
          <a:xfrm>
            <a:off x="137810" y="108635"/>
            <a:ext cx="1657225" cy="710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nvSpPr>
        <p:spPr>
          <a:xfrm>
            <a:off x="120550" y="1075625"/>
            <a:ext cx="88005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1900">
                <a:solidFill>
                  <a:srgbClr val="3CEFAB"/>
                </a:solidFill>
                <a:highlight>
                  <a:schemeClr val="lt1"/>
                </a:highlight>
                <a:latin typeface="Helvetica Neue"/>
                <a:ea typeface="Helvetica Neue"/>
                <a:cs typeface="Helvetica Neue"/>
                <a:sym typeface="Helvetica Neue"/>
              </a:rPr>
              <a:t>3.</a:t>
            </a:r>
            <a:r>
              <a:rPr lang="en-GB" sz="1900">
                <a:solidFill>
                  <a:schemeClr val="dk1"/>
                </a:solidFill>
                <a:highlight>
                  <a:schemeClr val="lt1"/>
                </a:highlight>
                <a:latin typeface="Helvetica Neue Light"/>
                <a:ea typeface="Helvetica Neue Light"/>
                <a:cs typeface="Helvetica Neue Light"/>
                <a:sym typeface="Helvetica Neue Light"/>
              </a:rPr>
              <a:t> 	Luego, debemos configurarlo, mediante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18" name="Google Shape;318;p3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Log4js</a:t>
            </a:r>
            <a:endParaRPr i="1" sz="3600">
              <a:latin typeface="Anton"/>
              <a:ea typeface="Anton"/>
              <a:cs typeface="Anton"/>
              <a:sym typeface="Anton"/>
            </a:endParaRPr>
          </a:p>
        </p:txBody>
      </p:sp>
      <p:pic>
        <p:nvPicPr>
          <p:cNvPr id="319" name="Google Shape;319;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1" name="Google Shape;321;p39"/>
          <p:cNvPicPr preferRelativeResize="0"/>
          <p:nvPr/>
        </p:nvPicPr>
        <p:blipFill>
          <a:blip r:embed="rId5">
            <a:alphaModFix/>
          </a:blip>
          <a:stretch>
            <a:fillRect/>
          </a:stretch>
        </p:blipFill>
        <p:spPr>
          <a:xfrm>
            <a:off x="272950" y="1897875"/>
            <a:ext cx="4917574" cy="2356520"/>
          </a:xfrm>
          <a:prstGeom prst="rect">
            <a:avLst/>
          </a:prstGeom>
          <a:noFill/>
          <a:ln cap="flat" cmpd="sng" w="19050">
            <a:solidFill>
              <a:schemeClr val="dk2"/>
            </a:solidFill>
            <a:prstDash val="solid"/>
            <a:round/>
            <a:headEnd len="sm" w="sm" type="none"/>
            <a:tailEnd len="sm" w="sm" type="none"/>
          </a:ln>
        </p:spPr>
      </p:pic>
      <p:sp>
        <p:nvSpPr>
          <p:cNvPr id="322" name="Google Shape;322;p39"/>
          <p:cNvSpPr txBox="1"/>
          <p:nvPr/>
        </p:nvSpPr>
        <p:spPr>
          <a:xfrm>
            <a:off x="4844045" y="1948595"/>
            <a:ext cx="4187700" cy="2205600"/>
          </a:xfrm>
          <a:prstGeom prst="rect">
            <a:avLst/>
          </a:prstGeom>
          <a:noFill/>
          <a:ln>
            <a:noFill/>
          </a:ln>
        </p:spPr>
        <p:txBody>
          <a:bodyPr anchorCtr="0" anchor="t" bIns="91425" lIns="91425" spcFirstLastPara="1" rIns="91425" wrap="square" tIns="91425">
            <a:noAutofit/>
          </a:bodyPr>
          <a:lstStyle/>
          <a:p>
            <a:pPr indent="-317500" lvl="0" marL="719999" rtl="0" algn="l">
              <a:lnSpc>
                <a:spcPct val="115000"/>
              </a:lnSpc>
              <a:spcBef>
                <a:spcPts val="0"/>
              </a:spcBef>
              <a:spcAft>
                <a:spcPts val="0"/>
              </a:spcAft>
              <a:buClr>
                <a:srgbClr val="3CEFAB"/>
              </a:buClr>
              <a:buSzPts val="1400"/>
              <a:buChar char="●"/>
            </a:pPr>
            <a:r>
              <a:rPr lang="en-GB" sz="1900">
                <a:solidFill>
                  <a:schemeClr val="dk1"/>
                </a:solidFill>
                <a:highlight>
                  <a:schemeClr val="lt1"/>
                </a:highlight>
                <a:latin typeface="Helvetica Neue Light"/>
                <a:ea typeface="Helvetica Neue Light"/>
                <a:cs typeface="Helvetica Neue Light"/>
                <a:sym typeface="Helvetica Neue Light"/>
              </a:rPr>
              <a:t>Definimos 3 apéndices:</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0000" rtl="0" algn="l">
              <a:lnSpc>
                <a:spcPct val="115000"/>
              </a:lnSpc>
              <a:spcBef>
                <a:spcPts val="0"/>
              </a:spcBef>
              <a:spcAft>
                <a:spcPts val="0"/>
              </a:spcAft>
              <a:buNone/>
            </a:pPr>
            <a:r>
              <a:rPr b="1" i="1" lang="en-GB" sz="1700">
                <a:solidFill>
                  <a:schemeClr val="dk1"/>
                </a:solidFill>
                <a:highlight>
                  <a:schemeClr val="lt1"/>
                </a:highlight>
                <a:latin typeface="Helvetica Neue"/>
                <a:ea typeface="Helvetica Neue"/>
                <a:cs typeface="Helvetica Neue"/>
                <a:sym typeface="Helvetica Neue"/>
              </a:rPr>
              <a:t>miLoggerConsole</a:t>
            </a:r>
            <a:r>
              <a:rPr lang="en-GB" sz="1700">
                <a:solidFill>
                  <a:schemeClr val="dk1"/>
                </a:solidFill>
                <a:highlight>
                  <a:schemeClr val="lt1"/>
                </a:highlight>
                <a:latin typeface="Helvetica Neue Light"/>
                <a:ea typeface="Helvetica Neue Light"/>
                <a:cs typeface="Helvetica Neue Light"/>
                <a:sym typeface="Helvetica Neue Light"/>
              </a:rPr>
              <a:t> usa el apéndice stdout escribe en la salida estándar (consola). Los otros 2, usan el archivo adjunto. </a:t>
            </a:r>
            <a:r>
              <a:rPr b="1" i="1" lang="en-GB" sz="1700">
                <a:solidFill>
                  <a:schemeClr val="dk1"/>
                </a:solidFill>
                <a:highlight>
                  <a:schemeClr val="lt1"/>
                </a:highlight>
                <a:latin typeface="Helvetica Neue"/>
                <a:ea typeface="Helvetica Neue"/>
                <a:cs typeface="Helvetica Neue"/>
                <a:sym typeface="Helvetica Neue"/>
              </a:rPr>
              <a:t>miLoggerFile</a:t>
            </a:r>
            <a:r>
              <a:rPr lang="en-GB" sz="1700">
                <a:solidFill>
                  <a:schemeClr val="dk1"/>
                </a:solidFill>
                <a:highlight>
                  <a:schemeClr val="lt1"/>
                </a:highlight>
                <a:latin typeface="Helvetica Neue Light"/>
                <a:ea typeface="Helvetica Neue Light"/>
                <a:cs typeface="Helvetica Neue Light"/>
                <a:sym typeface="Helvetica Neue Light"/>
              </a:rPr>
              <a:t> escribe en el archivo </a:t>
            </a:r>
            <a:r>
              <a:rPr i="1" lang="en-GB" sz="1700">
                <a:solidFill>
                  <a:schemeClr val="dk1"/>
                </a:solidFill>
                <a:highlight>
                  <a:schemeClr val="lt1"/>
                </a:highlight>
                <a:latin typeface="Helvetica Neue Light"/>
                <a:ea typeface="Helvetica Neue Light"/>
                <a:cs typeface="Helvetica Neue Light"/>
                <a:sym typeface="Helvetica Neue Light"/>
              </a:rPr>
              <a:t>info.log</a:t>
            </a:r>
            <a:r>
              <a:rPr lang="en-GB" sz="1700">
                <a:solidFill>
                  <a:schemeClr val="dk1"/>
                </a:solidFill>
                <a:highlight>
                  <a:schemeClr val="lt1"/>
                </a:highlight>
                <a:latin typeface="Helvetica Neue Light"/>
                <a:ea typeface="Helvetica Neue Light"/>
                <a:cs typeface="Helvetica Neue Light"/>
                <a:sym typeface="Helvetica Neue Light"/>
              </a:rPr>
              <a:t> y </a:t>
            </a:r>
            <a:r>
              <a:rPr b="1" i="1" lang="en-GB" sz="1700">
                <a:solidFill>
                  <a:schemeClr val="dk1"/>
                </a:solidFill>
                <a:highlight>
                  <a:schemeClr val="lt1"/>
                </a:highlight>
                <a:latin typeface="Helvetica Neue"/>
                <a:ea typeface="Helvetica Neue"/>
                <a:cs typeface="Helvetica Neue"/>
                <a:sym typeface="Helvetica Neue"/>
              </a:rPr>
              <a:t>miLoggerFile2</a:t>
            </a:r>
            <a:r>
              <a:rPr lang="en-GB" sz="1700">
                <a:solidFill>
                  <a:schemeClr val="dk1"/>
                </a:solidFill>
                <a:highlight>
                  <a:schemeClr val="lt1"/>
                </a:highlight>
                <a:latin typeface="Helvetica Neue Light"/>
                <a:ea typeface="Helvetica Neue Light"/>
                <a:cs typeface="Helvetica Neue Light"/>
                <a:sym typeface="Helvetica Neue Light"/>
              </a:rPr>
              <a:t> en el archivo </a:t>
            </a:r>
            <a:r>
              <a:rPr i="1" lang="en-GB" sz="1700">
                <a:solidFill>
                  <a:schemeClr val="dk1"/>
                </a:solidFill>
                <a:highlight>
                  <a:schemeClr val="lt1"/>
                </a:highlight>
                <a:latin typeface="Helvetica Neue Light"/>
                <a:ea typeface="Helvetica Neue Light"/>
                <a:cs typeface="Helvetica Neue Light"/>
                <a:sym typeface="Helvetica Neue Light"/>
              </a:rPr>
              <a:t>info2.log</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23" name="Google Shape;323;p39"/>
          <p:cNvSpPr/>
          <p:nvPr/>
        </p:nvSpPr>
        <p:spPr>
          <a:xfrm>
            <a:off x="272950" y="2174075"/>
            <a:ext cx="4917600" cy="7629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Log4js</a:t>
            </a:r>
            <a:endParaRPr i="1" sz="3600">
              <a:latin typeface="Anton"/>
              <a:ea typeface="Anton"/>
              <a:cs typeface="Anton"/>
              <a:sym typeface="Anton"/>
            </a:endParaRPr>
          </a:p>
        </p:txBody>
      </p:sp>
      <p:pic>
        <p:nvPicPr>
          <p:cNvPr id="329" name="Google Shape;329;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0" name="Google Shape;330;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1" name="Google Shape;331;p40"/>
          <p:cNvPicPr preferRelativeResize="0"/>
          <p:nvPr/>
        </p:nvPicPr>
        <p:blipFill>
          <a:blip r:embed="rId5">
            <a:alphaModFix/>
          </a:blip>
          <a:stretch>
            <a:fillRect/>
          </a:stretch>
        </p:blipFill>
        <p:spPr>
          <a:xfrm>
            <a:off x="120550" y="1669275"/>
            <a:ext cx="4917574" cy="2356520"/>
          </a:xfrm>
          <a:prstGeom prst="rect">
            <a:avLst/>
          </a:prstGeom>
          <a:noFill/>
          <a:ln cap="flat" cmpd="sng" w="19050">
            <a:solidFill>
              <a:schemeClr val="dk2"/>
            </a:solidFill>
            <a:prstDash val="solid"/>
            <a:round/>
            <a:headEnd len="sm" w="sm" type="none"/>
            <a:tailEnd len="sm" w="sm" type="none"/>
          </a:ln>
        </p:spPr>
      </p:pic>
      <p:sp>
        <p:nvSpPr>
          <p:cNvPr id="332" name="Google Shape;332;p40"/>
          <p:cNvSpPr txBox="1"/>
          <p:nvPr/>
        </p:nvSpPr>
        <p:spPr>
          <a:xfrm>
            <a:off x="5013700" y="1443000"/>
            <a:ext cx="4187700" cy="264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Definimos 5</a:t>
            </a:r>
            <a:r>
              <a:rPr lang="en-GB" sz="1800">
                <a:solidFill>
                  <a:schemeClr val="dk1"/>
                </a:solidFill>
                <a:highlight>
                  <a:schemeClr val="lt1"/>
                </a:highlight>
                <a:latin typeface="Helvetica Neue Light"/>
                <a:ea typeface="Helvetica Neue Light"/>
                <a:cs typeface="Helvetica Neue Light"/>
                <a:sym typeface="Helvetica Neue Light"/>
              </a:rPr>
              <a:t> categorías</a:t>
            </a:r>
            <a:r>
              <a:rPr lang="en-GB" sz="1800">
                <a:solidFill>
                  <a:schemeClr val="dk1"/>
                </a:solidFill>
                <a:highlight>
                  <a:schemeClr val="lt1"/>
                </a:highlight>
                <a:latin typeface="Helvetica Neue Light"/>
                <a:ea typeface="Helvetica Neue Light"/>
                <a:cs typeface="Helvetica Neue Light"/>
                <a:sym typeface="Helvetica Neue Light"/>
              </a:rPr>
              <a:t> con distintos niveles:</a:t>
            </a:r>
            <a:endParaRPr sz="18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100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Las categorías </a:t>
            </a:r>
            <a:r>
              <a:rPr i="1" lang="en-GB" sz="1600">
                <a:solidFill>
                  <a:schemeClr val="dk1"/>
                </a:solidFill>
                <a:highlight>
                  <a:schemeClr val="lt1"/>
                </a:highlight>
                <a:latin typeface="Helvetica Neue Light"/>
                <a:ea typeface="Helvetica Neue Light"/>
                <a:cs typeface="Helvetica Neue Light"/>
                <a:sym typeface="Helvetica Neue Light"/>
              </a:rPr>
              <a:t>default</a:t>
            </a:r>
            <a:r>
              <a:rPr lang="en-GB" sz="1600">
                <a:solidFill>
                  <a:schemeClr val="dk1"/>
                </a:solidFill>
                <a:highlight>
                  <a:schemeClr val="lt1"/>
                </a:highlight>
                <a:latin typeface="Helvetica Neue Light"/>
                <a:ea typeface="Helvetica Neue Light"/>
                <a:cs typeface="Helvetica Neue Light"/>
                <a:sym typeface="Helvetica Neue Light"/>
              </a:rPr>
              <a:t> y </a:t>
            </a:r>
            <a:r>
              <a:rPr i="1" lang="en-GB" sz="1600">
                <a:solidFill>
                  <a:schemeClr val="dk1"/>
                </a:solidFill>
                <a:highlight>
                  <a:schemeClr val="lt1"/>
                </a:highlight>
                <a:latin typeface="Helvetica Neue Light"/>
                <a:ea typeface="Helvetica Neue Light"/>
                <a:cs typeface="Helvetica Neue Light"/>
                <a:sym typeface="Helvetica Neue Light"/>
              </a:rPr>
              <a:t>consola </a:t>
            </a:r>
            <a:r>
              <a:rPr lang="en-GB" sz="1600">
                <a:solidFill>
                  <a:schemeClr val="dk1"/>
                </a:solidFill>
                <a:highlight>
                  <a:schemeClr val="lt1"/>
                </a:highlight>
                <a:latin typeface="Helvetica Neue Light"/>
                <a:ea typeface="Helvetica Neue Light"/>
                <a:cs typeface="Helvetica Neue Light"/>
                <a:sym typeface="Helvetica Neue Light"/>
              </a:rPr>
              <a:t>utilizan el apéndice del tipo </a:t>
            </a:r>
            <a:r>
              <a:rPr i="1" lang="en-GB" sz="1600">
                <a:solidFill>
                  <a:schemeClr val="dk1"/>
                </a:solidFill>
                <a:highlight>
                  <a:schemeClr val="lt1"/>
                </a:highlight>
                <a:latin typeface="Helvetica Neue Light"/>
                <a:ea typeface="Helvetica Neue Light"/>
                <a:cs typeface="Helvetica Neue Light"/>
                <a:sym typeface="Helvetica Neue Light"/>
              </a:rPr>
              <a:t>consola</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Las categorías </a:t>
            </a:r>
            <a:r>
              <a:rPr i="1" lang="en-GB" sz="1600">
                <a:solidFill>
                  <a:schemeClr val="dk1"/>
                </a:solidFill>
                <a:highlight>
                  <a:schemeClr val="lt1"/>
                </a:highlight>
                <a:latin typeface="Helvetica Neue Light"/>
                <a:ea typeface="Helvetica Neue Light"/>
                <a:cs typeface="Helvetica Neue Light"/>
                <a:sym typeface="Helvetica Neue Light"/>
              </a:rPr>
              <a:t>archivo </a:t>
            </a:r>
            <a:r>
              <a:rPr lang="en-GB" sz="1600">
                <a:solidFill>
                  <a:schemeClr val="dk1"/>
                </a:solidFill>
                <a:highlight>
                  <a:schemeClr val="lt1"/>
                </a:highlight>
                <a:latin typeface="Helvetica Neue Light"/>
                <a:ea typeface="Helvetica Neue Light"/>
                <a:cs typeface="Helvetica Neue Light"/>
                <a:sym typeface="Helvetica Neue Light"/>
              </a:rPr>
              <a:t>y </a:t>
            </a:r>
            <a:r>
              <a:rPr i="1" lang="en-GB" sz="1600">
                <a:solidFill>
                  <a:schemeClr val="dk1"/>
                </a:solidFill>
                <a:highlight>
                  <a:schemeClr val="lt1"/>
                </a:highlight>
                <a:latin typeface="Helvetica Neue Light"/>
                <a:ea typeface="Helvetica Neue Light"/>
                <a:cs typeface="Helvetica Neue Light"/>
                <a:sym typeface="Helvetica Neue Light"/>
              </a:rPr>
              <a:t>archivo2 </a:t>
            </a:r>
            <a:r>
              <a:rPr lang="en-GB" sz="1600">
                <a:solidFill>
                  <a:schemeClr val="dk1"/>
                </a:solidFill>
                <a:highlight>
                  <a:schemeClr val="lt1"/>
                </a:highlight>
                <a:latin typeface="Helvetica Neue Light"/>
                <a:ea typeface="Helvetica Neue Light"/>
                <a:cs typeface="Helvetica Neue Light"/>
                <a:sym typeface="Helvetica Neue Light"/>
              </a:rPr>
              <a:t>utilizan los apéndices de tipo </a:t>
            </a:r>
            <a:r>
              <a:rPr i="1" lang="en-GB" sz="1600">
                <a:solidFill>
                  <a:schemeClr val="dk1"/>
                </a:solidFill>
                <a:highlight>
                  <a:schemeClr val="lt1"/>
                </a:highlight>
                <a:latin typeface="Helvetica Neue Light"/>
                <a:ea typeface="Helvetica Neue Light"/>
                <a:cs typeface="Helvetica Neue Light"/>
                <a:sym typeface="Helvetica Neue Light"/>
              </a:rPr>
              <a:t>file</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0"/>
              </a:spcBef>
              <a:spcAft>
                <a:spcPts val="0"/>
              </a:spcAft>
              <a:buClr>
                <a:srgbClr val="3CEFAB"/>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La categoría </a:t>
            </a:r>
            <a:r>
              <a:rPr i="1" lang="en-GB" sz="1600">
                <a:solidFill>
                  <a:schemeClr val="dk1"/>
                </a:solidFill>
                <a:highlight>
                  <a:schemeClr val="lt1"/>
                </a:highlight>
                <a:latin typeface="Helvetica Neue Light"/>
                <a:ea typeface="Helvetica Neue Light"/>
                <a:cs typeface="Helvetica Neue Light"/>
                <a:sym typeface="Helvetica Neue Light"/>
              </a:rPr>
              <a:t>todos </a:t>
            </a:r>
            <a:r>
              <a:rPr lang="en-GB" sz="1600">
                <a:solidFill>
                  <a:schemeClr val="dk1"/>
                </a:solidFill>
                <a:highlight>
                  <a:schemeClr val="lt1"/>
                </a:highlight>
                <a:latin typeface="Helvetica Neue Light"/>
                <a:ea typeface="Helvetica Neue Light"/>
                <a:cs typeface="Helvetica Neue Light"/>
                <a:sym typeface="Helvetica Neue Light"/>
              </a:rPr>
              <a:t>utiliza apéndice de tipo </a:t>
            </a:r>
            <a:r>
              <a:rPr i="1" lang="en-GB" sz="1600">
                <a:solidFill>
                  <a:schemeClr val="dk1"/>
                </a:solidFill>
                <a:highlight>
                  <a:schemeClr val="lt1"/>
                </a:highlight>
                <a:latin typeface="Helvetica Neue Light"/>
                <a:ea typeface="Helvetica Neue Light"/>
                <a:cs typeface="Helvetica Neue Light"/>
                <a:sym typeface="Helvetica Neue Light"/>
              </a:rPr>
              <a:t>consola </a:t>
            </a:r>
            <a:r>
              <a:rPr lang="en-GB" sz="1600">
                <a:solidFill>
                  <a:schemeClr val="dk1"/>
                </a:solidFill>
                <a:highlight>
                  <a:schemeClr val="lt1"/>
                </a:highlight>
                <a:latin typeface="Helvetica Neue Light"/>
                <a:ea typeface="Helvetica Neue Light"/>
                <a:cs typeface="Helvetica Neue Light"/>
                <a:sym typeface="Helvetica Neue Light"/>
              </a:rPr>
              <a:t>y tipo </a:t>
            </a:r>
            <a:r>
              <a:rPr i="1" lang="en-GB" sz="1600">
                <a:solidFill>
                  <a:schemeClr val="dk1"/>
                </a:solidFill>
                <a:highlight>
                  <a:schemeClr val="lt1"/>
                </a:highlight>
                <a:latin typeface="Helvetica Neue Light"/>
                <a:ea typeface="Helvetica Neue Light"/>
                <a:cs typeface="Helvetica Neue Light"/>
                <a:sym typeface="Helvetica Neue Light"/>
              </a:rPr>
              <a:t>file</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33" name="Google Shape;333;p40"/>
          <p:cNvSpPr/>
          <p:nvPr/>
        </p:nvSpPr>
        <p:spPr>
          <a:xfrm>
            <a:off x="120550" y="2707475"/>
            <a:ext cx="4917600" cy="1086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ventajas</a:t>
            </a:r>
            <a:endParaRPr i="1" sz="3600">
              <a:latin typeface="Anton"/>
              <a:ea typeface="Anton"/>
              <a:cs typeface="Anton"/>
              <a:sym typeface="Anton"/>
            </a:endParaRPr>
          </a:p>
        </p:txBody>
      </p:sp>
      <p:pic>
        <p:nvPicPr>
          <p:cNvPr id="339" name="Google Shape;339;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0" name="Google Shape;340;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1" name="Google Shape;341;p41"/>
          <p:cNvSpPr txBox="1"/>
          <p:nvPr/>
        </p:nvSpPr>
        <p:spPr>
          <a:xfrm>
            <a:off x="451250" y="946855"/>
            <a:ext cx="8246400" cy="38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Definimos 6 niveles de salida: Trace, Debug, Info, Warn, Error, Fatal.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Los niveles que se imprimen, son desde el especificado en la configuración de categorías para abajo. Por ejemplo, si el nivel configurado es Warn, se imprimirá solo Warn, Error y Fatal.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ventaja de esto es que en un entorno de producción solo podemos preocuparnos por las excepciones y errores y no por la información de depuración.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Otra ventaja es que el código se puede mezclar con varios códigos de impresión de registros. Siempre que modifiquemos el nivel de salida en un archivo de configuración, la salida del registro cambiará sin modificar todo el código.</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Light"/>
                <a:ea typeface="Helvetica Neue Light"/>
                <a:cs typeface="Helvetica Neue Light"/>
                <a:sym typeface="Helvetica Neue Light"/>
              </a:rPr>
              <a:t>Clase 31</a:t>
            </a:r>
            <a:endParaRPr>
              <a:latin typeface="Helvetica Neue Light"/>
              <a:ea typeface="Helvetica Neue Light"/>
              <a:cs typeface="Helvetica Neue Light"/>
              <a:sym typeface="Helvetica Neue Light"/>
            </a:endParaRPr>
          </a:p>
        </p:txBody>
      </p:sp>
      <p:sp>
        <p:nvSpPr>
          <p:cNvPr id="74" name="Google Shape;74;p15"/>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Logs, profiling &amp; debug - Parte 1</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Light"/>
                <a:ea typeface="Helvetica Neue Light"/>
                <a:cs typeface="Helvetica Neue Light"/>
                <a:sym typeface="Helvetica Neue Light"/>
              </a:rPr>
              <a:t>Clase 30</a:t>
            </a:r>
            <a:endParaRPr>
              <a:latin typeface="Helvetica Neue Light"/>
              <a:ea typeface="Helvetica Neue Light"/>
              <a:cs typeface="Helvetica Neue Light"/>
              <a:sym typeface="Helvetica Neue Light"/>
            </a:endParaRPr>
          </a:p>
        </p:txBody>
      </p:sp>
      <p:sp>
        <p:nvSpPr>
          <p:cNvPr id="78" name="Google Shape;78;p15"/>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Nginx y escalabilidad</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Light"/>
                <a:ea typeface="Helvetica Neue Light"/>
                <a:cs typeface="Helvetica Neue Light"/>
                <a:sym typeface="Helvetica Neue Light"/>
              </a:rPr>
              <a:t>Clase 32</a:t>
            </a:r>
            <a:endParaRPr>
              <a:latin typeface="Helvetica Neue Light"/>
              <a:ea typeface="Helvetica Neue Light"/>
              <a:cs typeface="Helvetica Neue Light"/>
              <a:sym typeface="Helvetica Neue Light"/>
            </a:endParaRPr>
          </a:p>
        </p:txBody>
      </p:sp>
      <p:sp>
        <p:nvSpPr>
          <p:cNvPr id="87" name="Google Shape;87;p15"/>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Logs, profiling &amp; debug  Parte 2</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631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5"/>
          <p:cNvCxnSpPr/>
          <p:nvPr/>
        </p:nvCxnSpPr>
        <p:spPr>
          <a:xfrm>
            <a:off x="3763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8" name="Google Shape;98;p15"/>
          <p:cNvPicPr preferRelativeResize="0"/>
          <p:nvPr/>
        </p:nvPicPr>
        <p:blipFill rotWithShape="1">
          <a:blip r:embed="rId5">
            <a:alphaModFix/>
          </a:blip>
          <a:srcRect b="0" l="0" r="0" t="0"/>
          <a:stretch/>
        </p:blipFill>
        <p:spPr>
          <a:xfrm>
            <a:off x="1394240" y="3890192"/>
            <a:ext cx="307150" cy="307150"/>
          </a:xfrm>
          <a:prstGeom prst="rect">
            <a:avLst/>
          </a:prstGeom>
          <a:noFill/>
          <a:ln>
            <a:noFill/>
          </a:ln>
        </p:spPr>
      </p:pic>
      <p:sp>
        <p:nvSpPr>
          <p:cNvPr id="99" name="Google Shape;99;p15"/>
          <p:cNvSpPr txBox="1"/>
          <p:nvPr/>
        </p:nvSpPr>
        <p:spPr>
          <a:xfrm>
            <a:off x="1787747" y="252765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EJECUTAR SERVIDOR NGINX</a:t>
            </a:r>
            <a:endParaRPr sz="700">
              <a:latin typeface="Helvetica Neue Light"/>
              <a:ea typeface="Helvetica Neue Light"/>
              <a:cs typeface="Helvetica Neue Light"/>
              <a:sym typeface="Helvetica Neue Light"/>
            </a:endParaRPr>
          </a:p>
        </p:txBody>
      </p:sp>
      <p:sp>
        <p:nvSpPr>
          <p:cNvPr id="100" name="Google Shape;100;p15"/>
          <p:cNvSpPr txBox="1"/>
          <p:nvPr/>
        </p:nvSpPr>
        <p:spPr>
          <a:xfrm>
            <a:off x="1790012" y="2981944"/>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PROBAR BALANCEADOR DE CARGA</a:t>
            </a:r>
            <a:endParaRPr sz="700">
              <a:latin typeface="Helvetica Neue Light"/>
              <a:ea typeface="Helvetica Neue Light"/>
              <a:cs typeface="Helvetica Neue Light"/>
              <a:sym typeface="Helvetica Neue Light"/>
            </a:endParaRPr>
          </a:p>
        </p:txBody>
      </p:sp>
      <p:sp>
        <p:nvSpPr>
          <p:cNvPr id="101" name="Google Shape;101;p15"/>
          <p:cNvSpPr txBox="1"/>
          <p:nvPr/>
        </p:nvSpPr>
        <p:spPr>
          <a:xfrm>
            <a:off x="1753762" y="345710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SITIOS OFRECIDOS POR NODE O NGINX</a:t>
            </a:r>
            <a:endParaRPr sz="700">
              <a:latin typeface="Helvetica Neue Light"/>
              <a:ea typeface="Helvetica Neue Light"/>
              <a:cs typeface="Helvetica Neue Light"/>
              <a:sym typeface="Helvetica Neue Light"/>
            </a:endParaRPr>
          </a:p>
        </p:txBody>
      </p:sp>
      <p:sp>
        <p:nvSpPr>
          <p:cNvPr id="102" name="Google Shape;102;p15"/>
          <p:cNvSpPr txBox="1"/>
          <p:nvPr/>
        </p:nvSpPr>
        <p:spPr>
          <a:xfrm>
            <a:off x="1753762" y="388841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SERVIDOR NGINX</a:t>
            </a:r>
            <a:endParaRPr sz="700">
              <a:latin typeface="Helvetica Neue Light"/>
              <a:ea typeface="Helvetica Neue Light"/>
              <a:cs typeface="Helvetica Neue Light"/>
              <a:sym typeface="Helvetica Neue Light"/>
            </a:endParaRPr>
          </a:p>
        </p:txBody>
      </p:sp>
      <p:pic>
        <p:nvPicPr>
          <p:cNvPr id="103" name="Google Shape;103;p15"/>
          <p:cNvPicPr preferRelativeResize="0"/>
          <p:nvPr/>
        </p:nvPicPr>
        <p:blipFill rotWithShape="1">
          <a:blip r:embed="rId6">
            <a:alphaModFix/>
          </a:blip>
          <a:srcRect b="0" l="0" r="0" t="0"/>
          <a:stretch/>
        </p:blipFill>
        <p:spPr>
          <a:xfrm>
            <a:off x="1401397" y="3457232"/>
            <a:ext cx="307150" cy="307150"/>
          </a:xfrm>
          <a:prstGeom prst="rect">
            <a:avLst/>
          </a:prstGeom>
          <a:noFill/>
          <a:ln>
            <a:noFill/>
          </a:ln>
        </p:spPr>
      </p:pic>
      <p:pic>
        <p:nvPicPr>
          <p:cNvPr id="104" name="Google Shape;104;p15"/>
          <p:cNvPicPr preferRelativeResize="0"/>
          <p:nvPr/>
        </p:nvPicPr>
        <p:blipFill rotWithShape="1">
          <a:blip r:embed="rId5">
            <a:alphaModFix/>
          </a:blip>
          <a:srcRect b="0" l="0" r="0" t="0"/>
          <a:stretch/>
        </p:blipFill>
        <p:spPr>
          <a:xfrm>
            <a:off x="3784378" y="3922117"/>
            <a:ext cx="307150" cy="307150"/>
          </a:xfrm>
          <a:prstGeom prst="rect">
            <a:avLst/>
          </a:prstGeom>
          <a:noFill/>
          <a:ln>
            <a:noFill/>
          </a:ln>
        </p:spPr>
      </p:pic>
      <p:pic>
        <p:nvPicPr>
          <p:cNvPr id="105" name="Google Shape;105;p15"/>
          <p:cNvPicPr preferRelativeResize="0"/>
          <p:nvPr/>
        </p:nvPicPr>
        <p:blipFill rotWithShape="1">
          <a:blip r:embed="rId6">
            <a:alphaModFix/>
          </a:blip>
          <a:srcRect b="0" l="0" r="0" t="0"/>
          <a:stretch/>
        </p:blipFill>
        <p:spPr>
          <a:xfrm>
            <a:off x="3784387" y="2533749"/>
            <a:ext cx="307150" cy="307150"/>
          </a:xfrm>
          <a:prstGeom prst="rect">
            <a:avLst/>
          </a:prstGeom>
          <a:noFill/>
          <a:ln>
            <a:noFill/>
          </a:ln>
        </p:spPr>
      </p:pic>
      <p:pic>
        <p:nvPicPr>
          <p:cNvPr id="106" name="Google Shape;106;p15"/>
          <p:cNvPicPr preferRelativeResize="0"/>
          <p:nvPr/>
        </p:nvPicPr>
        <p:blipFill rotWithShape="1">
          <a:blip r:embed="rId6">
            <a:alphaModFix/>
          </a:blip>
          <a:srcRect b="0" l="0" r="0" t="0"/>
          <a:stretch/>
        </p:blipFill>
        <p:spPr>
          <a:xfrm>
            <a:off x="3784380" y="2994957"/>
            <a:ext cx="307150" cy="307150"/>
          </a:xfrm>
          <a:prstGeom prst="rect">
            <a:avLst/>
          </a:prstGeom>
          <a:noFill/>
          <a:ln>
            <a:noFill/>
          </a:ln>
        </p:spPr>
      </p:pic>
      <p:pic>
        <p:nvPicPr>
          <p:cNvPr id="107" name="Google Shape;107;p15"/>
          <p:cNvPicPr preferRelativeResize="0"/>
          <p:nvPr/>
        </p:nvPicPr>
        <p:blipFill rotWithShape="1">
          <a:blip r:embed="rId6">
            <a:alphaModFix/>
          </a:blip>
          <a:srcRect b="0" l="0" r="0" t="0"/>
          <a:stretch/>
        </p:blipFill>
        <p:spPr>
          <a:xfrm>
            <a:off x="3784385" y="3458372"/>
            <a:ext cx="307150" cy="307150"/>
          </a:xfrm>
          <a:prstGeom prst="rect">
            <a:avLst/>
          </a:prstGeom>
          <a:noFill/>
          <a:ln>
            <a:noFill/>
          </a:ln>
        </p:spPr>
      </p:pic>
      <p:pic>
        <p:nvPicPr>
          <p:cNvPr id="108" name="Google Shape;108;p15"/>
          <p:cNvPicPr preferRelativeResize="0"/>
          <p:nvPr/>
        </p:nvPicPr>
        <p:blipFill rotWithShape="1">
          <a:blip r:embed="rId7">
            <a:alphaModFix/>
          </a:blip>
          <a:srcRect b="0" l="0" r="0" t="0"/>
          <a:stretch/>
        </p:blipFill>
        <p:spPr>
          <a:xfrm>
            <a:off x="1355450" y="2487641"/>
            <a:ext cx="365625" cy="365625"/>
          </a:xfrm>
          <a:prstGeom prst="rect">
            <a:avLst/>
          </a:prstGeom>
          <a:noFill/>
          <a:ln>
            <a:noFill/>
          </a:ln>
        </p:spPr>
      </p:pic>
      <p:pic>
        <p:nvPicPr>
          <p:cNvPr id="109" name="Google Shape;109;p15"/>
          <p:cNvPicPr preferRelativeResize="0"/>
          <p:nvPr/>
        </p:nvPicPr>
        <p:blipFill rotWithShape="1">
          <a:blip r:embed="rId8">
            <a:alphaModFix/>
          </a:blip>
          <a:srcRect b="0" l="0" r="0" t="0"/>
          <a:stretch/>
        </p:blipFill>
        <p:spPr>
          <a:xfrm>
            <a:off x="1509687" y="2579837"/>
            <a:ext cx="307150" cy="307150"/>
          </a:xfrm>
          <a:prstGeom prst="rect">
            <a:avLst/>
          </a:prstGeom>
          <a:noFill/>
          <a:ln>
            <a:noFill/>
          </a:ln>
        </p:spPr>
      </p:pic>
      <p:pic>
        <p:nvPicPr>
          <p:cNvPr id="110" name="Google Shape;110;p15"/>
          <p:cNvPicPr preferRelativeResize="0"/>
          <p:nvPr/>
        </p:nvPicPr>
        <p:blipFill rotWithShape="1">
          <a:blip r:embed="rId7">
            <a:alphaModFix/>
          </a:blip>
          <a:srcRect b="0" l="0" r="0" t="0"/>
          <a:stretch/>
        </p:blipFill>
        <p:spPr>
          <a:xfrm>
            <a:off x="1368563" y="2954541"/>
            <a:ext cx="365625" cy="365625"/>
          </a:xfrm>
          <a:prstGeom prst="rect">
            <a:avLst/>
          </a:prstGeom>
          <a:noFill/>
          <a:ln>
            <a:noFill/>
          </a:ln>
        </p:spPr>
      </p:pic>
      <p:pic>
        <p:nvPicPr>
          <p:cNvPr id="111" name="Google Shape;111;p15"/>
          <p:cNvPicPr preferRelativeResize="0"/>
          <p:nvPr/>
        </p:nvPicPr>
        <p:blipFill rotWithShape="1">
          <a:blip r:embed="rId8">
            <a:alphaModFix/>
          </a:blip>
          <a:srcRect b="0" l="0" r="0" t="0"/>
          <a:stretch/>
        </p:blipFill>
        <p:spPr>
          <a:xfrm>
            <a:off x="1522800" y="3046737"/>
            <a:ext cx="307150" cy="307150"/>
          </a:xfrm>
          <a:prstGeom prst="rect">
            <a:avLst/>
          </a:prstGeom>
          <a:noFill/>
          <a:ln>
            <a:noFill/>
          </a:ln>
        </p:spPr>
      </p:pic>
      <p:sp>
        <p:nvSpPr>
          <p:cNvPr id="112" name="Google Shape;112;p15"/>
          <p:cNvSpPr txBox="1"/>
          <p:nvPr/>
        </p:nvSpPr>
        <p:spPr>
          <a:xfrm>
            <a:off x="4115962" y="388841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LOGGERS Y GZIP</a:t>
            </a:r>
            <a:endParaRPr sz="700">
              <a:latin typeface="Helvetica Neue Light"/>
              <a:ea typeface="Helvetica Neue Light"/>
              <a:cs typeface="Helvetica Neue Light"/>
              <a:sym typeface="Helvetica Neue Light"/>
            </a:endParaRPr>
          </a:p>
        </p:txBody>
      </p:sp>
      <p:sp>
        <p:nvSpPr>
          <p:cNvPr id="113" name="Google Shape;113;p15"/>
          <p:cNvSpPr txBox="1"/>
          <p:nvPr/>
        </p:nvSpPr>
        <p:spPr>
          <a:xfrm>
            <a:off x="4115962" y="348152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LOGUEAR CON WINSTON</a:t>
            </a:r>
            <a:endParaRPr sz="700">
              <a:latin typeface="Helvetica Neue Light"/>
              <a:ea typeface="Helvetica Neue Light"/>
              <a:cs typeface="Helvetica Neue Light"/>
              <a:sym typeface="Helvetica Neue Light"/>
            </a:endParaRPr>
          </a:p>
        </p:txBody>
      </p:sp>
      <p:sp>
        <p:nvSpPr>
          <p:cNvPr id="114" name="Google Shape;114;p15"/>
          <p:cNvSpPr txBox="1"/>
          <p:nvPr/>
        </p:nvSpPr>
        <p:spPr>
          <a:xfrm>
            <a:off x="4115962" y="300853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LOGUEAR CON LOG4JS</a:t>
            </a:r>
            <a:endParaRPr sz="700">
              <a:latin typeface="Helvetica Neue Light"/>
              <a:ea typeface="Helvetica Neue Light"/>
              <a:cs typeface="Helvetica Neue Light"/>
              <a:sym typeface="Helvetica Neue Light"/>
            </a:endParaRPr>
          </a:p>
        </p:txBody>
      </p:sp>
      <p:sp>
        <p:nvSpPr>
          <p:cNvPr id="115" name="Google Shape;115;p15"/>
          <p:cNvSpPr txBox="1"/>
          <p:nvPr/>
        </p:nvSpPr>
        <p:spPr>
          <a:xfrm>
            <a:off x="4107332" y="255849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PROBANDO GZIP</a:t>
            </a:r>
            <a:endParaRPr sz="700">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categorías</a:t>
            </a:r>
            <a:endParaRPr i="1" sz="3600">
              <a:latin typeface="Anton"/>
              <a:ea typeface="Anton"/>
              <a:cs typeface="Anton"/>
              <a:sym typeface="Anton"/>
            </a:endParaRPr>
          </a:p>
        </p:txBody>
      </p:sp>
      <p:pic>
        <p:nvPicPr>
          <p:cNvPr id="347" name="Google Shape;347;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8" name="Google Shape;348;p4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9" name="Google Shape;349;p42"/>
          <p:cNvSpPr txBox="1"/>
          <p:nvPr/>
        </p:nvSpPr>
        <p:spPr>
          <a:xfrm>
            <a:off x="267900" y="354706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50" name="Google Shape;350;p42"/>
          <p:cNvPicPr preferRelativeResize="0"/>
          <p:nvPr/>
        </p:nvPicPr>
        <p:blipFill>
          <a:blip r:embed="rId5">
            <a:alphaModFix/>
          </a:blip>
          <a:stretch>
            <a:fillRect/>
          </a:stretch>
        </p:blipFill>
        <p:spPr>
          <a:xfrm>
            <a:off x="4038600" y="1229525"/>
            <a:ext cx="4410075" cy="1419225"/>
          </a:xfrm>
          <a:prstGeom prst="rect">
            <a:avLst/>
          </a:prstGeom>
          <a:noFill/>
          <a:ln cap="flat" cmpd="sng" w="19050">
            <a:solidFill>
              <a:schemeClr val="dk2"/>
            </a:solidFill>
            <a:prstDash val="solid"/>
            <a:round/>
            <a:headEnd len="sm" w="sm" type="none"/>
            <a:tailEnd len="sm" w="sm" type="none"/>
          </a:ln>
        </p:spPr>
      </p:pic>
      <p:pic>
        <p:nvPicPr>
          <p:cNvPr id="351" name="Google Shape;351;p42"/>
          <p:cNvPicPr preferRelativeResize="0"/>
          <p:nvPr/>
        </p:nvPicPr>
        <p:blipFill>
          <a:blip r:embed="rId6">
            <a:alphaModFix/>
          </a:blip>
          <a:stretch>
            <a:fillRect/>
          </a:stretch>
        </p:blipFill>
        <p:spPr>
          <a:xfrm>
            <a:off x="3117600" y="3334550"/>
            <a:ext cx="5800725" cy="1038225"/>
          </a:xfrm>
          <a:prstGeom prst="rect">
            <a:avLst/>
          </a:prstGeom>
          <a:noFill/>
          <a:ln cap="flat" cmpd="sng" w="19050">
            <a:solidFill>
              <a:schemeClr val="dk2"/>
            </a:solidFill>
            <a:prstDash val="solid"/>
            <a:round/>
            <a:headEnd len="sm" w="sm" type="none"/>
            <a:tailEnd len="sm" w="sm" type="none"/>
          </a:ln>
        </p:spPr>
      </p:pic>
      <p:sp>
        <p:nvSpPr>
          <p:cNvPr id="352" name="Google Shape;352;p42"/>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GB" sz="1900">
                <a:solidFill>
                  <a:schemeClr val="dk1"/>
                </a:solidFill>
                <a:highlight>
                  <a:schemeClr val="lt1"/>
                </a:highlight>
                <a:latin typeface="Helvetica Neue"/>
                <a:ea typeface="Helvetica Neue"/>
                <a:cs typeface="Helvetica Neue"/>
                <a:sym typeface="Helvetica Neue"/>
              </a:rPr>
              <a:t>default</a:t>
            </a:r>
            <a:endParaRPr b="1" i="1" sz="1900">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categorías</a:t>
            </a:r>
            <a:endParaRPr i="1" sz="3600">
              <a:latin typeface="Anton"/>
              <a:ea typeface="Anton"/>
              <a:cs typeface="Anton"/>
              <a:sym typeface="Anton"/>
            </a:endParaRPr>
          </a:p>
        </p:txBody>
      </p:sp>
      <p:pic>
        <p:nvPicPr>
          <p:cNvPr id="358" name="Google Shape;358;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4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0" name="Google Shape;360;p43"/>
          <p:cNvSpPr txBox="1"/>
          <p:nvPr/>
        </p:nvSpPr>
        <p:spPr>
          <a:xfrm>
            <a:off x="267900" y="356432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61" name="Google Shape;361;p43"/>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GB" sz="1900">
                <a:solidFill>
                  <a:schemeClr val="dk1"/>
                </a:solidFill>
                <a:highlight>
                  <a:schemeClr val="lt1"/>
                </a:highlight>
                <a:latin typeface="Helvetica Neue"/>
                <a:ea typeface="Helvetica Neue"/>
                <a:cs typeface="Helvetica Neue"/>
                <a:sym typeface="Helvetica Neue"/>
              </a:rPr>
              <a:t>consola</a:t>
            </a:r>
            <a:endParaRPr b="1" i="1" sz="1900">
              <a:solidFill>
                <a:schemeClr val="dk1"/>
              </a:solidFill>
              <a:highlight>
                <a:schemeClr val="lt1"/>
              </a:highlight>
              <a:latin typeface="Helvetica Neue"/>
              <a:ea typeface="Helvetica Neue"/>
              <a:cs typeface="Helvetica Neue"/>
              <a:sym typeface="Helvetica Neue"/>
            </a:endParaRPr>
          </a:p>
        </p:txBody>
      </p:sp>
      <p:pic>
        <p:nvPicPr>
          <p:cNvPr id="362" name="Google Shape;362;p43"/>
          <p:cNvPicPr preferRelativeResize="0"/>
          <p:nvPr/>
        </p:nvPicPr>
        <p:blipFill>
          <a:blip r:embed="rId5">
            <a:alphaModFix/>
          </a:blip>
          <a:stretch>
            <a:fillRect/>
          </a:stretch>
        </p:blipFill>
        <p:spPr>
          <a:xfrm>
            <a:off x="4063200" y="1286975"/>
            <a:ext cx="4867275" cy="1362075"/>
          </a:xfrm>
          <a:prstGeom prst="rect">
            <a:avLst/>
          </a:prstGeom>
          <a:noFill/>
          <a:ln cap="flat" cmpd="sng" w="19050">
            <a:solidFill>
              <a:schemeClr val="dk2"/>
            </a:solidFill>
            <a:prstDash val="solid"/>
            <a:round/>
            <a:headEnd len="sm" w="sm" type="none"/>
            <a:tailEnd len="sm" w="sm" type="none"/>
          </a:ln>
        </p:spPr>
      </p:pic>
      <p:pic>
        <p:nvPicPr>
          <p:cNvPr id="363" name="Google Shape;363;p43"/>
          <p:cNvPicPr preferRelativeResize="0"/>
          <p:nvPr/>
        </p:nvPicPr>
        <p:blipFill>
          <a:blip r:embed="rId6">
            <a:alphaModFix/>
          </a:blip>
          <a:stretch>
            <a:fillRect/>
          </a:stretch>
        </p:blipFill>
        <p:spPr>
          <a:xfrm>
            <a:off x="3310725" y="3376450"/>
            <a:ext cx="5619750" cy="857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categorías</a:t>
            </a:r>
            <a:endParaRPr i="1" sz="3600">
              <a:latin typeface="Anton"/>
              <a:ea typeface="Anton"/>
              <a:cs typeface="Anton"/>
              <a:sym typeface="Anton"/>
            </a:endParaRPr>
          </a:p>
        </p:txBody>
      </p:sp>
      <p:pic>
        <p:nvPicPr>
          <p:cNvPr id="369" name="Google Shape;369;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0" name="Google Shape;370;p4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1" name="Google Shape;371;p44"/>
          <p:cNvSpPr txBox="1"/>
          <p:nvPr/>
        </p:nvSpPr>
        <p:spPr>
          <a:xfrm>
            <a:off x="267900" y="348812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En el archivo </a:t>
            </a:r>
            <a:r>
              <a:rPr i="1" lang="en-GB" sz="1900">
                <a:solidFill>
                  <a:schemeClr val="dk1"/>
                </a:solidFill>
                <a:highlight>
                  <a:schemeClr val="lt1"/>
                </a:highlight>
                <a:latin typeface="Helvetica Neue Light"/>
                <a:ea typeface="Helvetica Neue Light"/>
                <a:cs typeface="Helvetica Neue Light"/>
                <a:sym typeface="Helvetica Neue Light"/>
              </a:rPr>
              <a:t>info.log</a:t>
            </a:r>
            <a:r>
              <a:rPr lang="en-GB"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72" name="Google Shape;372;p44"/>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GB" sz="1900">
                <a:solidFill>
                  <a:schemeClr val="dk1"/>
                </a:solidFill>
                <a:highlight>
                  <a:schemeClr val="lt1"/>
                </a:highlight>
                <a:latin typeface="Helvetica Neue"/>
                <a:ea typeface="Helvetica Neue"/>
                <a:cs typeface="Helvetica Neue"/>
                <a:sym typeface="Helvetica Neue"/>
              </a:rPr>
              <a:t>archivo</a:t>
            </a:r>
            <a:endParaRPr b="1" i="1" sz="1900">
              <a:solidFill>
                <a:schemeClr val="dk1"/>
              </a:solidFill>
              <a:highlight>
                <a:schemeClr val="lt1"/>
              </a:highlight>
              <a:latin typeface="Helvetica Neue"/>
              <a:ea typeface="Helvetica Neue"/>
              <a:cs typeface="Helvetica Neue"/>
              <a:sym typeface="Helvetica Neue"/>
            </a:endParaRPr>
          </a:p>
        </p:txBody>
      </p:sp>
      <p:pic>
        <p:nvPicPr>
          <p:cNvPr id="373" name="Google Shape;373;p44"/>
          <p:cNvPicPr preferRelativeResize="0"/>
          <p:nvPr/>
        </p:nvPicPr>
        <p:blipFill>
          <a:blip r:embed="rId5">
            <a:alphaModFix/>
          </a:blip>
          <a:stretch>
            <a:fillRect/>
          </a:stretch>
        </p:blipFill>
        <p:spPr>
          <a:xfrm>
            <a:off x="2965200" y="3402400"/>
            <a:ext cx="6026401" cy="648295"/>
          </a:xfrm>
          <a:prstGeom prst="rect">
            <a:avLst/>
          </a:prstGeom>
          <a:noFill/>
          <a:ln cap="flat" cmpd="sng" w="19050">
            <a:solidFill>
              <a:schemeClr val="dk2"/>
            </a:solidFill>
            <a:prstDash val="solid"/>
            <a:round/>
            <a:headEnd len="sm" w="sm" type="none"/>
            <a:tailEnd len="sm" w="sm" type="none"/>
          </a:ln>
        </p:spPr>
      </p:pic>
      <p:pic>
        <p:nvPicPr>
          <p:cNvPr id="374" name="Google Shape;374;p44"/>
          <p:cNvPicPr preferRelativeResize="0"/>
          <p:nvPr/>
        </p:nvPicPr>
        <p:blipFill>
          <a:blip r:embed="rId6">
            <a:alphaModFix/>
          </a:blip>
          <a:stretch>
            <a:fillRect/>
          </a:stretch>
        </p:blipFill>
        <p:spPr>
          <a:xfrm>
            <a:off x="4063200" y="1210775"/>
            <a:ext cx="4905375" cy="13525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categorías</a:t>
            </a:r>
            <a:endParaRPr i="1" sz="3600">
              <a:latin typeface="Anton"/>
              <a:ea typeface="Anton"/>
              <a:cs typeface="Anton"/>
              <a:sym typeface="Anton"/>
            </a:endParaRPr>
          </a:p>
        </p:txBody>
      </p:sp>
      <p:pic>
        <p:nvPicPr>
          <p:cNvPr id="380" name="Google Shape;380;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1" name="Google Shape;381;p4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2" name="Google Shape;382;p45"/>
          <p:cNvSpPr txBox="1"/>
          <p:nvPr/>
        </p:nvSpPr>
        <p:spPr>
          <a:xfrm>
            <a:off x="267900" y="3488125"/>
            <a:ext cx="22905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En el archivo </a:t>
            </a:r>
            <a:r>
              <a:rPr i="1" lang="en-GB" sz="1900">
                <a:solidFill>
                  <a:schemeClr val="dk1"/>
                </a:solidFill>
                <a:highlight>
                  <a:schemeClr val="lt1"/>
                </a:highlight>
                <a:latin typeface="Helvetica Neue Light"/>
                <a:ea typeface="Helvetica Neue Light"/>
                <a:cs typeface="Helvetica Neue Light"/>
                <a:sym typeface="Helvetica Neue Light"/>
              </a:rPr>
              <a:t>info2.log</a:t>
            </a:r>
            <a:r>
              <a:rPr lang="en-GB"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83" name="Google Shape;383;p45"/>
          <p:cNvSpPr txBox="1"/>
          <p:nvPr/>
        </p:nvSpPr>
        <p:spPr>
          <a:xfrm>
            <a:off x="267600" y="1622200"/>
            <a:ext cx="37107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GB" sz="1900">
                <a:solidFill>
                  <a:schemeClr val="dk1"/>
                </a:solidFill>
                <a:highlight>
                  <a:schemeClr val="lt1"/>
                </a:highlight>
                <a:latin typeface="Helvetica Neue"/>
                <a:ea typeface="Helvetica Neue"/>
                <a:cs typeface="Helvetica Neue"/>
                <a:sym typeface="Helvetica Neue"/>
              </a:rPr>
              <a:t>archivo2</a:t>
            </a:r>
            <a:endParaRPr b="1" i="1" sz="1900">
              <a:solidFill>
                <a:schemeClr val="dk1"/>
              </a:solidFill>
              <a:highlight>
                <a:schemeClr val="lt1"/>
              </a:highlight>
              <a:latin typeface="Helvetica Neue"/>
              <a:ea typeface="Helvetica Neue"/>
              <a:cs typeface="Helvetica Neue"/>
              <a:sym typeface="Helvetica Neue"/>
            </a:endParaRPr>
          </a:p>
        </p:txBody>
      </p:sp>
      <p:pic>
        <p:nvPicPr>
          <p:cNvPr id="384" name="Google Shape;384;p45"/>
          <p:cNvPicPr preferRelativeResize="0"/>
          <p:nvPr/>
        </p:nvPicPr>
        <p:blipFill>
          <a:blip r:embed="rId5">
            <a:alphaModFix/>
          </a:blip>
          <a:stretch>
            <a:fillRect/>
          </a:stretch>
        </p:blipFill>
        <p:spPr>
          <a:xfrm>
            <a:off x="2628900" y="3488125"/>
            <a:ext cx="6362700" cy="838200"/>
          </a:xfrm>
          <a:prstGeom prst="rect">
            <a:avLst/>
          </a:prstGeom>
          <a:noFill/>
          <a:ln cap="flat" cmpd="sng" w="19050">
            <a:solidFill>
              <a:schemeClr val="dk2"/>
            </a:solidFill>
            <a:prstDash val="solid"/>
            <a:round/>
            <a:headEnd len="sm" w="sm" type="none"/>
            <a:tailEnd len="sm" w="sm" type="none"/>
          </a:ln>
        </p:spPr>
      </p:pic>
      <p:pic>
        <p:nvPicPr>
          <p:cNvPr id="385" name="Google Shape;385;p45"/>
          <p:cNvPicPr preferRelativeResize="0"/>
          <p:nvPr/>
        </p:nvPicPr>
        <p:blipFill>
          <a:blip r:embed="rId6">
            <a:alphaModFix/>
          </a:blip>
          <a:stretch>
            <a:fillRect/>
          </a:stretch>
        </p:blipFill>
        <p:spPr>
          <a:xfrm>
            <a:off x="4130700" y="1210775"/>
            <a:ext cx="4860900" cy="1332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categorías</a:t>
            </a:r>
            <a:endParaRPr i="1" sz="3600">
              <a:latin typeface="Anton"/>
              <a:ea typeface="Anton"/>
              <a:cs typeface="Anton"/>
              <a:sym typeface="Anton"/>
            </a:endParaRPr>
          </a:p>
        </p:txBody>
      </p:sp>
      <p:pic>
        <p:nvPicPr>
          <p:cNvPr id="391" name="Google Shape;39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93" name="Google Shape;393;p46"/>
          <p:cNvSpPr txBox="1"/>
          <p:nvPr/>
        </p:nvSpPr>
        <p:spPr>
          <a:xfrm>
            <a:off x="120550" y="3869125"/>
            <a:ext cx="2437800" cy="7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En el archivo </a:t>
            </a:r>
            <a:r>
              <a:rPr i="1" lang="en-GB" sz="1900">
                <a:solidFill>
                  <a:schemeClr val="dk1"/>
                </a:solidFill>
                <a:highlight>
                  <a:schemeClr val="lt1"/>
                </a:highlight>
                <a:latin typeface="Helvetica Neue Light"/>
                <a:ea typeface="Helvetica Neue Light"/>
                <a:cs typeface="Helvetica Neue Light"/>
                <a:sym typeface="Helvetica Neue Light"/>
              </a:rPr>
              <a:t>info.log</a:t>
            </a:r>
            <a:r>
              <a:rPr lang="en-GB"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94" name="Google Shape;394;p46"/>
          <p:cNvSpPr txBox="1"/>
          <p:nvPr/>
        </p:nvSpPr>
        <p:spPr>
          <a:xfrm>
            <a:off x="267600" y="1622200"/>
            <a:ext cx="37107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GB" sz="1900">
                <a:solidFill>
                  <a:schemeClr val="dk1"/>
                </a:solidFill>
                <a:highlight>
                  <a:schemeClr val="lt1"/>
                </a:highlight>
                <a:latin typeface="Helvetica Neue"/>
                <a:ea typeface="Helvetica Neue"/>
                <a:cs typeface="Helvetica Neue"/>
                <a:sym typeface="Helvetica Neue"/>
              </a:rPr>
              <a:t>t</a:t>
            </a:r>
            <a:r>
              <a:rPr b="1" i="1" lang="en-GB" sz="1900">
                <a:solidFill>
                  <a:schemeClr val="dk1"/>
                </a:solidFill>
                <a:highlight>
                  <a:schemeClr val="lt1"/>
                </a:highlight>
                <a:latin typeface="Helvetica Neue"/>
                <a:ea typeface="Helvetica Neue"/>
                <a:cs typeface="Helvetica Neue"/>
                <a:sym typeface="Helvetica Neue"/>
              </a:rPr>
              <a:t>odos</a:t>
            </a:r>
            <a:endParaRPr b="1" i="1" sz="1900">
              <a:solidFill>
                <a:schemeClr val="dk1"/>
              </a:solidFill>
              <a:highlight>
                <a:schemeClr val="lt1"/>
              </a:highlight>
              <a:latin typeface="Helvetica Neue"/>
              <a:ea typeface="Helvetica Neue"/>
              <a:cs typeface="Helvetica Neue"/>
              <a:sym typeface="Helvetica Neue"/>
            </a:endParaRPr>
          </a:p>
        </p:txBody>
      </p:sp>
      <p:pic>
        <p:nvPicPr>
          <p:cNvPr id="395" name="Google Shape;395;p46"/>
          <p:cNvPicPr preferRelativeResize="0"/>
          <p:nvPr/>
        </p:nvPicPr>
        <p:blipFill>
          <a:blip r:embed="rId5">
            <a:alphaModFix/>
          </a:blip>
          <a:stretch>
            <a:fillRect/>
          </a:stretch>
        </p:blipFill>
        <p:spPr>
          <a:xfrm>
            <a:off x="4130700" y="1210775"/>
            <a:ext cx="4695825" cy="1362075"/>
          </a:xfrm>
          <a:prstGeom prst="rect">
            <a:avLst/>
          </a:prstGeom>
          <a:noFill/>
          <a:ln cap="flat" cmpd="sng" w="19050">
            <a:solidFill>
              <a:schemeClr val="dk2"/>
            </a:solidFill>
            <a:prstDash val="solid"/>
            <a:round/>
            <a:headEnd len="sm" w="sm" type="none"/>
            <a:tailEnd len="sm" w="sm" type="none"/>
          </a:ln>
        </p:spPr>
      </p:pic>
      <p:pic>
        <p:nvPicPr>
          <p:cNvPr id="396" name="Google Shape;396;p46"/>
          <p:cNvPicPr preferRelativeResize="0"/>
          <p:nvPr/>
        </p:nvPicPr>
        <p:blipFill>
          <a:blip r:embed="rId6">
            <a:alphaModFix/>
          </a:blip>
          <a:stretch>
            <a:fillRect/>
          </a:stretch>
        </p:blipFill>
        <p:spPr>
          <a:xfrm>
            <a:off x="3301350" y="3182450"/>
            <a:ext cx="5524500" cy="409575"/>
          </a:xfrm>
          <a:prstGeom prst="rect">
            <a:avLst/>
          </a:prstGeom>
          <a:noFill/>
          <a:ln cap="flat" cmpd="sng" w="19050">
            <a:solidFill>
              <a:schemeClr val="dk2"/>
            </a:solidFill>
            <a:prstDash val="solid"/>
            <a:round/>
            <a:headEnd len="sm" w="sm" type="none"/>
            <a:tailEnd len="sm" w="sm" type="none"/>
          </a:ln>
        </p:spPr>
      </p:pic>
      <p:pic>
        <p:nvPicPr>
          <p:cNvPr id="397" name="Google Shape;397;p46"/>
          <p:cNvPicPr preferRelativeResize="0"/>
          <p:nvPr/>
        </p:nvPicPr>
        <p:blipFill>
          <a:blip r:embed="rId7">
            <a:alphaModFix/>
          </a:blip>
          <a:stretch>
            <a:fillRect/>
          </a:stretch>
        </p:blipFill>
        <p:spPr>
          <a:xfrm>
            <a:off x="2710800" y="3952713"/>
            <a:ext cx="6115050" cy="466725"/>
          </a:xfrm>
          <a:prstGeom prst="rect">
            <a:avLst/>
          </a:prstGeom>
          <a:noFill/>
          <a:ln cap="flat" cmpd="sng" w="19050">
            <a:solidFill>
              <a:schemeClr val="dk2"/>
            </a:solidFill>
            <a:prstDash val="solid"/>
            <a:round/>
            <a:headEnd len="sm" w="sm" type="none"/>
            <a:tailEnd len="sm" w="sm" type="none"/>
          </a:ln>
        </p:spPr>
      </p:pic>
      <p:sp>
        <p:nvSpPr>
          <p:cNvPr id="398" name="Google Shape;398;p46"/>
          <p:cNvSpPr txBox="1"/>
          <p:nvPr/>
        </p:nvSpPr>
        <p:spPr>
          <a:xfrm>
            <a:off x="120550" y="3107125"/>
            <a:ext cx="2590200" cy="4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LOGUEAR CON LOG4JS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04" name="Google Shape;404;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5" name="Google Shape;405;p4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1" name="Google Shape;411;p48"/>
          <p:cNvSpPr txBox="1"/>
          <p:nvPr/>
        </p:nvSpPr>
        <p:spPr>
          <a:xfrm>
            <a:off x="290100" y="1350075"/>
            <a:ext cx="8259000" cy="315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Crear un servidor que tenga una ruta '/sumar' que reciba por query params dos números y devuelva un mensajes con la suma entre ambos.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800">
                <a:solidFill>
                  <a:schemeClr val="dk1"/>
                </a:solidFill>
                <a:highlight>
                  <a:schemeClr val="lt1"/>
                </a:highlight>
                <a:latin typeface="Helvetica Neue Light"/>
                <a:ea typeface="Helvetica Neue Light"/>
                <a:cs typeface="Helvetica Neue Light"/>
                <a:sym typeface="Helvetica Neue Light"/>
              </a:rPr>
              <a:t>Utilizar log4js para loguear la operación exitosa (nivel info) en consola así como el mensaje de puesta en marcha del servidor.</a:t>
            </a:r>
            <a:endParaRPr sz="18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En caso de ingresar un número no válido, registrar a través de log4js el error en un archivo llamado error.log. Lo mismo si el servidor diera un error en su startup. Ambos mensajes serán con nivel error.</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0"/>
              </a:spcBef>
              <a:spcAft>
                <a:spcPts val="0"/>
              </a:spcAft>
              <a:buClr>
                <a:schemeClr val="dk1"/>
              </a:buClr>
              <a:buSzPts val="1500"/>
              <a:buFont typeface="Helvetica Neue Light"/>
              <a:buChar char="➔"/>
            </a:pPr>
            <a:r>
              <a:rPr lang="en-GB" sz="1500">
                <a:solidFill>
                  <a:schemeClr val="dk1"/>
                </a:solidFill>
                <a:highlight>
                  <a:schemeClr val="lt1"/>
                </a:highlight>
                <a:latin typeface="Helvetica Neue Light"/>
                <a:ea typeface="Helvetica Neue Light"/>
                <a:cs typeface="Helvetica Neue Light"/>
                <a:sym typeface="Helvetica Neue Light"/>
              </a:rPr>
              <a:t>Si se llegara a ingresar una ruta no válida, se registrará el suceso a nivel warning en un archivo llamado warn.log</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412" name="Google Shape;412;p4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13" name="Google Shape;413;p48"/>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Loguear con Log4js</a:t>
            </a:r>
            <a:endParaRPr i="1" sz="1600">
              <a:latin typeface="Helvetica Neue Light"/>
              <a:ea typeface="Helvetica Neue Light"/>
              <a:cs typeface="Helvetica Neue Light"/>
              <a:sym typeface="Helvetica Neue Light"/>
            </a:endParaRPr>
          </a:p>
        </p:txBody>
      </p:sp>
      <p:sp>
        <p:nvSpPr>
          <p:cNvPr id="414" name="Google Shape;414;p48"/>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8" name="Shape 418"/>
        <p:cNvGrpSpPr/>
        <p:nvPr/>
      </p:nvGrpSpPr>
      <p:grpSpPr>
        <a:xfrm>
          <a:off x="0" y="0"/>
          <a:ext cx="0" cy="0"/>
          <a:chOff x="0" y="0"/>
          <a:chExt cx="0" cy="0"/>
        </a:xfrm>
      </p:grpSpPr>
      <p:sp>
        <p:nvSpPr>
          <p:cNvPr id="419" name="Google Shape;419;p4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LIBRERÍA WINSTON</a:t>
            </a:r>
            <a:endParaRPr i="1" sz="3600">
              <a:latin typeface="Anton"/>
              <a:ea typeface="Anton"/>
              <a:cs typeface="Anton"/>
              <a:sym typeface="Anton"/>
            </a:endParaRPr>
          </a:p>
        </p:txBody>
      </p:sp>
      <p:pic>
        <p:nvPicPr>
          <p:cNvPr id="420" name="Google Shape;420;p4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nvSpPr>
        <p:spPr>
          <a:xfrm>
            <a:off x="569575" y="1304225"/>
            <a:ext cx="8069100" cy="3090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Winston es una librería </a:t>
            </a:r>
            <a:r>
              <a:rPr lang="en-GB" sz="1900">
                <a:solidFill>
                  <a:schemeClr val="dk1"/>
                </a:solidFill>
                <a:highlight>
                  <a:schemeClr val="lt1"/>
                </a:highlight>
                <a:latin typeface="Helvetica Neue Light"/>
                <a:ea typeface="Helvetica Neue Light"/>
                <a:cs typeface="Helvetica Neue Light"/>
                <a:sym typeface="Helvetica Neue Light"/>
              </a:rPr>
              <a:t>con soporte para múltiples transportes diseñada </a:t>
            </a:r>
            <a:r>
              <a:rPr lang="en-GB" sz="1900">
                <a:solidFill>
                  <a:schemeClr val="dk1"/>
                </a:solidFill>
                <a:highlight>
                  <a:schemeClr val="lt1"/>
                </a:highlight>
                <a:latin typeface="Helvetica Neue Light"/>
                <a:ea typeface="Helvetica Neue Light"/>
                <a:cs typeface="Helvetica Neue Light"/>
                <a:sym typeface="Helvetica Neue Light"/>
              </a:rPr>
              <a:t>para el registro simple y universal.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Un </a:t>
            </a:r>
            <a:r>
              <a:rPr i="1" lang="en-GB" sz="1900">
                <a:solidFill>
                  <a:schemeClr val="dk1"/>
                </a:solidFill>
                <a:highlight>
                  <a:schemeClr val="lt1"/>
                </a:highlight>
                <a:latin typeface="Helvetica Neue Light"/>
                <a:ea typeface="Helvetica Neue Light"/>
                <a:cs typeface="Helvetica Neue Light"/>
                <a:sym typeface="Helvetica Neue Light"/>
              </a:rPr>
              <a:t>transporte </a:t>
            </a:r>
            <a:r>
              <a:rPr lang="en-GB" sz="1900">
                <a:solidFill>
                  <a:schemeClr val="dk1"/>
                </a:solidFill>
                <a:highlight>
                  <a:schemeClr val="lt1"/>
                </a:highlight>
                <a:latin typeface="Helvetica Neue Light"/>
                <a:ea typeface="Helvetica Neue Light"/>
                <a:cs typeface="Helvetica Neue Light"/>
                <a:sym typeface="Helvetica Neue Light"/>
              </a:rPr>
              <a:t>es esencialmente un dispositivo que nos permiten almacenar mensajes personalizados de seguimiento (al igual que </a:t>
            </a:r>
            <a:r>
              <a:rPr i="1" lang="en-GB" sz="1900">
                <a:solidFill>
                  <a:schemeClr val="dk1"/>
                </a:solidFill>
                <a:highlight>
                  <a:schemeClr val="lt1"/>
                </a:highlight>
                <a:latin typeface="Helvetica Neue Light"/>
                <a:ea typeface="Helvetica Neue Light"/>
                <a:cs typeface="Helvetica Neue Light"/>
                <a:sym typeface="Helvetica Neue Light"/>
              </a:rPr>
              <a:t>console.log</a:t>
            </a:r>
            <a:r>
              <a:rPr lang="en-GB" sz="1900">
                <a:solidFill>
                  <a:schemeClr val="dk1"/>
                </a:solidFill>
                <a:highlight>
                  <a:schemeClr val="lt1"/>
                </a:highlight>
                <a:latin typeface="Helvetica Neue Light"/>
                <a:ea typeface="Helvetica Neue Light"/>
                <a:cs typeface="Helvetica Neue Light"/>
                <a:sym typeface="Helvetica Neue Light"/>
              </a:rPr>
              <a:t>) en un archivo plano o desplegado por consola.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Cada logger de Winston puede tener múltiples transportes, configurados en diferentes niveles.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26" name="Google Shape;426;p5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 Winston?</a:t>
            </a:r>
            <a:endParaRPr i="1" sz="3600">
              <a:latin typeface="Anton"/>
              <a:ea typeface="Anton"/>
              <a:cs typeface="Anton"/>
              <a:sym typeface="Anton"/>
            </a:endParaRPr>
          </a:p>
        </p:txBody>
      </p:sp>
      <p:pic>
        <p:nvPicPr>
          <p:cNvPr id="427" name="Google Shape;427;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8" name="Google Shape;428;p5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nvSpPr>
        <p:spPr>
          <a:xfrm>
            <a:off x="120550" y="770825"/>
            <a:ext cx="8800500" cy="4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3CEFAB"/>
                </a:solidFill>
                <a:highlight>
                  <a:schemeClr val="lt1"/>
                </a:highlight>
                <a:latin typeface="Helvetica Neue"/>
                <a:ea typeface="Helvetica Neue"/>
                <a:cs typeface="Helvetica Neue"/>
                <a:sym typeface="Helvetica Neue"/>
              </a:rPr>
              <a:t>1</a:t>
            </a:r>
            <a:r>
              <a:rPr b="1" lang="en-GB" sz="1800">
                <a:solidFill>
                  <a:srgbClr val="3CEFAB"/>
                </a:solidFill>
                <a:highlight>
                  <a:schemeClr val="lt1"/>
                </a:highlight>
                <a:latin typeface="Helvetica Neue"/>
                <a:ea typeface="Helvetica Neue"/>
                <a:cs typeface="Helvetica Neue"/>
                <a:sym typeface="Helvetica Neue"/>
              </a:rPr>
              <a:t>.</a:t>
            </a:r>
            <a:r>
              <a:rPr lang="en-GB" sz="1800">
                <a:solidFill>
                  <a:schemeClr val="dk1"/>
                </a:solidFill>
                <a:highlight>
                  <a:schemeClr val="lt1"/>
                </a:highlight>
                <a:latin typeface="Helvetica Neue Light"/>
                <a:ea typeface="Helvetica Neue Light"/>
                <a:cs typeface="Helvetica Neue Light"/>
                <a:sym typeface="Helvetica Neue Light"/>
              </a:rPr>
              <a:t>	</a:t>
            </a:r>
            <a:r>
              <a:rPr lang="en-GB" sz="1900">
                <a:solidFill>
                  <a:schemeClr val="dk1"/>
                </a:solidFill>
                <a:highlight>
                  <a:schemeClr val="lt1"/>
                </a:highlight>
                <a:latin typeface="Helvetica Neue Light"/>
                <a:ea typeface="Helvetica Neue Light"/>
                <a:cs typeface="Helvetica Neue Light"/>
                <a:sym typeface="Helvetica Neue Light"/>
              </a:rPr>
              <a:t>Para empezar a utilizarlo, primero debemos instalarlo:</a:t>
            </a:r>
            <a:endParaRPr>
              <a:solidFill>
                <a:schemeClr val="dk1"/>
              </a:solidFill>
            </a:endParaRPr>
          </a:p>
          <a:p>
            <a:pPr indent="0" lvl="0" marL="0" rtl="0" algn="l">
              <a:lnSpc>
                <a:spcPct val="115000"/>
              </a:lnSpc>
              <a:spcBef>
                <a:spcPts val="1000"/>
              </a:spcBef>
              <a:spcAft>
                <a:spcPts val="1000"/>
              </a:spcAft>
              <a:buNone/>
            </a:pPr>
            <a:r>
              <a:rPr b="1" lang="en-GB" sz="1800">
                <a:solidFill>
                  <a:srgbClr val="3CEFAB"/>
                </a:solidFill>
                <a:highlight>
                  <a:schemeClr val="lt1"/>
                </a:highlight>
                <a:latin typeface="Helvetica Neue"/>
                <a:ea typeface="Helvetica Neue"/>
                <a:cs typeface="Helvetica Neue"/>
                <a:sym typeface="Helvetica Neue"/>
              </a:rPr>
              <a:t>2.</a:t>
            </a:r>
            <a:r>
              <a:rPr lang="en-GB" sz="1800">
                <a:solidFill>
                  <a:schemeClr val="dk1"/>
                </a:solidFill>
                <a:highlight>
                  <a:schemeClr val="lt1"/>
                </a:highlight>
                <a:latin typeface="Helvetica Neue Light"/>
                <a:ea typeface="Helvetica Neue Light"/>
                <a:cs typeface="Helvetica Neue Light"/>
                <a:sym typeface="Helvetica Neue Light"/>
              </a:rPr>
              <a:t>	</a:t>
            </a:r>
            <a:r>
              <a:rPr lang="en-GB" sz="1800">
                <a:solidFill>
                  <a:schemeClr val="dk1"/>
                </a:solidFill>
                <a:highlight>
                  <a:schemeClr val="lt1"/>
                </a:highlight>
                <a:latin typeface="Helvetica Neue Light"/>
                <a:ea typeface="Helvetica Neue Light"/>
                <a:cs typeface="Helvetica Neue Light"/>
                <a:sym typeface="Helvetica Neue Light"/>
              </a:rPr>
              <a:t>Requerimos el paquete Winston y lo configuramos: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34" name="Google Shape;434;p51"/>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Winston</a:t>
            </a:r>
            <a:endParaRPr i="1" sz="3600">
              <a:latin typeface="Anton"/>
              <a:ea typeface="Anton"/>
              <a:cs typeface="Anton"/>
              <a:sym typeface="Anton"/>
            </a:endParaRPr>
          </a:p>
        </p:txBody>
      </p:sp>
      <p:pic>
        <p:nvPicPr>
          <p:cNvPr id="435" name="Google Shape;435;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6" name="Google Shape;436;p5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37" name="Google Shape;437;p51"/>
          <p:cNvPicPr preferRelativeResize="0"/>
          <p:nvPr/>
        </p:nvPicPr>
        <p:blipFill>
          <a:blip r:embed="rId5">
            <a:alphaModFix/>
          </a:blip>
          <a:stretch>
            <a:fillRect/>
          </a:stretch>
        </p:blipFill>
        <p:spPr>
          <a:xfrm>
            <a:off x="1991213" y="1737250"/>
            <a:ext cx="5211568" cy="1602900"/>
          </a:xfrm>
          <a:prstGeom prst="rect">
            <a:avLst/>
          </a:prstGeom>
          <a:noFill/>
          <a:ln cap="flat" cmpd="sng" w="19050">
            <a:solidFill>
              <a:schemeClr val="dk2"/>
            </a:solidFill>
            <a:prstDash val="solid"/>
            <a:round/>
            <a:headEnd len="sm" w="sm" type="none"/>
            <a:tailEnd len="sm" w="sm" type="none"/>
          </a:ln>
        </p:spPr>
      </p:pic>
      <p:sp>
        <p:nvSpPr>
          <p:cNvPr id="438" name="Google Shape;438;p51"/>
          <p:cNvSpPr txBox="1"/>
          <p:nvPr/>
        </p:nvSpPr>
        <p:spPr>
          <a:xfrm>
            <a:off x="196750" y="3437825"/>
            <a:ext cx="8800500" cy="16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3CEFAB"/>
                </a:solidFill>
                <a:highlight>
                  <a:schemeClr val="lt1"/>
                </a:highlight>
                <a:latin typeface="Helvetica Neue"/>
                <a:ea typeface="Helvetica Neue"/>
                <a:cs typeface="Helvetica Neue"/>
                <a:sym typeface="Helvetica Neue"/>
              </a:rPr>
              <a:t>3.</a:t>
            </a:r>
            <a:r>
              <a:rPr lang="en-GB" sz="1800">
                <a:solidFill>
                  <a:schemeClr val="dk1"/>
                </a:solidFill>
                <a:highlight>
                  <a:schemeClr val="lt1"/>
                </a:highlight>
                <a:latin typeface="Helvetica Neue Light"/>
                <a:ea typeface="Helvetica Neue Light"/>
                <a:cs typeface="Helvetica Neue Light"/>
                <a:sym typeface="Helvetica Neue Light"/>
              </a:rPr>
              <a:t>	Dentro del método </a:t>
            </a:r>
            <a:r>
              <a:rPr b="1" i="1" lang="en-GB" sz="1800">
                <a:solidFill>
                  <a:schemeClr val="dk1"/>
                </a:solidFill>
                <a:highlight>
                  <a:schemeClr val="lt1"/>
                </a:highlight>
                <a:latin typeface="Helvetica Neue"/>
                <a:ea typeface="Helvetica Neue"/>
                <a:cs typeface="Helvetica Neue"/>
                <a:sym typeface="Helvetica Neue"/>
              </a:rPr>
              <a:t>winston.createLogger</a:t>
            </a:r>
            <a:r>
              <a:rPr lang="en-GB" sz="1800">
                <a:solidFill>
                  <a:schemeClr val="dk1"/>
                </a:solidFill>
                <a:highlight>
                  <a:schemeClr val="lt1"/>
                </a:highlight>
                <a:latin typeface="Helvetica Neue Light"/>
                <a:ea typeface="Helvetica Neue Light"/>
                <a:cs typeface="Helvetica Neue Light"/>
                <a:sym typeface="Helvetica Neue Light"/>
              </a:rPr>
              <a:t> definimos primero el nivel de registro que vamos a desplegar.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GB" sz="1800">
                <a:solidFill>
                  <a:srgbClr val="3CEFAB"/>
                </a:solidFill>
                <a:highlight>
                  <a:schemeClr val="lt1"/>
                </a:highlight>
                <a:latin typeface="Helvetica Neue"/>
                <a:ea typeface="Helvetica Neue"/>
                <a:cs typeface="Helvetica Neue"/>
                <a:sym typeface="Helvetica Neue"/>
              </a:rPr>
              <a:t>4.</a:t>
            </a:r>
            <a:r>
              <a:rPr lang="en-GB" sz="1800">
                <a:solidFill>
                  <a:schemeClr val="dk1"/>
                </a:solidFill>
                <a:highlight>
                  <a:schemeClr val="lt1"/>
                </a:highlight>
                <a:latin typeface="Helvetica Neue Light"/>
                <a:ea typeface="Helvetica Neue Light"/>
                <a:cs typeface="Helvetica Neue Light"/>
                <a:sym typeface="Helvetica Neue Light"/>
              </a:rPr>
              <a:t>	Luego, en este caso definimos 2 transportes. Uno en el nivel </a:t>
            </a:r>
            <a:r>
              <a:rPr i="1" lang="en-GB" sz="1800">
                <a:solidFill>
                  <a:schemeClr val="dk1"/>
                </a:solidFill>
                <a:highlight>
                  <a:schemeClr val="lt1"/>
                </a:highlight>
                <a:latin typeface="Helvetica Neue Light"/>
                <a:ea typeface="Helvetica Neue Light"/>
                <a:cs typeface="Helvetica Neue Light"/>
                <a:sym typeface="Helvetica Neue Light"/>
              </a:rPr>
              <a:t>verbose </a:t>
            </a:r>
            <a:r>
              <a:rPr lang="en-GB" sz="1800">
                <a:solidFill>
                  <a:schemeClr val="dk1"/>
                </a:solidFill>
                <a:highlight>
                  <a:schemeClr val="lt1"/>
                </a:highlight>
                <a:latin typeface="Helvetica Neue Light"/>
                <a:ea typeface="Helvetica Neue Light"/>
                <a:cs typeface="Helvetica Neue Light"/>
                <a:sym typeface="Helvetica Neue Light"/>
              </a:rPr>
              <a:t>que escribe en consola y otro en nivel </a:t>
            </a:r>
            <a:r>
              <a:rPr i="1" lang="en-GB" sz="1800">
                <a:solidFill>
                  <a:schemeClr val="dk1"/>
                </a:solidFill>
                <a:highlight>
                  <a:schemeClr val="lt1"/>
                </a:highlight>
                <a:latin typeface="Helvetica Neue Light"/>
                <a:ea typeface="Helvetica Neue Light"/>
                <a:cs typeface="Helvetica Neue Light"/>
                <a:sym typeface="Helvetica Neue Light"/>
              </a:rPr>
              <a:t>error </a:t>
            </a:r>
            <a:r>
              <a:rPr lang="en-GB" sz="1800">
                <a:solidFill>
                  <a:schemeClr val="dk1"/>
                </a:solidFill>
                <a:highlight>
                  <a:schemeClr val="lt1"/>
                </a:highlight>
                <a:latin typeface="Helvetica Neue Light"/>
                <a:ea typeface="Helvetica Neue Light"/>
                <a:cs typeface="Helvetica Neue Light"/>
                <a:sym typeface="Helvetica Neue Light"/>
              </a:rPr>
              <a:t>que escribe en el archivo </a:t>
            </a:r>
            <a:r>
              <a:rPr i="1" lang="en-GB" sz="1800">
                <a:solidFill>
                  <a:schemeClr val="dk1"/>
                </a:solidFill>
                <a:highlight>
                  <a:schemeClr val="lt1"/>
                </a:highlight>
                <a:latin typeface="Helvetica Neue Light"/>
                <a:ea typeface="Helvetica Neue Light"/>
                <a:cs typeface="Helvetica Neue Light"/>
                <a:sym typeface="Helvetica Neue Light"/>
              </a:rPr>
              <a:t>info.log</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39" name="Google Shape;439;p51"/>
          <p:cNvPicPr preferRelativeResize="0"/>
          <p:nvPr/>
        </p:nvPicPr>
        <p:blipFill>
          <a:blip r:embed="rId6">
            <a:alphaModFix/>
          </a:blip>
          <a:stretch>
            <a:fillRect/>
          </a:stretch>
        </p:blipFill>
        <p:spPr>
          <a:xfrm>
            <a:off x="6366575" y="886763"/>
            <a:ext cx="1871250" cy="249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6"/>
          <p:cNvSpPr txBox="1"/>
          <p:nvPr/>
        </p:nvSpPr>
        <p:spPr>
          <a:xfrm>
            <a:off x="1839850" y="1944250"/>
            <a:ext cx="52644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RENDIMIENTO EN PRODUCCIÓN</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2"/>
          <p:cNvSpPr txBox="1"/>
          <p:nvPr/>
        </p:nvSpPr>
        <p:spPr>
          <a:xfrm>
            <a:off x="349150" y="1151825"/>
            <a:ext cx="8500800" cy="3171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Los niveles de salida definidos en Winston son: Silly, Debug, Verbose, Info, Warn, Error.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Al igual que en Log4js, se imprime desde el nivel especificado hacia los niveles con mayor prioridad (los anteriores no se imprimen).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Se puede imprimir con el siguiente código, especificando el nivel de salida y el mensaje que se desea imprimir.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Con este código, se va a imprimir en todos los transportes (en el caso que configuramos antes, sería en consola y en el archivo: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45" name="Google Shape;445;p52"/>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a:t>
            </a:r>
            <a:endParaRPr i="1" sz="3600">
              <a:latin typeface="Anton"/>
              <a:ea typeface="Anton"/>
              <a:cs typeface="Anton"/>
              <a:sym typeface="Anton"/>
            </a:endParaRPr>
          </a:p>
        </p:txBody>
      </p:sp>
      <p:pic>
        <p:nvPicPr>
          <p:cNvPr id="446" name="Google Shape;446;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7" name="Google Shape;447;p5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48" name="Google Shape;448;p52"/>
          <p:cNvPicPr preferRelativeResize="0"/>
          <p:nvPr/>
        </p:nvPicPr>
        <p:blipFill>
          <a:blip r:embed="rId5">
            <a:alphaModFix/>
          </a:blip>
          <a:stretch>
            <a:fillRect/>
          </a:stretch>
        </p:blipFill>
        <p:spPr>
          <a:xfrm>
            <a:off x="6460893" y="3953775"/>
            <a:ext cx="2217364" cy="314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3"/>
          <p:cNvSpPr txBox="1"/>
          <p:nvPr/>
        </p:nvSpPr>
        <p:spPr>
          <a:xfrm>
            <a:off x="349150" y="1117305"/>
            <a:ext cx="4367100" cy="1148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Ejecutando entonces los dos transportes con cada uno de los niveles de salida: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54" name="Google Shape;454;p5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transportes</a:t>
            </a:r>
            <a:endParaRPr i="1" sz="3600">
              <a:latin typeface="Anton"/>
              <a:ea typeface="Anton"/>
              <a:cs typeface="Anton"/>
              <a:sym typeface="Anton"/>
            </a:endParaRPr>
          </a:p>
        </p:txBody>
      </p:sp>
      <p:pic>
        <p:nvPicPr>
          <p:cNvPr id="455" name="Google Shape;455;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6" name="Google Shape;456;p5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57" name="Google Shape;457;p53"/>
          <p:cNvPicPr preferRelativeResize="0"/>
          <p:nvPr/>
        </p:nvPicPr>
        <p:blipFill>
          <a:blip r:embed="rId5">
            <a:alphaModFix/>
          </a:blip>
          <a:stretch>
            <a:fillRect/>
          </a:stretch>
        </p:blipFill>
        <p:spPr>
          <a:xfrm>
            <a:off x="5142188" y="1055485"/>
            <a:ext cx="3705225" cy="1295400"/>
          </a:xfrm>
          <a:prstGeom prst="rect">
            <a:avLst/>
          </a:prstGeom>
          <a:noFill/>
          <a:ln cap="flat" cmpd="sng" w="19050">
            <a:solidFill>
              <a:schemeClr val="dk2"/>
            </a:solidFill>
            <a:prstDash val="solid"/>
            <a:round/>
            <a:headEnd len="sm" w="sm" type="none"/>
            <a:tailEnd len="sm" w="sm" type="none"/>
          </a:ln>
        </p:spPr>
      </p:pic>
      <p:sp>
        <p:nvSpPr>
          <p:cNvPr id="458" name="Google Shape;458;p53"/>
          <p:cNvSpPr txBox="1"/>
          <p:nvPr/>
        </p:nvSpPr>
        <p:spPr>
          <a:xfrm>
            <a:off x="349150" y="2641305"/>
            <a:ext cx="43671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Por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59" name="Google Shape;459;p53"/>
          <p:cNvPicPr preferRelativeResize="0"/>
          <p:nvPr/>
        </p:nvPicPr>
        <p:blipFill>
          <a:blip r:embed="rId6">
            <a:alphaModFix/>
          </a:blip>
          <a:stretch>
            <a:fillRect/>
          </a:stretch>
        </p:blipFill>
        <p:spPr>
          <a:xfrm>
            <a:off x="5056475" y="2539260"/>
            <a:ext cx="3790950" cy="733425"/>
          </a:xfrm>
          <a:prstGeom prst="rect">
            <a:avLst/>
          </a:prstGeom>
          <a:noFill/>
          <a:ln cap="flat" cmpd="sng" w="19050">
            <a:solidFill>
              <a:schemeClr val="dk2"/>
            </a:solidFill>
            <a:prstDash val="solid"/>
            <a:round/>
            <a:headEnd len="sm" w="sm" type="none"/>
            <a:tailEnd len="sm" w="sm" type="none"/>
          </a:ln>
        </p:spPr>
      </p:pic>
      <p:sp>
        <p:nvSpPr>
          <p:cNvPr id="460" name="Google Shape;460;p53"/>
          <p:cNvSpPr txBox="1"/>
          <p:nvPr/>
        </p:nvSpPr>
        <p:spPr>
          <a:xfrm>
            <a:off x="349150" y="3453615"/>
            <a:ext cx="43671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el archivo info.log se imprime: </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61" name="Google Shape;461;p53"/>
          <p:cNvPicPr preferRelativeResize="0"/>
          <p:nvPr/>
        </p:nvPicPr>
        <p:blipFill>
          <a:blip r:embed="rId7">
            <a:alphaModFix/>
          </a:blip>
          <a:stretch>
            <a:fillRect/>
          </a:stretch>
        </p:blipFill>
        <p:spPr>
          <a:xfrm>
            <a:off x="4951688" y="3461060"/>
            <a:ext cx="3895725" cy="457200"/>
          </a:xfrm>
          <a:prstGeom prst="rect">
            <a:avLst/>
          </a:prstGeom>
          <a:noFill/>
          <a:ln cap="flat" cmpd="sng" w="19050">
            <a:solidFill>
              <a:schemeClr val="dk2"/>
            </a:solidFill>
            <a:prstDash val="solid"/>
            <a:round/>
            <a:headEnd len="sm" w="sm" type="none"/>
            <a:tailEnd len="sm" w="sm" type="none"/>
          </a:ln>
        </p:spPr>
      </p:pic>
      <p:sp>
        <p:nvSpPr>
          <p:cNvPr id="462" name="Google Shape;462;p53"/>
          <p:cNvSpPr txBox="1"/>
          <p:nvPr/>
        </p:nvSpPr>
        <p:spPr>
          <a:xfrm>
            <a:off x="196750" y="4191195"/>
            <a:ext cx="8117400" cy="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  Como podemos observar, solo se imprimen los de niveles de salida que sean el configurado en el transporte y los que siguen en prioridad.</a:t>
            </a:r>
            <a:endParaRPr sz="17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4"/>
          <p:cNvSpPr txBox="1"/>
          <p:nvPr/>
        </p:nvSpPr>
        <p:spPr>
          <a:xfrm>
            <a:off x="196750" y="1423575"/>
            <a:ext cx="4823700" cy="859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Se ejecutan también todos los transportes configurados: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68" name="Google Shape;468;p5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Niveles de salida y transportes</a:t>
            </a:r>
            <a:endParaRPr i="1" sz="3600">
              <a:latin typeface="Anton"/>
              <a:ea typeface="Anton"/>
              <a:cs typeface="Anton"/>
              <a:sym typeface="Anton"/>
            </a:endParaRPr>
          </a:p>
        </p:txBody>
      </p:sp>
      <p:pic>
        <p:nvPicPr>
          <p:cNvPr id="469" name="Google Shape;469;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0" name="Google Shape;470;p5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71" name="Google Shape;471;p54"/>
          <p:cNvSpPr txBox="1"/>
          <p:nvPr/>
        </p:nvSpPr>
        <p:spPr>
          <a:xfrm>
            <a:off x="196750" y="2499005"/>
            <a:ext cx="40185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Por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72" name="Google Shape;472;p54"/>
          <p:cNvSpPr txBox="1"/>
          <p:nvPr/>
        </p:nvSpPr>
        <p:spPr>
          <a:xfrm>
            <a:off x="196750" y="3250905"/>
            <a:ext cx="40809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el archivo info.log se imprime: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73" name="Google Shape;473;p54"/>
          <p:cNvSpPr txBox="1"/>
          <p:nvPr/>
        </p:nvSpPr>
        <p:spPr>
          <a:xfrm>
            <a:off x="146440" y="3971225"/>
            <a:ext cx="8509500" cy="11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600">
                <a:solidFill>
                  <a:schemeClr val="dk1"/>
                </a:solidFill>
                <a:highlight>
                  <a:schemeClr val="lt1"/>
                </a:highlight>
                <a:latin typeface="Helvetica Neue Light"/>
                <a:ea typeface="Helvetica Neue Light"/>
                <a:cs typeface="Helvetica Neue Light"/>
                <a:sym typeface="Helvetica Neue Light"/>
              </a:rPr>
              <a:t>👉 Al igual que antes, solo se imprimen los del nivel de salida configurado y los que siguen en prioridad (por eso en el archivo solo se imprime el error, ya que es el nivel configurado en su transporte.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474" name="Google Shape;474;p54"/>
          <p:cNvPicPr preferRelativeResize="0"/>
          <p:nvPr/>
        </p:nvPicPr>
        <p:blipFill>
          <a:blip r:embed="rId5">
            <a:alphaModFix/>
          </a:blip>
          <a:stretch>
            <a:fillRect/>
          </a:stretch>
        </p:blipFill>
        <p:spPr>
          <a:xfrm>
            <a:off x="5327793" y="1453050"/>
            <a:ext cx="3416932" cy="762900"/>
          </a:xfrm>
          <a:prstGeom prst="rect">
            <a:avLst/>
          </a:prstGeom>
          <a:noFill/>
          <a:ln cap="flat" cmpd="sng" w="19050">
            <a:solidFill>
              <a:schemeClr val="dk2"/>
            </a:solidFill>
            <a:prstDash val="solid"/>
            <a:round/>
            <a:headEnd len="sm" w="sm" type="none"/>
            <a:tailEnd len="sm" w="sm" type="none"/>
          </a:ln>
        </p:spPr>
      </p:pic>
      <p:pic>
        <p:nvPicPr>
          <p:cNvPr id="475" name="Google Shape;475;p54"/>
          <p:cNvPicPr preferRelativeResize="0"/>
          <p:nvPr/>
        </p:nvPicPr>
        <p:blipFill>
          <a:blip r:embed="rId6">
            <a:alphaModFix/>
          </a:blip>
          <a:stretch>
            <a:fillRect/>
          </a:stretch>
        </p:blipFill>
        <p:spPr>
          <a:xfrm>
            <a:off x="5096650" y="2474015"/>
            <a:ext cx="3648075" cy="561975"/>
          </a:xfrm>
          <a:prstGeom prst="rect">
            <a:avLst/>
          </a:prstGeom>
          <a:noFill/>
          <a:ln cap="flat" cmpd="sng" w="19050">
            <a:solidFill>
              <a:schemeClr val="dk2"/>
            </a:solidFill>
            <a:prstDash val="solid"/>
            <a:round/>
            <a:headEnd len="sm" w="sm" type="none"/>
            <a:tailEnd len="sm" w="sm" type="none"/>
          </a:ln>
        </p:spPr>
      </p:pic>
      <p:pic>
        <p:nvPicPr>
          <p:cNvPr id="476" name="Google Shape;476;p54"/>
          <p:cNvPicPr preferRelativeResize="0"/>
          <p:nvPr/>
        </p:nvPicPr>
        <p:blipFill>
          <a:blip r:embed="rId7">
            <a:alphaModFix/>
          </a:blip>
          <a:stretch>
            <a:fillRect/>
          </a:stretch>
        </p:blipFill>
        <p:spPr>
          <a:xfrm>
            <a:off x="4753750" y="3343025"/>
            <a:ext cx="3990975" cy="295275"/>
          </a:xfrm>
          <a:prstGeom prst="rect">
            <a:avLst/>
          </a:prstGeom>
          <a:noFill/>
          <a:ln cap="flat" cmpd="sng" w="19050">
            <a:solidFill>
              <a:schemeClr val="dk2"/>
            </a:solidFill>
            <a:prstDash val="solid"/>
            <a:round/>
            <a:headEnd len="sm" w="sm" type="none"/>
            <a:tailEnd len="sm" w="sm" type="none"/>
          </a:ln>
        </p:spPr>
      </p:pic>
      <p:sp>
        <p:nvSpPr>
          <p:cNvPr id="477" name="Google Shape;477;p54"/>
          <p:cNvSpPr txBox="1"/>
          <p:nvPr/>
        </p:nvSpPr>
        <p:spPr>
          <a:xfrm>
            <a:off x="228600" y="838200"/>
            <a:ext cx="7197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También podemos ejecutarlo de la siguiente manera: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LOGUEAR CON WINSTON</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83" name="Google Shape;483;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84" name="Google Shape;484;p5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0" name="Google Shape;490;p56"/>
          <p:cNvSpPr txBox="1"/>
          <p:nvPr/>
        </p:nvSpPr>
        <p:spPr>
          <a:xfrm>
            <a:off x="290100" y="1883475"/>
            <a:ext cx="8259000" cy="16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el ejercicio anterior pero esta vez utilizando winston logger.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Crear los loggers respetando los niveles de log y las capas de transporte necesarias para cumplir con el enunciado.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91" name="Google Shape;491;p5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92" name="Google Shape;492;p56"/>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Loguear con Winston</a:t>
            </a:r>
            <a:endParaRPr i="1" sz="1600">
              <a:latin typeface="Helvetica Neue Light"/>
              <a:ea typeface="Helvetica Neue Light"/>
              <a:cs typeface="Helvetica Neue Light"/>
              <a:sym typeface="Helvetica Neue Light"/>
            </a:endParaRPr>
          </a:p>
        </p:txBody>
      </p:sp>
      <p:sp>
        <p:nvSpPr>
          <p:cNvPr id="493" name="Google Shape;493;p56"/>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97" name="Shape 497"/>
        <p:cNvGrpSpPr/>
        <p:nvPr/>
      </p:nvGrpSpPr>
      <p:grpSpPr>
        <a:xfrm>
          <a:off x="0" y="0"/>
          <a:ext cx="0" cy="0"/>
          <a:chOff x="0" y="0"/>
          <a:chExt cx="0" cy="0"/>
        </a:xfrm>
      </p:grpSpPr>
      <p:sp>
        <p:nvSpPr>
          <p:cNvPr id="498" name="Google Shape;498;p5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LIBRERÍA PINO</a:t>
            </a:r>
            <a:endParaRPr i="1" sz="3600">
              <a:latin typeface="Anton"/>
              <a:ea typeface="Anton"/>
              <a:cs typeface="Anton"/>
              <a:sym typeface="Anton"/>
            </a:endParaRPr>
          </a:p>
        </p:txBody>
      </p:sp>
      <p:pic>
        <p:nvPicPr>
          <p:cNvPr id="499" name="Google Shape;499;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8"/>
          <p:cNvSpPr txBox="1"/>
          <p:nvPr/>
        </p:nvSpPr>
        <p:spPr>
          <a:xfrm>
            <a:off x="120550" y="1075625"/>
            <a:ext cx="8800500" cy="149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Pino es la librería más moderna de las utilizadas actualmente. </a:t>
            </a:r>
            <a:r>
              <a:rPr lang="en-GB" sz="1900">
                <a:solidFill>
                  <a:schemeClr val="dk1"/>
                </a:solidFill>
                <a:highlight>
                  <a:schemeClr val="lt1"/>
                </a:highlight>
                <a:latin typeface="Helvetica Neue Light"/>
                <a:ea typeface="Helvetica Neue Light"/>
                <a:cs typeface="Helvetica Neue Light"/>
                <a:sym typeface="Helvetica Neue Light"/>
              </a:rPr>
              <a:t>Es veloz y cuenta con un buen ecosistema de trabajo.</a:t>
            </a:r>
            <a:br>
              <a:rPr lang="en-GB"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empezar a utilizarlo: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05" name="Google Shape;505;p5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Usando Pino</a:t>
            </a:r>
            <a:endParaRPr i="1" sz="3600">
              <a:latin typeface="Anton"/>
              <a:ea typeface="Anton"/>
              <a:cs typeface="Anton"/>
              <a:sym typeface="Anton"/>
            </a:endParaRPr>
          </a:p>
        </p:txBody>
      </p:sp>
      <p:pic>
        <p:nvPicPr>
          <p:cNvPr id="506" name="Google Shape;506;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7" name="Google Shape;507;p58"/>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508" name="Google Shape;508;p58"/>
          <p:cNvGrpSpPr/>
          <p:nvPr/>
        </p:nvGrpSpPr>
        <p:grpSpPr>
          <a:xfrm>
            <a:off x="884300" y="2703975"/>
            <a:ext cx="6653700" cy="1259950"/>
            <a:chOff x="198500" y="2399175"/>
            <a:chExt cx="6653700" cy="1259950"/>
          </a:xfrm>
        </p:grpSpPr>
        <p:sp>
          <p:nvSpPr>
            <p:cNvPr id="509" name="Google Shape;509;p58"/>
            <p:cNvSpPr txBox="1"/>
            <p:nvPr/>
          </p:nvSpPr>
          <p:spPr>
            <a:xfrm>
              <a:off x="198500" y="2399175"/>
              <a:ext cx="6653700" cy="941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3CEFAB"/>
                </a:buClr>
                <a:buSzPts val="1900"/>
                <a:buFont typeface="Helvetica Neue"/>
                <a:buAutoNum type="arabicPeriod"/>
              </a:pPr>
              <a:r>
                <a:rPr lang="en-GB" sz="1900">
                  <a:solidFill>
                    <a:schemeClr val="dk1"/>
                  </a:solidFill>
                  <a:highlight>
                    <a:schemeClr val="lt1"/>
                  </a:highlight>
                  <a:latin typeface="Helvetica Neue Light"/>
                  <a:ea typeface="Helvetica Neue Light"/>
                  <a:cs typeface="Helvetica Neue Light"/>
                  <a:sym typeface="Helvetica Neue Light"/>
                </a:rPr>
                <a:t>D</a:t>
              </a:r>
              <a:r>
                <a:rPr lang="en-GB" sz="1900">
                  <a:solidFill>
                    <a:schemeClr val="dk1"/>
                  </a:solidFill>
                  <a:highlight>
                    <a:schemeClr val="lt1"/>
                  </a:highlight>
                  <a:latin typeface="Helvetica Neue Light"/>
                  <a:ea typeface="Helvetica Neue Light"/>
                  <a:cs typeface="Helvetica Neue Light"/>
                  <a:sym typeface="Helvetica Neue Light"/>
                </a:rPr>
                <a:t>ebemos instalarlo: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a:buAutoNum type="arabicPeriod"/>
              </a:pPr>
              <a:r>
                <a:rPr lang="en-GB" sz="1900">
                  <a:solidFill>
                    <a:schemeClr val="dk1"/>
                  </a:solidFill>
                  <a:highlight>
                    <a:schemeClr val="lt1"/>
                  </a:highlight>
                  <a:latin typeface="Helvetica Neue Light"/>
                  <a:ea typeface="Helvetica Neue Light"/>
                  <a:cs typeface="Helvetica Neue Light"/>
                  <a:sym typeface="Helvetica Neue Light"/>
                </a:rPr>
                <a:t>Lo requerimos tal como muestra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10" name="Google Shape;510;p58"/>
            <p:cNvPicPr preferRelativeResize="0"/>
            <p:nvPr/>
          </p:nvPicPr>
          <p:blipFill rotWithShape="1">
            <a:blip r:embed="rId5">
              <a:alphaModFix/>
            </a:blip>
            <a:srcRect b="21292" l="0" r="0" t="22018"/>
            <a:stretch/>
          </p:blipFill>
          <p:spPr>
            <a:xfrm>
              <a:off x="2967950" y="2565526"/>
              <a:ext cx="1619150" cy="187450"/>
            </a:xfrm>
            <a:prstGeom prst="rect">
              <a:avLst/>
            </a:prstGeom>
            <a:noFill/>
            <a:ln cap="flat" cmpd="sng" w="19050">
              <a:solidFill>
                <a:schemeClr val="dk2"/>
              </a:solidFill>
              <a:prstDash val="solid"/>
              <a:round/>
              <a:headEnd len="sm" w="sm" type="none"/>
              <a:tailEnd len="sm" w="sm" type="none"/>
            </a:ln>
          </p:spPr>
        </p:pic>
        <p:pic>
          <p:nvPicPr>
            <p:cNvPr id="511" name="Google Shape;511;p58"/>
            <p:cNvPicPr preferRelativeResize="0"/>
            <p:nvPr/>
          </p:nvPicPr>
          <p:blipFill rotWithShape="1">
            <a:blip r:embed="rId6">
              <a:alphaModFix/>
            </a:blip>
            <a:srcRect b="22021" l="0" r="0" t="0"/>
            <a:stretch/>
          </p:blipFill>
          <p:spPr>
            <a:xfrm>
              <a:off x="2617000" y="3401275"/>
              <a:ext cx="2538400" cy="257850"/>
            </a:xfrm>
            <a:prstGeom prst="rect">
              <a:avLst/>
            </a:prstGeom>
            <a:noFill/>
            <a:ln cap="flat" cmpd="sng" w="19050">
              <a:solidFill>
                <a:schemeClr val="dk2"/>
              </a:solidFill>
              <a:prstDash val="solid"/>
              <a:round/>
              <a:headEnd len="sm" w="sm" type="none"/>
              <a:tailEnd len="sm" w="sm" type="none"/>
            </a:ln>
          </p:spPr>
        </p:pic>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9"/>
          <p:cNvSpPr txBox="1"/>
          <p:nvPr/>
        </p:nvSpPr>
        <p:spPr>
          <a:xfrm>
            <a:off x="630000" y="1075625"/>
            <a:ext cx="8060400" cy="353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instancia del Logger es el objeto devuelto por la función principal de Pino.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Su propósito principal es proveer los </a:t>
            </a:r>
            <a:r>
              <a:rPr b="1" i="1" lang="en-GB" sz="1900">
                <a:solidFill>
                  <a:schemeClr val="dk1"/>
                </a:solidFill>
                <a:highlight>
                  <a:schemeClr val="lt1"/>
                </a:highlight>
                <a:latin typeface="Helvetica Neue"/>
                <a:ea typeface="Helvetica Neue"/>
                <a:cs typeface="Helvetica Neue"/>
                <a:sym typeface="Helvetica Neue"/>
              </a:rPr>
              <a:t>métodos de logging</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Los métodos por default son: Trace, Debug, Info, Warn, Error y Fatal.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Todos los métodos tienen la siguiente forma genérica:</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1000"/>
              </a:spcAft>
              <a:buNone/>
            </a:pPr>
            <a:r>
              <a:rPr b="1" lang="en-GB" sz="1500">
                <a:solidFill>
                  <a:schemeClr val="lt1"/>
                </a:solidFill>
                <a:highlight>
                  <a:srgbClr val="4D5156"/>
                </a:highlight>
                <a:latin typeface="Roboto Mono"/>
                <a:ea typeface="Roboto Mono"/>
                <a:cs typeface="Roboto Mono"/>
                <a:sym typeface="Roboto Mono"/>
              </a:rPr>
              <a:t>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17" name="Google Shape;517;p5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Instancias de Logger</a:t>
            </a:r>
            <a:endParaRPr i="1" sz="3600">
              <a:latin typeface="Anton"/>
              <a:ea typeface="Anton"/>
              <a:cs typeface="Anton"/>
              <a:sym typeface="Anton"/>
            </a:endParaRPr>
          </a:p>
        </p:txBody>
      </p:sp>
      <p:pic>
        <p:nvPicPr>
          <p:cNvPr id="518" name="Google Shape;518;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9" name="Google Shape;519;p5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20" name="Google Shape;520;p59"/>
          <p:cNvSpPr txBox="1"/>
          <p:nvPr/>
        </p:nvSpPr>
        <p:spPr>
          <a:xfrm>
            <a:off x="136225" y="3357095"/>
            <a:ext cx="9234000" cy="415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000"/>
              </a:spcAft>
              <a:buNone/>
            </a:pPr>
            <a:r>
              <a:rPr b="1" lang="en-GB" sz="1500">
                <a:solidFill>
                  <a:schemeClr val="lt1"/>
                </a:solidFill>
                <a:highlight>
                  <a:srgbClr val="4D5156"/>
                </a:highlight>
                <a:latin typeface="Roboto Mono"/>
                <a:ea typeface="Roboto Mono"/>
                <a:cs typeface="Roboto Mono"/>
                <a:sym typeface="Roboto Mono"/>
              </a:rPr>
              <a:t> logger.method([mergingObject], [message], [...interpolationValues])</a:t>
            </a:r>
            <a:r>
              <a:rPr b="1" lang="en-GB" sz="1500">
                <a:solidFill>
                  <a:srgbClr val="555555"/>
                </a:solidFill>
                <a:highlight>
                  <a:srgbClr val="4D5156"/>
                </a:highlight>
                <a:latin typeface="Roboto Mono"/>
                <a:ea typeface="Roboto Mono"/>
                <a:cs typeface="Roboto Mono"/>
                <a:sym typeface="Roboto Mono"/>
              </a:rPr>
              <a:t>.</a:t>
            </a:r>
            <a:r>
              <a:rPr b="1" lang="en-GB" sz="1500">
                <a:solidFill>
                  <a:schemeClr val="lt1"/>
                </a:solidFill>
                <a:highlight>
                  <a:srgbClr val="4D5156"/>
                </a:highlight>
                <a:latin typeface="Roboto Mono"/>
                <a:ea typeface="Roboto Mono"/>
                <a:cs typeface="Roboto Mono"/>
                <a:sym typeface="Roboto Mono"/>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0"/>
          <p:cNvSpPr txBox="1"/>
          <p:nvPr/>
        </p:nvSpPr>
        <p:spPr>
          <a:xfrm>
            <a:off x="604100" y="2218625"/>
            <a:ext cx="8034600" cy="1496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rPr lang="en-GB" sz="1900">
                <a:latin typeface="Helvetica Neue Light"/>
                <a:ea typeface="Helvetica Neue Light"/>
                <a:cs typeface="Helvetica Neue Light"/>
                <a:sym typeface="Helvetica Neue Light"/>
              </a:rPr>
              <a:t>O</a:t>
            </a:r>
            <a:r>
              <a:rPr lang="en-GB" sz="1900">
                <a:solidFill>
                  <a:schemeClr val="dk1"/>
                </a:solidFill>
                <a:highlight>
                  <a:schemeClr val="lt1"/>
                </a:highlight>
                <a:latin typeface="Helvetica Neue Light"/>
                <a:ea typeface="Helvetica Neue Light"/>
                <a:cs typeface="Helvetica Neue Light"/>
                <a:sym typeface="Helvetica Neue Light"/>
              </a:rPr>
              <a:t>pcionalmente, se puede proporcionar un objeto como primer parámetro. Cada par clave valor enumerable del</a:t>
            </a:r>
            <a:r>
              <a:rPr i="1" lang="en-GB" sz="1900">
                <a:solidFill>
                  <a:schemeClr val="dk1"/>
                </a:solidFill>
                <a:highlight>
                  <a:schemeClr val="lt1"/>
                </a:highlight>
                <a:latin typeface="Helvetica Neue Light"/>
                <a:ea typeface="Helvetica Neue Light"/>
                <a:cs typeface="Helvetica Neue Light"/>
                <a:sym typeface="Helvetica Neue Light"/>
              </a:rPr>
              <a:t> mergingObject</a:t>
            </a:r>
            <a:r>
              <a:rPr lang="en-GB" sz="1900">
                <a:solidFill>
                  <a:schemeClr val="dk1"/>
                </a:solidFill>
                <a:highlight>
                  <a:schemeClr val="lt1"/>
                </a:highlight>
                <a:latin typeface="Helvetica Neue Light"/>
                <a:ea typeface="Helvetica Neue Light"/>
                <a:cs typeface="Helvetica Neue Light"/>
                <a:sym typeface="Helvetica Neue Light"/>
              </a:rPr>
              <a:t> se copia en la línea de log JSON.</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26" name="Google Shape;526;p60"/>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Instancias de Logger</a:t>
            </a:r>
            <a:br>
              <a:rPr i="1" lang="en-GB" sz="3600">
                <a:latin typeface="Anton"/>
                <a:ea typeface="Anton"/>
                <a:cs typeface="Anton"/>
                <a:sym typeface="Anton"/>
              </a:rPr>
            </a:br>
            <a:r>
              <a:rPr i="1" lang="en-GB" sz="3400">
                <a:solidFill>
                  <a:schemeClr val="lt1"/>
                </a:solidFill>
                <a:highlight>
                  <a:srgbClr val="666666"/>
                </a:highlight>
                <a:latin typeface="Anton"/>
                <a:ea typeface="Anton"/>
                <a:cs typeface="Anton"/>
                <a:sym typeface="Anton"/>
              </a:rPr>
              <a:t>MergingObject</a:t>
            </a:r>
            <a:endParaRPr i="1" sz="3400">
              <a:latin typeface="Anton"/>
              <a:ea typeface="Anton"/>
              <a:cs typeface="Anton"/>
              <a:sym typeface="Anton"/>
            </a:endParaRPr>
          </a:p>
        </p:txBody>
      </p:sp>
      <p:pic>
        <p:nvPicPr>
          <p:cNvPr id="527" name="Google Shape;527;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8" name="Google Shape;528;p6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1"/>
          <p:cNvSpPr txBox="1"/>
          <p:nvPr/>
        </p:nvSpPr>
        <p:spPr>
          <a:xfrm>
            <a:off x="535050" y="1380425"/>
            <a:ext cx="8129400" cy="3536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latin typeface="Helvetica Neue Light"/>
                <a:ea typeface="Helvetica Neue Light"/>
                <a:cs typeface="Helvetica Neue Light"/>
                <a:sym typeface="Helvetica Neue Light"/>
              </a:rPr>
              <a:t>S</a:t>
            </a:r>
            <a:r>
              <a:rPr lang="en-GB" sz="1800">
                <a:solidFill>
                  <a:schemeClr val="dk1"/>
                </a:solidFill>
                <a:highlight>
                  <a:schemeClr val="lt1"/>
                </a:highlight>
                <a:latin typeface="Helvetica Neue Light"/>
                <a:ea typeface="Helvetica Neue Light"/>
                <a:cs typeface="Helvetica Neue Light"/>
                <a:sym typeface="Helvetica Neue Light"/>
              </a:rPr>
              <a:t>e puede proporcionar opcionalmente, un string como parámetro. Por default, se fusiona en el </a:t>
            </a:r>
            <a:r>
              <a:rPr i="1" lang="en-GB" sz="1800">
                <a:solidFill>
                  <a:schemeClr val="dk1"/>
                </a:solidFill>
                <a:highlight>
                  <a:schemeClr val="lt1"/>
                </a:highlight>
                <a:latin typeface="Helvetica Neue Light"/>
                <a:ea typeface="Helvetica Neue Light"/>
                <a:cs typeface="Helvetica Neue Light"/>
                <a:sym typeface="Helvetica Neue Light"/>
              </a:rPr>
              <a:t>log JSON</a:t>
            </a:r>
            <a:r>
              <a:rPr lang="en-GB" sz="1800">
                <a:solidFill>
                  <a:schemeClr val="dk1"/>
                </a:solidFill>
                <a:highlight>
                  <a:schemeClr val="lt1"/>
                </a:highlight>
                <a:latin typeface="Helvetica Neue Light"/>
                <a:ea typeface="Helvetica Neue Light"/>
                <a:cs typeface="Helvetica Neue Light"/>
                <a:sym typeface="Helvetica Neue Light"/>
              </a:rPr>
              <a:t>, en la clave </a:t>
            </a:r>
            <a:r>
              <a:rPr i="1" lang="en-GB" sz="1800">
                <a:solidFill>
                  <a:schemeClr val="dk1"/>
                </a:solidFill>
                <a:highlight>
                  <a:schemeClr val="lt1"/>
                </a:highlight>
                <a:latin typeface="Helvetica Neue Light"/>
                <a:ea typeface="Helvetica Neue Light"/>
                <a:cs typeface="Helvetica Neue Light"/>
                <a:sym typeface="Helvetica Neue Light"/>
              </a:rPr>
              <a:t>msg</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Este parámetro tiene prioridad respecto al de </a:t>
            </a:r>
            <a:r>
              <a:rPr i="1" lang="en-GB" sz="1800">
                <a:solidFill>
                  <a:schemeClr val="dk1"/>
                </a:solidFill>
                <a:highlight>
                  <a:schemeClr val="lt1"/>
                </a:highlight>
                <a:latin typeface="Helvetica Neue Light"/>
                <a:ea typeface="Helvetica Neue Light"/>
                <a:cs typeface="Helvetica Neue Light"/>
                <a:sym typeface="Helvetica Neue Light"/>
              </a:rPr>
              <a:t>mergingObject</a:t>
            </a:r>
            <a:r>
              <a:rPr lang="en-GB" sz="1800">
                <a:solidFill>
                  <a:schemeClr val="dk1"/>
                </a:solidFill>
                <a:highlight>
                  <a:schemeClr val="lt1"/>
                </a:highlight>
                <a:latin typeface="Helvetica Neue Light"/>
                <a:ea typeface="Helvetica Neue Light"/>
                <a:cs typeface="Helvetica Neue Light"/>
                <a:sym typeface="Helvetica Neue Light"/>
              </a:rPr>
              <a:t>. Es decir, si mergingObject tiene un mensaje y además se especifica el parámetro </a:t>
            </a:r>
            <a:r>
              <a:rPr i="1" lang="en-GB" sz="1800">
                <a:solidFill>
                  <a:schemeClr val="dk1"/>
                </a:solidFill>
                <a:highlight>
                  <a:schemeClr val="lt1"/>
                </a:highlight>
                <a:latin typeface="Helvetica Neue Light"/>
                <a:ea typeface="Helvetica Neue Light"/>
                <a:cs typeface="Helvetica Neue Light"/>
                <a:sym typeface="Helvetica Neue Light"/>
              </a:rPr>
              <a:t>message</a:t>
            </a:r>
            <a:r>
              <a:rPr lang="en-GB" sz="1800">
                <a:solidFill>
                  <a:schemeClr val="dk1"/>
                </a:solidFill>
                <a:highlight>
                  <a:schemeClr val="lt1"/>
                </a:highlight>
                <a:latin typeface="Helvetica Neue Light"/>
                <a:ea typeface="Helvetica Neue Light"/>
                <a:cs typeface="Helvetica Neue Light"/>
                <a:sym typeface="Helvetica Neue Light"/>
              </a:rPr>
              <a:t>, el que se va a imprimir es el de </a:t>
            </a:r>
            <a:r>
              <a:rPr i="1" lang="en-GB" sz="1800">
                <a:solidFill>
                  <a:schemeClr val="dk1"/>
                </a:solidFill>
                <a:highlight>
                  <a:schemeClr val="lt1"/>
                </a:highlight>
                <a:latin typeface="Helvetica Neue Light"/>
                <a:ea typeface="Helvetica Neue Light"/>
                <a:cs typeface="Helvetica Neue Light"/>
                <a:sym typeface="Helvetica Neue Light"/>
              </a:rPr>
              <a:t>message</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Los string de message, pueden contener algún marcador de posición (placeholder). Estos son “%s” para string, “%d” para dígitos, “%0”, “%o” y “%j” para objetos. Los valores para estos marcadores de posición se proporcionan como un parámetro extra.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34" name="Google Shape;534;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5" name="Google Shape;535;p6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36" name="Google Shape;536;p61"/>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Instancias de Logger</a:t>
            </a:r>
            <a:br>
              <a:rPr i="1" lang="en-GB" sz="3600">
                <a:latin typeface="Anton"/>
                <a:ea typeface="Anton"/>
                <a:cs typeface="Anton"/>
                <a:sym typeface="Anton"/>
              </a:rPr>
            </a:br>
            <a:r>
              <a:rPr i="1" lang="en-GB" sz="3400">
                <a:solidFill>
                  <a:schemeClr val="lt1"/>
                </a:solidFill>
                <a:highlight>
                  <a:srgbClr val="666666"/>
                </a:highlight>
                <a:latin typeface="Anton"/>
                <a:ea typeface="Anton"/>
                <a:cs typeface="Anton"/>
                <a:sym typeface="Anton"/>
              </a:rPr>
              <a:t>Message</a:t>
            </a:r>
            <a:endParaRPr i="1" sz="3400">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4" name="Shape 124"/>
        <p:cNvGrpSpPr/>
        <p:nvPr/>
      </p:nvGrpSpPr>
      <p:grpSpPr>
        <a:xfrm>
          <a:off x="0" y="0"/>
          <a:ext cx="0" cy="0"/>
          <a:chOff x="0" y="0"/>
          <a:chExt cx="0" cy="0"/>
        </a:xfrm>
      </p:grpSpPr>
      <p:sp>
        <p:nvSpPr>
          <p:cNvPr id="125" name="Google Shape;125;p17"/>
          <p:cNvSpPr txBox="1"/>
          <p:nvPr>
            <p:ph idx="1" type="body"/>
          </p:nvPr>
        </p:nvSpPr>
        <p:spPr>
          <a:xfrm>
            <a:off x="600325" y="1996375"/>
            <a:ext cx="7943400" cy="1731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GB" sz="2900">
                <a:solidFill>
                  <a:srgbClr val="000000"/>
                </a:solidFill>
                <a:latin typeface="Anton"/>
                <a:ea typeface="Anton"/>
                <a:cs typeface="Anton"/>
                <a:sym typeface="Anton"/>
              </a:rPr>
              <a:t>NO SIRVE DE MUCHO REALIZAR APLICACIONES SUMAMENTE COMPLEJAS SI NO LOS USUARIOS LUEGO NO PODRÁN USARLA</a:t>
            </a:r>
            <a:r>
              <a:rPr lang="en-GB" sz="2900">
                <a:solidFill>
                  <a:srgbClr val="000000"/>
                </a:solidFill>
                <a:latin typeface="Anton"/>
                <a:ea typeface="Anton"/>
                <a:cs typeface="Anton"/>
                <a:sym typeface="Anton"/>
              </a:rPr>
              <a:t>.</a:t>
            </a:r>
            <a:endParaRPr sz="2900">
              <a:solidFill>
                <a:srgbClr val="000000"/>
              </a:solidFill>
              <a:latin typeface="Anton"/>
              <a:ea typeface="Anton"/>
              <a:cs typeface="Anton"/>
              <a:sym typeface="Anton"/>
            </a:endParaRPr>
          </a:p>
        </p:txBody>
      </p:sp>
      <p:pic>
        <p:nvPicPr>
          <p:cNvPr id="126" name="Google Shape;126;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7" name="Google Shape;127;p17"/>
          <p:cNvPicPr preferRelativeResize="0"/>
          <p:nvPr/>
        </p:nvPicPr>
        <p:blipFill rotWithShape="1">
          <a:blip r:embed="rId4">
            <a:alphaModFix/>
          </a:blip>
          <a:srcRect b="0" l="0" r="0" t="0"/>
          <a:stretch/>
        </p:blipFill>
        <p:spPr>
          <a:xfrm>
            <a:off x="3978725" y="520975"/>
            <a:ext cx="1186525" cy="1186525"/>
          </a:xfrm>
          <a:prstGeom prst="rect">
            <a:avLst/>
          </a:prstGeom>
          <a:noFill/>
          <a:ln>
            <a:noFill/>
          </a:ln>
        </p:spPr>
      </p:pic>
      <p:sp>
        <p:nvSpPr>
          <p:cNvPr id="128" name="Google Shape;128;p17"/>
          <p:cNvSpPr txBox="1"/>
          <p:nvPr/>
        </p:nvSpPr>
        <p:spPr>
          <a:xfrm>
            <a:off x="600288" y="3942675"/>
            <a:ext cx="79434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GB" sz="1500">
                <a:solidFill>
                  <a:schemeClr val="dk1"/>
                </a:solidFill>
                <a:latin typeface="Helvetica Neue Light"/>
                <a:ea typeface="Helvetica Neue Light"/>
                <a:cs typeface="Helvetica Neue Light"/>
                <a:sym typeface="Helvetica Neue Light"/>
              </a:rPr>
              <a:t>E</a:t>
            </a:r>
            <a:r>
              <a:rPr lang="en-GB" sz="1500">
                <a:solidFill>
                  <a:schemeClr val="dk1"/>
                </a:solidFill>
                <a:latin typeface="Helvetica Neue Light"/>
                <a:ea typeface="Helvetica Neue Light"/>
                <a:cs typeface="Helvetica Neue Light"/>
                <a:sym typeface="Helvetica Neue Light"/>
              </a:rPr>
              <a:t>l rendimiento y el consumo de recursos resulta una preocupación clave. Buscamos siempre generar un rendimiento óptimo con un tiempo de inactividad mínimo.</a:t>
            </a:r>
            <a:endParaRPr sz="15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2"/>
          <p:cNvSpPr txBox="1"/>
          <p:nvPr/>
        </p:nvSpPr>
        <p:spPr>
          <a:xfrm>
            <a:off x="120550" y="1380425"/>
            <a:ext cx="8880300" cy="148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Todos los argumentos suministrados después del mensaje se serializan e interpolan de acuerdo con los marcadores de posición de estilo printf, suministrados para formar el valor de mensaje de salida final para la línea de </a:t>
            </a:r>
            <a:r>
              <a:rPr i="1" lang="en-GB" sz="1800">
                <a:solidFill>
                  <a:schemeClr val="dk1"/>
                </a:solidFill>
                <a:highlight>
                  <a:schemeClr val="lt1"/>
                </a:highlight>
                <a:latin typeface="Helvetica Neue Light"/>
                <a:ea typeface="Helvetica Neue Light"/>
                <a:cs typeface="Helvetica Neue Light"/>
                <a:sym typeface="Helvetica Neue Light"/>
              </a:rPr>
              <a:t>log JSON</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42" name="Google Shape;542;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3" name="Google Shape;543;p6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44" name="Google Shape;544;p62"/>
          <p:cNvPicPr preferRelativeResize="0"/>
          <p:nvPr/>
        </p:nvPicPr>
        <p:blipFill>
          <a:blip r:embed="rId5">
            <a:alphaModFix/>
          </a:blip>
          <a:stretch>
            <a:fillRect/>
          </a:stretch>
        </p:blipFill>
        <p:spPr>
          <a:xfrm>
            <a:off x="3757475" y="2957323"/>
            <a:ext cx="2114550" cy="476250"/>
          </a:xfrm>
          <a:prstGeom prst="rect">
            <a:avLst/>
          </a:prstGeom>
          <a:noFill/>
          <a:ln cap="flat" cmpd="sng" w="19050">
            <a:solidFill>
              <a:schemeClr val="dk2"/>
            </a:solidFill>
            <a:prstDash val="solid"/>
            <a:round/>
            <a:headEnd len="sm" w="sm" type="none"/>
            <a:tailEnd len="sm" w="sm" type="none"/>
          </a:ln>
        </p:spPr>
      </p:pic>
      <p:sp>
        <p:nvSpPr>
          <p:cNvPr id="545" name="Google Shape;545;p62"/>
          <p:cNvSpPr txBox="1"/>
          <p:nvPr/>
        </p:nvSpPr>
        <p:spPr>
          <a:xfrm>
            <a:off x="120550" y="2511850"/>
            <a:ext cx="80694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el siguiente código, vemos que está solo el parámetro de </a:t>
            </a:r>
            <a:r>
              <a:rPr lang="en-GB" sz="1800">
                <a:solidFill>
                  <a:schemeClr val="lt1"/>
                </a:solidFill>
                <a:highlight>
                  <a:srgbClr val="666666"/>
                </a:highlight>
                <a:latin typeface="Helvetica Neue Light"/>
                <a:ea typeface="Helvetica Neue Light"/>
                <a:cs typeface="Helvetica Neue Light"/>
                <a:sym typeface="Helvetica Neue Light"/>
              </a:rPr>
              <a:t>message</a:t>
            </a:r>
            <a:r>
              <a:rPr lang="en-GB" sz="1800">
                <a:solidFill>
                  <a:schemeClr val="dk1"/>
                </a:solidFill>
                <a:highlight>
                  <a:schemeClr val="lt1"/>
                </a:highlight>
                <a:latin typeface="Helvetica Neue Light"/>
                <a:ea typeface="Helvetica Neue Light"/>
                <a:cs typeface="Helvetica Neue Light"/>
                <a:sym typeface="Helvetica Neue Light"/>
              </a:rPr>
              <a:t>.</a:t>
            </a:r>
            <a:endParaRPr sz="1800"/>
          </a:p>
        </p:txBody>
      </p:sp>
      <p:pic>
        <p:nvPicPr>
          <p:cNvPr id="546" name="Google Shape;546;p62"/>
          <p:cNvPicPr preferRelativeResize="0"/>
          <p:nvPr/>
        </p:nvPicPr>
        <p:blipFill>
          <a:blip r:embed="rId6">
            <a:alphaModFix/>
          </a:blip>
          <a:stretch>
            <a:fillRect/>
          </a:stretch>
        </p:blipFill>
        <p:spPr>
          <a:xfrm>
            <a:off x="1143025" y="3980950"/>
            <a:ext cx="6191250" cy="419100"/>
          </a:xfrm>
          <a:prstGeom prst="rect">
            <a:avLst/>
          </a:prstGeom>
          <a:noFill/>
          <a:ln cap="flat" cmpd="sng" w="19050">
            <a:solidFill>
              <a:schemeClr val="dk2"/>
            </a:solidFill>
            <a:prstDash val="solid"/>
            <a:round/>
            <a:headEnd len="sm" w="sm" type="none"/>
            <a:tailEnd len="sm" w="sm" type="none"/>
          </a:ln>
        </p:spPr>
      </p:pic>
      <p:sp>
        <p:nvSpPr>
          <p:cNvPr id="547" name="Google Shape;547;p62"/>
          <p:cNvSpPr txBox="1"/>
          <p:nvPr/>
        </p:nvSpPr>
        <p:spPr>
          <a:xfrm>
            <a:off x="120550" y="3502450"/>
            <a:ext cx="61914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este caso, en consola se imprime:</a:t>
            </a:r>
            <a:endParaRPr sz="1800"/>
          </a:p>
        </p:txBody>
      </p:sp>
      <p:sp>
        <p:nvSpPr>
          <p:cNvPr id="548" name="Google Shape;548;p62"/>
          <p:cNvSpPr txBox="1"/>
          <p:nvPr/>
        </p:nvSpPr>
        <p:spPr>
          <a:xfrm>
            <a:off x="11300" y="4621035"/>
            <a:ext cx="9338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GB">
                <a:solidFill>
                  <a:schemeClr val="dk1"/>
                </a:solidFill>
                <a:highlight>
                  <a:schemeClr val="lt1"/>
                </a:highlight>
                <a:latin typeface="Helvetica Neue Light"/>
                <a:ea typeface="Helvetica Neue Light"/>
                <a:cs typeface="Helvetica Neue Light"/>
                <a:sym typeface="Helvetica Neue Light"/>
              </a:rPr>
              <a:t>👉 Vemos que los niveles de salida se imprimen con su código (30 para </a:t>
            </a:r>
            <a:r>
              <a:rPr i="1" lang="en-GB">
                <a:solidFill>
                  <a:schemeClr val="dk1"/>
                </a:solidFill>
                <a:highlight>
                  <a:schemeClr val="lt1"/>
                </a:highlight>
                <a:latin typeface="Helvetica Neue Light"/>
                <a:ea typeface="Helvetica Neue Light"/>
                <a:cs typeface="Helvetica Neue Light"/>
                <a:sym typeface="Helvetica Neue Light"/>
              </a:rPr>
              <a:t>info </a:t>
            </a:r>
            <a:r>
              <a:rPr lang="en-GB">
                <a:solidFill>
                  <a:schemeClr val="dk1"/>
                </a:solidFill>
                <a:highlight>
                  <a:schemeClr val="lt1"/>
                </a:highlight>
                <a:latin typeface="Helvetica Neue Light"/>
                <a:ea typeface="Helvetica Neue Light"/>
                <a:cs typeface="Helvetica Neue Light"/>
                <a:sym typeface="Helvetica Neue Light"/>
              </a:rPr>
              <a:t>y 50 para </a:t>
            </a:r>
            <a:r>
              <a:rPr i="1" lang="en-GB">
                <a:solidFill>
                  <a:schemeClr val="dk1"/>
                </a:solidFill>
                <a:highlight>
                  <a:schemeClr val="lt1"/>
                </a:highlight>
                <a:latin typeface="Helvetica Neue Light"/>
                <a:ea typeface="Helvetica Neue Light"/>
                <a:cs typeface="Helvetica Neue Light"/>
                <a:sym typeface="Helvetica Neue Light"/>
              </a:rPr>
              <a:t>error</a:t>
            </a:r>
            <a:r>
              <a:rPr lang="en-GB">
                <a:solidFill>
                  <a:schemeClr val="dk1"/>
                </a:solidFill>
                <a:highlight>
                  <a:schemeClr val="lt1"/>
                </a:highlight>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549" name="Google Shape;549;p62"/>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Instancias de Logger</a:t>
            </a:r>
            <a:br>
              <a:rPr i="1" lang="en-GB" sz="3600">
                <a:latin typeface="Anton"/>
                <a:ea typeface="Anton"/>
                <a:cs typeface="Anton"/>
                <a:sym typeface="Anton"/>
              </a:rPr>
            </a:br>
            <a:r>
              <a:rPr i="1" lang="en-GB" sz="3400">
                <a:solidFill>
                  <a:schemeClr val="lt1"/>
                </a:solidFill>
                <a:highlight>
                  <a:srgbClr val="666666"/>
                </a:highlight>
                <a:latin typeface="Anton"/>
                <a:ea typeface="Anton"/>
                <a:cs typeface="Anton"/>
                <a:sym typeface="Anton"/>
              </a:rPr>
              <a:t>InterpolationValues</a:t>
            </a:r>
            <a:endParaRPr i="1" sz="3400">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5" name="Google Shape;555;p6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56" name="Google Shape;556;p63"/>
          <p:cNvSpPr txBox="1"/>
          <p:nvPr/>
        </p:nvSpPr>
        <p:spPr>
          <a:xfrm>
            <a:off x="120550" y="1368850"/>
            <a:ext cx="86340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el siguiente código, en la primera línea usamos el marcador de posición “%d” para el número 42. En las siguientes líneas, utilizamos mergingObjects con distintos objetos.</a:t>
            </a:r>
            <a:endParaRPr/>
          </a:p>
        </p:txBody>
      </p:sp>
      <p:sp>
        <p:nvSpPr>
          <p:cNvPr id="557" name="Google Shape;557;p63"/>
          <p:cNvSpPr txBox="1"/>
          <p:nvPr/>
        </p:nvSpPr>
        <p:spPr>
          <a:xfrm>
            <a:off x="120550" y="3426250"/>
            <a:ext cx="61914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este caso, en consola se imprime:</a:t>
            </a:r>
            <a:endParaRPr/>
          </a:p>
        </p:txBody>
      </p:sp>
      <p:pic>
        <p:nvPicPr>
          <p:cNvPr id="558" name="Google Shape;558;p63"/>
          <p:cNvPicPr preferRelativeResize="0"/>
          <p:nvPr/>
        </p:nvPicPr>
        <p:blipFill>
          <a:blip r:embed="rId5">
            <a:alphaModFix/>
          </a:blip>
          <a:stretch>
            <a:fillRect/>
          </a:stretch>
        </p:blipFill>
        <p:spPr>
          <a:xfrm>
            <a:off x="3429200" y="2287650"/>
            <a:ext cx="3742150" cy="958075"/>
          </a:xfrm>
          <a:prstGeom prst="rect">
            <a:avLst/>
          </a:prstGeom>
          <a:noFill/>
          <a:ln cap="flat" cmpd="sng" w="19050">
            <a:solidFill>
              <a:schemeClr val="dk2"/>
            </a:solidFill>
            <a:prstDash val="solid"/>
            <a:round/>
            <a:headEnd len="sm" w="sm" type="none"/>
            <a:tailEnd len="sm" w="sm" type="none"/>
          </a:ln>
        </p:spPr>
      </p:pic>
      <p:pic>
        <p:nvPicPr>
          <p:cNvPr id="559" name="Google Shape;559;p63"/>
          <p:cNvPicPr preferRelativeResize="0"/>
          <p:nvPr/>
        </p:nvPicPr>
        <p:blipFill>
          <a:blip r:embed="rId6">
            <a:alphaModFix/>
          </a:blip>
          <a:stretch>
            <a:fillRect/>
          </a:stretch>
        </p:blipFill>
        <p:spPr>
          <a:xfrm>
            <a:off x="2087750" y="3979450"/>
            <a:ext cx="6191399" cy="627664"/>
          </a:xfrm>
          <a:prstGeom prst="rect">
            <a:avLst/>
          </a:prstGeom>
          <a:noFill/>
          <a:ln cap="flat" cmpd="sng" w="19050">
            <a:solidFill>
              <a:schemeClr val="dk2"/>
            </a:solidFill>
            <a:prstDash val="solid"/>
            <a:round/>
            <a:headEnd len="sm" w="sm" type="none"/>
            <a:tailEnd len="sm" w="sm" type="none"/>
          </a:ln>
        </p:spPr>
      </p:pic>
      <p:sp>
        <p:nvSpPr>
          <p:cNvPr id="560" name="Google Shape;560;p6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Instancias de Logger</a:t>
            </a:r>
            <a:br>
              <a:rPr i="1" lang="en-GB" sz="3600">
                <a:latin typeface="Anton"/>
                <a:ea typeface="Anton"/>
                <a:cs typeface="Anton"/>
                <a:sym typeface="Anton"/>
              </a:rPr>
            </a:br>
            <a:r>
              <a:rPr i="1" lang="en-GB" sz="3400">
                <a:solidFill>
                  <a:schemeClr val="lt1"/>
                </a:solidFill>
                <a:highlight>
                  <a:srgbClr val="666666"/>
                </a:highlight>
                <a:latin typeface="Anton"/>
                <a:ea typeface="Anton"/>
                <a:cs typeface="Anton"/>
                <a:sym typeface="Anton"/>
              </a:rPr>
              <a:t>InterpolationValues</a:t>
            </a:r>
            <a:endParaRPr i="1" sz="3400">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Método logger.child</a:t>
            </a:r>
            <a:endParaRPr i="1" sz="3600">
              <a:latin typeface="Anton"/>
              <a:ea typeface="Anton"/>
              <a:cs typeface="Anton"/>
              <a:sym typeface="Anton"/>
            </a:endParaRPr>
          </a:p>
        </p:txBody>
      </p:sp>
      <p:pic>
        <p:nvPicPr>
          <p:cNvPr id="566" name="Google Shape;566;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7" name="Google Shape;567;p6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68" name="Google Shape;568;p64"/>
          <p:cNvSpPr txBox="1"/>
          <p:nvPr/>
        </p:nvSpPr>
        <p:spPr>
          <a:xfrm>
            <a:off x="509175" y="1064050"/>
            <a:ext cx="8121000" cy="3714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método </a:t>
            </a:r>
            <a:r>
              <a:rPr b="1" i="1" lang="en-GB" sz="1800">
                <a:solidFill>
                  <a:schemeClr val="dk1"/>
                </a:solidFill>
                <a:highlight>
                  <a:schemeClr val="lt1"/>
                </a:highlight>
                <a:latin typeface="Helvetica Neue"/>
                <a:ea typeface="Helvetica Neue"/>
                <a:cs typeface="Helvetica Neue"/>
                <a:sym typeface="Helvetica Neue"/>
              </a:rPr>
              <a:t>logger.child</a:t>
            </a:r>
            <a:r>
              <a:rPr lang="en-GB" sz="1800">
                <a:solidFill>
                  <a:schemeClr val="dk1"/>
                </a:solidFill>
                <a:highlight>
                  <a:schemeClr val="lt1"/>
                </a:highlight>
                <a:latin typeface="Helvetica Neue Light"/>
                <a:ea typeface="Helvetica Neue Light"/>
                <a:cs typeface="Helvetica Neue Light"/>
                <a:sym typeface="Helvetica Neue Light"/>
              </a:rPr>
              <a:t> permite la creación de registradores con estado (</a:t>
            </a:r>
            <a:r>
              <a:rPr i="1" lang="en-GB" sz="1800">
                <a:solidFill>
                  <a:schemeClr val="dk1"/>
                </a:solidFill>
                <a:highlight>
                  <a:schemeClr val="lt1"/>
                </a:highlight>
                <a:latin typeface="Helvetica Neue Light"/>
                <a:ea typeface="Helvetica Neue Light"/>
                <a:cs typeface="Helvetica Neue Light"/>
                <a:sym typeface="Helvetica Neue Light"/>
              </a:rPr>
              <a:t>stateful loggers</a:t>
            </a:r>
            <a:r>
              <a:rPr lang="en-GB" sz="1800">
                <a:solidFill>
                  <a:schemeClr val="dk1"/>
                </a:solidFill>
                <a:highlight>
                  <a:schemeClr val="lt1"/>
                </a:highlight>
                <a:latin typeface="Helvetica Neue Light"/>
                <a:ea typeface="Helvetica Neue Light"/>
                <a:cs typeface="Helvetica Neue Light"/>
                <a:sym typeface="Helvetica Neue Light"/>
              </a:rPr>
              <a:t>), donde los pares clave-valor se pueden anclar a un </a:t>
            </a:r>
            <a:r>
              <a:rPr i="1" lang="en-GB" sz="1800">
                <a:solidFill>
                  <a:schemeClr val="dk1"/>
                </a:solidFill>
                <a:highlight>
                  <a:schemeClr val="lt1"/>
                </a:highlight>
                <a:latin typeface="Helvetica Neue Light"/>
                <a:ea typeface="Helvetica Neue Light"/>
                <a:cs typeface="Helvetica Neue Light"/>
                <a:sym typeface="Helvetica Neue Light"/>
              </a:rPr>
              <a:t>logger</a:t>
            </a:r>
            <a:r>
              <a:rPr lang="en-GB" sz="1800">
                <a:solidFill>
                  <a:schemeClr val="dk1"/>
                </a:solidFill>
                <a:highlight>
                  <a:schemeClr val="lt1"/>
                </a:highlight>
                <a:latin typeface="Helvetica Neue Light"/>
                <a:ea typeface="Helvetica Neue Light"/>
                <a:cs typeface="Helvetica Neue Light"/>
                <a:sym typeface="Helvetica Neue Light"/>
              </a:rPr>
              <a:t>, lo que hace que se generen en cada línea de </a:t>
            </a:r>
            <a:r>
              <a:rPr i="1" lang="en-GB" sz="1800">
                <a:solidFill>
                  <a:schemeClr val="dk1"/>
                </a:solidFill>
                <a:highlight>
                  <a:schemeClr val="lt1"/>
                </a:highlight>
                <a:latin typeface="Helvetica Neue Light"/>
                <a:ea typeface="Helvetica Neue Light"/>
                <a:cs typeface="Helvetica Neue Light"/>
                <a:sym typeface="Helvetica Neue Light"/>
              </a:rPr>
              <a:t>log</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rgbClr val="202124"/>
              </a:solidFill>
              <a:highlight>
                <a:srgbClr val="F8F9FA"/>
              </a:high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Los logger.child usan el mismo flujo de salida que el padre y heredan el nivel de log actual del padre en el momento en que se generan.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nivel de registro de un </a:t>
            </a:r>
            <a:r>
              <a:rPr i="1" lang="en-GB" sz="1800">
                <a:solidFill>
                  <a:schemeClr val="dk1"/>
                </a:solidFill>
                <a:highlight>
                  <a:schemeClr val="lt1"/>
                </a:highlight>
                <a:latin typeface="Helvetica Neue Light"/>
                <a:ea typeface="Helvetica Neue Light"/>
                <a:cs typeface="Helvetica Neue Light"/>
                <a:sym typeface="Helvetica Neue Light"/>
              </a:rPr>
              <a:t>logger.child</a:t>
            </a:r>
            <a:r>
              <a:rPr lang="en-GB" sz="1800">
                <a:solidFill>
                  <a:schemeClr val="dk1"/>
                </a:solidFill>
                <a:highlight>
                  <a:schemeClr val="lt1"/>
                </a:highlight>
                <a:latin typeface="Helvetica Neue Light"/>
                <a:ea typeface="Helvetica Neue Light"/>
                <a:cs typeface="Helvetica Neue Light"/>
                <a:sym typeface="Helvetica Neue Light"/>
              </a:rPr>
              <a:t> es mutable. Se puede configurar independientemente del padre, ya sea configurando el acceso de nivel después de crear el </a:t>
            </a:r>
            <a:r>
              <a:rPr i="1" lang="en-GB" sz="1800">
                <a:solidFill>
                  <a:schemeClr val="dk1"/>
                </a:solidFill>
                <a:highlight>
                  <a:schemeClr val="lt1"/>
                </a:highlight>
                <a:latin typeface="Helvetica Neue Light"/>
                <a:ea typeface="Helvetica Neue Light"/>
                <a:cs typeface="Helvetica Neue Light"/>
                <a:sym typeface="Helvetica Neue Light"/>
              </a:rPr>
              <a:t>log </a:t>
            </a:r>
            <a:r>
              <a:rPr lang="en-GB" sz="1800">
                <a:solidFill>
                  <a:schemeClr val="dk1"/>
                </a:solidFill>
                <a:highlight>
                  <a:schemeClr val="lt1"/>
                </a:highlight>
                <a:latin typeface="Helvetica Neue Light"/>
                <a:ea typeface="Helvetica Neue Light"/>
                <a:cs typeface="Helvetica Neue Light"/>
                <a:sym typeface="Helvetica Neue Light"/>
              </a:rPr>
              <a:t>secundario o usando la clave reservada </a:t>
            </a:r>
            <a:r>
              <a:rPr b="1" i="1" lang="en-GB" sz="1800">
                <a:solidFill>
                  <a:schemeClr val="dk1"/>
                </a:solidFill>
                <a:highlight>
                  <a:schemeClr val="lt1"/>
                </a:highlight>
                <a:latin typeface="Helvetica Neue"/>
                <a:ea typeface="Helvetica Neue"/>
                <a:cs typeface="Helvetica Neue"/>
                <a:sym typeface="Helvetica Neue"/>
              </a:rPr>
              <a:t>bindings.level</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Los </a:t>
            </a:r>
            <a:r>
              <a:rPr i="1" lang="en-GB" sz="1800">
                <a:solidFill>
                  <a:schemeClr val="dk1"/>
                </a:solidFill>
                <a:highlight>
                  <a:schemeClr val="lt1"/>
                </a:highlight>
                <a:latin typeface="Helvetica Neue Light"/>
                <a:ea typeface="Helvetica Neue Light"/>
                <a:cs typeface="Helvetica Neue Light"/>
                <a:sym typeface="Helvetica Neue Light"/>
              </a:rPr>
              <a:t>logger.child</a:t>
            </a:r>
            <a:r>
              <a:rPr lang="en-GB" sz="1800">
                <a:solidFill>
                  <a:schemeClr val="dk1"/>
                </a:solidFill>
                <a:highlight>
                  <a:schemeClr val="lt1"/>
                </a:highlight>
                <a:latin typeface="Helvetica Neue Light"/>
                <a:ea typeface="Helvetica Neue Light"/>
                <a:cs typeface="Helvetica Neue Light"/>
                <a:sym typeface="Helvetica Neue Light"/>
              </a:rPr>
              <a:t> heredan los serializadores del </a:t>
            </a:r>
            <a:r>
              <a:rPr i="1" lang="en-GB" sz="1800">
                <a:solidFill>
                  <a:schemeClr val="dk1"/>
                </a:solidFill>
                <a:highlight>
                  <a:schemeClr val="lt1"/>
                </a:highlight>
                <a:latin typeface="Helvetica Neue Light"/>
                <a:ea typeface="Helvetica Neue Light"/>
                <a:cs typeface="Helvetica Neue Light"/>
                <a:sym typeface="Helvetica Neue Light"/>
              </a:rPr>
              <a:t>log</a:t>
            </a:r>
            <a:r>
              <a:rPr lang="en-GB" sz="1800">
                <a:solidFill>
                  <a:schemeClr val="dk1"/>
                </a:solidFill>
                <a:highlight>
                  <a:schemeClr val="lt1"/>
                </a:highlight>
                <a:latin typeface="Helvetica Neue Light"/>
                <a:ea typeface="Helvetica Neue Light"/>
                <a:cs typeface="Helvetica Neue Light"/>
                <a:sym typeface="Helvetica Neue Light"/>
              </a:rPr>
              <a:t> principal.</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Método logger.child</a:t>
            </a:r>
            <a:endParaRPr i="1" sz="3600">
              <a:latin typeface="Anton"/>
              <a:ea typeface="Anton"/>
              <a:cs typeface="Anton"/>
              <a:sym typeface="Anton"/>
            </a:endParaRPr>
          </a:p>
        </p:txBody>
      </p:sp>
      <p:pic>
        <p:nvPicPr>
          <p:cNvPr id="574" name="Google Shape;57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5" name="Google Shape;575;p6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76" name="Google Shape;576;p65"/>
          <p:cNvSpPr txBox="1"/>
          <p:nvPr/>
        </p:nvSpPr>
        <p:spPr>
          <a:xfrm>
            <a:off x="120550" y="987850"/>
            <a:ext cx="8634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el siguiente código, vemos </a:t>
            </a:r>
            <a:r>
              <a:rPr lang="en-GB" sz="1800">
                <a:solidFill>
                  <a:schemeClr val="dk1"/>
                </a:solidFill>
                <a:highlight>
                  <a:schemeClr val="lt1"/>
                </a:highlight>
                <a:latin typeface="Helvetica Neue Light"/>
                <a:ea typeface="Helvetica Neue Light"/>
                <a:cs typeface="Helvetica Neue Light"/>
                <a:sym typeface="Helvetica Neue Light"/>
              </a:rPr>
              <a:t>cómo</a:t>
            </a:r>
            <a:r>
              <a:rPr lang="en-GB" sz="1800">
                <a:solidFill>
                  <a:schemeClr val="dk1"/>
                </a:solidFill>
                <a:highlight>
                  <a:schemeClr val="lt1"/>
                </a:highlight>
                <a:latin typeface="Helvetica Neue Light"/>
                <a:ea typeface="Helvetica Neue Light"/>
                <a:cs typeface="Helvetica Neue Light"/>
                <a:sym typeface="Helvetica Neue Light"/>
              </a:rPr>
              <a:t> podemos usar este método.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77" name="Google Shape;577;p65"/>
          <p:cNvPicPr preferRelativeResize="0"/>
          <p:nvPr/>
        </p:nvPicPr>
        <p:blipFill>
          <a:blip r:embed="rId5">
            <a:alphaModFix/>
          </a:blip>
          <a:stretch>
            <a:fillRect/>
          </a:stretch>
        </p:blipFill>
        <p:spPr>
          <a:xfrm>
            <a:off x="2881313" y="1471470"/>
            <a:ext cx="3381375" cy="838200"/>
          </a:xfrm>
          <a:prstGeom prst="rect">
            <a:avLst/>
          </a:prstGeom>
          <a:noFill/>
          <a:ln cap="flat" cmpd="sng" w="19050">
            <a:solidFill>
              <a:schemeClr val="dk2"/>
            </a:solidFill>
            <a:prstDash val="solid"/>
            <a:round/>
            <a:headEnd len="sm" w="sm" type="none"/>
            <a:tailEnd len="sm" w="sm" type="none"/>
          </a:ln>
        </p:spPr>
      </p:pic>
      <p:sp>
        <p:nvSpPr>
          <p:cNvPr id="578" name="Google Shape;578;p65"/>
          <p:cNvSpPr txBox="1"/>
          <p:nvPr/>
        </p:nvSpPr>
        <p:spPr>
          <a:xfrm>
            <a:off x="120550" y="2359450"/>
            <a:ext cx="8634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En consola se imprime lo siguiente:</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79" name="Google Shape;579;p65"/>
          <p:cNvPicPr preferRelativeResize="0"/>
          <p:nvPr/>
        </p:nvPicPr>
        <p:blipFill>
          <a:blip r:embed="rId6">
            <a:alphaModFix/>
          </a:blip>
          <a:stretch>
            <a:fillRect/>
          </a:stretch>
        </p:blipFill>
        <p:spPr>
          <a:xfrm>
            <a:off x="838200" y="2819190"/>
            <a:ext cx="7658100" cy="628650"/>
          </a:xfrm>
          <a:prstGeom prst="rect">
            <a:avLst/>
          </a:prstGeom>
          <a:noFill/>
          <a:ln cap="flat" cmpd="sng" w="19050">
            <a:solidFill>
              <a:schemeClr val="dk2"/>
            </a:solidFill>
            <a:prstDash val="solid"/>
            <a:round/>
            <a:headEnd len="sm" w="sm" type="none"/>
            <a:tailEnd len="sm" w="sm" type="none"/>
          </a:ln>
        </p:spPr>
      </p:pic>
      <p:sp>
        <p:nvSpPr>
          <p:cNvPr id="580" name="Google Shape;580;p65"/>
          <p:cNvSpPr txBox="1"/>
          <p:nvPr/>
        </p:nvSpPr>
        <p:spPr>
          <a:xfrm>
            <a:off x="120550" y="3957375"/>
            <a:ext cx="86340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GB" sz="1600">
                <a:solidFill>
                  <a:schemeClr val="dk1"/>
                </a:solidFill>
                <a:highlight>
                  <a:schemeClr val="lt1"/>
                </a:highlight>
                <a:latin typeface="Helvetica Neue Light"/>
                <a:ea typeface="Helvetica Neue Light"/>
                <a:cs typeface="Helvetica Neue Light"/>
                <a:sym typeface="Helvetica Neue Light"/>
              </a:rPr>
              <a:t>👉 Podemos observar que es muy similar a lo mostrado anteriormente. Sin embargo, en los 3 casos, se imprimió además, antes del parámetro de </a:t>
            </a:r>
            <a:r>
              <a:rPr i="1" lang="en-GB" sz="1600">
                <a:solidFill>
                  <a:schemeClr val="dk1"/>
                </a:solidFill>
                <a:highlight>
                  <a:schemeClr val="lt1"/>
                </a:highlight>
                <a:latin typeface="Helvetica Neue Light"/>
                <a:ea typeface="Helvetica Neue Light"/>
                <a:cs typeface="Helvetica Neue Light"/>
                <a:sym typeface="Helvetica Neue Light"/>
              </a:rPr>
              <a:t>message</a:t>
            </a:r>
            <a:r>
              <a:rPr lang="en-GB" sz="1600">
                <a:solidFill>
                  <a:schemeClr val="dk1"/>
                </a:solidFill>
                <a:highlight>
                  <a:schemeClr val="lt1"/>
                </a:highlight>
                <a:latin typeface="Helvetica Neue Light"/>
                <a:ea typeface="Helvetica Neue Light"/>
                <a:cs typeface="Helvetica Neue Light"/>
                <a:sym typeface="Helvetica Neue Light"/>
              </a:rPr>
              <a:t>, el objeto especificado en la primera línea, al definir el método </a:t>
            </a:r>
            <a:r>
              <a:rPr i="1" lang="en-GB" sz="1600">
                <a:solidFill>
                  <a:schemeClr val="dk1"/>
                </a:solidFill>
                <a:highlight>
                  <a:schemeClr val="lt1"/>
                </a:highlight>
                <a:latin typeface="Helvetica Neue Light"/>
                <a:ea typeface="Helvetica Neue Light"/>
                <a:cs typeface="Helvetica Neue Light"/>
                <a:sym typeface="Helvetica Neue Light"/>
              </a:rPr>
              <a:t>logger.child</a:t>
            </a:r>
            <a:r>
              <a:rPr lang="en-GB"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LOGUEAR CON PINO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586" name="Google Shape;586;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87" name="Google Shape;587;p6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3" name="Google Shape;593;p67"/>
          <p:cNvSpPr txBox="1"/>
          <p:nvPr/>
        </p:nvSpPr>
        <p:spPr>
          <a:xfrm>
            <a:off x="290100" y="1883475"/>
            <a:ext cx="8259000" cy="16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el ejercicio anterior pero esta vez utilizando pino logger.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Crear los loggers respetando los niveles de log y las instancias necesarias para cumplir con el enunciado.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94" name="Google Shape;594;p67"/>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595" name="Google Shape;595;p67"/>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Loguear con Pino</a:t>
            </a:r>
            <a:endParaRPr i="1" sz="1600">
              <a:latin typeface="Helvetica Neue Light"/>
              <a:ea typeface="Helvetica Neue Light"/>
              <a:cs typeface="Helvetica Neue Light"/>
              <a:sym typeface="Helvetica Neue Light"/>
            </a:endParaRPr>
          </a:p>
        </p:txBody>
      </p:sp>
      <p:sp>
        <p:nvSpPr>
          <p:cNvPr id="596" name="Google Shape;596;p67"/>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8"/>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LOGGERS Y GZIP</a:t>
            </a:r>
            <a:endParaRPr i="1" sz="4000">
              <a:latin typeface="Anton"/>
              <a:ea typeface="Anton"/>
              <a:cs typeface="Anton"/>
              <a:sym typeface="Anton"/>
            </a:endParaRPr>
          </a:p>
        </p:txBody>
      </p:sp>
      <p:pic>
        <p:nvPicPr>
          <p:cNvPr id="602" name="Google Shape;602;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3" name="Google Shape;603;p68"/>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604" name="Google Shape;604;p68"/>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28</a:t>
            </a:r>
            <a:endParaRPr b="1">
              <a:solidFill>
                <a:srgbClr val="FFFFFF"/>
              </a:solidFill>
              <a:latin typeface="Helvetica Neue"/>
              <a:ea typeface="Helvetica Neue"/>
              <a:cs typeface="Helvetica Neue"/>
              <a:sym typeface="Helvetica Neue"/>
            </a:endParaRPr>
          </a:p>
        </p:txBody>
      </p:sp>
      <p:sp>
        <p:nvSpPr>
          <p:cNvPr id="605" name="Google Shape;605;p68"/>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Light"/>
                <a:ea typeface="Helvetica Neue Light"/>
                <a:cs typeface="Helvetica Neue Light"/>
                <a:sym typeface="Helvetica Neue Light"/>
              </a:rPr>
              <a:t>Retomemos nuestro trabajo para poder incorporar la compresión por Gzip y utilizar como registro de la aplicación alguno de los loggers vistos.</a:t>
            </a: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aphicFrame>
        <p:nvGraphicFramePr>
          <p:cNvPr id="610" name="Google Shape;610;p69"/>
          <p:cNvGraphicFramePr/>
          <p:nvPr/>
        </p:nvGraphicFramePr>
        <p:xfrm>
          <a:off x="153263" y="39300"/>
          <a:ext cx="3000000" cy="3000000"/>
        </p:xfrm>
        <a:graphic>
          <a:graphicData uri="http://schemas.openxmlformats.org/drawingml/2006/table">
            <a:tbl>
              <a:tblPr>
                <a:noFill/>
                <a:tableStyleId>{8D44B779-445A-49B8-8E7F-3701BE30F0F8}</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GB" sz="2400">
                          <a:solidFill>
                            <a:schemeClr val="dk1"/>
                          </a:solidFill>
                          <a:latin typeface="Anton"/>
                          <a:ea typeface="Anton"/>
                          <a:cs typeface="Anton"/>
                          <a:sym typeface="Anton"/>
                        </a:rPr>
                        <a:t>LOGGERS Y GZIP</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Incorporar al proyecto de servidor de trabajo la compresión gzip.</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Verificar sobre la ruta /info con y sin compresión, la diferencia de cantidad de bytes devueltos en un caso y otro.</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Utilizar como registro de la aplicación de backend eligiendo el logger que más les guste: log4js, winston o pino log4js. </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GB">
                          <a:latin typeface="Helvetica Neue Light"/>
                          <a:ea typeface="Helvetica Neue Light"/>
                          <a:cs typeface="Helvetica Neue Light"/>
                          <a:sym typeface="Helvetica Neue Light"/>
                        </a:rPr>
                        <a:t>Elegir un módulo del servidor para reemplazar los console.log por las funciones de logger, seleccionando el detalle de log entre 3 niveles:  info, warning y error utilizando el siguiente criterio:</a:t>
                      </a:r>
                      <a:endParaRPr>
                        <a:latin typeface="Helvetica Neue Light"/>
                        <a:ea typeface="Helvetica Neue Light"/>
                        <a:cs typeface="Helvetica Neue Light"/>
                        <a:sym typeface="Helvetica Neue Light"/>
                      </a:endParaRPr>
                    </a:p>
                    <a:p>
                      <a:pPr indent="-317500" lvl="0" marL="1710000" rtl="0" algn="l">
                        <a:spcBef>
                          <a:spcPts val="1000"/>
                        </a:spcBef>
                        <a:spcAft>
                          <a:spcPts val="0"/>
                        </a:spcAft>
                        <a:buSzPts val="1400"/>
                        <a:buFont typeface="Helvetica Neue Light"/>
                        <a:buChar char="●"/>
                      </a:pPr>
                      <a:r>
                        <a:rPr lang="en-GB">
                          <a:latin typeface="Helvetica Neue Light"/>
                          <a:ea typeface="Helvetica Neue Light"/>
                          <a:cs typeface="Helvetica Neue Light"/>
                          <a:sym typeface="Helvetica Neue Light"/>
                        </a:rPr>
                        <a:t>Loggear todos los niveles a consola (info, warning y error)</a:t>
                      </a:r>
                      <a:endParaRPr>
                        <a:latin typeface="Helvetica Neue Light"/>
                        <a:ea typeface="Helvetica Neue Light"/>
                        <a:cs typeface="Helvetica Neue Light"/>
                        <a:sym typeface="Helvetica Neue Light"/>
                      </a:endParaRPr>
                    </a:p>
                    <a:p>
                      <a:pPr indent="-317500" lvl="0" marL="1710000" rtl="0" algn="l">
                        <a:spcBef>
                          <a:spcPts val="0"/>
                        </a:spcBef>
                        <a:spcAft>
                          <a:spcPts val="0"/>
                        </a:spcAft>
                        <a:buSzPts val="1400"/>
                        <a:buFont typeface="Helvetica Neue Light"/>
                        <a:buChar char="●"/>
                      </a:pPr>
                      <a:r>
                        <a:rPr lang="en-GB">
                          <a:latin typeface="Helvetica Neue Light"/>
                          <a:ea typeface="Helvetica Neue Light"/>
                          <a:cs typeface="Helvetica Neue Light"/>
                          <a:sym typeface="Helvetica Neue Light"/>
                        </a:rPr>
                        <a:t>Registrar sólo los logs de warning a un archivo llamada warn.log</a:t>
                      </a:r>
                      <a:endParaRPr>
                        <a:latin typeface="Helvetica Neue Light"/>
                        <a:ea typeface="Helvetica Neue Light"/>
                        <a:cs typeface="Helvetica Neue Light"/>
                        <a:sym typeface="Helvetica Neue Light"/>
                      </a:endParaRPr>
                    </a:p>
                    <a:p>
                      <a:pPr indent="-317500" lvl="0" marL="1710000" rtl="0" algn="l">
                        <a:spcBef>
                          <a:spcPts val="0"/>
                        </a:spcBef>
                        <a:spcAft>
                          <a:spcPts val="0"/>
                        </a:spcAft>
                        <a:buSzPts val="1400"/>
                        <a:buFont typeface="Helvetica Neue Light"/>
                        <a:buChar char="●"/>
                      </a:pPr>
                      <a:r>
                        <a:rPr lang="en-GB">
                          <a:latin typeface="Helvetica Neue Light"/>
                          <a:ea typeface="Helvetica Neue Light"/>
                          <a:cs typeface="Helvetica Neue Light"/>
                          <a:sym typeface="Helvetica Neue Light"/>
                        </a:rPr>
                        <a:t>Enviar sólo los logs de error a un archivo llamada error.log</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11" name="Google Shape;611;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2" name="Google Shape;612;p69"/>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6" name="Shape 616"/>
        <p:cNvGrpSpPr/>
        <p:nvPr/>
      </p:nvGrpSpPr>
      <p:grpSpPr>
        <a:xfrm>
          <a:off x="0" y="0"/>
          <a:ext cx="0" cy="0"/>
          <a:chOff x="0" y="0"/>
          <a:chExt cx="0" cy="0"/>
        </a:xfrm>
      </p:grpSpPr>
      <p:sp>
        <p:nvSpPr>
          <p:cNvPr id="617" name="Google Shape;617;p7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18" name="Google Shape;618;p7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2" name="Shape 622"/>
        <p:cNvGrpSpPr/>
        <p:nvPr/>
      </p:nvGrpSpPr>
      <p:grpSpPr>
        <a:xfrm>
          <a:off x="0" y="0"/>
          <a:ext cx="0" cy="0"/>
          <a:chOff x="0" y="0"/>
          <a:chExt cx="0" cy="0"/>
        </a:xfrm>
      </p:grpSpPr>
      <p:sp>
        <p:nvSpPr>
          <p:cNvPr id="623" name="Google Shape;623;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24" name="Google Shape;624;p71"/>
          <p:cNvSpPr txBox="1"/>
          <p:nvPr/>
        </p:nvSpPr>
        <p:spPr>
          <a:xfrm>
            <a:off x="2180400" y="26231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E0FF00"/>
              </a:buClr>
              <a:buSzPts val="1900"/>
              <a:buFont typeface="Helvetica Neue Light"/>
              <a:buChar char="-"/>
            </a:pPr>
            <a:r>
              <a:rPr lang="en-GB" sz="1900">
                <a:solidFill>
                  <a:srgbClr val="E0FF00"/>
                </a:solidFill>
                <a:latin typeface="Helvetica Neue Light"/>
                <a:ea typeface="Helvetica Neue Light"/>
                <a:cs typeface="Helvetica Neue Light"/>
                <a:sym typeface="Helvetica Neue Light"/>
              </a:rPr>
              <a:t>Mejoras para el rendimiento de la aplicación Express.</a:t>
            </a:r>
            <a:endParaRPr sz="1900">
              <a:solidFill>
                <a:srgbClr val="E0FF00"/>
              </a:solidFill>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E0FF00"/>
              </a:buClr>
              <a:buSzPts val="1900"/>
              <a:buFont typeface="Helvetica Neue Light"/>
              <a:buChar char="-"/>
            </a:pPr>
            <a:r>
              <a:rPr lang="en-GB" sz="1900">
                <a:solidFill>
                  <a:srgbClr val="E0FF00"/>
                </a:solidFill>
                <a:latin typeface="Helvetica Neue Light"/>
                <a:ea typeface="Helvetica Neue Light"/>
                <a:cs typeface="Helvetica Neue Light"/>
                <a:sym typeface="Helvetica Neue Light"/>
              </a:rPr>
              <a:t>Loggers. Por qué son importantes y las librerías de npm más utilizadas para esto.</a:t>
            </a:r>
            <a:endParaRPr sz="19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18"/>
          <p:cNvSpPr txBox="1"/>
          <p:nvPr>
            <p:ph idx="1" type="body"/>
          </p:nvPr>
        </p:nvSpPr>
        <p:spPr>
          <a:xfrm>
            <a:off x="600300" y="785800"/>
            <a:ext cx="7943400" cy="3416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lang="en-GB" sz="2700">
                <a:solidFill>
                  <a:srgbClr val="000000"/>
                </a:solidFill>
                <a:latin typeface="Helvetica Neue Light"/>
                <a:ea typeface="Helvetica Neue Light"/>
                <a:cs typeface="Helvetica Neue Light"/>
                <a:sym typeface="Helvetica Neue Light"/>
              </a:rPr>
              <a:t>¿Qué podemos hacer en el código</a:t>
            </a:r>
            <a:r>
              <a:rPr lang="en-GB" sz="2700">
                <a:solidFill>
                  <a:schemeClr val="dk1"/>
                </a:solidFill>
                <a:latin typeface="Helvetica Neue Light"/>
                <a:ea typeface="Helvetica Neue Light"/>
                <a:cs typeface="Helvetica Neue Light"/>
                <a:sym typeface="Helvetica Neue Light"/>
              </a:rPr>
              <a:t> y </a:t>
            </a:r>
            <a:r>
              <a:rPr lang="en-GB" sz="2700">
                <a:solidFill>
                  <a:srgbClr val="000000"/>
                </a:solidFill>
                <a:latin typeface="Helvetica Neue Light"/>
                <a:ea typeface="Helvetica Neue Light"/>
                <a:cs typeface="Helvetica Neue Light"/>
                <a:sym typeface="Helvetica Neue Light"/>
              </a:rPr>
              <a:t>qué en el entorno/configuración para optimizar nuestra aplicación?</a:t>
            </a:r>
            <a:endParaRPr sz="2700">
              <a:solidFill>
                <a:srgbClr val="000000"/>
              </a:solidFill>
              <a:latin typeface="Helvetica Neue Light"/>
              <a:ea typeface="Helvetica Neue Light"/>
              <a:cs typeface="Helvetica Neue Light"/>
              <a:sym typeface="Helvetica Neue Light"/>
            </a:endParaRPr>
          </a:p>
        </p:txBody>
      </p:sp>
      <p:pic>
        <p:nvPicPr>
          <p:cNvPr id="134" name="Google Shape;134;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8" name="Shape 628"/>
        <p:cNvGrpSpPr/>
        <p:nvPr/>
      </p:nvGrpSpPr>
      <p:grpSpPr>
        <a:xfrm>
          <a:off x="0" y="0"/>
          <a:ext cx="0" cy="0"/>
          <a:chOff x="0" y="0"/>
          <a:chExt cx="0" cy="0"/>
        </a:xfrm>
      </p:grpSpPr>
      <p:sp>
        <p:nvSpPr>
          <p:cNvPr id="629" name="Google Shape;629;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30" name="Google Shape;630;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34" name="Shape 634"/>
        <p:cNvGrpSpPr/>
        <p:nvPr/>
      </p:nvGrpSpPr>
      <p:grpSpPr>
        <a:xfrm>
          <a:off x="0" y="0"/>
          <a:ext cx="0" cy="0"/>
          <a:chOff x="0" y="0"/>
          <a:chExt cx="0" cy="0"/>
        </a:xfrm>
      </p:grpSpPr>
      <p:sp>
        <p:nvSpPr>
          <p:cNvPr id="635" name="Google Shape;635;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36" name="Google Shape;636;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8" name="Shape 138"/>
        <p:cNvGrpSpPr/>
        <p:nvPr/>
      </p:nvGrpSpPr>
      <p:grpSpPr>
        <a:xfrm>
          <a:off x="0" y="0"/>
          <a:ext cx="0" cy="0"/>
          <a:chOff x="0" y="0"/>
          <a:chExt cx="0" cy="0"/>
        </a:xfrm>
      </p:grpSpPr>
      <p:sp>
        <p:nvSpPr>
          <p:cNvPr id="139" name="Google Shape;139;p1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COSAS QUE HACER EN EL CÓDIGO</a:t>
            </a:r>
            <a:endParaRPr i="1" sz="3600">
              <a:latin typeface="Anton"/>
              <a:ea typeface="Anton"/>
              <a:cs typeface="Anton"/>
              <a:sym typeface="Anton"/>
            </a:endParaRPr>
          </a:p>
        </p:txBody>
      </p:sp>
      <p:pic>
        <p:nvPicPr>
          <p:cNvPr id="140" name="Google Shape;140;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0"/>
          <p:cNvPicPr preferRelativeResize="0"/>
          <p:nvPr/>
        </p:nvPicPr>
        <p:blipFill>
          <a:blip r:embed="rId3">
            <a:alphaModFix/>
          </a:blip>
          <a:stretch>
            <a:fillRect/>
          </a:stretch>
        </p:blipFill>
        <p:spPr>
          <a:xfrm>
            <a:off x="5675363" y="4036340"/>
            <a:ext cx="3149325" cy="964075"/>
          </a:xfrm>
          <a:prstGeom prst="rect">
            <a:avLst/>
          </a:prstGeom>
          <a:noFill/>
          <a:ln cap="flat" cmpd="sng" w="9525">
            <a:solidFill>
              <a:schemeClr val="dk2"/>
            </a:solidFill>
            <a:prstDash val="solid"/>
            <a:round/>
            <a:headEnd len="sm" w="sm" type="none"/>
            <a:tailEnd len="sm" w="sm" type="none"/>
          </a:ln>
        </p:spPr>
      </p:pic>
      <p:sp>
        <p:nvSpPr>
          <p:cNvPr id="146" name="Google Shape;146;p20"/>
          <p:cNvSpPr txBox="1"/>
          <p:nvPr/>
        </p:nvSpPr>
        <p:spPr>
          <a:xfrm>
            <a:off x="329490" y="1016685"/>
            <a:ext cx="8232000" cy="260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Una de las cosas que podemos hacer en el código para mejorar el rendimiento de una aplicación Express al desplegarla en producción es utilizar la </a:t>
            </a:r>
            <a:r>
              <a:rPr b="1" i="1" lang="en-GB" sz="1800">
                <a:solidFill>
                  <a:schemeClr val="dk1"/>
                </a:solidFill>
                <a:highlight>
                  <a:schemeClr val="lt1"/>
                </a:highlight>
                <a:latin typeface="Helvetica Neue"/>
                <a:ea typeface="Helvetica Neue"/>
                <a:cs typeface="Helvetica Neue"/>
                <a:sym typeface="Helvetica Neue"/>
              </a:rPr>
              <a:t>compresión de gzip</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Su uso puede disminuir significativamente el tamaño del cuerpo de respuesta y, por lo tanto, aumentar la velocidad de una aplicación web. Utilizamos el </a:t>
            </a:r>
            <a:r>
              <a:rPr b="1" i="1" lang="en-GB" sz="1800">
                <a:solidFill>
                  <a:schemeClr val="dk1"/>
                </a:solidFill>
                <a:highlight>
                  <a:schemeClr val="lt1"/>
                </a:highlight>
                <a:latin typeface="Helvetica Neue"/>
                <a:ea typeface="Helvetica Neue"/>
                <a:cs typeface="Helvetica Neue"/>
                <a:sym typeface="Helvetica Neue"/>
              </a:rPr>
              <a:t>middleware de compresión</a:t>
            </a:r>
            <a:r>
              <a:rPr lang="en-GB" sz="1800">
                <a:solidFill>
                  <a:schemeClr val="dk1"/>
                </a:solidFill>
                <a:highlight>
                  <a:schemeClr val="lt1"/>
                </a:highlight>
                <a:latin typeface="Helvetica Neue Light"/>
                <a:ea typeface="Helvetica Neue Light"/>
                <a:cs typeface="Helvetica Neue Light"/>
                <a:sym typeface="Helvetica Neue Light"/>
              </a:rPr>
              <a:t> de Node para la compresión de </a:t>
            </a:r>
            <a:r>
              <a:rPr i="1" lang="en-GB" sz="1800">
                <a:solidFill>
                  <a:schemeClr val="dk1"/>
                </a:solidFill>
                <a:highlight>
                  <a:schemeClr val="lt1"/>
                </a:highlight>
                <a:latin typeface="Helvetica Neue Light"/>
                <a:ea typeface="Helvetica Neue Light"/>
                <a:cs typeface="Helvetica Neue Light"/>
                <a:sym typeface="Helvetica Neue Light"/>
              </a:rPr>
              <a:t>gzip</a:t>
            </a:r>
            <a:r>
              <a:rPr lang="en-GB" sz="1800">
                <a:solidFill>
                  <a:schemeClr val="dk1"/>
                </a:solidFill>
                <a:highlight>
                  <a:schemeClr val="lt1"/>
                </a:highlight>
                <a:latin typeface="Helvetica Neue Light"/>
                <a:ea typeface="Helvetica Neue Light"/>
                <a:cs typeface="Helvetica Neue Light"/>
                <a:sym typeface="Helvetica Neue Light"/>
              </a:rPr>
              <a:t> en la aplicación Express.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u="sng">
                <a:solidFill>
                  <a:schemeClr val="dk1"/>
                </a:solidFill>
                <a:highlight>
                  <a:schemeClr val="lt1"/>
                </a:highlight>
                <a:latin typeface="Helvetica Neue Light"/>
                <a:ea typeface="Helvetica Neue Light"/>
                <a:cs typeface="Helvetica Neue Light"/>
                <a:sym typeface="Helvetica Neue Light"/>
              </a:rPr>
              <a:t>No</a:t>
            </a:r>
            <a:r>
              <a:rPr lang="en-GB" sz="1800">
                <a:solidFill>
                  <a:schemeClr val="dk1"/>
                </a:solidFill>
                <a:highlight>
                  <a:schemeClr val="lt1"/>
                </a:highlight>
                <a:latin typeface="Helvetica Neue Light"/>
                <a:ea typeface="Helvetica Neue Light"/>
                <a:cs typeface="Helvetica Neue Light"/>
                <a:sym typeface="Helvetica Neue Light"/>
              </a:rPr>
              <a:t> resulta la mejor opción para una aplicación con tráfico elevado en producción.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7" name="Google Shape;147;p20"/>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Utilizar la compresión de gzip</a:t>
            </a:r>
            <a:endParaRPr i="1" sz="3200">
              <a:latin typeface="Anton"/>
              <a:ea typeface="Anton"/>
              <a:cs typeface="Anton"/>
              <a:sym typeface="Anton"/>
            </a:endParaRPr>
          </a:p>
        </p:txBody>
      </p:sp>
      <p:pic>
        <p:nvPicPr>
          <p:cNvPr id="148" name="Google Shape;148;p2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49" name="Google Shape;149;p20"/>
          <p:cNvPicPr preferRelativeResize="0"/>
          <p:nvPr/>
        </p:nvPicPr>
        <p:blipFill>
          <a:blip r:embed="rId5">
            <a:alphaModFix/>
          </a:blip>
          <a:stretch>
            <a:fillRect/>
          </a:stretch>
        </p:blipFill>
        <p:spPr>
          <a:xfrm>
            <a:off x="8237825" y="32435"/>
            <a:ext cx="762900" cy="762900"/>
          </a:xfrm>
          <a:prstGeom prst="rect">
            <a:avLst/>
          </a:prstGeom>
          <a:noFill/>
          <a:ln>
            <a:noFill/>
          </a:ln>
        </p:spPr>
      </p:pic>
      <p:sp>
        <p:nvSpPr>
          <p:cNvPr id="150" name="Google Shape;150;p20"/>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1</a:t>
            </a:r>
            <a:endParaRPr b="1" sz="1700">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200">
                <a:latin typeface="Anton"/>
                <a:ea typeface="Anton"/>
                <a:cs typeface="Anton"/>
                <a:sym typeface="Anton"/>
              </a:rPr>
              <a:t>No utilizar funciones síncronas</a:t>
            </a:r>
            <a:endParaRPr i="1" sz="3200">
              <a:latin typeface="Anton"/>
              <a:ea typeface="Anton"/>
              <a:cs typeface="Anton"/>
              <a:sym typeface="Anton"/>
            </a:endParaRPr>
          </a:p>
        </p:txBody>
      </p:sp>
      <p:sp>
        <p:nvSpPr>
          <p:cNvPr id="157" name="Google Shape;157;p21"/>
          <p:cNvSpPr txBox="1"/>
          <p:nvPr/>
        </p:nvSpPr>
        <p:spPr>
          <a:xfrm>
            <a:off x="379800" y="1151825"/>
            <a:ext cx="8232000" cy="328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Las funciones síncronas y los métodos impiden el avance del proceso de ejecución hasta que vuelven.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Una llamada individual a una función s</a:t>
            </a:r>
            <a:r>
              <a:rPr lang="en-GB" sz="1800">
                <a:solidFill>
                  <a:schemeClr val="dk1"/>
                </a:solidFill>
                <a:highlight>
                  <a:schemeClr val="lt1"/>
                </a:highlight>
                <a:latin typeface="Helvetica Neue Light"/>
                <a:ea typeface="Helvetica Neue Light"/>
                <a:cs typeface="Helvetica Neue Light"/>
                <a:sym typeface="Helvetica Neue Light"/>
              </a:rPr>
              <a:t>í</a:t>
            </a:r>
            <a:r>
              <a:rPr lang="en-GB" sz="1800">
                <a:solidFill>
                  <a:schemeClr val="dk1"/>
                </a:solidFill>
                <a:highlight>
                  <a:schemeClr val="lt1"/>
                </a:highlight>
                <a:latin typeface="Helvetica Neue Light"/>
                <a:ea typeface="Helvetica Neue Light"/>
                <a:cs typeface="Helvetica Neue Light"/>
                <a:sym typeface="Helvetica Neue Light"/>
              </a:rPr>
              <a:t>ncrona puede volver en pocos microsegundos, aunque en sitios web de tráfico elevado, estas llamadas se suman y reducen el rendimiento de la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b="1" lang="en-GB" sz="1800">
                <a:solidFill>
                  <a:schemeClr val="dk1"/>
                </a:solidFill>
                <a:highlight>
                  <a:schemeClr val="lt1"/>
                </a:highlight>
                <a:latin typeface="Helvetica Neue"/>
                <a:ea typeface="Helvetica Neue"/>
                <a:cs typeface="Helvetica Neue"/>
                <a:sym typeface="Helvetica Neue"/>
              </a:rPr>
              <a:t>Evite su uso en producción</a:t>
            </a:r>
            <a:r>
              <a:rPr lang="en-GB" sz="1800">
                <a:solidFill>
                  <a:schemeClr val="dk1"/>
                </a:solidFill>
                <a:highlight>
                  <a:schemeClr val="lt1"/>
                </a:highlight>
                <a:latin typeface="Helvetica Neue Light"/>
                <a:ea typeface="Helvetica Neue Light"/>
                <a:cs typeface="Helvetica Neue Light"/>
                <a:sym typeface="Helvetica Neue Light"/>
              </a:rPr>
              <a:t>. Para esto, utilizar funciones asíncronas.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única vez que está justificado utilizar una función síncrona es en el arranque inicial.</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58" name="Google Shape;158;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59" name="Google Shape;159;p21"/>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700">
                <a:solidFill>
                  <a:srgbClr val="FFFFFF"/>
                </a:solidFill>
                <a:latin typeface="Helvetica Neue"/>
                <a:ea typeface="Helvetica Neue"/>
                <a:cs typeface="Helvetica Neue"/>
                <a:sym typeface="Helvetica Neue"/>
              </a:rPr>
              <a:t>2</a:t>
            </a:r>
            <a:endParaRPr b="1" sz="1700">
              <a:solidFill>
                <a:srgbClr val="FFFFFF"/>
              </a:solidFill>
              <a:latin typeface="Helvetica Neue"/>
              <a:ea typeface="Helvetica Neue"/>
              <a:cs typeface="Helvetica Neue"/>
              <a:sym typeface="Helvetica Neue"/>
            </a:endParaRPr>
          </a:p>
        </p:txBody>
      </p:sp>
      <p:pic>
        <p:nvPicPr>
          <p:cNvPr id="161" name="Google Shape;161;p21"/>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